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09" r:id="rId3"/>
    <p:sldId id="410" r:id="rId4"/>
    <p:sldId id="423" r:id="rId5"/>
    <p:sldId id="422" r:id="rId6"/>
    <p:sldId id="424" r:id="rId7"/>
    <p:sldId id="425" r:id="rId8"/>
    <p:sldId id="413" r:id="rId9"/>
    <p:sldId id="415" r:id="rId10"/>
    <p:sldId id="428" r:id="rId11"/>
    <p:sldId id="429" r:id="rId12"/>
    <p:sldId id="414" r:id="rId13"/>
    <p:sldId id="426" r:id="rId14"/>
    <p:sldId id="427" r:id="rId15"/>
    <p:sldId id="418" r:id="rId16"/>
    <p:sldId id="419" r:id="rId17"/>
    <p:sldId id="420" r:id="rId18"/>
    <p:sldId id="421" r:id="rId19"/>
    <p:sldId id="430" r:id="rId20"/>
    <p:sldId id="4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6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9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4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tags" Target="../tags/tag7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1160" y="756920"/>
            <a:ext cx="11409680" cy="2354580"/>
          </a:xfrm>
        </p:spPr>
        <p:txBody>
          <a:bodyPr>
            <a:normAutofit/>
          </a:bodyPr>
          <a:p>
            <a:r>
              <a:rPr lang="zh-CN" altLang="zh-CN" sz="3200" b="0">
                <a:latin typeface="Comic Sans MS" panose="030F0702030302020204" charset="0"/>
                <a:cs typeface="Comic Sans MS" panose="030F0702030302020204" charset="0"/>
              </a:rPr>
              <a:t>Similarity Measures for Text</a:t>
            </a:r>
            <a:br>
              <a:rPr lang="zh-CN" altLang="zh-CN" sz="3200" b="0">
                <a:latin typeface="Comic Sans MS" panose="030F0702030302020204" charset="0"/>
                <a:cs typeface="Comic Sans MS" panose="030F0702030302020204" charset="0"/>
              </a:rPr>
            </a:br>
            <a:r>
              <a:rPr lang="zh-CN" altLang="zh-CN" sz="3200" b="0">
                <a:latin typeface="Comic Sans MS" panose="030F0702030302020204" charset="0"/>
                <a:cs typeface="Comic Sans MS" panose="030F0702030302020204" charset="0"/>
              </a:rPr>
              <a:t>Document Clustering</a:t>
            </a:r>
            <a:br>
              <a:rPr lang="zh-CN" altLang="zh-CN" sz="3200" b="0">
                <a:latin typeface="Comic Sans MS" panose="030F0702030302020204" charset="0"/>
                <a:cs typeface="Comic Sans MS" panose="030F0702030302020204" charset="0"/>
              </a:rPr>
            </a:br>
            <a:br>
              <a:rPr lang="zh-CN" altLang="zh-CN" sz="3600">
                <a:latin typeface="Comic Sans MS" panose="030F0702030302020204" charset="0"/>
                <a:cs typeface="Comic Sans MS" panose="030F0702030302020204" charset="0"/>
              </a:rPr>
            </a:br>
            <a:r>
              <a:rPr lang="zh-CN" altLang="zh-CN" sz="2800" b="0">
                <a:latin typeface="+mj-ea"/>
                <a:ea typeface="+mj-ea"/>
                <a:cs typeface="Comic Sans MS" panose="030F0702030302020204" charset="0"/>
              </a:rPr>
              <a:t>文本文档聚类的相似度测量</a:t>
            </a:r>
            <a:endParaRPr lang="zh-CN" altLang="zh-CN" sz="2800" b="0">
              <a:latin typeface="+mj-ea"/>
              <a:ea typeface="+mj-ea"/>
              <a:cs typeface="Comic Sans MS" panose="030F070203030202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3666490"/>
            <a:ext cx="9799320" cy="2797175"/>
          </a:xfrm>
        </p:spPr>
        <p:txBody>
          <a:bodyPr/>
          <a:p>
            <a:r>
              <a:rPr lang="zh-CN" altLang="en-US" sz="1400" b="1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Anna Huang</a:t>
            </a:r>
            <a:endParaRPr lang="zh-CN" altLang="en-US" sz="1400" b="1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Department of Computer Science</a:t>
            </a:r>
            <a:endParaRPr lang="zh-CN" altLang="en-US" sz="1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The University of Waikato, Hamilton, New Zealand</a:t>
            </a:r>
            <a:endParaRPr lang="zh-CN" altLang="en-US" sz="1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NZCSRSC 2008</a:t>
            </a:r>
            <a:endParaRPr lang="zh-CN" altLang="en-US" sz="1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 sz="14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                                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报告人：向紫芊    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2021.11.03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200" y="1051560"/>
            <a:ext cx="11607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Pearson Correlation Coefficient(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皮尔森相关系数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基本概念：衡量两个数据集合是否在一条线上面，它用来衡量定距变量间的线性关系。</a:t>
            </a:r>
            <a:r>
              <a:rPr lang="zh-CN" altLang="en-US" b="1"/>
              <a:t>两个连续变量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(X,Y)</a:t>
            </a:r>
            <a:r>
              <a:rPr lang="zh-CN" altLang="en-US" b="1"/>
              <a:t>的皮尔森相关性系数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P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(x,y)</a:t>
            </a:r>
            <a:r>
              <a:rPr lang="zh-CN" altLang="en-US" b="1"/>
              <a:t>等于它们之间的协方差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cov(X,Y)</a:t>
            </a:r>
            <a:r>
              <a:rPr lang="zh-CN" altLang="en-US" b="1"/>
              <a:t>除以它们各自标准差的乘积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(σX,σY)</a:t>
            </a:r>
            <a:r>
              <a:rPr lang="zh-CN" altLang="en-US"/>
              <a:t>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系数的取值：在-1.0到1.0之间，接近0的变量被成为无相关性，接近1或者-1被称为具有强相关性。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文本的皮尔森相关系数计算：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192780"/>
            <a:ext cx="6611620" cy="795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9660" y="3081655"/>
            <a:ext cx="568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da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a) :</a:t>
            </a:r>
            <a:endParaRPr lang="en-US" altLang="zh-CN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d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b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b) 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35" y="3081655"/>
            <a:ext cx="479425" cy="447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634740"/>
            <a:ext cx="442595" cy="46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605" y="4098290"/>
            <a:ext cx="234569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40" y="4137660"/>
            <a:ext cx="2282825" cy="45402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4988560"/>
          <a:ext cx="238950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27100" imgH="254000" progId="Equation.KSEE3">
                  <p:embed/>
                </p:oleObj>
              </mc:Choice>
              <mc:Fallback>
                <p:oleObj name="" r:id="rId6" imgW="927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3850" y="4988560"/>
                        <a:ext cx="238950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68350" y="5084445"/>
            <a:ext cx="186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相似度度量：</a:t>
            </a:r>
            <a:endParaRPr lang="en-US" altLang="zh-CN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5911215" y="5114925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omic Sans MS" panose="030F0702030302020204" charset="0"/>
                <a:cs typeface="Comic Sans MS" panose="030F0702030302020204" charset="0"/>
                <a:sym typeface="+mn-ea"/>
              </a:rPr>
              <a:t>D∈</a:t>
            </a:r>
            <a:r>
              <a:rPr lang="en-US" altLang="zh-CN" b="1">
                <a:sym typeface="+mn-ea"/>
              </a:rPr>
              <a:t>[0,1]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Averaged Kullback-Leibler Divergence(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平均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KL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距离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2470" y="1708785"/>
            <a:ext cx="971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文档可以看做单词的概率分布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KL</a:t>
            </a:r>
            <a:r>
              <a:rPr lang="zh-CN" altLang="en-US"/>
              <a:t>距离、相对熵的定义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3418840"/>
            <a:ext cx="3710305" cy="87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0" y="3418840"/>
            <a:ext cx="5153025" cy="1017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5045" y="2666365"/>
            <a:ext cx="720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使用基于</a:t>
            </a:r>
            <a:r>
              <a:rPr lang="en-US" altLang="zh-CN"/>
              <a:t>Q</a:t>
            </a:r>
            <a:r>
              <a:rPr lang="zh-CN" altLang="en-US"/>
              <a:t>的编码来编码来自</a:t>
            </a:r>
            <a:r>
              <a:rPr lang="en-US" altLang="zh-CN"/>
              <a:t>P</a:t>
            </a:r>
            <a:r>
              <a:rPr lang="zh-CN" altLang="en-US"/>
              <a:t>的样本平均所需要的额外的比特数：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30445" y="3836670"/>
            <a:ext cx="908050" cy="25273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04890" y="5022850"/>
            <a:ext cx="568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da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a) :</a:t>
            </a:r>
            <a:endParaRPr lang="en-US" altLang="zh-CN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d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b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b) 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95" y="5022850"/>
            <a:ext cx="479425" cy="447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95" y="5584825"/>
            <a:ext cx="442595" cy="463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Averaged Kullback-Leibler Divergence(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平均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KL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距离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2470" y="1708785"/>
            <a:ext cx="971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文档可以看做单词的概率分布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KL</a:t>
            </a:r>
            <a:r>
              <a:rPr lang="zh-CN" altLang="en-US"/>
              <a:t>距离、相对熵的定义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3418840"/>
            <a:ext cx="3710305" cy="87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0" y="3418840"/>
            <a:ext cx="5153025" cy="1017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5045" y="2666365"/>
            <a:ext cx="720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使用基于</a:t>
            </a:r>
            <a:r>
              <a:rPr lang="en-US" altLang="zh-CN"/>
              <a:t>Q</a:t>
            </a:r>
            <a:r>
              <a:rPr lang="zh-CN" altLang="en-US"/>
              <a:t>的编码来编码来自</a:t>
            </a:r>
            <a:r>
              <a:rPr lang="en-US" altLang="zh-CN"/>
              <a:t>P</a:t>
            </a:r>
            <a:r>
              <a:rPr lang="zh-CN" altLang="en-US"/>
              <a:t>的样本平均所需要的额外的比特数：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30445" y="3836670"/>
            <a:ext cx="908050" cy="25273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95" y="4879340"/>
            <a:ext cx="4102735" cy="4298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49350" y="4910455"/>
            <a:ext cx="494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KL</a:t>
            </a:r>
            <a:r>
              <a:rPr lang="zh-CN" altLang="en-US" b="1"/>
              <a:t>距离不满足相似性度量的对称性原则：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Averaged Kullback-Leibler Divergence(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平均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KL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距离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2470" y="1708785"/>
            <a:ext cx="971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文档可以看做单词的概率分布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平均</a:t>
            </a:r>
            <a:r>
              <a:rPr lang="en-US" altLang="zh-CN"/>
              <a:t>KL</a:t>
            </a:r>
            <a:r>
              <a:rPr lang="zh-CN" altLang="en-US"/>
              <a:t>距离：</a:t>
            </a:r>
            <a:r>
              <a:rPr lang="zh-CN" altLang="en-US" b="1"/>
              <a:t>使其满足对称性原则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2703195"/>
            <a:ext cx="6686550" cy="6705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3373755"/>
            <a:ext cx="3318510" cy="56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30" y="3555365"/>
            <a:ext cx="2351405" cy="3797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2470" y="4204335"/>
            <a:ext cx="1111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/>
              <a:t>在文本中平均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KL</a:t>
            </a:r>
            <a:r>
              <a:rPr lang="zh-CN" altLang="en-US" b="1"/>
              <a:t>距离为：</a:t>
            </a:r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" y="4572635"/>
            <a:ext cx="7385050" cy="8559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5601335"/>
            <a:ext cx="4181475" cy="511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810" y="5605145"/>
            <a:ext cx="3016885" cy="4057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3695" y="5653405"/>
            <a:ext cx="591185" cy="3086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277995" y="10591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Clustering Algorithm --</a:t>
            </a:r>
            <a:r>
              <a:rPr lang="en-US" altLang="zh-CN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K-means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959485"/>
            <a:ext cx="1099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/>
              <a:t>算法思想：</a:t>
            </a:r>
            <a:r>
              <a:rPr lang="zh-CN" altLang="en-US"/>
              <a:t>对于给定的样本集，按照样本之间的距离大小，将样本集划分为K个簇。让簇内的点尽量紧密的连在一起，而让簇间的距离尽量的大。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/>
              <a:t>算法流程：</a:t>
            </a:r>
            <a:endParaRPr lang="zh-CN" altLang="en-US" b="1"/>
          </a:p>
        </p:txBody>
      </p:sp>
      <p:pic>
        <p:nvPicPr>
          <p:cNvPr id="6" name="图片 5" descr="未命名文件 (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910" y="1518920"/>
            <a:ext cx="3837940" cy="5364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Experiment</a:t>
            </a:r>
            <a:endParaRPr lang="en-US" altLang="zh-CN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Datasets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1574165"/>
            <a:ext cx="10576560" cy="2674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" y="4744085"/>
            <a:ext cx="7815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5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×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7=35experiments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每组实验在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K-means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算法中选取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10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组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不同的初始簇中心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Experiment</a:t>
            </a:r>
            <a:endParaRPr lang="en-US" altLang="zh-CN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Evaluation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180" y="1628140"/>
            <a:ext cx="108692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purity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纯度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评估集群的一致性，即集群包含来自单个类别的文档的程度。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Ci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：集群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i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entropy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熵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评估聚类后集群的混乱程度，熵越小，聚类效果越好。</a:t>
            </a: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9430" y="2595880"/>
            <a:ext cx="2773680" cy="815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129915"/>
            <a:ext cx="1410335" cy="536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1455" y="3168015"/>
            <a:ext cx="605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：来自同一类别的最大文档数      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</a:rPr>
              <a:t>n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i: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集群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Ci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中的文档数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10" y="4895850"/>
            <a:ext cx="3830320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6620" y="5946140"/>
            <a:ext cx="1024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Ci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：集群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i       C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：数据集中总的集群数目                          ：集群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i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中第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h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个类别中的文档数  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10" y="5823585"/>
            <a:ext cx="510540" cy="4908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Experiment</a:t>
            </a:r>
            <a:endParaRPr lang="en-US" altLang="zh-CN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Result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419860"/>
            <a:ext cx="6346190" cy="2573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923665"/>
            <a:ext cx="6276975" cy="2551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83425" y="1051560"/>
            <a:ext cx="781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Conclusion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8200" y="1691640"/>
            <a:ext cx="480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除了欧氏距离度量外，其他度量对分区文本文档聚类任务具有相当的有效性。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Jaccard 和皮尔森系数度量发现了更多一致的集群。（</a:t>
            </a:r>
            <a:r>
              <a:rPr lang="zh-CN" altLang="en-US" b="1"/>
              <a:t>有更高的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Purity</a:t>
            </a:r>
            <a:r>
              <a:rPr lang="zh-CN" altLang="en-US" b="1"/>
              <a:t>分数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皮尔森相关系数和平均 KL距离度量略好，因为它们产生的聚类更平衡，并且与手动创建的类别结构更匹配。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尽管存在上述差异，但这些度量方法的整体性能是相似的。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 Future Research </a:t>
            </a:r>
            <a:endParaRPr lang="en-US" altLang="zh-CN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9610" y="1064895"/>
            <a:ext cx="11042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文档的表示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使用维基百科作为背景知识库，并通过</a:t>
            </a:r>
            <a:r>
              <a:rPr lang="zh-CN" altLang="en-US" b="1"/>
              <a:t>添加由维基百科中术语之间的关系标识的相关术语</a:t>
            </a:r>
            <a:r>
              <a:rPr lang="zh-CN" altLang="en-US"/>
              <a:t>来丰富文档表示。 这将有</a:t>
            </a:r>
            <a:r>
              <a:rPr lang="zh-CN" altLang="en-US" b="1"/>
              <a:t>助于缓解词袋文档模型的问题，即忽略了单词之间的语义关系。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计划使用</a:t>
            </a:r>
            <a:r>
              <a:rPr lang="zh-CN" altLang="en-US" b="1"/>
              <a:t>多视图聚类方法</a:t>
            </a:r>
            <a:r>
              <a:rPr lang="zh-CN" altLang="en-US"/>
              <a:t>研究这些相似性度量的有效性。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例如：网页至少提供了三种视图：网页本身的文本内容、嵌入页面的传出链接的锚文本、来自传入链接的锚文本（</a:t>
            </a:r>
            <a:r>
              <a:rPr lang="zh-CN" altLang="en-US" b="1"/>
              <a:t>关键字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相似度度量方法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聚类算法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Thank you for listening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！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4200" y="275590"/>
            <a:ext cx="3068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</a:rPr>
              <a:t>Introduction</a:t>
            </a:r>
            <a:endParaRPr lang="en-US" altLang="zh-CN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" y="1294765"/>
            <a:ext cx="1063879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文本分类的重要性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例如：垃圾邮件分类、情感分析、新闻主题分类、自动问答系统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...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自动文本分类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有监督机器学习：分类、回归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需要一定数量的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标记语料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，模型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泛化能力不强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无监督机器学习：聚类（相似度的定义）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（不需标注语料，通过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文本内在特性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达到自动聚类的目的）</a:t>
            </a: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相似度的计算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   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特征提取（文本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--&gt;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向量）</a:t>
            </a: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   相似度度量方法：欧氏距离、余弦相似度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</a:rPr>
              <a:t>...</a:t>
            </a: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 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2225" y="5090160"/>
            <a:ext cx="3101340" cy="17678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690495" y="5287645"/>
            <a:ext cx="874395" cy="10928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51405" y="5075555"/>
            <a:ext cx="155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3452495" y="6294120"/>
            <a:ext cx="155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特征提取（文本</a:t>
            </a:r>
            <a:r>
              <a:rPr lang="en-US" altLang="zh-CN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--&gt;</a:t>
            </a:r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向量）</a:t>
            </a:r>
            <a:endParaRPr lang="zh-CN" altLang="en-US" sz="2800" b="1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zh-CN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" y="1294765"/>
            <a:ext cx="10638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文档的数据预处理：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特征提取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词袋模型：向量表示在文档空间中全部不同的单词在文档中出现的概率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图片 4" descr="未命名文件 (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792480"/>
            <a:ext cx="8241665" cy="1855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60" y="3398520"/>
            <a:ext cx="3727450" cy="566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特征提取（文本</a:t>
            </a:r>
            <a:r>
              <a:rPr lang="en-US" altLang="zh-CN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--&gt;</a:t>
            </a:r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向量）</a:t>
            </a:r>
            <a:endParaRPr lang="zh-CN" altLang="en-US" sz="2800" b="1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zh-CN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" y="1294765"/>
            <a:ext cx="106387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文档的数据预处理：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特征提取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词袋模型：向量表示在文档空间中全部不同的单词在文档中出现的概率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</a:rPr>
              <a:t>完全依赖单词出现的绝对概率，容易忽略其他出现频率不频繁但对于文档分类更有意义的单词</a:t>
            </a:r>
            <a:endParaRPr lang="zh-CN" altLang="en-US" b="1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图片 4" descr="未命名文件 (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792480"/>
            <a:ext cx="8241665" cy="1855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60" y="3398520"/>
            <a:ext cx="3727450" cy="566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特征提取（文本</a:t>
            </a:r>
            <a:r>
              <a:rPr lang="en-US" altLang="zh-CN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--&gt;</a:t>
            </a:r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向量）</a:t>
            </a:r>
            <a:endParaRPr lang="zh-CN" altLang="en-US" sz="2800" b="1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zh-CN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180" y="1294765"/>
            <a:ext cx="106387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文档的数据预处理：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特征提取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词袋模型：向量表示在文档空间中全部不同的单词在文档中出现的概率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图片 4" descr="未命名文件 (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792480"/>
            <a:ext cx="8241665" cy="1855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60" y="3398520"/>
            <a:ext cx="3727450" cy="566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8520" y="4441190"/>
            <a:ext cx="3205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  <a:sym typeface="+mn-ea"/>
              </a:rPr>
              <a:t>Tfidf(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  <a:sym typeface="+mn-ea"/>
              </a:rPr>
              <a:t>词频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  <a:sym typeface="+mn-ea"/>
              </a:rPr>
              <a:t>-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  <a:sym typeface="+mn-ea"/>
              </a:rPr>
              <a:t>逆向文件频率</a:t>
            </a:r>
            <a:r>
              <a:rPr lang="en-US" altLang="zh-CN" b="1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  <a:sym typeface="+mn-ea"/>
              </a:rPr>
              <a:t>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0" y="4946015"/>
            <a:ext cx="4598670" cy="799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--Metric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591945"/>
            <a:ext cx="8187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两个实体之间的测量距离必须始终为</a:t>
            </a:r>
            <a:r>
              <a:rPr lang="zh-CN" altLang="en-US" b="1"/>
              <a:t>非负数</a:t>
            </a:r>
            <a:r>
              <a:rPr lang="zh-CN" altLang="en-US"/>
              <a:t>，即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d(x,y)≥0</a:t>
            </a:r>
            <a:r>
              <a:rPr lang="zh-CN" altLang="en-US"/>
              <a:t>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当且仅当两个实体相同时，距离为零，即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d(x,y)=0 iff x=y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。</a:t>
            </a: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测量距离应该是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  <a:sym typeface="+mn-ea"/>
              </a:rPr>
              <a:t>对称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的，即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d(x,y)=d(y,x)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。</a:t>
            </a: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距离测量值满足</a:t>
            </a:r>
            <a:r>
              <a:rPr lang="zh-CN" altLang="en-US" b="1">
                <a:latin typeface="Comic Sans MS" panose="030F0702030302020204" charset="0"/>
                <a:cs typeface="Comic Sans MS" panose="030F0702030302020204" charset="0"/>
                <a:sym typeface="+mn-ea"/>
              </a:rPr>
              <a:t>三角不等式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特性，即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d(x,z)≤d(x,y)+d(y,z)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。</a:t>
            </a: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528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051560"/>
            <a:ext cx="5313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Euclidean Distance(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欧氏距离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3020695"/>
            <a:ext cx="5087620" cy="1107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3355975"/>
            <a:ext cx="2266315" cy="436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350" y="1729105"/>
            <a:ext cx="568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da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a) :</a:t>
            </a:r>
            <a:endParaRPr lang="en-US" altLang="zh-CN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d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b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b) 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55" y="1729105"/>
            <a:ext cx="479425" cy="447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255" y="2291080"/>
            <a:ext cx="442595" cy="4635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2421255" y="4379595"/>
            <a:ext cx="874395" cy="10928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82165" y="4167505"/>
            <a:ext cx="155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da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3183255" y="5386070"/>
            <a:ext cx="155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db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1051560"/>
            <a:ext cx="671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Cosine Similarity(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余弦相似度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8350" y="1729105"/>
            <a:ext cx="568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da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a) :</a:t>
            </a:r>
            <a:endParaRPr lang="en-US" altLang="zh-CN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d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b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b) 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255" y="1729105"/>
            <a:ext cx="479425" cy="447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55" y="2291080"/>
            <a:ext cx="442595" cy="463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020695"/>
            <a:ext cx="4344035" cy="13982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28235" y="2754630"/>
            <a:ext cx="3101340" cy="1767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2477770"/>
            <a:ext cx="3561715" cy="24834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97255" y="5067300"/>
            <a:ext cx="450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相似度度量：</a:t>
            </a:r>
            <a:r>
              <a:rPr lang="en-US" altLang="zh-CN" sz="2000" b="1">
                <a:latin typeface="Comic Sans MS" panose="030F0702030302020204" charset="0"/>
                <a:cs typeface="Comic Sans MS" panose="030F0702030302020204" charset="0"/>
              </a:rPr>
              <a:t>D=1-SIM</a:t>
            </a:r>
            <a:r>
              <a:rPr lang="en-US" altLang="zh-CN" sz="2000" b="1"/>
              <a:t>  ([0,1])</a:t>
            </a:r>
            <a:endParaRPr lang="en-US" altLang="zh-CN" sz="2000" b="1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275590"/>
            <a:ext cx="6899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Similarity measures </a:t>
            </a:r>
            <a:endParaRPr lang="en-US" altLang="zh-CN" sz="24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200" y="1051560"/>
            <a:ext cx="10817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Jaccard Coefficient(Jaccard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系数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)</a:t>
            </a: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基本概念：给定两个集合A,B，Jaccard 系数定义为A与B交集的大小与A与B并集的大小的比值，即：</a:t>
            </a: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文本的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Jaccard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系数</a:t>
            </a:r>
            <a:r>
              <a:rPr lang="zh-CN" altLang="en-US">
                <a:latin typeface="Comic Sans MS" panose="030F0702030302020204" charset="0"/>
                <a:cs typeface="Comic Sans MS" panose="030F0702030302020204" charset="0"/>
                <a:sym typeface="+mn-ea"/>
              </a:rPr>
              <a:t>计算：</a:t>
            </a:r>
            <a:endParaRPr lang="zh-CN" altLang="en-US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1895" y="3321050"/>
            <a:ext cx="5354955" cy="10179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97255" y="5067300"/>
            <a:ext cx="450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相似度度量：</a:t>
            </a:r>
            <a:r>
              <a:rPr lang="en-US" altLang="zh-CN" sz="2000" b="1">
                <a:latin typeface="Comic Sans MS" panose="030F0702030302020204" charset="0"/>
                <a:cs typeface="Comic Sans MS" panose="030F0702030302020204" charset="0"/>
              </a:rPr>
              <a:t>D=1-SIM</a:t>
            </a:r>
            <a:r>
              <a:rPr lang="en-US" altLang="zh-CN" sz="2000" b="1"/>
              <a:t>  ([0,1])</a:t>
            </a:r>
            <a:endParaRPr lang="en-US" altLang="zh-CN" sz="20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80" y="1870075"/>
            <a:ext cx="4191000" cy="645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6005" y="3321050"/>
            <a:ext cx="56819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da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</a:rPr>
              <a:t>a) :</a:t>
            </a:r>
            <a:endParaRPr lang="en-US" altLang="zh-CN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d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b (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文本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b) 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15" y="3321050"/>
            <a:ext cx="479425" cy="4470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115" y="3875405"/>
            <a:ext cx="442595" cy="463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2784,&quot;width&quot;:488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PLACING_PICTURE_USER_VIEWPORT" val="{&quot;height&quot;:2784,&quot;width&quot;:4884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WPS 演示</Application>
  <PresentationFormat>宽屏</PresentationFormat>
  <Paragraphs>324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Comic Sans MS</vt:lpstr>
      <vt:lpstr>Times New Roman</vt:lpstr>
      <vt:lpstr>Arial Unicode MS</vt:lpstr>
      <vt:lpstr>Calibri</vt:lpstr>
      <vt:lpstr>Office 主题​​</vt:lpstr>
      <vt:lpstr>Equation.KSEE3</vt:lpstr>
      <vt:lpstr>Similarity Measures for Text Document Clustering  文本文档聚类的相似度测量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念风忆尘</cp:lastModifiedBy>
  <cp:revision>162</cp:revision>
  <dcterms:created xsi:type="dcterms:W3CDTF">2019-06-19T02:08:00Z</dcterms:created>
  <dcterms:modified xsi:type="dcterms:W3CDTF">2021-11-03T02:15:43Z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