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gev BenZvi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9AB237-018D-474E-9721-1A8444A8E528}">
  <a:tblStyle styleId="{3A9AB237-018D-474E-9721-1A8444A8E5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C4CBFB8-9F20-4F95-BF5B-6C52683B57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>
        <p:scale>
          <a:sx n="172" d="100"/>
          <a:sy n="172" d="100"/>
        </p:scale>
        <p:origin x="-112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9T13:07:34.487" idx="1">
    <p:pos x="196" y="732"/>
    <p:text>You can add that structure can be classified into clusters, filaments, walls, and voids.</p:text>
  </p:cm>
  <p:cm authorId="0" dt="2024-07-19T13:07:34.487" idx="2">
    <p:pos x="196" y="732"/>
    <p:text>Also, your figure is 40 years old. Here is a newer figure from DESI:  https://www.sci.news/astronomy/desi-expanding-universe-3d-map-12831.html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9T14:46:27.321" idx="3">
    <p:pos x="196" y="280"/>
    <p:text>Your title is OK but it doesn't really explain what the Polya tree is and what it has to do with a nonparametric test.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23T16:04:37.116" idx="4">
    <p:pos x="196" y="280"/>
    <p:text>Before the conclusion slide, maybe make a new version of slide 8, where you copy the BF table and images but update the values to the nonparametric BF.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9T14:50:45.779" idx="5">
    <p:pos x="196" y="469"/>
    <p:text>What have we concluded from the study? You don't actually describe conclusions for the audience.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32b1357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32b1357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5d78f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5d78f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e531028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e531028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d7b28533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d7b28533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c63c07c3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c63c07c3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c63c07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c63c07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d7b28533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d7b28533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32b1357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32b1357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f90b09f4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f90b09f4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b32b135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b32b135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b32b135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b32b135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Python to implement these formulas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b32b1357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b32b1357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400200"/>
            <a:ext cx="8662500" cy="20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 b="1"/>
              <a:t>Environmental Effects </a:t>
            </a:r>
            <a:endParaRPr sz="404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 b="1"/>
              <a:t>on Galaxy Evolution</a:t>
            </a:r>
            <a:endParaRPr sz="359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40" b="1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2399700" y="3200825"/>
            <a:ext cx="44865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5">
                <a:solidFill>
                  <a:schemeClr val="dk1"/>
                </a:solidFill>
              </a:rPr>
              <a:t>Ziqi Mu</a:t>
            </a:r>
            <a:endParaRPr sz="2375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388" y="4413425"/>
            <a:ext cx="2273226" cy="4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2516850" y="4465000"/>
            <a:ext cx="429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Effect of depth 𝒎 when we keep 𝒄 = 1</a:t>
            </a:r>
            <a:endParaRPr sz="1850">
              <a:solidFill>
                <a:schemeClr val="dk1"/>
              </a:solidFill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050" y="409975"/>
            <a:ext cx="1747975" cy="10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787" y="96775"/>
            <a:ext cx="4358425" cy="424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0700" y="36563"/>
            <a:ext cx="4482593" cy="43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163" y="14975"/>
            <a:ext cx="4539100" cy="441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0688" y="-3562"/>
            <a:ext cx="4482575" cy="444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0700" y="25013"/>
            <a:ext cx="4482575" cy="439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2425" y="30375"/>
            <a:ext cx="4539100" cy="438061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6311575" y="530325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6311575" y="34528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6369900" y="2745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6369900" y="34044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6369900" y="884325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6369900" y="3522025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6369900" y="470025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6369900" y="32884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311575" y="3348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6311575" y="3404400"/>
            <a:ext cx="381300" cy="354000"/>
          </a:xfrm>
          <a:prstGeom prst="donut">
            <a:avLst>
              <a:gd name="adj" fmla="val 5368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11750"/>
            <a:ext cx="95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Log(Bayes factor) for various galaxy properties in our study (</a:t>
            </a:r>
            <a:r>
              <a:rPr lang="en" sz="1850">
                <a:solidFill>
                  <a:schemeClr val="dk1"/>
                </a:solidFill>
              </a:rPr>
              <a:t>𝒄 = 1, 𝒎 = 8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3" name="Google Shape;203;p35"/>
          <p:cNvGraphicFramePr/>
          <p:nvPr/>
        </p:nvGraphicFramePr>
        <p:xfrm>
          <a:off x="341363" y="1684450"/>
          <a:ext cx="8461250" cy="1188630"/>
        </p:xfrm>
        <a:graphic>
          <a:graphicData uri="http://schemas.openxmlformats.org/drawingml/2006/table">
            <a:tbl>
              <a:tblPr>
                <a:noFill/>
                <a:tableStyleId>{1C4CBFB8-9F20-4F95-BF5B-6C52683B5794}</a:tableStyleId>
              </a:tblPr>
              <a:tblGrid>
                <a:gridCol w="146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Stellar Mass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Magnitude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SFR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sSFR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𝐕𝐨𝐢𝐝𝐅𝐢𝐧𝐝𝐞𝐫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-3896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-3847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-3608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-2901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-895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-3247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𝐕²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450" y="3013900"/>
            <a:ext cx="6843550" cy="1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675" y="3013900"/>
            <a:ext cx="6700650" cy="19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774700" cy="21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𝐕², we observe little differences between the properties of void and wall galaxies, particularly regarding color distributions (g-r, u-r) and specific star formation rates sSFR.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Conversely, the 𝐕𝐨𝐢𝐝𝐅𝐢𝐧𝐝𝐞𝐫 catalog shows that the property distributions of void galaxies are significantly different from those in denser regions.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63225"/>
            <a:ext cx="85947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Galaxies are distributed in a web-like structure that can be classified into clusters, filaments, walls, and voids.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11700" y="3906700"/>
            <a:ext cx="8117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l="7449" t="17798" r="7998" b="15888"/>
          <a:stretch/>
        </p:blipFill>
        <p:spPr>
          <a:xfrm>
            <a:off x="2336338" y="2011350"/>
            <a:ext cx="4471314" cy="2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Care</a:t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311700" y="1163225"/>
            <a:ext cx="84687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use 𝐒𝐃𝐒𝐒 𝐃𝐑𝟕 galaxy catalog and aim to understand how galaxies evolve in different environments. Specifically, we focus on galaxy properties in voids and outside of voids.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Void galaxies are anticipated to evolve more slowly than those in denser areas.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Therefore, we aim to observe these differences in the observable properties of galaxies in different environments and hope to deepen our understanding of the universe's structure.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11700" y="1163225"/>
            <a:ext cx="8468700" cy="28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There are two popular void-finding algorithms: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𝐕𝐨𝐢𝐝𝐅𝐢𝐧𝐝𝐞𝐫 (𝐕𝐅) and 𝐕²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𝐕𝐨𝐢𝐝𝐅𝐢𝐧𝐝𝐞𝐫 (𝐕𝐅)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Assumes voids are spherical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Relies on several tunable parameters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𝐕²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Makes no assumptions regarding the shape of voids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Depends on fewer tunable parameters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Algorithms We Use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0" y="445025"/>
            <a:ext cx="9347775" cy="29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311700" y="4132625"/>
            <a:ext cx="8717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Any galaxy falls within the void regions defined by a given algorithm is considered a </a:t>
            </a:r>
            <a:r>
              <a:rPr lang="en" sz="1800" b="1">
                <a:solidFill>
                  <a:schemeClr val="dk1"/>
                </a:solidFill>
              </a:rPr>
              <a:t>void galaxy</a:t>
            </a:r>
            <a:r>
              <a:rPr lang="en" sz="1800">
                <a:solidFill>
                  <a:schemeClr val="dk1"/>
                </a:solidFill>
              </a:rPr>
              <a:t>; all others are classified as </a:t>
            </a:r>
            <a:r>
              <a:rPr lang="en" sz="1800" b="1">
                <a:solidFill>
                  <a:schemeClr val="dk1"/>
                </a:solidFill>
              </a:rPr>
              <a:t>wall galaxies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4247188"/>
            <a:ext cx="8786301" cy="5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Galaxy Properties: Walls vs Voids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049725"/>
            <a:ext cx="8520601" cy="22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311700" y="1163225"/>
            <a:ext cx="84687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look at six properties: stellar mass, absolute magnitude, star formation rates (SFR), specific star formation rates (sSFR), color distribution u-r, and g-r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049723"/>
            <a:ext cx="8520599" cy="26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8" y="1906400"/>
            <a:ext cx="9021123" cy="2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38" y="1984625"/>
            <a:ext cx="8920114" cy="2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50" y="2006327"/>
            <a:ext cx="8920101" cy="263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600" y="1928100"/>
            <a:ext cx="8830899" cy="2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139" y="1017713"/>
            <a:ext cx="1753736" cy="7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311688" y="1932225"/>
            <a:ext cx="838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data </a:t>
            </a:r>
            <a:r>
              <a:rPr lang="en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Bayes Factor is the ratio of the marginal likelihoods given each hypothesis. It measures the strength of the evidence against the null hypothesis </a:t>
            </a:r>
            <a:r>
              <a:rPr lang="en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H₀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30"/>
          <p:cNvGraphicFramePr/>
          <p:nvPr/>
        </p:nvGraphicFramePr>
        <p:xfrm>
          <a:off x="756450" y="2776200"/>
          <a:ext cx="7493700" cy="1828650"/>
        </p:xfrm>
        <a:graphic>
          <a:graphicData uri="http://schemas.openxmlformats.org/drawingml/2006/table">
            <a:tbl>
              <a:tblPr>
                <a:noFill/>
                <a:tableStyleId>{3A9AB237-018D-474E-9721-1A8444A8E528}</a:tableStyleId>
              </a:tblPr>
              <a:tblGrid>
                <a:gridCol w="20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Value of B₀₁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Value of log(B₀₁)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/>
                        <a:t>Evidence against H₀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1 to 0.32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0 to -1/2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Not worth more than a bare mention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0.32 to 0.1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-1/2 to -1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Substantial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0.1 to 0.01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-1 to -2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Strong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&lt; 0.01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&lt;-2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</a:rPr>
                        <a:t>Decisive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Nonparametric Bayesian Test</a:t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311700" y="1189950"/>
            <a:ext cx="1905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Bayes Factor: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767050" y="4239100"/>
            <a:ext cx="647100" cy="365700"/>
          </a:xfrm>
          <a:prstGeom prst="donut">
            <a:avLst>
              <a:gd name="adj" fmla="val 407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Bayes Factor can be calculated using the Pólya Tree, which is a nonparametric prior distribution that constructs probability distributions through recursive partitioning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139" y="1915950"/>
            <a:ext cx="3801725" cy="20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Nonparametric Bayesian Test</a:t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311700" y="3862150"/>
            <a:ext cx="8520600" cy="1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𝞱:  probability of turning left, ~𝑩𝒆𝒕𝒂(𝞪₀, 𝞪₁), where 𝑩𝒆𝒕𝒂(𝞪₀, 𝞪₁) = Γ(𝞪₀) Γ(𝞪₁) / Γ(𝞪₀ + 𝞪₁)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𝞪:  constant at level 𝞪₀ = 𝞪₁ = 𝒄𝒎²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𝒎: depth of the tree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𝒄:  free variable, ideally between 1 and 10. A larger 𝒄 reduces variance, forcing distributions more similar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8900" cy="3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Bayes Factor can be calculated as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Nonparametric Bayesian Test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75" y="1738375"/>
            <a:ext cx="6252926" cy="2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 rotWithShape="1">
          <a:blip r:embed="rId4">
            <a:alphaModFix/>
          </a:blip>
          <a:srcRect r="7011" b="-11931"/>
          <a:stretch/>
        </p:blipFill>
        <p:spPr>
          <a:xfrm>
            <a:off x="3601250" y="1644450"/>
            <a:ext cx="1630800" cy="8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81" y="76899"/>
            <a:ext cx="7410128" cy="373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443" y="137935"/>
            <a:ext cx="7425597" cy="373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454" y="174480"/>
            <a:ext cx="7425578" cy="36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922" y="137936"/>
            <a:ext cx="7496643" cy="373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6440" y="101380"/>
            <a:ext cx="7410125" cy="373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4600" y="53300"/>
            <a:ext cx="7659398" cy="41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-12525" y="112800"/>
            <a:ext cx="10653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ctrTitle"/>
          </p:nvPr>
        </p:nvSpPr>
        <p:spPr>
          <a:xfrm>
            <a:off x="1470600" y="4462650"/>
            <a:ext cx="62028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/>
              <a:t>Effect of the free param</a:t>
            </a:r>
            <a:r>
              <a:rPr lang="en" sz="1850"/>
              <a:t>eter 𝒄 when depth 𝒎 = 8</a:t>
            </a:r>
            <a:endParaRPr sz="18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Macintosh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Simple Light</vt:lpstr>
      <vt:lpstr>Simple Light</vt:lpstr>
      <vt:lpstr>Environmental Effects  on Galaxy Evolution </vt:lpstr>
      <vt:lpstr>Background Information</vt:lpstr>
      <vt:lpstr>Why We Care</vt:lpstr>
      <vt:lpstr>Void Algorithms We Use</vt:lpstr>
      <vt:lpstr>Observable Galaxy Properties: Walls vs Voids</vt:lpstr>
      <vt:lpstr>Nonparametric Bayesian Test</vt:lpstr>
      <vt:lpstr>Nonparametric Bayesian Test</vt:lpstr>
      <vt:lpstr>Nonparametric Bayesian Test</vt:lpstr>
      <vt:lpstr>Effect of the free parameter 𝒄 when depth 𝒎 = 8</vt:lpstr>
      <vt:lpstr>PowerPoint Presentation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Mu, Ziqi</cp:lastModifiedBy>
  <cp:revision>1</cp:revision>
  <dcterms:modified xsi:type="dcterms:W3CDTF">2024-08-06T01:30:09Z</dcterms:modified>
</cp:coreProperties>
</file>