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1" r:id="rId15"/>
    <p:sldId id="278" r:id="rId16"/>
    <p:sldId id="279" r:id="rId17"/>
    <p:sldId id="269" r:id="rId18"/>
    <p:sldId id="272" r:id="rId19"/>
    <p:sldId id="270" r:id="rId20"/>
    <p:sldId id="273" r:id="rId21"/>
    <p:sldId id="274" r:id="rId22"/>
    <p:sldId id="275" r:id="rId23"/>
    <p:sldId id="276"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A238-8923-316B-A35C-CD15162A1A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E4DD99D-D570-C3D3-75E7-795345889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A0AB191-E1BA-AE43-0727-3A8DB29345E2}"/>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0F5D83DD-2683-F9DF-7BE9-5519FF57EA3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1139045-195A-DBE8-5E63-7F92F680C68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824339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FC60-D5D2-C1FB-A628-43AA07EA86D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D6EE6D-D524-49BC-E624-30FCBDF5AD5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8C1B15-18B6-6587-4733-E3C225A7206E}"/>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758369B7-5B93-FE19-9230-BD0A41ECE3A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0787F5-AADC-EBBE-3A5B-8FA4B86BEFBB}"/>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64682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99177-E22F-E04B-086A-4D42E9C982E1}"/>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8AC67C1-5EB6-EDA1-67E0-6FC6698FAF3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8AA5937-65EE-2813-A2D5-3906B6468F18}"/>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F2850776-EA30-E877-A5F2-08CEE82CBF9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277828C-D718-07A2-7D4F-F6DDCD5E7589}"/>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55661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CDEF-4F8B-E606-92E1-99CEE9E8215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B3F9EC8-C599-6E21-AE6B-47F79D60EC1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5968D2-BFFA-2A9D-5750-028A928DA721}"/>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F32B0BF6-E335-C525-D7C6-D172404BF4E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B976BC-6771-2B35-93AE-E84A58D704CA}"/>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1341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0A17-C275-2828-7EEC-2A4E19F79C3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0E4FA1-3856-8829-DFC4-1EBB4D3752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21816FA-D221-1D34-7385-919F3D940959}"/>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DBEFB8AD-6F48-32E7-8389-905AACAE330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8429FF-C1CD-2B5A-2141-8C03545E1E7C}"/>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428869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BD3B-3DB6-22F4-C877-61B09AE69A0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77BC099-D797-BD78-AD38-90E24975758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F0C9341-D0FD-C2AF-4F9F-FED00857366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C193439-D11C-BADE-8636-44C5BC901376}"/>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6" name="Footer Placeholder 5">
            <a:extLst>
              <a:ext uri="{FF2B5EF4-FFF2-40B4-BE49-F238E27FC236}">
                <a16:creationId xmlns:a16="http://schemas.microsoft.com/office/drawing/2014/main" id="{3A412284-FA91-0624-6C5B-471545DE3F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F944FFF-8688-EF82-1E36-2936776EBE58}"/>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305894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E841-EB7B-EB41-D924-FBDC7D31C4B6}"/>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260D679-E217-D204-0330-74F0C9954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C15E365-4769-4065-2865-8DC2343F803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9F0BC24-54D6-5DAB-F210-61F0FFA7B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4F16AD-B072-7777-C7ED-03387BD4CFE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BE96174-9A6C-94C9-FA6C-0C99405FDCD8}"/>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8" name="Footer Placeholder 7">
            <a:extLst>
              <a:ext uri="{FF2B5EF4-FFF2-40B4-BE49-F238E27FC236}">
                <a16:creationId xmlns:a16="http://schemas.microsoft.com/office/drawing/2014/main" id="{965213A0-171B-32C6-39D3-F68BA8BA4B1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474C51D-AD82-185B-5D14-C447D58F31AF}"/>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90033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5EC5-0F11-8D89-F83D-D40B23053ABD}"/>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9E42D92-6F70-2C1A-A3CF-3090100F43B4}"/>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4" name="Footer Placeholder 3">
            <a:extLst>
              <a:ext uri="{FF2B5EF4-FFF2-40B4-BE49-F238E27FC236}">
                <a16:creationId xmlns:a16="http://schemas.microsoft.com/office/drawing/2014/main" id="{F0A7CC86-E71D-E9B6-8A73-DE04175774F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44D0580-5852-3B2E-FB8F-5426FAA512E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41913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4D5D7-5F49-9763-AAF0-DB33616C5E8E}"/>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3" name="Footer Placeholder 2">
            <a:extLst>
              <a:ext uri="{FF2B5EF4-FFF2-40B4-BE49-F238E27FC236}">
                <a16:creationId xmlns:a16="http://schemas.microsoft.com/office/drawing/2014/main" id="{99ADBE8F-9681-7955-C03E-3713375CCD1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03FB491-9012-B8EC-8B69-562F84A3AEF5}"/>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47577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F5E3-83DD-06F9-944E-53657C5602C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BF19960-4B7B-FD78-BFB3-80557970C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0D12713-06D7-2BF1-DD4B-05273D75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A1AC2BB-63FF-B9EC-000E-02D08A22DFC0}"/>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6" name="Footer Placeholder 5">
            <a:extLst>
              <a:ext uri="{FF2B5EF4-FFF2-40B4-BE49-F238E27FC236}">
                <a16:creationId xmlns:a16="http://schemas.microsoft.com/office/drawing/2014/main" id="{1E00D431-59B5-D2FA-575E-0E208776E1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6E2C3CA-2778-2A4E-B92D-238F62FF7E3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72289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CC0-FAC7-E638-1575-547E8D9A39E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DBFAB10-76C7-1ACD-3118-4A862533C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E07F2815-C5CA-1E34-4DE0-195200AB3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63E2451-8361-42FF-DAF8-04CA9DE30683}"/>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6" name="Footer Placeholder 5">
            <a:extLst>
              <a:ext uri="{FF2B5EF4-FFF2-40B4-BE49-F238E27FC236}">
                <a16:creationId xmlns:a16="http://schemas.microsoft.com/office/drawing/2014/main" id="{AF71ADB0-4DB3-3429-1D0D-19B0EE11A0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1793461-C75A-C233-0CB6-E7DBD9E69BBE}"/>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322251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064E5-0EAF-190A-29C3-943DC0DDA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E766D0F-1C00-A052-ECC9-B7C17305B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97D9508-8DE8-C2F1-80CB-C1264A411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BDF3CC49-66DF-F5FE-FEE5-FA8250CBF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8BD61222-2168-CF15-8340-F347BA715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74942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iqing97/BilligenceCaseStudyUkUni"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heguardian.com/education/2014/jun/03/methodology-of-the-guardian-university-guide-201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3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7" name="Freeform: Shape 36">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CC3170B-E7F8-5803-FF54-36D23DCB23EF}"/>
              </a:ext>
            </a:extLst>
          </p:cNvPr>
          <p:cNvSpPr>
            <a:spLocks noGrp="1"/>
          </p:cNvSpPr>
          <p:nvPr>
            <p:ph type="ctrTitle"/>
          </p:nvPr>
        </p:nvSpPr>
        <p:spPr>
          <a:xfrm>
            <a:off x="1245857" y="522635"/>
            <a:ext cx="9408613" cy="2170179"/>
          </a:xfrm>
        </p:spPr>
        <p:txBody>
          <a:bodyPr anchor="b">
            <a:normAutofit/>
          </a:bodyPr>
          <a:lstStyle/>
          <a:p>
            <a:r>
              <a:rPr lang="en-US" altLang="zh-CN" sz="5200" dirty="0">
                <a:solidFill>
                  <a:schemeClr val="tx2"/>
                </a:solidFill>
              </a:rPr>
              <a:t>UK High Education Rank Study</a:t>
            </a:r>
            <a:endParaRPr lang="zh-CN" altLang="en-US" sz="5200" dirty="0">
              <a:solidFill>
                <a:schemeClr val="tx2"/>
              </a:solidFill>
            </a:endParaRPr>
          </a:p>
        </p:txBody>
      </p:sp>
      <p:sp>
        <p:nvSpPr>
          <p:cNvPr id="3" name="Subtitle 2">
            <a:extLst>
              <a:ext uri="{FF2B5EF4-FFF2-40B4-BE49-F238E27FC236}">
                <a16:creationId xmlns:a16="http://schemas.microsoft.com/office/drawing/2014/main" id="{8D611DF9-1636-0649-3500-5E9CF159EE97}"/>
              </a:ext>
            </a:extLst>
          </p:cNvPr>
          <p:cNvSpPr>
            <a:spLocks noGrp="1"/>
          </p:cNvSpPr>
          <p:nvPr>
            <p:ph type="subTitle" idx="1"/>
          </p:nvPr>
        </p:nvSpPr>
        <p:spPr>
          <a:xfrm>
            <a:off x="3502135" y="4001587"/>
            <a:ext cx="5188034" cy="682079"/>
          </a:xfrm>
        </p:spPr>
        <p:txBody>
          <a:bodyPr>
            <a:normAutofit fontScale="85000" lnSpcReduction="20000"/>
          </a:bodyPr>
          <a:lstStyle/>
          <a:p>
            <a:r>
              <a:rPr lang="en-US" altLang="zh-CN" dirty="0">
                <a:solidFill>
                  <a:schemeClr val="tx2"/>
                </a:solidFill>
              </a:rPr>
              <a:t>Ziqing Yu</a:t>
            </a:r>
          </a:p>
          <a:p>
            <a:r>
              <a:rPr lang="en-US" altLang="zh-CN">
                <a:solidFill>
                  <a:schemeClr val="tx2"/>
                </a:solidFill>
              </a:rPr>
              <a:t>02.02.2024</a:t>
            </a:r>
            <a:endParaRPr lang="zh-CN" altLang="en-US" dirty="0">
              <a:solidFill>
                <a:schemeClr val="tx2"/>
              </a:solidFill>
            </a:endParaRPr>
          </a:p>
        </p:txBody>
      </p:sp>
      <p:grpSp>
        <p:nvGrpSpPr>
          <p:cNvPr id="24" name="Group 2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1" name="Freeform: Shape 3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ABA12AB-F585-A005-285D-2A8BFFB90A40}"/>
              </a:ext>
            </a:extLst>
          </p:cNvPr>
          <p:cNvPicPr>
            <a:picLocks noChangeAspect="1"/>
          </p:cNvPicPr>
          <p:nvPr/>
        </p:nvPicPr>
        <p:blipFill>
          <a:blip r:embed="rId2"/>
          <a:stretch>
            <a:fillRect/>
          </a:stretch>
        </p:blipFill>
        <p:spPr>
          <a:xfrm>
            <a:off x="112920" y="71951"/>
            <a:ext cx="914400" cy="914400"/>
          </a:xfrm>
          <a:prstGeom prst="rect">
            <a:avLst/>
          </a:prstGeom>
        </p:spPr>
      </p:pic>
    </p:spTree>
    <p:extLst>
      <p:ext uri="{BB962C8B-B14F-4D97-AF65-F5344CB8AC3E}">
        <p14:creationId xmlns:p14="http://schemas.microsoft.com/office/powerpoint/2010/main" val="2925660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Factors can be divided into 2 groups:</a:t>
            </a:r>
          </a:p>
          <a:p>
            <a:pPr lvl="1"/>
            <a:r>
              <a:rPr lang="en-US" altLang="zh-CN" dirty="0" err="1"/>
              <a:t>Subjectiv</a:t>
            </a:r>
            <a:r>
              <a:rPr lang="en-US" altLang="zh-CN" dirty="0"/>
              <a:t>:</a:t>
            </a:r>
          </a:p>
          <a:p>
            <a:pPr lvl="2"/>
            <a:r>
              <a:rPr lang="en-US" altLang="zh-CN" dirty="0"/>
              <a:t>NSS Teaching</a:t>
            </a:r>
          </a:p>
          <a:p>
            <a:pPr lvl="2"/>
            <a:r>
              <a:rPr lang="en-US" altLang="zh-CN" dirty="0"/>
              <a:t>NSS Overall</a:t>
            </a:r>
          </a:p>
          <a:p>
            <a:pPr lvl="2"/>
            <a:r>
              <a:rPr lang="en-US" altLang="zh-CN" dirty="0"/>
              <a:t>NSS Feedback</a:t>
            </a:r>
          </a:p>
          <a:p>
            <a:pPr lvl="1"/>
            <a:r>
              <a:rPr lang="en-US" altLang="zh-CN" dirty="0" err="1"/>
              <a:t>Objectiv</a:t>
            </a:r>
            <a:r>
              <a:rPr lang="en-US" altLang="zh-CN" dirty="0"/>
              <a:t>:</a:t>
            </a:r>
          </a:p>
          <a:p>
            <a:pPr lvl="2"/>
            <a:r>
              <a:rPr lang="en-US" altLang="zh-CN" dirty="0" err="1"/>
              <a:t>Student:Staff</a:t>
            </a:r>
            <a:r>
              <a:rPr lang="en-US" altLang="zh-CN" dirty="0"/>
              <a:t> ratio</a:t>
            </a:r>
          </a:p>
          <a:p>
            <a:pPr lvl="2"/>
            <a:r>
              <a:rPr lang="en-US" altLang="zh-CN" dirty="0"/>
              <a:t>Career prospects</a:t>
            </a:r>
          </a:p>
          <a:p>
            <a:pPr lvl="2"/>
            <a:r>
              <a:rPr lang="en-US" altLang="zh-CN" dirty="0"/>
              <a:t>Expenditure per student</a:t>
            </a:r>
          </a:p>
          <a:p>
            <a:pPr lvl="2"/>
            <a:r>
              <a:rPr lang="en-US" altLang="zh-CN" dirty="0"/>
              <a:t>Entry Tariff</a:t>
            </a:r>
          </a:p>
          <a:p>
            <a:pPr lvl="2"/>
            <a:r>
              <a:rPr lang="en-US" altLang="zh-CN" dirty="0"/>
              <a:t>Value added</a:t>
            </a:r>
          </a:p>
          <a:p>
            <a:pPr marL="914400" lvl="2" indent="0">
              <a:buNone/>
            </a:pP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284457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Data is stored in a excel table</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a:extLst>
              <a:ext uri="{FF2B5EF4-FFF2-40B4-BE49-F238E27FC236}">
                <a16:creationId xmlns:a16="http://schemas.microsoft.com/office/drawing/2014/main" id="{EE2F84EE-1179-B00A-94F6-5BAF066C4A73}"/>
              </a:ext>
            </a:extLst>
          </p:cNvPr>
          <p:cNvPicPr>
            <a:picLocks noChangeAspect="1"/>
          </p:cNvPicPr>
          <p:nvPr/>
        </p:nvPicPr>
        <p:blipFill>
          <a:blip r:embed="rId3"/>
          <a:stretch>
            <a:fillRect/>
          </a:stretch>
        </p:blipFill>
        <p:spPr>
          <a:xfrm>
            <a:off x="1198938" y="2416627"/>
            <a:ext cx="9371285" cy="2638587"/>
          </a:xfrm>
          <a:prstGeom prst="rect">
            <a:avLst/>
          </a:prstGeom>
        </p:spPr>
      </p:pic>
    </p:spTree>
    <p:extLst>
      <p:ext uri="{BB962C8B-B14F-4D97-AF65-F5344CB8AC3E}">
        <p14:creationId xmlns:p14="http://schemas.microsoft.com/office/powerpoint/2010/main" val="428054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A Software is developed using python</a:t>
            </a:r>
          </a:p>
          <a:p>
            <a:pPr lvl="1"/>
            <a:r>
              <a:rPr lang="en-US" altLang="zh-CN" dirty="0"/>
              <a:t>Pandas</a:t>
            </a:r>
          </a:p>
          <a:p>
            <a:pPr lvl="1"/>
            <a:r>
              <a:rPr lang="en-US" altLang="zh-CN" dirty="0" err="1"/>
              <a:t>Numby</a:t>
            </a:r>
            <a:endParaRPr lang="en-US" altLang="zh-CN" dirty="0"/>
          </a:p>
          <a:p>
            <a:pPr lvl="1"/>
            <a:r>
              <a:rPr lang="en-US" altLang="zh-CN" dirty="0"/>
              <a:t>Matplotlib</a:t>
            </a:r>
          </a:p>
          <a:p>
            <a:pPr lvl="1"/>
            <a:r>
              <a:rPr lang="en-US" altLang="zh-CN" dirty="0" err="1"/>
              <a:t>PySimpleGUI</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C394CA57-9B4C-AB14-02F2-8547D5CF3A16}"/>
              </a:ext>
            </a:extLst>
          </p:cNvPr>
          <p:cNvSpPr txBox="1"/>
          <p:nvPr/>
        </p:nvSpPr>
        <p:spPr>
          <a:xfrm>
            <a:off x="755780" y="5658495"/>
            <a:ext cx="4706738" cy="276999"/>
          </a:xfrm>
          <a:prstGeom prst="rect">
            <a:avLst/>
          </a:prstGeom>
          <a:noFill/>
        </p:spPr>
        <p:txBody>
          <a:bodyPr wrap="none" rtlCol="0">
            <a:spAutoFit/>
          </a:bodyPr>
          <a:lstStyle/>
          <a:p>
            <a:r>
              <a:rPr lang="en-US" altLang="zh-CN" sz="1200" dirty="0" err="1"/>
              <a:t>Github</a:t>
            </a:r>
            <a:r>
              <a:rPr lang="en-US" altLang="zh-CN" sz="1200" dirty="0"/>
              <a:t> Repo: </a:t>
            </a:r>
            <a:r>
              <a:rPr lang="en-US" altLang="zh-CN" sz="1200" dirty="0">
                <a:hlinkClick r:id="rId3"/>
              </a:rPr>
              <a:t>https://github.com/ziqing97/BilligenceCaseStudyUkUni</a:t>
            </a:r>
            <a:endParaRPr lang="zh-CN" altLang="en-US" sz="1200" dirty="0"/>
          </a:p>
        </p:txBody>
      </p:sp>
    </p:spTree>
    <p:extLst>
      <p:ext uri="{BB962C8B-B14F-4D97-AF65-F5344CB8AC3E}">
        <p14:creationId xmlns:p14="http://schemas.microsoft.com/office/powerpoint/2010/main" val="156921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Error/Inconsistency Correction</a:t>
            </a:r>
          </a:p>
          <a:p>
            <a:pPr lvl="1"/>
            <a:r>
              <a:rPr lang="en-US" altLang="zh-CN" dirty="0"/>
              <a:t>Falmouth (2013,2014) was renamed as UC Falmouth (2015) in the table</a:t>
            </a:r>
          </a:p>
          <a:p>
            <a:pPr lvl="1"/>
            <a:r>
              <a:rPr lang="en-US" altLang="zh-CN" dirty="0"/>
              <a:t>In some cases, “Ranking (Prev)” don’t equal to “Ranking” in previous year  (Falmouth, Leeds Trinity, UC Suffolk)</a:t>
            </a:r>
          </a:p>
          <a:p>
            <a:r>
              <a:rPr lang="en-US" altLang="zh-CN" dirty="0"/>
              <a:t>Missing Year</a:t>
            </a:r>
          </a:p>
          <a:p>
            <a:pPr lvl="1"/>
            <a:r>
              <a:rPr lang="en-US" altLang="zh-CN" dirty="0"/>
              <a:t>Newport (2013) and Glamorgan(2013) merge to South Wales (2015), in 2014 no data</a:t>
            </a:r>
          </a:p>
          <a:p>
            <a:pPr lvl="1"/>
            <a:r>
              <a:rPr lang="en-US" altLang="zh-CN" dirty="0"/>
              <a:t>Buckingham (2015) </a:t>
            </a:r>
          </a:p>
          <a:p>
            <a:pPr lvl="1"/>
            <a:r>
              <a:rPr lang="en-US" altLang="zh-CN" dirty="0"/>
              <a:t>Newman University College (2015)</a:t>
            </a:r>
          </a:p>
          <a:p>
            <a:pPr lvl="1"/>
            <a:r>
              <a:rPr lang="en-US" altLang="zh-CN" dirty="0"/>
              <a:t>St Mark and St John (2013,2015)</a:t>
            </a:r>
          </a:p>
          <a:p>
            <a:pPr lvl="1"/>
            <a:r>
              <a:rPr lang="en-US" altLang="zh-CN" dirty="0"/>
              <a:t>Trinity Saint David (2015)</a:t>
            </a:r>
          </a:p>
          <a:p>
            <a:pPr marL="457200" lvl="1" indent="0">
              <a:buNone/>
            </a:pPr>
            <a:endParaRPr lang="en-US" altLang="zh-CN" dirty="0"/>
          </a:p>
          <a:p>
            <a:pPr marL="457200" lvl="1" indent="0">
              <a:buNone/>
            </a:pPr>
            <a:endParaRPr lang="en-US" altLang="zh-CN"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3209257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1DB6-31D2-DFAC-CEE7-7894E2131D44}"/>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BFF3785A-2693-6FD7-16E7-F451F22E731F}"/>
              </a:ext>
            </a:extLst>
          </p:cNvPr>
          <p:cNvSpPr>
            <a:spLocks noGrp="1"/>
          </p:cNvSpPr>
          <p:nvPr>
            <p:ph idx="1"/>
          </p:nvPr>
        </p:nvSpPr>
        <p:spPr/>
        <p:txBody>
          <a:bodyPr/>
          <a:lstStyle/>
          <a:p>
            <a:r>
              <a:rPr lang="en-US" altLang="zh-CN" dirty="0"/>
              <a:t>Missing Data</a:t>
            </a:r>
            <a:endParaRPr lang="zh-CN" altLang="en-US" dirty="0"/>
          </a:p>
        </p:txBody>
      </p:sp>
      <p:pic>
        <p:nvPicPr>
          <p:cNvPr id="4" name="Picture 3">
            <a:extLst>
              <a:ext uri="{FF2B5EF4-FFF2-40B4-BE49-F238E27FC236}">
                <a16:creationId xmlns:a16="http://schemas.microsoft.com/office/drawing/2014/main" id="{7A45326D-CED7-E584-6799-963D18D5A9C6}"/>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descr="A flowchart of a table&#10;&#10;Description automatically generated">
            <a:extLst>
              <a:ext uri="{FF2B5EF4-FFF2-40B4-BE49-F238E27FC236}">
                <a16:creationId xmlns:a16="http://schemas.microsoft.com/office/drawing/2014/main" id="{50CA08C7-7C38-5900-BAC4-15E6C0D73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316" y="2280694"/>
            <a:ext cx="4925112" cy="3896269"/>
          </a:xfrm>
          <a:prstGeom prst="rect">
            <a:avLst/>
          </a:prstGeom>
        </p:spPr>
      </p:pic>
    </p:spTree>
    <p:extLst>
      <p:ext uri="{BB962C8B-B14F-4D97-AF65-F5344CB8AC3E}">
        <p14:creationId xmlns:p14="http://schemas.microsoft.com/office/powerpoint/2010/main" val="355361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2C07-6594-65B6-707D-A40419C50E7B}"/>
              </a:ext>
            </a:extLst>
          </p:cNvPr>
          <p:cNvSpPr>
            <a:spLocks noGrp="1"/>
          </p:cNvSpPr>
          <p:nvPr>
            <p:ph type="title"/>
          </p:nvPr>
        </p:nvSpPr>
        <p:spPr/>
        <p:txBody>
          <a:bodyPr/>
          <a:lstStyle/>
          <a:p>
            <a:r>
              <a:rPr lang="en-US" altLang="zh-CN" dirty="0"/>
              <a:t>Evaluation</a:t>
            </a:r>
            <a:endParaRPr lang="zh-CN" altLang="en-US" dirty="0"/>
          </a:p>
        </p:txBody>
      </p:sp>
      <p:sp>
        <p:nvSpPr>
          <p:cNvPr id="6" name="Content Placeholder 2">
            <a:extLst>
              <a:ext uri="{FF2B5EF4-FFF2-40B4-BE49-F238E27FC236}">
                <a16:creationId xmlns:a16="http://schemas.microsoft.com/office/drawing/2014/main" id="{22E5C25C-FF4B-DCBD-FE92-907907020286}"/>
              </a:ext>
            </a:extLst>
          </p:cNvPr>
          <p:cNvSpPr txBox="1">
            <a:spLocks/>
          </p:cNvSpPr>
          <p:nvPr/>
        </p:nvSpPr>
        <p:spPr>
          <a:xfrm>
            <a:off x="707571" y="197491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Example: Edinburgh Rank 18 in 2015</a:t>
            </a:r>
          </a:p>
          <a:p>
            <a:r>
              <a:rPr lang="en-US" altLang="zh-CN" dirty="0"/>
              <a:t>Advantage by Ranking	</a:t>
            </a:r>
          </a:p>
          <a:p>
            <a:pPr lvl="1"/>
            <a:r>
              <a:rPr lang="en-US" altLang="zh-CN" dirty="0"/>
              <a:t>High Entry Tariff</a:t>
            </a:r>
          </a:p>
          <a:p>
            <a:pPr lvl="1"/>
            <a:r>
              <a:rPr lang="en-US" altLang="zh-CN" dirty="0"/>
              <a:t>High Spend per student</a:t>
            </a:r>
          </a:p>
          <a:p>
            <a:r>
              <a:rPr lang="en-US" altLang="zh-CN" dirty="0"/>
              <a:t>Disadvantage by Ranking</a:t>
            </a:r>
          </a:p>
          <a:p>
            <a:pPr lvl="1"/>
            <a:r>
              <a:rPr lang="en-US" altLang="zh-CN" dirty="0"/>
              <a:t>NSS Comment not good, especially in “Feedback”</a:t>
            </a:r>
          </a:p>
          <a:p>
            <a:pPr marL="0" indent="0">
              <a:buNone/>
            </a:pPr>
            <a:endParaRPr lang="en-US" altLang="zh-CN" dirty="0"/>
          </a:p>
          <a:p>
            <a:endParaRPr lang="en-US" altLang="zh-CN" dirty="0"/>
          </a:p>
          <a:p>
            <a:pPr marL="0" indent="0">
              <a:buFont typeface="Arial" panose="020B0604020202020204" pitchFamily="34" charset="0"/>
              <a:buNone/>
            </a:pPr>
            <a:endParaRPr lang="en-US" altLang="zh-CN" dirty="0"/>
          </a:p>
          <a:p>
            <a:endParaRPr lang="en-US" altLang="zh-CN" dirty="0"/>
          </a:p>
          <a:p>
            <a:endParaRPr lang="zh-CN" altLang="en-US" dirty="0"/>
          </a:p>
        </p:txBody>
      </p:sp>
      <p:pic>
        <p:nvPicPr>
          <p:cNvPr id="10" name="Picture 9">
            <a:extLst>
              <a:ext uri="{FF2B5EF4-FFF2-40B4-BE49-F238E27FC236}">
                <a16:creationId xmlns:a16="http://schemas.microsoft.com/office/drawing/2014/main" id="{90C25D61-EC05-7706-3AE7-13A2D47EC4EB}"/>
              </a:ext>
            </a:extLst>
          </p:cNvPr>
          <p:cNvPicPr>
            <a:picLocks noChangeAspect="1"/>
          </p:cNvPicPr>
          <p:nvPr/>
        </p:nvPicPr>
        <p:blipFill>
          <a:blip r:embed="rId2"/>
          <a:stretch>
            <a:fillRect/>
          </a:stretch>
        </p:blipFill>
        <p:spPr>
          <a:xfrm>
            <a:off x="0" y="4808419"/>
            <a:ext cx="12192000" cy="1184511"/>
          </a:xfrm>
          <a:prstGeom prst="rect">
            <a:avLst/>
          </a:prstGeom>
        </p:spPr>
      </p:pic>
    </p:spTree>
    <p:extLst>
      <p:ext uri="{BB962C8B-B14F-4D97-AF65-F5344CB8AC3E}">
        <p14:creationId xmlns:p14="http://schemas.microsoft.com/office/powerpoint/2010/main" val="201566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A300-C0C0-3FFD-E3A2-25982836A4B6}"/>
              </a:ext>
            </a:extLst>
          </p:cNvPr>
          <p:cNvSpPr>
            <a:spLocks noGrp="1"/>
          </p:cNvSpPr>
          <p:nvPr>
            <p:ph type="title"/>
          </p:nvPr>
        </p:nvSpPr>
        <p:spPr/>
        <p:txBody>
          <a:bodyPr/>
          <a:lstStyle/>
          <a:p>
            <a:r>
              <a:rPr lang="en-US" altLang="zh-CN" dirty="0"/>
              <a:t>Evaluation</a:t>
            </a:r>
            <a:endParaRPr lang="zh-CN" altLang="en-US" dirty="0"/>
          </a:p>
        </p:txBody>
      </p:sp>
      <p:sp>
        <p:nvSpPr>
          <p:cNvPr id="3" name="Content Placeholder 2">
            <a:extLst>
              <a:ext uri="{FF2B5EF4-FFF2-40B4-BE49-F238E27FC236}">
                <a16:creationId xmlns:a16="http://schemas.microsoft.com/office/drawing/2014/main" id="{4DE76871-5978-6048-F2B3-9BFF195FFB47}"/>
              </a:ext>
            </a:extLst>
          </p:cNvPr>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232682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Evaluation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Example: Edinburgh</a:t>
            </a:r>
          </a:p>
          <a:p>
            <a:endParaRPr lang="en-US" altLang="zh-CN" dirty="0"/>
          </a:p>
          <a:p>
            <a:pPr marL="0" indent="0">
              <a:buNone/>
            </a:pPr>
            <a:r>
              <a:rPr lang="en-US" altLang="zh-CN" dirty="0"/>
              <a:t>Average Entry Tariff of Edinburgh in 2015 is 489.22</a:t>
            </a:r>
          </a:p>
          <a:p>
            <a:pPr marL="0" indent="0">
              <a:buNone/>
            </a:pPr>
            <a:endParaRPr lang="en-US" altLang="zh-CN" dirty="0"/>
          </a:p>
          <a:p>
            <a:pPr marL="0" indent="0">
              <a:buNone/>
            </a:pPr>
            <a:r>
              <a:rPr lang="en-US" altLang="zh-CN" dirty="0"/>
              <a:t>Find the university with tariff between 460 and 520</a:t>
            </a:r>
          </a:p>
          <a:p>
            <a:endParaRPr lang="en-US" altLang="zh-CN" dirty="0"/>
          </a:p>
          <a:p>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16" name="Picture 15">
            <a:extLst>
              <a:ext uri="{FF2B5EF4-FFF2-40B4-BE49-F238E27FC236}">
                <a16:creationId xmlns:a16="http://schemas.microsoft.com/office/drawing/2014/main" id="{3CF07BC0-0284-FC13-CA99-44D7D267084E}"/>
              </a:ext>
            </a:extLst>
          </p:cNvPr>
          <p:cNvPicPr>
            <a:picLocks noChangeAspect="1"/>
          </p:cNvPicPr>
          <p:nvPr/>
        </p:nvPicPr>
        <p:blipFill>
          <a:blip r:embed="rId3"/>
          <a:stretch>
            <a:fillRect/>
          </a:stretch>
        </p:blipFill>
        <p:spPr>
          <a:xfrm>
            <a:off x="0" y="4431336"/>
            <a:ext cx="12192000" cy="1484977"/>
          </a:xfrm>
          <a:prstGeom prst="rect">
            <a:avLst/>
          </a:prstGeom>
        </p:spPr>
      </p:pic>
    </p:spTree>
    <p:extLst>
      <p:ext uri="{BB962C8B-B14F-4D97-AF65-F5344CB8AC3E}">
        <p14:creationId xmlns:p14="http://schemas.microsoft.com/office/powerpoint/2010/main" val="380505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A300-C0C0-3FFD-E3A2-25982836A4B6}"/>
              </a:ext>
            </a:extLst>
          </p:cNvPr>
          <p:cNvSpPr>
            <a:spLocks noGrp="1"/>
          </p:cNvSpPr>
          <p:nvPr>
            <p:ph type="title"/>
          </p:nvPr>
        </p:nvSpPr>
        <p:spPr/>
        <p:txBody>
          <a:bodyPr/>
          <a:lstStyle/>
          <a:p>
            <a:r>
              <a:rPr lang="en-US" altLang="zh-CN" dirty="0"/>
              <a:t>Evaluation</a:t>
            </a:r>
            <a:endParaRPr lang="zh-CN" altLang="en-US" dirty="0"/>
          </a:p>
        </p:txBody>
      </p:sp>
      <p:sp>
        <p:nvSpPr>
          <p:cNvPr id="3" name="Content Placeholder 2">
            <a:extLst>
              <a:ext uri="{FF2B5EF4-FFF2-40B4-BE49-F238E27FC236}">
                <a16:creationId xmlns:a16="http://schemas.microsoft.com/office/drawing/2014/main" id="{4DE76871-5978-6048-F2B3-9BFF195FFB47}"/>
              </a:ext>
            </a:extLst>
          </p:cNvPr>
          <p:cNvSpPr>
            <a:spLocks noGrp="1"/>
          </p:cNvSpPr>
          <p:nvPr>
            <p:ph idx="1"/>
          </p:nvPr>
        </p:nvSpPr>
        <p:spPr/>
        <p:txBody>
          <a:bodyPr/>
          <a:lstStyle/>
          <a:p>
            <a:r>
              <a:rPr lang="en-US" altLang="zh-CN" dirty="0"/>
              <a:t>Advantage	</a:t>
            </a:r>
          </a:p>
          <a:p>
            <a:pPr lvl="1"/>
            <a:r>
              <a:rPr lang="en-US" altLang="zh-CN" dirty="0"/>
              <a:t>Good </a:t>
            </a:r>
            <a:r>
              <a:rPr lang="en-US" altLang="zh-CN" dirty="0" err="1"/>
              <a:t>Student:staff</a:t>
            </a:r>
            <a:r>
              <a:rPr lang="en-US" altLang="zh-CN" dirty="0"/>
              <a:t> ratio (13.82)</a:t>
            </a:r>
          </a:p>
          <a:p>
            <a:pPr lvl="1"/>
            <a:r>
              <a:rPr lang="en-US" altLang="zh-CN" dirty="0"/>
              <a:t>Expenditure per student very high (9.25)</a:t>
            </a:r>
          </a:p>
          <a:p>
            <a:pPr lvl="1"/>
            <a:r>
              <a:rPr lang="en-US" altLang="zh-CN" dirty="0"/>
              <a:t>High value added score (6.54)</a:t>
            </a:r>
          </a:p>
          <a:p>
            <a:pPr lvl="1"/>
            <a:endParaRPr lang="en-US" altLang="zh-CN" dirty="0"/>
          </a:p>
          <a:p>
            <a:r>
              <a:rPr lang="en-US" altLang="zh-CN" dirty="0"/>
              <a:t>Disadvantage</a:t>
            </a:r>
          </a:p>
          <a:p>
            <a:pPr lvl="1"/>
            <a:r>
              <a:rPr lang="en-US" altLang="zh-CN" dirty="0"/>
              <a:t>Very low NSS Feedback</a:t>
            </a:r>
          </a:p>
          <a:p>
            <a:pPr lvl="1"/>
            <a:r>
              <a:rPr lang="en-US" altLang="zh-CN" dirty="0"/>
              <a:t>Not optimal career prospect </a:t>
            </a:r>
            <a:endParaRPr lang="zh-CN" altLang="en-US" dirty="0"/>
          </a:p>
        </p:txBody>
      </p:sp>
    </p:spTree>
    <p:extLst>
      <p:ext uri="{BB962C8B-B14F-4D97-AF65-F5344CB8AC3E}">
        <p14:creationId xmlns:p14="http://schemas.microsoft.com/office/powerpoint/2010/main" val="270321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10" name="Content Placeholder 9" descr="A graph of different colored lines&#10;&#10;Description automatically generated">
            <a:extLst>
              <a:ext uri="{FF2B5EF4-FFF2-40B4-BE49-F238E27FC236}">
                <a16:creationId xmlns:a16="http://schemas.microsoft.com/office/drawing/2014/main" id="{21AE2179-C93E-8565-405D-28D2FD0617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930047"/>
            <a:ext cx="10515600" cy="2804159"/>
          </a:xfrm>
        </p:spPr>
      </p:pic>
      <p:pic>
        <p:nvPicPr>
          <p:cNvPr id="12" name="Picture 11" descr="A graph of different colored lines&#10;&#10;Description automatically generated">
            <a:extLst>
              <a:ext uri="{FF2B5EF4-FFF2-40B4-BE49-F238E27FC236}">
                <a16:creationId xmlns:a16="http://schemas.microsoft.com/office/drawing/2014/main" id="{8390658E-32A7-9816-7354-FC31BA5302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734206"/>
            <a:ext cx="10515600" cy="2804160"/>
          </a:xfrm>
          <a:prstGeom prst="rect">
            <a:avLst/>
          </a:prstGeom>
        </p:spPr>
      </p:pic>
    </p:spTree>
    <p:extLst>
      <p:ext uri="{BB962C8B-B14F-4D97-AF65-F5344CB8AC3E}">
        <p14:creationId xmlns:p14="http://schemas.microsoft.com/office/powerpoint/2010/main" val="212966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DD50-1D63-DC91-EF31-5A3EEF87ADD4}"/>
              </a:ext>
            </a:extLst>
          </p:cNvPr>
          <p:cNvSpPr>
            <a:spLocks noGrp="1"/>
          </p:cNvSpPr>
          <p:nvPr>
            <p:ph type="title"/>
          </p:nvPr>
        </p:nvSpPr>
        <p:spPr/>
        <p:txBody>
          <a:bodyPr/>
          <a:lstStyle/>
          <a:p>
            <a:r>
              <a:rPr lang="en-US" altLang="zh-CN" dirty="0"/>
              <a:t>Business Goal</a:t>
            </a:r>
            <a:endParaRPr lang="zh-CN" altLang="en-US" dirty="0"/>
          </a:p>
        </p:txBody>
      </p:sp>
      <p:sp>
        <p:nvSpPr>
          <p:cNvPr id="3" name="Content Placeholder 2">
            <a:extLst>
              <a:ext uri="{FF2B5EF4-FFF2-40B4-BE49-F238E27FC236}">
                <a16:creationId xmlns:a16="http://schemas.microsoft.com/office/drawing/2014/main" id="{2EC257EC-2F6D-282B-876E-A5D34729CED1}"/>
              </a:ext>
            </a:extLst>
          </p:cNvPr>
          <p:cNvSpPr>
            <a:spLocks noGrp="1"/>
          </p:cNvSpPr>
          <p:nvPr>
            <p:ph idx="1"/>
          </p:nvPr>
        </p:nvSpPr>
        <p:spPr/>
        <p:txBody>
          <a:bodyPr/>
          <a:lstStyle/>
          <a:p>
            <a:r>
              <a:rPr lang="en-US" altLang="zh-CN" dirty="0"/>
              <a:t>Find the positive impact on university ranking</a:t>
            </a:r>
          </a:p>
          <a:p>
            <a:r>
              <a:rPr lang="en-US" altLang="zh-CN" dirty="0"/>
              <a:t>Predict next year’s ranking</a:t>
            </a:r>
          </a:p>
          <a:p>
            <a:endParaRPr lang="en-US" altLang="zh-CN" dirty="0"/>
          </a:p>
          <a:p>
            <a:endParaRPr lang="en-US" altLang="zh-CN" dirty="0"/>
          </a:p>
          <a:p>
            <a:r>
              <a:rPr lang="en-US" altLang="zh-CN" dirty="0"/>
              <a:t>How to make university more attractive for new students</a:t>
            </a:r>
            <a:endParaRPr lang="zh-CN" altLang="en-US" dirty="0"/>
          </a:p>
        </p:txBody>
      </p:sp>
      <p:pic>
        <p:nvPicPr>
          <p:cNvPr id="4" name="Picture 3">
            <a:extLst>
              <a:ext uri="{FF2B5EF4-FFF2-40B4-BE49-F238E27FC236}">
                <a16:creationId xmlns:a16="http://schemas.microsoft.com/office/drawing/2014/main" id="{DC7E19DA-4DA7-BEDC-16E6-EF694D83B9C1}"/>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379971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9" name="Picture 8" descr="A graph with different colored lines&#10;&#10;Description automatically generated">
            <a:extLst>
              <a:ext uri="{FF2B5EF4-FFF2-40B4-BE49-F238E27FC236}">
                <a16:creationId xmlns:a16="http://schemas.microsoft.com/office/drawing/2014/main" id="{8D56E009-F43E-454B-7BD4-06A1CDBD9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45636"/>
            <a:ext cx="10607351" cy="2828627"/>
          </a:xfrm>
          <a:prstGeom prst="rect">
            <a:avLst/>
          </a:prstGeom>
        </p:spPr>
      </p:pic>
      <p:pic>
        <p:nvPicPr>
          <p:cNvPr id="15" name="Content Placeholder 14" descr="A graph with different colored lines&#10;&#10;Description automatically generated">
            <a:extLst>
              <a:ext uri="{FF2B5EF4-FFF2-40B4-BE49-F238E27FC236}">
                <a16:creationId xmlns:a16="http://schemas.microsoft.com/office/drawing/2014/main" id="{60613B38-DB6E-7940-B41D-9C6ADAE3984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48951" y="923595"/>
            <a:ext cx="10515600" cy="2804159"/>
          </a:xfrm>
        </p:spPr>
      </p:pic>
    </p:spTree>
    <p:extLst>
      <p:ext uri="{BB962C8B-B14F-4D97-AF65-F5344CB8AC3E}">
        <p14:creationId xmlns:p14="http://schemas.microsoft.com/office/powerpoint/2010/main" val="3434504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Content Placeholder 5" descr="A graph of different colored lines&#10;&#10;Description automatically generated">
            <a:extLst>
              <a:ext uri="{FF2B5EF4-FFF2-40B4-BE49-F238E27FC236}">
                <a16:creationId xmlns:a16="http://schemas.microsoft.com/office/drawing/2014/main" id="{56BB0AE0-AB49-76BC-5FD2-3526F3B38E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621" y="938365"/>
            <a:ext cx="10515600" cy="2804159"/>
          </a:xfrm>
        </p:spPr>
      </p:pic>
      <p:pic>
        <p:nvPicPr>
          <p:cNvPr id="8" name="Picture 7" descr="A graph of different colored lines&#10;&#10;Description automatically generated">
            <a:extLst>
              <a:ext uri="{FF2B5EF4-FFF2-40B4-BE49-F238E27FC236}">
                <a16:creationId xmlns:a16="http://schemas.microsoft.com/office/drawing/2014/main" id="{FB905CF0-07D3-9B80-07EA-747B42949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621" y="3742524"/>
            <a:ext cx="10515600" cy="2804160"/>
          </a:xfrm>
          <a:prstGeom prst="rect">
            <a:avLst/>
          </a:prstGeom>
        </p:spPr>
      </p:pic>
    </p:spTree>
    <p:extLst>
      <p:ext uri="{BB962C8B-B14F-4D97-AF65-F5344CB8AC3E}">
        <p14:creationId xmlns:p14="http://schemas.microsoft.com/office/powerpoint/2010/main" val="227652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Content Placeholder 5" descr="A graph of different colored lines&#10;&#10;Description automatically generated">
            <a:extLst>
              <a:ext uri="{FF2B5EF4-FFF2-40B4-BE49-F238E27FC236}">
                <a16:creationId xmlns:a16="http://schemas.microsoft.com/office/drawing/2014/main" id="{65961227-7E83-AA7B-E8DD-3D2F73BB52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430" y="1782147"/>
            <a:ext cx="11725140" cy="3126703"/>
          </a:xfrm>
        </p:spPr>
      </p:pic>
    </p:spTree>
    <p:extLst>
      <p:ext uri="{BB962C8B-B14F-4D97-AF65-F5344CB8AC3E}">
        <p14:creationId xmlns:p14="http://schemas.microsoft.com/office/powerpoint/2010/main" val="671562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Content Placeholder 4">
            <a:extLst>
              <a:ext uri="{FF2B5EF4-FFF2-40B4-BE49-F238E27FC236}">
                <a16:creationId xmlns:a16="http://schemas.microsoft.com/office/drawing/2014/main" id="{D30F4B40-E795-2B3E-E6D6-EAACFE61C295}"/>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7408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Content Placeholder 4">
            <a:extLst>
              <a:ext uri="{FF2B5EF4-FFF2-40B4-BE49-F238E27FC236}">
                <a16:creationId xmlns:a16="http://schemas.microsoft.com/office/drawing/2014/main" id="{D30F4B40-E795-2B3E-E6D6-EAACFE61C295}"/>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7576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Analytical Approach</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Is this university practical for me?</a:t>
            </a:r>
          </a:p>
          <a:p>
            <a:pPr lvl="1"/>
            <a:r>
              <a:rPr lang="en-US" altLang="zh-CN" dirty="0"/>
              <a:t>Entry tariff</a:t>
            </a:r>
          </a:p>
          <a:p>
            <a:pPr lvl="1"/>
            <a:r>
              <a:rPr lang="en-US" altLang="zh-CN" dirty="0"/>
              <a:t>Tuition fee</a:t>
            </a:r>
          </a:p>
          <a:p>
            <a:pPr lvl="1"/>
            <a:r>
              <a:rPr lang="en-US" altLang="zh-CN" dirty="0"/>
              <a:t>Distance from home</a:t>
            </a:r>
          </a:p>
          <a:p>
            <a:pPr lvl="1"/>
            <a:endParaRPr lang="en-US" altLang="zh-CN" dirty="0"/>
          </a:p>
          <a:p>
            <a:r>
              <a:rPr lang="en-US" altLang="zh-CN" dirty="0"/>
              <a:t>Is this university good in compare with other unis?</a:t>
            </a:r>
          </a:p>
          <a:p>
            <a:pPr lvl="1"/>
            <a:r>
              <a:rPr lang="en-US" altLang="zh-CN" dirty="0"/>
              <a:t>Which major do I want to study</a:t>
            </a:r>
          </a:p>
          <a:p>
            <a:pPr lvl="1"/>
            <a:r>
              <a:rPr lang="en-US" altLang="zh-CN" dirty="0"/>
              <a:t>What can I learn during the study</a:t>
            </a:r>
          </a:p>
          <a:p>
            <a:pPr lvl="1"/>
            <a:r>
              <a:rPr lang="en-US" altLang="zh-CN" dirty="0"/>
              <a:t>How’s the environment</a:t>
            </a:r>
          </a:p>
          <a:p>
            <a:pPr lvl="1"/>
            <a:r>
              <a:rPr lang="en-US" altLang="zh-CN" dirty="0"/>
              <a:t>Do I get recognized by the companies after study</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324477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requirements &amp; collections</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Average entry tariff</a:t>
            </a:r>
          </a:p>
          <a:p>
            <a:r>
              <a:rPr lang="en-US" altLang="zh-CN" dirty="0">
                <a:solidFill>
                  <a:srgbClr val="FFC000"/>
                </a:solidFill>
              </a:rPr>
              <a:t>Tuition fee</a:t>
            </a:r>
          </a:p>
          <a:p>
            <a:r>
              <a:rPr lang="en-US" altLang="zh-CN" dirty="0">
                <a:solidFill>
                  <a:srgbClr val="FFC000"/>
                </a:solidFill>
              </a:rPr>
              <a:t>University location</a:t>
            </a:r>
          </a:p>
          <a:p>
            <a:r>
              <a:rPr lang="en-US" altLang="zh-CN" dirty="0"/>
              <a:t>Guardian Rank</a:t>
            </a:r>
          </a:p>
          <a:p>
            <a:r>
              <a:rPr lang="en-US" altLang="zh-CN" dirty="0"/>
              <a:t>General evaluation of the University</a:t>
            </a:r>
          </a:p>
          <a:p>
            <a:r>
              <a:rPr lang="en-US" altLang="zh-CN" dirty="0"/>
              <a:t>Evaluation of the teaching</a:t>
            </a:r>
          </a:p>
          <a:p>
            <a:r>
              <a:rPr lang="en-US" altLang="zh-CN" dirty="0"/>
              <a:t>Recognition by corporation</a:t>
            </a:r>
          </a:p>
          <a:p>
            <a:r>
              <a:rPr lang="en-US" altLang="zh-CN" dirty="0">
                <a:solidFill>
                  <a:srgbClr val="FFC000"/>
                </a:solidFill>
              </a:rPr>
              <a:t>Number of students</a:t>
            </a:r>
          </a:p>
          <a:p>
            <a:r>
              <a:rPr lang="en-US" altLang="zh-CN" dirty="0"/>
              <a:t>…</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223461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Guardian Rank</a:t>
            </a:r>
          </a:p>
          <a:p>
            <a:pPr lvl="1"/>
            <a:r>
              <a:rPr lang="en-US" altLang="zh-CN" dirty="0"/>
              <a:t>Ranked by guardian score</a:t>
            </a:r>
          </a:p>
          <a:p>
            <a:r>
              <a:rPr lang="en-US" altLang="zh-CN" dirty="0" err="1"/>
              <a:t>Gaurdian</a:t>
            </a:r>
            <a:r>
              <a:rPr lang="en-US" altLang="zh-CN" dirty="0"/>
              <a:t> Score (2015)</a:t>
            </a:r>
          </a:p>
          <a:p>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descr="A table with text and percentages&#10;&#10;Description automatically generated">
            <a:extLst>
              <a:ext uri="{FF2B5EF4-FFF2-40B4-BE49-F238E27FC236}">
                <a16:creationId xmlns:a16="http://schemas.microsoft.com/office/drawing/2014/main" id="{F2F71CAE-D428-0236-6645-ECADC7154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957" y="3337315"/>
            <a:ext cx="5220429" cy="2562583"/>
          </a:xfrm>
          <a:prstGeom prst="rect">
            <a:avLst/>
          </a:prstGeom>
        </p:spPr>
      </p:pic>
      <p:sp>
        <p:nvSpPr>
          <p:cNvPr id="7" name="TextBox 6">
            <a:extLst>
              <a:ext uri="{FF2B5EF4-FFF2-40B4-BE49-F238E27FC236}">
                <a16:creationId xmlns:a16="http://schemas.microsoft.com/office/drawing/2014/main" id="{2272664F-BD3E-C081-D0D2-9A1399699168}"/>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4"/>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88295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NSS Teaching</a:t>
            </a:r>
          </a:p>
          <a:p>
            <a:pPr lvl="1"/>
            <a:r>
              <a:rPr lang="en-US" altLang="zh-CN" dirty="0"/>
              <a:t>final year first degree students were asked the extent to which they agreed with four positive statements regarding their experience of teaching in their department. </a:t>
            </a:r>
          </a:p>
          <a:p>
            <a:r>
              <a:rPr lang="en-US" altLang="zh-CN" dirty="0"/>
              <a:t>NSS Feedback</a:t>
            </a:r>
          </a:p>
          <a:p>
            <a:pPr lvl="1"/>
            <a:r>
              <a:rPr lang="en-US" altLang="zh-CN" dirty="0"/>
              <a:t>Students were also asked for their perception of five statements regarding the way in which their efforts were assessed and how helpful any feedback was.</a:t>
            </a:r>
          </a:p>
          <a:p>
            <a:r>
              <a:rPr lang="en-US" altLang="zh-CN" dirty="0"/>
              <a:t>NSS Overall</a:t>
            </a:r>
          </a:p>
          <a:p>
            <a:pPr lvl="1"/>
            <a:r>
              <a:rPr lang="en-US" altLang="zh-CN" dirty="0"/>
              <a:t>Students also answer a single question which encompasses all aspects of their courses.</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008B460E-092F-820F-A5DF-D2D2912F0B83}"/>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85281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Expenditure per student</a:t>
            </a:r>
          </a:p>
          <a:p>
            <a:pPr lvl="1"/>
            <a:r>
              <a:rPr lang="en-US" altLang="zh-CN" dirty="0"/>
              <a:t>The amount of money that an institution spends providing a subject (not including the costs of academic staff, since these are already counted in the SSR) is divided by the volume of students learning the subject to derive this measure. Added to this figure is the amount of money the institution has spent on Academic Services – which includes library &amp; computing facilities – over the past two years, divided by the total volume of students enrolled at the university in those years. Within each department, at least 30 (FTE) students have been enrolled in 2012/13 for the expenditure per student to be calculated. Smaller departments must have had 20 FTE in 2012/13 and at least 30 FTE in total across 2011/12 and 2012/13 in order for a two-year average to be calculated. Year-on-year inconsistency or extreme values can also cause suppression (or spreading) of results.</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A661D72F-86A1-2203-AEC2-452B6D04211B}"/>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08603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err="1"/>
              <a:t>Student:staff</a:t>
            </a:r>
            <a:r>
              <a:rPr lang="en-US" altLang="zh-CN" dirty="0"/>
              <a:t> ratio</a:t>
            </a:r>
          </a:p>
          <a:p>
            <a:pPr lvl="1"/>
            <a:r>
              <a:rPr lang="en-US" altLang="zh-CN" dirty="0"/>
              <a:t>compare the number of staff teaching a subject with the number of students studying it, to get a ratio</a:t>
            </a:r>
          </a:p>
          <a:p>
            <a:r>
              <a:rPr lang="en-US" altLang="zh-CN" dirty="0"/>
              <a:t>Career prospect</a:t>
            </a:r>
          </a:p>
          <a:p>
            <a:pPr lvl="1"/>
            <a:r>
              <a:rPr lang="en-US" altLang="zh-CN" dirty="0"/>
              <a:t>The employability of graduates is assessed by looking at the proportion of graduates who find graduate-level employment, and/or study at an HE or Professional level, within 6 months of graduation.</a:t>
            </a:r>
          </a:p>
          <a:p>
            <a:r>
              <a:rPr lang="en-US" altLang="zh-CN" dirty="0"/>
              <a:t>Entry Tariff</a:t>
            </a:r>
          </a:p>
          <a:p>
            <a:pPr lvl="1"/>
            <a:r>
              <a:rPr lang="en-US" altLang="zh-CN" dirty="0"/>
              <a:t>Average Tariffs are determined by taking the total tariff points of 1st year 1st degree full time entrants who were aged under 20 at the start of their course, and subtracting the tariffs ascribed to Key Skills, Core Skills and to ‘SQA intermediate 2’.</a:t>
            </a:r>
          </a:p>
          <a:p>
            <a:pPr lvl="1"/>
            <a:endParaRPr lang="en-US" altLang="zh-CN"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E7EFCE81-0BB0-2DC0-73AA-4010BC691BC6}"/>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392313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Value added</a:t>
            </a:r>
          </a:p>
          <a:p>
            <a:pPr lvl="1"/>
            <a:r>
              <a:rPr lang="en-US" altLang="zh-CN" dirty="0"/>
              <a:t>Based upon a sophisticated indexing methodology that tracks students from enrolment to graduation, qualifications upon entry are compared with the award that a student receives at the end of their studies. Each full time student is given a probability of achieving a 1st or 2:1, based on the qualifications that they enter with.</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64438557-9978-38D7-C26B-811AAA1192E9}"/>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408176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561</TotalTime>
  <Words>892</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等线</vt:lpstr>
      <vt:lpstr>等线 Light</vt:lpstr>
      <vt:lpstr>Arial</vt:lpstr>
      <vt:lpstr>Office Theme</vt:lpstr>
      <vt:lpstr>UK High Education Rank Study</vt:lpstr>
      <vt:lpstr>Business Goal</vt:lpstr>
      <vt:lpstr>Analytical Approach</vt:lpstr>
      <vt:lpstr>Data requirements &amp; collections</vt:lpstr>
      <vt:lpstr>Data Understanding</vt:lpstr>
      <vt:lpstr>Data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Evaluation</vt:lpstr>
      <vt:lpstr>Evaluation</vt:lpstr>
      <vt:lpstr>Evaluation</vt:lpstr>
      <vt:lpstr>Evaluation</vt:lpstr>
      <vt:lpstr>Evaluation</vt:lpstr>
      <vt:lpstr>Evaluation</vt:lpstr>
      <vt:lpstr>Evaluation</vt:lpstr>
      <vt:lpstr>Evaluation</vt:lpstr>
      <vt:lpstr>Evaluation</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High Education Rank Study</dc:title>
  <dc:creator>Ziqing Yu</dc:creator>
  <cp:lastModifiedBy>Ziqing Yu</cp:lastModifiedBy>
  <cp:revision>49</cp:revision>
  <dcterms:created xsi:type="dcterms:W3CDTF">2024-01-30T18:54:28Z</dcterms:created>
  <dcterms:modified xsi:type="dcterms:W3CDTF">2024-02-01T20:45:23Z</dcterms:modified>
</cp:coreProperties>
</file>