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6" r:id="rId6"/>
    <p:sldId id="260" r:id="rId7"/>
    <p:sldId id="261" r:id="rId8"/>
    <p:sldId id="262" r:id="rId9"/>
    <p:sldId id="263" r:id="rId10"/>
    <p:sldId id="264" r:id="rId11"/>
    <p:sldId id="265" r:id="rId12"/>
    <p:sldId id="268" r:id="rId13"/>
    <p:sldId id="267" r:id="rId14"/>
    <p:sldId id="271" r:id="rId15"/>
    <p:sldId id="278" r:id="rId16"/>
    <p:sldId id="270" r:id="rId17"/>
    <p:sldId id="273" r:id="rId18"/>
    <p:sldId id="274" r:id="rId19"/>
    <p:sldId id="275" r:id="rId20"/>
    <p:sldId id="276" r:id="rId21"/>
    <p:sldId id="277" r:id="rId22"/>
    <p:sldId id="279"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688E81-8418-4A65-998E-9007A6FEAE6B}" type="datetimeFigureOut">
              <a:rPr lang="zh-CN" altLang="en-US" smtClean="0"/>
              <a:t>2024/2/2</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8FA800-D097-4AD3-9559-E988D33860D2}" type="slidenum">
              <a:rPr lang="zh-CN" altLang="en-US" smtClean="0"/>
              <a:t>‹#›</a:t>
            </a:fld>
            <a:endParaRPr lang="zh-CN" altLang="en-US"/>
          </a:p>
        </p:txBody>
      </p:sp>
    </p:spTree>
    <p:extLst>
      <p:ext uri="{BB962C8B-B14F-4D97-AF65-F5344CB8AC3E}">
        <p14:creationId xmlns:p14="http://schemas.microsoft.com/office/powerpoint/2010/main" val="1068789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ltLang="zh-CN" dirty="0"/>
              <a:t>Positive Faktoren;  Vorhersagen</a:t>
            </a:r>
          </a:p>
          <a:p>
            <a:endParaRPr lang="de-DE" altLang="zh-CN" dirty="0"/>
          </a:p>
          <a:p>
            <a:r>
              <a:rPr lang="de-DE" altLang="zh-CN" dirty="0"/>
              <a:t>Hinteres Ziel, attraktiv</a:t>
            </a:r>
            <a:endParaRPr lang="zh-CN" altLang="en-US" dirty="0"/>
          </a:p>
        </p:txBody>
      </p:sp>
      <p:sp>
        <p:nvSpPr>
          <p:cNvPr id="4" name="Slide Number Placeholder 3"/>
          <p:cNvSpPr>
            <a:spLocks noGrp="1"/>
          </p:cNvSpPr>
          <p:nvPr>
            <p:ph type="sldNum" sz="quarter" idx="5"/>
          </p:nvPr>
        </p:nvSpPr>
        <p:spPr/>
        <p:txBody>
          <a:bodyPr/>
          <a:lstStyle/>
          <a:p>
            <a:fld id="{D08FA800-D097-4AD3-9559-E988D33860D2}" type="slidenum">
              <a:rPr lang="zh-CN" altLang="en-US" smtClean="0"/>
              <a:t>2</a:t>
            </a:fld>
            <a:endParaRPr lang="zh-CN" altLang="en-US"/>
          </a:p>
        </p:txBody>
      </p:sp>
    </p:spTree>
    <p:extLst>
      <p:ext uri="{BB962C8B-B14F-4D97-AF65-F5344CB8AC3E}">
        <p14:creationId xmlns:p14="http://schemas.microsoft.com/office/powerpoint/2010/main" val="1081421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ltLang="zh-CN" dirty="0"/>
              <a:t>Gewicht Mittelwerte</a:t>
            </a:r>
            <a:endParaRPr lang="zh-CN" altLang="en-US" dirty="0"/>
          </a:p>
        </p:txBody>
      </p:sp>
      <p:sp>
        <p:nvSpPr>
          <p:cNvPr id="4" name="Slide Number Placeholder 3"/>
          <p:cNvSpPr>
            <a:spLocks noGrp="1"/>
          </p:cNvSpPr>
          <p:nvPr>
            <p:ph type="sldNum" sz="quarter" idx="5"/>
          </p:nvPr>
        </p:nvSpPr>
        <p:spPr/>
        <p:txBody>
          <a:bodyPr/>
          <a:lstStyle/>
          <a:p>
            <a:fld id="{D08FA800-D097-4AD3-9559-E988D33860D2}" type="slidenum">
              <a:rPr lang="zh-CN" altLang="en-US" smtClean="0"/>
              <a:t>6</a:t>
            </a:fld>
            <a:endParaRPr lang="zh-CN" altLang="en-US"/>
          </a:p>
        </p:txBody>
      </p:sp>
    </p:spTree>
    <p:extLst>
      <p:ext uri="{BB962C8B-B14F-4D97-AF65-F5344CB8AC3E}">
        <p14:creationId xmlns:p14="http://schemas.microsoft.com/office/powerpoint/2010/main" val="1311690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ltLang="zh-CN" dirty="0"/>
              <a:t>Eingangs </a:t>
            </a:r>
            <a:r>
              <a:rPr lang="de-DE" altLang="zh-CN" dirty="0" err="1"/>
              <a:t>note</a:t>
            </a:r>
            <a:endParaRPr lang="zh-CN" altLang="en-US" dirty="0"/>
          </a:p>
        </p:txBody>
      </p:sp>
      <p:sp>
        <p:nvSpPr>
          <p:cNvPr id="4" name="Slide Number Placeholder 3"/>
          <p:cNvSpPr>
            <a:spLocks noGrp="1"/>
          </p:cNvSpPr>
          <p:nvPr>
            <p:ph type="sldNum" sz="quarter" idx="5"/>
          </p:nvPr>
        </p:nvSpPr>
        <p:spPr/>
        <p:txBody>
          <a:bodyPr/>
          <a:lstStyle/>
          <a:p>
            <a:fld id="{D08FA800-D097-4AD3-9559-E988D33860D2}" type="slidenum">
              <a:rPr lang="zh-CN" altLang="en-US" smtClean="0"/>
              <a:t>15</a:t>
            </a:fld>
            <a:endParaRPr lang="zh-CN" altLang="en-US"/>
          </a:p>
        </p:txBody>
      </p:sp>
    </p:spTree>
    <p:extLst>
      <p:ext uri="{BB962C8B-B14F-4D97-AF65-F5344CB8AC3E}">
        <p14:creationId xmlns:p14="http://schemas.microsoft.com/office/powerpoint/2010/main" val="2649291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ltLang="zh-CN" dirty="0"/>
              <a:t>Trend für diese Faktoren für diese Unis gezeichnet</a:t>
            </a:r>
            <a:endParaRPr lang="zh-CN" altLang="en-US" dirty="0"/>
          </a:p>
        </p:txBody>
      </p:sp>
      <p:sp>
        <p:nvSpPr>
          <p:cNvPr id="4" name="Slide Number Placeholder 3"/>
          <p:cNvSpPr>
            <a:spLocks noGrp="1"/>
          </p:cNvSpPr>
          <p:nvPr>
            <p:ph type="sldNum" sz="quarter" idx="5"/>
          </p:nvPr>
        </p:nvSpPr>
        <p:spPr/>
        <p:txBody>
          <a:bodyPr/>
          <a:lstStyle/>
          <a:p>
            <a:fld id="{D08FA800-D097-4AD3-9559-E988D33860D2}" type="slidenum">
              <a:rPr lang="zh-CN" altLang="en-US" smtClean="0"/>
              <a:t>16</a:t>
            </a:fld>
            <a:endParaRPr lang="zh-CN" altLang="en-US"/>
          </a:p>
        </p:txBody>
      </p:sp>
    </p:spTree>
    <p:extLst>
      <p:ext uri="{BB962C8B-B14F-4D97-AF65-F5344CB8AC3E}">
        <p14:creationId xmlns:p14="http://schemas.microsoft.com/office/powerpoint/2010/main" val="3358521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ltLang="zh-CN" dirty="0"/>
              <a:t>Alle versuchen diese </a:t>
            </a:r>
            <a:r>
              <a:rPr lang="de-DE" altLang="zh-CN" dirty="0" err="1"/>
              <a:t>verhältnis</a:t>
            </a:r>
            <a:r>
              <a:rPr lang="de-DE" altLang="zh-CN" dirty="0"/>
              <a:t> zu verringen</a:t>
            </a:r>
            <a:endParaRPr lang="zh-CN" altLang="en-US" dirty="0"/>
          </a:p>
        </p:txBody>
      </p:sp>
      <p:sp>
        <p:nvSpPr>
          <p:cNvPr id="4" name="Slide Number Placeholder 3"/>
          <p:cNvSpPr>
            <a:spLocks noGrp="1"/>
          </p:cNvSpPr>
          <p:nvPr>
            <p:ph type="sldNum" sz="quarter" idx="5"/>
          </p:nvPr>
        </p:nvSpPr>
        <p:spPr/>
        <p:txBody>
          <a:bodyPr/>
          <a:lstStyle/>
          <a:p>
            <a:fld id="{D08FA800-D097-4AD3-9559-E988D33860D2}" type="slidenum">
              <a:rPr lang="zh-CN" altLang="en-US" smtClean="0"/>
              <a:t>17</a:t>
            </a:fld>
            <a:endParaRPr lang="zh-CN" altLang="en-US"/>
          </a:p>
        </p:txBody>
      </p:sp>
    </p:spTree>
    <p:extLst>
      <p:ext uri="{BB962C8B-B14F-4D97-AF65-F5344CB8AC3E}">
        <p14:creationId xmlns:p14="http://schemas.microsoft.com/office/powerpoint/2010/main" val="637698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ltLang="zh-CN" dirty="0"/>
              <a:t>Value </a:t>
            </a:r>
            <a:r>
              <a:rPr lang="de-DE" altLang="zh-CN" dirty="0" err="1"/>
              <a:t>added</a:t>
            </a:r>
            <a:r>
              <a:rPr lang="de-DE" altLang="zh-CN" dirty="0"/>
              <a:t> auch gut gemacht, aber nicht sehr deutlich</a:t>
            </a:r>
          </a:p>
          <a:p>
            <a:r>
              <a:rPr lang="de-DE" altLang="zh-CN" dirty="0"/>
              <a:t>Career, haben auch alle verbessert</a:t>
            </a:r>
            <a:endParaRPr lang="zh-CN" altLang="en-US" dirty="0"/>
          </a:p>
        </p:txBody>
      </p:sp>
      <p:sp>
        <p:nvSpPr>
          <p:cNvPr id="4" name="Slide Number Placeholder 3"/>
          <p:cNvSpPr>
            <a:spLocks noGrp="1"/>
          </p:cNvSpPr>
          <p:nvPr>
            <p:ph type="sldNum" sz="quarter" idx="5"/>
          </p:nvPr>
        </p:nvSpPr>
        <p:spPr/>
        <p:txBody>
          <a:bodyPr/>
          <a:lstStyle/>
          <a:p>
            <a:fld id="{D08FA800-D097-4AD3-9559-E988D33860D2}" type="slidenum">
              <a:rPr lang="zh-CN" altLang="en-US" smtClean="0"/>
              <a:t>18</a:t>
            </a:fld>
            <a:endParaRPr lang="zh-CN" altLang="en-US"/>
          </a:p>
        </p:txBody>
      </p:sp>
    </p:spTree>
    <p:extLst>
      <p:ext uri="{BB962C8B-B14F-4D97-AF65-F5344CB8AC3E}">
        <p14:creationId xmlns:p14="http://schemas.microsoft.com/office/powerpoint/2010/main" val="5713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ltLang="zh-CN" dirty="0"/>
              <a:t>Schlecht und schlechter</a:t>
            </a:r>
            <a:endParaRPr lang="zh-CN" altLang="en-US" dirty="0"/>
          </a:p>
        </p:txBody>
      </p:sp>
      <p:sp>
        <p:nvSpPr>
          <p:cNvPr id="4" name="Slide Number Placeholder 3"/>
          <p:cNvSpPr>
            <a:spLocks noGrp="1"/>
          </p:cNvSpPr>
          <p:nvPr>
            <p:ph type="sldNum" sz="quarter" idx="5"/>
          </p:nvPr>
        </p:nvSpPr>
        <p:spPr/>
        <p:txBody>
          <a:bodyPr/>
          <a:lstStyle/>
          <a:p>
            <a:fld id="{D08FA800-D097-4AD3-9559-E988D33860D2}" type="slidenum">
              <a:rPr lang="zh-CN" altLang="en-US" smtClean="0"/>
              <a:t>20</a:t>
            </a:fld>
            <a:endParaRPr lang="zh-CN" altLang="en-US"/>
          </a:p>
        </p:txBody>
      </p:sp>
    </p:spTree>
    <p:extLst>
      <p:ext uri="{BB962C8B-B14F-4D97-AF65-F5344CB8AC3E}">
        <p14:creationId xmlns:p14="http://schemas.microsoft.com/office/powerpoint/2010/main" val="3471249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ltLang="zh-CN" dirty="0"/>
              <a:t>Gegner</a:t>
            </a:r>
          </a:p>
          <a:p>
            <a:r>
              <a:rPr lang="de-DE" altLang="zh-CN" dirty="0"/>
              <a:t>Verlassen</a:t>
            </a:r>
          </a:p>
          <a:p>
            <a:r>
              <a:rPr lang="de-DE" altLang="zh-CN" dirty="0"/>
              <a:t>Halten</a:t>
            </a:r>
          </a:p>
          <a:p>
            <a:endParaRPr lang="de-DE" altLang="zh-CN" dirty="0"/>
          </a:p>
          <a:p>
            <a:r>
              <a:rPr lang="de-DE" altLang="zh-CN" dirty="0"/>
              <a:t>2019, </a:t>
            </a:r>
            <a:r>
              <a:rPr lang="de-DE" altLang="zh-CN" dirty="0" err="1"/>
              <a:t>continue</a:t>
            </a:r>
            <a:endParaRPr lang="de-DE" altLang="zh-CN" dirty="0"/>
          </a:p>
          <a:p>
            <a:endParaRPr lang="zh-CN" altLang="en-US" dirty="0"/>
          </a:p>
        </p:txBody>
      </p:sp>
      <p:sp>
        <p:nvSpPr>
          <p:cNvPr id="4" name="Slide Number Placeholder 3"/>
          <p:cNvSpPr>
            <a:spLocks noGrp="1"/>
          </p:cNvSpPr>
          <p:nvPr>
            <p:ph type="sldNum" sz="quarter" idx="5"/>
          </p:nvPr>
        </p:nvSpPr>
        <p:spPr/>
        <p:txBody>
          <a:bodyPr/>
          <a:lstStyle/>
          <a:p>
            <a:fld id="{D08FA800-D097-4AD3-9559-E988D33860D2}" type="slidenum">
              <a:rPr lang="zh-CN" altLang="en-US" smtClean="0"/>
              <a:t>21</a:t>
            </a:fld>
            <a:endParaRPr lang="zh-CN" altLang="en-US"/>
          </a:p>
        </p:txBody>
      </p:sp>
    </p:spTree>
    <p:extLst>
      <p:ext uri="{BB962C8B-B14F-4D97-AF65-F5344CB8AC3E}">
        <p14:creationId xmlns:p14="http://schemas.microsoft.com/office/powerpoint/2010/main" val="4001364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ltLang="zh-CN" dirty="0"/>
              <a:t>Gleiche </a:t>
            </a:r>
            <a:r>
              <a:rPr lang="de-DE" altLang="zh-CN" dirty="0" err="1"/>
              <a:t>Tablle</a:t>
            </a:r>
            <a:r>
              <a:rPr lang="de-DE" altLang="zh-CN" dirty="0"/>
              <a:t> in China und Deutschland</a:t>
            </a:r>
            <a:endParaRPr lang="zh-CN" altLang="en-US" dirty="0"/>
          </a:p>
        </p:txBody>
      </p:sp>
      <p:sp>
        <p:nvSpPr>
          <p:cNvPr id="4" name="Slide Number Placeholder 3"/>
          <p:cNvSpPr>
            <a:spLocks noGrp="1"/>
          </p:cNvSpPr>
          <p:nvPr>
            <p:ph type="sldNum" sz="quarter" idx="5"/>
          </p:nvPr>
        </p:nvSpPr>
        <p:spPr/>
        <p:txBody>
          <a:bodyPr/>
          <a:lstStyle/>
          <a:p>
            <a:fld id="{D08FA800-D097-4AD3-9559-E988D33860D2}" type="slidenum">
              <a:rPr lang="zh-CN" altLang="en-US" smtClean="0"/>
              <a:t>22</a:t>
            </a:fld>
            <a:endParaRPr lang="zh-CN" altLang="en-US"/>
          </a:p>
        </p:txBody>
      </p:sp>
    </p:spTree>
    <p:extLst>
      <p:ext uri="{BB962C8B-B14F-4D97-AF65-F5344CB8AC3E}">
        <p14:creationId xmlns:p14="http://schemas.microsoft.com/office/powerpoint/2010/main" val="172652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8A238-8923-316B-A35C-CD15162A1AB7}"/>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8E4DD99D-D570-C3D3-75E7-7953458898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AA0AB191-E1BA-AE43-0727-3A8DB29345E2}"/>
              </a:ext>
            </a:extLst>
          </p:cNvPr>
          <p:cNvSpPr>
            <a:spLocks noGrp="1"/>
          </p:cNvSpPr>
          <p:nvPr>
            <p:ph type="dt" sz="half" idx="10"/>
          </p:nvPr>
        </p:nvSpPr>
        <p:spPr/>
        <p:txBody>
          <a:bodyPr/>
          <a:lstStyle/>
          <a:p>
            <a:fld id="{414330B3-4C17-4D9B-9828-8DE28361DE2A}" type="datetime1">
              <a:rPr lang="zh-CN" altLang="en-US" smtClean="0"/>
              <a:t>2024/2/2</a:t>
            </a:fld>
            <a:endParaRPr lang="zh-CN" altLang="en-US"/>
          </a:p>
        </p:txBody>
      </p:sp>
      <p:sp>
        <p:nvSpPr>
          <p:cNvPr id="5" name="Footer Placeholder 4">
            <a:extLst>
              <a:ext uri="{FF2B5EF4-FFF2-40B4-BE49-F238E27FC236}">
                <a16:creationId xmlns:a16="http://schemas.microsoft.com/office/drawing/2014/main" id="{0F5D83DD-2683-F9DF-7BE9-5519FF57EA3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1139045-195A-DBE8-5E63-7F92F680C681}"/>
              </a:ext>
            </a:extLst>
          </p:cNvPr>
          <p:cNvSpPr>
            <a:spLocks noGrp="1"/>
          </p:cNvSpPr>
          <p:nvPr>
            <p:ph type="sldNum" sz="quarter" idx="12"/>
          </p:nvPr>
        </p:nvSpPr>
        <p:spPr/>
        <p:txBody>
          <a:bodyPr/>
          <a:lstStyle/>
          <a:p>
            <a:fld id="{6781FF49-76B9-491A-ADB6-4957B03E0A36}" type="slidenum">
              <a:rPr lang="zh-CN" altLang="en-US" smtClean="0"/>
              <a:t>‹#›</a:t>
            </a:fld>
            <a:endParaRPr lang="zh-CN" altLang="en-US"/>
          </a:p>
        </p:txBody>
      </p:sp>
    </p:spTree>
    <p:extLst>
      <p:ext uri="{BB962C8B-B14F-4D97-AF65-F5344CB8AC3E}">
        <p14:creationId xmlns:p14="http://schemas.microsoft.com/office/powerpoint/2010/main" val="824339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8FC60-D5D2-C1FB-A628-43AA07EA86D4}"/>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D7D6EE6D-D524-49BC-E624-30FCBDF5AD50}"/>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A8C1B15-18B6-6587-4733-E3C225A7206E}"/>
              </a:ext>
            </a:extLst>
          </p:cNvPr>
          <p:cNvSpPr>
            <a:spLocks noGrp="1"/>
          </p:cNvSpPr>
          <p:nvPr>
            <p:ph type="dt" sz="half" idx="10"/>
          </p:nvPr>
        </p:nvSpPr>
        <p:spPr/>
        <p:txBody>
          <a:bodyPr/>
          <a:lstStyle/>
          <a:p>
            <a:fld id="{2D18E0B8-415B-4156-91A7-53533AE812D6}" type="datetime1">
              <a:rPr lang="zh-CN" altLang="en-US" smtClean="0"/>
              <a:t>2024/2/2</a:t>
            </a:fld>
            <a:endParaRPr lang="zh-CN" altLang="en-US"/>
          </a:p>
        </p:txBody>
      </p:sp>
      <p:sp>
        <p:nvSpPr>
          <p:cNvPr id="5" name="Footer Placeholder 4">
            <a:extLst>
              <a:ext uri="{FF2B5EF4-FFF2-40B4-BE49-F238E27FC236}">
                <a16:creationId xmlns:a16="http://schemas.microsoft.com/office/drawing/2014/main" id="{758369B7-5B93-FE19-9230-BD0A41ECE3A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E0787F5-AADC-EBBE-3A5B-8FA4B86BEFBB}"/>
              </a:ext>
            </a:extLst>
          </p:cNvPr>
          <p:cNvSpPr>
            <a:spLocks noGrp="1"/>
          </p:cNvSpPr>
          <p:nvPr>
            <p:ph type="sldNum" sz="quarter" idx="12"/>
          </p:nvPr>
        </p:nvSpPr>
        <p:spPr/>
        <p:txBody>
          <a:bodyPr/>
          <a:lstStyle/>
          <a:p>
            <a:fld id="{6781FF49-76B9-491A-ADB6-4957B03E0A36}" type="slidenum">
              <a:rPr lang="zh-CN" altLang="en-US" smtClean="0"/>
              <a:t>‹#›</a:t>
            </a:fld>
            <a:endParaRPr lang="zh-CN" altLang="en-US"/>
          </a:p>
        </p:txBody>
      </p:sp>
    </p:spTree>
    <p:extLst>
      <p:ext uri="{BB962C8B-B14F-4D97-AF65-F5344CB8AC3E}">
        <p14:creationId xmlns:p14="http://schemas.microsoft.com/office/powerpoint/2010/main" val="2646825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399177-E22F-E04B-086A-4D42E9C982E1}"/>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18AC67C1-5EB6-EDA1-67E0-6FC6698FAF33}"/>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8AA5937-65EE-2813-A2D5-3906B6468F18}"/>
              </a:ext>
            </a:extLst>
          </p:cNvPr>
          <p:cNvSpPr>
            <a:spLocks noGrp="1"/>
          </p:cNvSpPr>
          <p:nvPr>
            <p:ph type="dt" sz="half" idx="10"/>
          </p:nvPr>
        </p:nvSpPr>
        <p:spPr/>
        <p:txBody>
          <a:bodyPr/>
          <a:lstStyle/>
          <a:p>
            <a:fld id="{2AA0047E-ABAD-4F26-8EB4-F60B665251B8}" type="datetime1">
              <a:rPr lang="zh-CN" altLang="en-US" smtClean="0"/>
              <a:t>2024/2/2</a:t>
            </a:fld>
            <a:endParaRPr lang="zh-CN" altLang="en-US"/>
          </a:p>
        </p:txBody>
      </p:sp>
      <p:sp>
        <p:nvSpPr>
          <p:cNvPr id="5" name="Footer Placeholder 4">
            <a:extLst>
              <a:ext uri="{FF2B5EF4-FFF2-40B4-BE49-F238E27FC236}">
                <a16:creationId xmlns:a16="http://schemas.microsoft.com/office/drawing/2014/main" id="{F2850776-EA30-E877-A5F2-08CEE82CBF9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277828C-D718-07A2-7D4F-F6DDCD5E7589}"/>
              </a:ext>
            </a:extLst>
          </p:cNvPr>
          <p:cNvSpPr>
            <a:spLocks noGrp="1"/>
          </p:cNvSpPr>
          <p:nvPr>
            <p:ph type="sldNum" sz="quarter" idx="12"/>
          </p:nvPr>
        </p:nvSpPr>
        <p:spPr/>
        <p:txBody>
          <a:bodyPr/>
          <a:lstStyle/>
          <a:p>
            <a:fld id="{6781FF49-76B9-491A-ADB6-4957B03E0A36}" type="slidenum">
              <a:rPr lang="zh-CN" altLang="en-US" smtClean="0"/>
              <a:t>‹#›</a:t>
            </a:fld>
            <a:endParaRPr lang="zh-CN" altLang="en-US"/>
          </a:p>
        </p:txBody>
      </p:sp>
    </p:spTree>
    <p:extLst>
      <p:ext uri="{BB962C8B-B14F-4D97-AF65-F5344CB8AC3E}">
        <p14:creationId xmlns:p14="http://schemas.microsoft.com/office/powerpoint/2010/main" val="1556615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6CDEF-4F8B-E606-92E1-99CEE9E82157}"/>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B3F9EC8-C599-6E21-AE6B-47F79D60EC1C}"/>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E5968D2-BFFA-2A9D-5750-028A928DA721}"/>
              </a:ext>
            </a:extLst>
          </p:cNvPr>
          <p:cNvSpPr>
            <a:spLocks noGrp="1"/>
          </p:cNvSpPr>
          <p:nvPr>
            <p:ph type="dt" sz="half" idx="10"/>
          </p:nvPr>
        </p:nvSpPr>
        <p:spPr/>
        <p:txBody>
          <a:bodyPr/>
          <a:lstStyle/>
          <a:p>
            <a:fld id="{A38384EB-7D19-487E-B9A2-588FE7C64527}" type="datetime1">
              <a:rPr lang="zh-CN" altLang="en-US" smtClean="0"/>
              <a:t>2024/2/2</a:t>
            </a:fld>
            <a:endParaRPr lang="zh-CN" altLang="en-US"/>
          </a:p>
        </p:txBody>
      </p:sp>
      <p:sp>
        <p:nvSpPr>
          <p:cNvPr id="5" name="Footer Placeholder 4">
            <a:extLst>
              <a:ext uri="{FF2B5EF4-FFF2-40B4-BE49-F238E27FC236}">
                <a16:creationId xmlns:a16="http://schemas.microsoft.com/office/drawing/2014/main" id="{F32B0BF6-E335-C525-D7C6-D172404BF4E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8B976BC-6771-2B35-93AE-E84A58D704CA}"/>
              </a:ext>
            </a:extLst>
          </p:cNvPr>
          <p:cNvSpPr>
            <a:spLocks noGrp="1"/>
          </p:cNvSpPr>
          <p:nvPr>
            <p:ph type="sldNum" sz="quarter" idx="12"/>
          </p:nvPr>
        </p:nvSpPr>
        <p:spPr/>
        <p:txBody>
          <a:bodyPr/>
          <a:lstStyle/>
          <a:p>
            <a:fld id="{6781FF49-76B9-491A-ADB6-4957B03E0A36}" type="slidenum">
              <a:rPr lang="zh-CN" altLang="en-US" smtClean="0"/>
              <a:t>‹#›</a:t>
            </a:fld>
            <a:endParaRPr lang="zh-CN" altLang="en-US"/>
          </a:p>
        </p:txBody>
      </p:sp>
    </p:spTree>
    <p:extLst>
      <p:ext uri="{BB962C8B-B14F-4D97-AF65-F5344CB8AC3E}">
        <p14:creationId xmlns:p14="http://schemas.microsoft.com/office/powerpoint/2010/main" val="1134113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90A17-C275-2828-7EEC-2A4E19F79C3F}"/>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B0E4FA1-3856-8829-DFC4-1EBB4D3752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321816FA-D221-1D34-7385-919F3D940959}"/>
              </a:ext>
            </a:extLst>
          </p:cNvPr>
          <p:cNvSpPr>
            <a:spLocks noGrp="1"/>
          </p:cNvSpPr>
          <p:nvPr>
            <p:ph type="dt" sz="half" idx="10"/>
          </p:nvPr>
        </p:nvSpPr>
        <p:spPr/>
        <p:txBody>
          <a:bodyPr/>
          <a:lstStyle/>
          <a:p>
            <a:fld id="{F3782D03-2846-4D52-A6B5-D02EB3793745}" type="datetime1">
              <a:rPr lang="zh-CN" altLang="en-US" smtClean="0"/>
              <a:t>2024/2/2</a:t>
            </a:fld>
            <a:endParaRPr lang="zh-CN" altLang="en-US"/>
          </a:p>
        </p:txBody>
      </p:sp>
      <p:sp>
        <p:nvSpPr>
          <p:cNvPr id="5" name="Footer Placeholder 4">
            <a:extLst>
              <a:ext uri="{FF2B5EF4-FFF2-40B4-BE49-F238E27FC236}">
                <a16:creationId xmlns:a16="http://schemas.microsoft.com/office/drawing/2014/main" id="{DBEFB8AD-6F48-32E7-8389-905AACAE330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48429FF-C1CD-2B5A-2141-8C03545E1E7C}"/>
              </a:ext>
            </a:extLst>
          </p:cNvPr>
          <p:cNvSpPr>
            <a:spLocks noGrp="1"/>
          </p:cNvSpPr>
          <p:nvPr>
            <p:ph type="sldNum" sz="quarter" idx="12"/>
          </p:nvPr>
        </p:nvSpPr>
        <p:spPr/>
        <p:txBody>
          <a:bodyPr/>
          <a:lstStyle/>
          <a:p>
            <a:fld id="{6781FF49-76B9-491A-ADB6-4957B03E0A36}" type="slidenum">
              <a:rPr lang="zh-CN" altLang="en-US" smtClean="0"/>
              <a:t>‹#›</a:t>
            </a:fld>
            <a:endParaRPr lang="zh-CN" altLang="en-US"/>
          </a:p>
        </p:txBody>
      </p:sp>
    </p:spTree>
    <p:extLst>
      <p:ext uri="{BB962C8B-B14F-4D97-AF65-F5344CB8AC3E}">
        <p14:creationId xmlns:p14="http://schemas.microsoft.com/office/powerpoint/2010/main" val="4288698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FBD3B-3DB6-22F4-C877-61B09AE69A03}"/>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C77BC099-D797-BD78-AD38-90E24975758F}"/>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1F0C9341-D0FD-C2AF-4F9F-FED00857366D}"/>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7C193439-D11C-BADE-8636-44C5BC901376}"/>
              </a:ext>
            </a:extLst>
          </p:cNvPr>
          <p:cNvSpPr>
            <a:spLocks noGrp="1"/>
          </p:cNvSpPr>
          <p:nvPr>
            <p:ph type="dt" sz="half" idx="10"/>
          </p:nvPr>
        </p:nvSpPr>
        <p:spPr/>
        <p:txBody>
          <a:bodyPr/>
          <a:lstStyle/>
          <a:p>
            <a:fld id="{B2149041-F32C-4A21-A196-57850772FCF6}" type="datetime1">
              <a:rPr lang="zh-CN" altLang="en-US" smtClean="0"/>
              <a:t>2024/2/2</a:t>
            </a:fld>
            <a:endParaRPr lang="zh-CN" altLang="en-US"/>
          </a:p>
        </p:txBody>
      </p:sp>
      <p:sp>
        <p:nvSpPr>
          <p:cNvPr id="6" name="Footer Placeholder 5">
            <a:extLst>
              <a:ext uri="{FF2B5EF4-FFF2-40B4-BE49-F238E27FC236}">
                <a16:creationId xmlns:a16="http://schemas.microsoft.com/office/drawing/2014/main" id="{3A412284-FA91-0624-6C5B-471545DE3F2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F944FFF-8688-EF82-1E36-2936776EBE58}"/>
              </a:ext>
            </a:extLst>
          </p:cNvPr>
          <p:cNvSpPr>
            <a:spLocks noGrp="1"/>
          </p:cNvSpPr>
          <p:nvPr>
            <p:ph type="sldNum" sz="quarter" idx="12"/>
          </p:nvPr>
        </p:nvSpPr>
        <p:spPr/>
        <p:txBody>
          <a:bodyPr/>
          <a:lstStyle/>
          <a:p>
            <a:fld id="{6781FF49-76B9-491A-ADB6-4957B03E0A36}" type="slidenum">
              <a:rPr lang="zh-CN" altLang="en-US" smtClean="0"/>
              <a:t>‹#›</a:t>
            </a:fld>
            <a:endParaRPr lang="zh-CN" altLang="en-US"/>
          </a:p>
        </p:txBody>
      </p:sp>
    </p:spTree>
    <p:extLst>
      <p:ext uri="{BB962C8B-B14F-4D97-AF65-F5344CB8AC3E}">
        <p14:creationId xmlns:p14="http://schemas.microsoft.com/office/powerpoint/2010/main" val="3058943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2E841-EB7B-EB41-D924-FBDC7D31C4B6}"/>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C260D679-E217-D204-0330-74F0C9954C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5C15E365-4769-4065-2865-8DC2343F803F}"/>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F9F0BC24-54D6-5DAB-F210-61F0FFA7B3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924F16AD-B072-7777-C7ED-03387BD4CFE6}"/>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1BE96174-9A6C-94C9-FA6C-0C99405FDCD8}"/>
              </a:ext>
            </a:extLst>
          </p:cNvPr>
          <p:cNvSpPr>
            <a:spLocks noGrp="1"/>
          </p:cNvSpPr>
          <p:nvPr>
            <p:ph type="dt" sz="half" idx="10"/>
          </p:nvPr>
        </p:nvSpPr>
        <p:spPr/>
        <p:txBody>
          <a:bodyPr/>
          <a:lstStyle/>
          <a:p>
            <a:fld id="{57170A25-252E-481C-BD76-A73831F43EFB}" type="datetime1">
              <a:rPr lang="zh-CN" altLang="en-US" smtClean="0"/>
              <a:t>2024/2/2</a:t>
            </a:fld>
            <a:endParaRPr lang="zh-CN" altLang="en-US"/>
          </a:p>
        </p:txBody>
      </p:sp>
      <p:sp>
        <p:nvSpPr>
          <p:cNvPr id="8" name="Footer Placeholder 7">
            <a:extLst>
              <a:ext uri="{FF2B5EF4-FFF2-40B4-BE49-F238E27FC236}">
                <a16:creationId xmlns:a16="http://schemas.microsoft.com/office/drawing/2014/main" id="{965213A0-171B-32C6-39D3-F68BA8BA4B1A}"/>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7474C51D-AD82-185B-5D14-C447D58F31AF}"/>
              </a:ext>
            </a:extLst>
          </p:cNvPr>
          <p:cNvSpPr>
            <a:spLocks noGrp="1"/>
          </p:cNvSpPr>
          <p:nvPr>
            <p:ph type="sldNum" sz="quarter" idx="12"/>
          </p:nvPr>
        </p:nvSpPr>
        <p:spPr/>
        <p:txBody>
          <a:bodyPr/>
          <a:lstStyle/>
          <a:p>
            <a:fld id="{6781FF49-76B9-491A-ADB6-4957B03E0A36}" type="slidenum">
              <a:rPr lang="zh-CN" altLang="en-US" smtClean="0"/>
              <a:t>‹#›</a:t>
            </a:fld>
            <a:endParaRPr lang="zh-CN" altLang="en-US"/>
          </a:p>
        </p:txBody>
      </p:sp>
    </p:spTree>
    <p:extLst>
      <p:ext uri="{BB962C8B-B14F-4D97-AF65-F5344CB8AC3E}">
        <p14:creationId xmlns:p14="http://schemas.microsoft.com/office/powerpoint/2010/main" val="900334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E5EC5-0F11-8D89-F83D-D40B23053ABD}"/>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09E42D92-6F70-2C1A-A3CF-3090100F43B4}"/>
              </a:ext>
            </a:extLst>
          </p:cNvPr>
          <p:cNvSpPr>
            <a:spLocks noGrp="1"/>
          </p:cNvSpPr>
          <p:nvPr>
            <p:ph type="dt" sz="half" idx="10"/>
          </p:nvPr>
        </p:nvSpPr>
        <p:spPr/>
        <p:txBody>
          <a:bodyPr/>
          <a:lstStyle/>
          <a:p>
            <a:fld id="{3E6B77C4-A61B-493B-A0E7-7FDD0ED71F27}" type="datetime1">
              <a:rPr lang="zh-CN" altLang="en-US" smtClean="0"/>
              <a:t>2024/2/2</a:t>
            </a:fld>
            <a:endParaRPr lang="zh-CN" altLang="en-US"/>
          </a:p>
        </p:txBody>
      </p:sp>
      <p:sp>
        <p:nvSpPr>
          <p:cNvPr id="4" name="Footer Placeholder 3">
            <a:extLst>
              <a:ext uri="{FF2B5EF4-FFF2-40B4-BE49-F238E27FC236}">
                <a16:creationId xmlns:a16="http://schemas.microsoft.com/office/drawing/2014/main" id="{F0A7CC86-E71D-E9B6-8A73-DE04175774F9}"/>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C44D0580-5852-3B2E-FB8F-5426FAA512E1}"/>
              </a:ext>
            </a:extLst>
          </p:cNvPr>
          <p:cNvSpPr>
            <a:spLocks noGrp="1"/>
          </p:cNvSpPr>
          <p:nvPr>
            <p:ph type="sldNum" sz="quarter" idx="12"/>
          </p:nvPr>
        </p:nvSpPr>
        <p:spPr/>
        <p:txBody>
          <a:bodyPr/>
          <a:lstStyle/>
          <a:p>
            <a:fld id="{6781FF49-76B9-491A-ADB6-4957B03E0A36}" type="slidenum">
              <a:rPr lang="zh-CN" altLang="en-US" smtClean="0"/>
              <a:t>‹#›</a:t>
            </a:fld>
            <a:endParaRPr lang="zh-CN" altLang="en-US"/>
          </a:p>
        </p:txBody>
      </p:sp>
    </p:spTree>
    <p:extLst>
      <p:ext uri="{BB962C8B-B14F-4D97-AF65-F5344CB8AC3E}">
        <p14:creationId xmlns:p14="http://schemas.microsoft.com/office/powerpoint/2010/main" val="2419131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24D5D7-5F49-9763-AAF0-DB33616C5E8E}"/>
              </a:ext>
            </a:extLst>
          </p:cNvPr>
          <p:cNvSpPr>
            <a:spLocks noGrp="1"/>
          </p:cNvSpPr>
          <p:nvPr>
            <p:ph type="dt" sz="half" idx="10"/>
          </p:nvPr>
        </p:nvSpPr>
        <p:spPr/>
        <p:txBody>
          <a:bodyPr/>
          <a:lstStyle/>
          <a:p>
            <a:fld id="{7448EE8F-2F52-4F61-A009-99379C7ED3AB}" type="datetime1">
              <a:rPr lang="zh-CN" altLang="en-US" smtClean="0"/>
              <a:t>2024/2/2</a:t>
            </a:fld>
            <a:endParaRPr lang="zh-CN" altLang="en-US"/>
          </a:p>
        </p:txBody>
      </p:sp>
      <p:sp>
        <p:nvSpPr>
          <p:cNvPr id="3" name="Footer Placeholder 2">
            <a:extLst>
              <a:ext uri="{FF2B5EF4-FFF2-40B4-BE49-F238E27FC236}">
                <a16:creationId xmlns:a16="http://schemas.microsoft.com/office/drawing/2014/main" id="{99ADBE8F-9681-7955-C03E-3713375CCD14}"/>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F03FB491-9012-B8EC-8B69-562F84A3AEF5}"/>
              </a:ext>
            </a:extLst>
          </p:cNvPr>
          <p:cNvSpPr>
            <a:spLocks noGrp="1"/>
          </p:cNvSpPr>
          <p:nvPr>
            <p:ph type="sldNum" sz="quarter" idx="12"/>
          </p:nvPr>
        </p:nvSpPr>
        <p:spPr/>
        <p:txBody>
          <a:bodyPr/>
          <a:lstStyle/>
          <a:p>
            <a:fld id="{6781FF49-76B9-491A-ADB6-4957B03E0A36}" type="slidenum">
              <a:rPr lang="zh-CN" altLang="en-US" smtClean="0"/>
              <a:t>‹#›</a:t>
            </a:fld>
            <a:endParaRPr lang="zh-CN" altLang="en-US"/>
          </a:p>
        </p:txBody>
      </p:sp>
    </p:spTree>
    <p:extLst>
      <p:ext uri="{BB962C8B-B14F-4D97-AF65-F5344CB8AC3E}">
        <p14:creationId xmlns:p14="http://schemas.microsoft.com/office/powerpoint/2010/main" val="1475777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4F5E3-83DD-06F9-944E-53657C5602C6}"/>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9BF19960-4B7B-FD78-BFB3-80557970C2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80D12713-06D7-2BF1-DD4B-05273D7514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4A1AC2BB-63FF-B9EC-000E-02D08A22DFC0}"/>
              </a:ext>
            </a:extLst>
          </p:cNvPr>
          <p:cNvSpPr>
            <a:spLocks noGrp="1"/>
          </p:cNvSpPr>
          <p:nvPr>
            <p:ph type="dt" sz="half" idx="10"/>
          </p:nvPr>
        </p:nvSpPr>
        <p:spPr/>
        <p:txBody>
          <a:bodyPr/>
          <a:lstStyle/>
          <a:p>
            <a:fld id="{079158C4-883E-46C0-9B8E-F1E5F8DBA7E2}" type="datetime1">
              <a:rPr lang="zh-CN" altLang="en-US" smtClean="0"/>
              <a:t>2024/2/2</a:t>
            </a:fld>
            <a:endParaRPr lang="zh-CN" altLang="en-US"/>
          </a:p>
        </p:txBody>
      </p:sp>
      <p:sp>
        <p:nvSpPr>
          <p:cNvPr id="6" name="Footer Placeholder 5">
            <a:extLst>
              <a:ext uri="{FF2B5EF4-FFF2-40B4-BE49-F238E27FC236}">
                <a16:creationId xmlns:a16="http://schemas.microsoft.com/office/drawing/2014/main" id="{1E00D431-59B5-D2FA-575E-0E208776E1FE}"/>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86E2C3CA-2778-2A4E-B92D-238F62FF7E31}"/>
              </a:ext>
            </a:extLst>
          </p:cNvPr>
          <p:cNvSpPr>
            <a:spLocks noGrp="1"/>
          </p:cNvSpPr>
          <p:nvPr>
            <p:ph type="sldNum" sz="quarter" idx="12"/>
          </p:nvPr>
        </p:nvSpPr>
        <p:spPr/>
        <p:txBody>
          <a:bodyPr/>
          <a:lstStyle/>
          <a:p>
            <a:fld id="{6781FF49-76B9-491A-ADB6-4957B03E0A36}" type="slidenum">
              <a:rPr lang="zh-CN" altLang="en-US" smtClean="0"/>
              <a:t>‹#›</a:t>
            </a:fld>
            <a:endParaRPr lang="zh-CN" altLang="en-US"/>
          </a:p>
        </p:txBody>
      </p:sp>
    </p:spTree>
    <p:extLst>
      <p:ext uri="{BB962C8B-B14F-4D97-AF65-F5344CB8AC3E}">
        <p14:creationId xmlns:p14="http://schemas.microsoft.com/office/powerpoint/2010/main" val="172289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14CC0-FAC7-E638-1575-547E8D9A39E2}"/>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3DBFAB10-76C7-1ACD-3118-4A862533CF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E07F2815-C5CA-1E34-4DE0-195200AB3A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963E2451-8361-42FF-DAF8-04CA9DE30683}"/>
              </a:ext>
            </a:extLst>
          </p:cNvPr>
          <p:cNvSpPr>
            <a:spLocks noGrp="1"/>
          </p:cNvSpPr>
          <p:nvPr>
            <p:ph type="dt" sz="half" idx="10"/>
          </p:nvPr>
        </p:nvSpPr>
        <p:spPr/>
        <p:txBody>
          <a:bodyPr/>
          <a:lstStyle/>
          <a:p>
            <a:fld id="{033A2687-98BA-4055-A2D2-A5814D83617D}" type="datetime1">
              <a:rPr lang="zh-CN" altLang="en-US" smtClean="0"/>
              <a:t>2024/2/2</a:t>
            </a:fld>
            <a:endParaRPr lang="zh-CN" altLang="en-US"/>
          </a:p>
        </p:txBody>
      </p:sp>
      <p:sp>
        <p:nvSpPr>
          <p:cNvPr id="6" name="Footer Placeholder 5">
            <a:extLst>
              <a:ext uri="{FF2B5EF4-FFF2-40B4-BE49-F238E27FC236}">
                <a16:creationId xmlns:a16="http://schemas.microsoft.com/office/drawing/2014/main" id="{AF71ADB0-4DB3-3429-1D0D-19B0EE11A045}"/>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61793461-C75A-C233-0CB6-E7DBD9E69BBE}"/>
              </a:ext>
            </a:extLst>
          </p:cNvPr>
          <p:cNvSpPr>
            <a:spLocks noGrp="1"/>
          </p:cNvSpPr>
          <p:nvPr>
            <p:ph type="sldNum" sz="quarter" idx="12"/>
          </p:nvPr>
        </p:nvSpPr>
        <p:spPr/>
        <p:txBody>
          <a:bodyPr/>
          <a:lstStyle/>
          <a:p>
            <a:fld id="{6781FF49-76B9-491A-ADB6-4957B03E0A36}" type="slidenum">
              <a:rPr lang="zh-CN" altLang="en-US" smtClean="0"/>
              <a:t>‹#›</a:t>
            </a:fld>
            <a:endParaRPr lang="zh-CN" altLang="en-US"/>
          </a:p>
        </p:txBody>
      </p:sp>
    </p:spTree>
    <p:extLst>
      <p:ext uri="{BB962C8B-B14F-4D97-AF65-F5344CB8AC3E}">
        <p14:creationId xmlns:p14="http://schemas.microsoft.com/office/powerpoint/2010/main" val="3222510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8064E5-0EAF-190A-29C3-943DC0DDAE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4E766D0F-1C00-A052-ECC9-B7C17305B8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897D9508-8DE8-C2F1-80CB-C1264A4110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6D6C5E-1480-4847-A8FD-BD6D434C058F}" type="datetime1">
              <a:rPr lang="zh-CN" altLang="en-US" smtClean="0"/>
              <a:t>2024/2/2</a:t>
            </a:fld>
            <a:endParaRPr lang="zh-CN" altLang="en-US"/>
          </a:p>
        </p:txBody>
      </p:sp>
      <p:sp>
        <p:nvSpPr>
          <p:cNvPr id="5" name="Footer Placeholder 4">
            <a:extLst>
              <a:ext uri="{FF2B5EF4-FFF2-40B4-BE49-F238E27FC236}">
                <a16:creationId xmlns:a16="http://schemas.microsoft.com/office/drawing/2014/main" id="{BDF3CC49-66DF-F5FE-FEE5-FA8250CBFF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8BD61222-2168-CF15-8340-F347BA7155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81FF49-76B9-491A-ADB6-4957B03E0A36}" type="slidenum">
              <a:rPr lang="zh-CN" altLang="en-US" smtClean="0"/>
              <a:t>‹#›</a:t>
            </a:fld>
            <a:endParaRPr lang="zh-CN" altLang="en-US"/>
          </a:p>
        </p:txBody>
      </p:sp>
    </p:spTree>
    <p:extLst>
      <p:ext uri="{BB962C8B-B14F-4D97-AF65-F5344CB8AC3E}">
        <p14:creationId xmlns:p14="http://schemas.microsoft.com/office/powerpoint/2010/main" val="2749421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heguardian.com/education/2014/jun/03/methodology-of-the-guardian-university-guide-2015"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ziqing97/BilligenceCaseStudyUkUni"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theguardian.com/education/2014/jun/03/methodology-of-the-guardian-university-guide-2015"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theguardian.com/education/2014/jun/03/methodology-of-the-guardian-university-guide-2015"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s://www.theguardian.com/education/2014/jun/03/methodology-of-the-guardian-university-guide-2015"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theguardian.com/education/2014/jun/03/methodology-of-the-guardian-university-guide-2015"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theguardian.com/education/2014/jun/03/methodology-of-the-guardian-university-guide-2015"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5" name="Freeform: Shape 34">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7" name="Freeform: Shape 36">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37">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Freeform: Shape 38">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Freeform: Shape 39">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Freeform: Shape 40">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FCC3170B-E7F8-5803-FF54-36D23DCB23EF}"/>
              </a:ext>
            </a:extLst>
          </p:cNvPr>
          <p:cNvSpPr>
            <a:spLocks noGrp="1"/>
          </p:cNvSpPr>
          <p:nvPr>
            <p:ph type="ctrTitle"/>
          </p:nvPr>
        </p:nvSpPr>
        <p:spPr>
          <a:xfrm>
            <a:off x="1245857" y="522635"/>
            <a:ext cx="9408613" cy="2170179"/>
          </a:xfrm>
        </p:spPr>
        <p:txBody>
          <a:bodyPr anchor="b">
            <a:normAutofit/>
          </a:bodyPr>
          <a:lstStyle/>
          <a:p>
            <a:r>
              <a:rPr lang="en-US" altLang="zh-CN" sz="5200" dirty="0">
                <a:solidFill>
                  <a:schemeClr val="tx2"/>
                </a:solidFill>
              </a:rPr>
              <a:t>UK High Education Rank Study</a:t>
            </a:r>
            <a:endParaRPr lang="zh-CN" altLang="en-US" sz="5200" dirty="0">
              <a:solidFill>
                <a:schemeClr val="tx2"/>
              </a:solidFill>
            </a:endParaRPr>
          </a:p>
        </p:txBody>
      </p:sp>
      <p:sp>
        <p:nvSpPr>
          <p:cNvPr id="3" name="Subtitle 2">
            <a:extLst>
              <a:ext uri="{FF2B5EF4-FFF2-40B4-BE49-F238E27FC236}">
                <a16:creationId xmlns:a16="http://schemas.microsoft.com/office/drawing/2014/main" id="{8D611DF9-1636-0649-3500-5E9CF159EE97}"/>
              </a:ext>
            </a:extLst>
          </p:cNvPr>
          <p:cNvSpPr>
            <a:spLocks noGrp="1"/>
          </p:cNvSpPr>
          <p:nvPr>
            <p:ph type="subTitle" idx="1"/>
          </p:nvPr>
        </p:nvSpPr>
        <p:spPr>
          <a:xfrm>
            <a:off x="3502135" y="4001587"/>
            <a:ext cx="5188034" cy="682079"/>
          </a:xfrm>
        </p:spPr>
        <p:txBody>
          <a:bodyPr>
            <a:normAutofit fontScale="85000" lnSpcReduction="20000"/>
          </a:bodyPr>
          <a:lstStyle/>
          <a:p>
            <a:r>
              <a:rPr lang="en-US" altLang="zh-CN" dirty="0">
                <a:solidFill>
                  <a:schemeClr val="tx2"/>
                </a:solidFill>
              </a:rPr>
              <a:t>Ziqing Yu</a:t>
            </a:r>
          </a:p>
          <a:p>
            <a:r>
              <a:rPr lang="en-US" altLang="zh-CN">
                <a:solidFill>
                  <a:schemeClr val="tx2"/>
                </a:solidFill>
              </a:rPr>
              <a:t>02.02.2024</a:t>
            </a:r>
            <a:endParaRPr lang="zh-CN" altLang="en-US" dirty="0">
              <a:solidFill>
                <a:schemeClr val="tx2"/>
              </a:solidFill>
            </a:endParaRPr>
          </a:p>
        </p:txBody>
      </p:sp>
      <p:grpSp>
        <p:nvGrpSpPr>
          <p:cNvPr id="24" name="Group 23">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5" name="Freeform: Shape 24">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8" name="Freeform: Shape 27">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1" name="Freeform: Shape 30">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4" name="Freeform: Shape 33">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2ABA12AB-F585-A005-285D-2A8BFFB90A40}"/>
              </a:ext>
            </a:extLst>
          </p:cNvPr>
          <p:cNvPicPr>
            <a:picLocks noChangeAspect="1"/>
          </p:cNvPicPr>
          <p:nvPr/>
        </p:nvPicPr>
        <p:blipFill>
          <a:blip r:embed="rId2"/>
          <a:stretch>
            <a:fillRect/>
          </a:stretch>
        </p:blipFill>
        <p:spPr>
          <a:xfrm>
            <a:off x="112920" y="71951"/>
            <a:ext cx="914400" cy="914400"/>
          </a:xfrm>
          <a:prstGeom prst="rect">
            <a:avLst/>
          </a:prstGeom>
        </p:spPr>
      </p:pic>
      <p:sp>
        <p:nvSpPr>
          <p:cNvPr id="5" name="Slide Number Placeholder 4">
            <a:extLst>
              <a:ext uri="{FF2B5EF4-FFF2-40B4-BE49-F238E27FC236}">
                <a16:creationId xmlns:a16="http://schemas.microsoft.com/office/drawing/2014/main" id="{0ADB0A3D-31D5-98AB-2315-1BF6E3A220C5}"/>
              </a:ext>
            </a:extLst>
          </p:cNvPr>
          <p:cNvSpPr>
            <a:spLocks noGrp="1"/>
          </p:cNvSpPr>
          <p:nvPr>
            <p:ph type="sldNum" sz="quarter" idx="12"/>
          </p:nvPr>
        </p:nvSpPr>
        <p:spPr/>
        <p:txBody>
          <a:bodyPr/>
          <a:lstStyle/>
          <a:p>
            <a:fld id="{6781FF49-76B9-491A-ADB6-4957B03E0A36}" type="slidenum">
              <a:rPr lang="zh-CN" altLang="en-US" smtClean="0"/>
              <a:t>1</a:t>
            </a:fld>
            <a:endParaRPr lang="zh-CN" altLang="en-US"/>
          </a:p>
        </p:txBody>
      </p:sp>
    </p:spTree>
    <p:extLst>
      <p:ext uri="{BB962C8B-B14F-4D97-AF65-F5344CB8AC3E}">
        <p14:creationId xmlns:p14="http://schemas.microsoft.com/office/powerpoint/2010/main" val="2925660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p:txBody>
          <a:bodyPr/>
          <a:lstStyle/>
          <a:p>
            <a:r>
              <a:rPr lang="en-US" altLang="zh-CN" dirty="0"/>
              <a:t>Data Understanding</a:t>
            </a:r>
            <a:endParaRPr lang="zh-CN" altLang="en-US" dirty="0"/>
          </a:p>
        </p:txBody>
      </p:sp>
      <p:sp>
        <p:nvSpPr>
          <p:cNvPr id="3" name="Content Placeholder 2">
            <a:extLst>
              <a:ext uri="{FF2B5EF4-FFF2-40B4-BE49-F238E27FC236}">
                <a16:creationId xmlns:a16="http://schemas.microsoft.com/office/drawing/2014/main" id="{9A1F6A18-EE88-0312-878A-762A8E49FAD1}"/>
              </a:ext>
            </a:extLst>
          </p:cNvPr>
          <p:cNvSpPr>
            <a:spLocks noGrp="1"/>
          </p:cNvSpPr>
          <p:nvPr>
            <p:ph idx="1"/>
          </p:nvPr>
        </p:nvSpPr>
        <p:spPr/>
        <p:txBody>
          <a:bodyPr/>
          <a:lstStyle/>
          <a:p>
            <a:r>
              <a:rPr lang="en-US" altLang="zh-CN" dirty="0"/>
              <a:t>Value added</a:t>
            </a:r>
          </a:p>
          <a:p>
            <a:pPr lvl="1"/>
            <a:r>
              <a:rPr lang="en-US" altLang="zh-CN" dirty="0"/>
              <a:t>Based upon a sophisticated indexing methodology that tracks students from enrolment to graduation, qualifications upon entry are compared with the award that a student receives at the end of their studies. Each full time student is given a probability of achieving a 1st or 2:1, based on the qualifications that they enter with.</a:t>
            </a:r>
            <a:endParaRPr lang="zh-CN" altLang="en-US"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sp>
        <p:nvSpPr>
          <p:cNvPr id="5" name="TextBox 4">
            <a:extLst>
              <a:ext uri="{FF2B5EF4-FFF2-40B4-BE49-F238E27FC236}">
                <a16:creationId xmlns:a16="http://schemas.microsoft.com/office/drawing/2014/main" id="{64438557-9978-38D7-C26B-811AAA1192E9}"/>
              </a:ext>
            </a:extLst>
          </p:cNvPr>
          <p:cNvSpPr txBox="1"/>
          <p:nvPr/>
        </p:nvSpPr>
        <p:spPr>
          <a:xfrm>
            <a:off x="272718" y="6173400"/>
            <a:ext cx="7919156" cy="276999"/>
          </a:xfrm>
          <a:prstGeom prst="rect">
            <a:avLst/>
          </a:prstGeom>
          <a:noFill/>
        </p:spPr>
        <p:txBody>
          <a:bodyPr wrap="none" rtlCol="0">
            <a:spAutoFit/>
          </a:bodyPr>
          <a:lstStyle/>
          <a:p>
            <a:r>
              <a:rPr lang="en-US" altLang="zh-CN" sz="1200" dirty="0"/>
              <a:t>Source: </a:t>
            </a:r>
            <a:r>
              <a:rPr lang="en-US" altLang="zh-CN" sz="1200" dirty="0">
                <a:hlinkClick r:id="rId3"/>
              </a:rPr>
              <a:t>https://www.theguardian.com/education/2014/jun/03/methodology-of-the-guardian-university-guide-2015</a:t>
            </a:r>
            <a:endParaRPr lang="zh-CN" altLang="en-US" sz="1200" dirty="0"/>
          </a:p>
        </p:txBody>
      </p:sp>
      <p:sp>
        <p:nvSpPr>
          <p:cNvPr id="6" name="Slide Number Placeholder 5">
            <a:extLst>
              <a:ext uri="{FF2B5EF4-FFF2-40B4-BE49-F238E27FC236}">
                <a16:creationId xmlns:a16="http://schemas.microsoft.com/office/drawing/2014/main" id="{8F0CFEA7-0E90-C5CF-86A2-575385BFC102}"/>
              </a:ext>
            </a:extLst>
          </p:cNvPr>
          <p:cNvSpPr>
            <a:spLocks noGrp="1"/>
          </p:cNvSpPr>
          <p:nvPr>
            <p:ph type="sldNum" sz="quarter" idx="12"/>
          </p:nvPr>
        </p:nvSpPr>
        <p:spPr/>
        <p:txBody>
          <a:bodyPr/>
          <a:lstStyle/>
          <a:p>
            <a:fld id="{6781FF49-76B9-491A-ADB6-4957B03E0A36}" type="slidenum">
              <a:rPr lang="zh-CN" altLang="en-US" smtClean="0"/>
              <a:t>10</a:t>
            </a:fld>
            <a:endParaRPr lang="zh-CN" altLang="en-US"/>
          </a:p>
        </p:txBody>
      </p:sp>
    </p:spTree>
    <p:extLst>
      <p:ext uri="{BB962C8B-B14F-4D97-AF65-F5344CB8AC3E}">
        <p14:creationId xmlns:p14="http://schemas.microsoft.com/office/powerpoint/2010/main" val="2408176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p:txBody>
          <a:bodyPr/>
          <a:lstStyle/>
          <a:p>
            <a:r>
              <a:rPr lang="en-US" altLang="zh-CN" dirty="0"/>
              <a:t>Data Understanding</a:t>
            </a:r>
            <a:endParaRPr lang="zh-CN" altLang="en-US" dirty="0"/>
          </a:p>
        </p:txBody>
      </p:sp>
      <p:sp>
        <p:nvSpPr>
          <p:cNvPr id="3" name="Content Placeholder 2">
            <a:extLst>
              <a:ext uri="{FF2B5EF4-FFF2-40B4-BE49-F238E27FC236}">
                <a16:creationId xmlns:a16="http://schemas.microsoft.com/office/drawing/2014/main" id="{9A1F6A18-EE88-0312-878A-762A8E49FAD1}"/>
              </a:ext>
            </a:extLst>
          </p:cNvPr>
          <p:cNvSpPr>
            <a:spLocks noGrp="1"/>
          </p:cNvSpPr>
          <p:nvPr>
            <p:ph idx="1"/>
          </p:nvPr>
        </p:nvSpPr>
        <p:spPr/>
        <p:txBody>
          <a:bodyPr/>
          <a:lstStyle/>
          <a:p>
            <a:r>
              <a:rPr lang="en-US" altLang="zh-CN" dirty="0"/>
              <a:t>Factors are not independent from each other</a:t>
            </a:r>
          </a:p>
          <a:p>
            <a:pPr lvl="1"/>
            <a:r>
              <a:rPr lang="en-US" altLang="zh-CN" dirty="0"/>
              <a:t>NSS overall has a correlation of 0.89 (of -1 to 1) with NSS Teaching but only 0.3 with NSS Feedback</a:t>
            </a:r>
          </a:p>
          <a:p>
            <a:pPr lvl="1"/>
            <a:r>
              <a:rPr lang="en-US" altLang="zh-CN" dirty="0"/>
              <a:t>The correlation between NSS overall and Student Staff ratio is -0.59, there is no obvious correlation between NSS feed back and student staff ratio</a:t>
            </a:r>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pic>
        <p:nvPicPr>
          <p:cNvPr id="5" name="Picture 4">
            <a:extLst>
              <a:ext uri="{FF2B5EF4-FFF2-40B4-BE49-F238E27FC236}">
                <a16:creationId xmlns:a16="http://schemas.microsoft.com/office/drawing/2014/main" id="{F2C03871-7636-858F-9B8C-37392F702FC1}"/>
              </a:ext>
            </a:extLst>
          </p:cNvPr>
          <p:cNvPicPr>
            <a:picLocks noChangeAspect="1"/>
          </p:cNvPicPr>
          <p:nvPr/>
        </p:nvPicPr>
        <p:blipFill>
          <a:blip r:embed="rId3"/>
          <a:stretch>
            <a:fillRect/>
          </a:stretch>
        </p:blipFill>
        <p:spPr>
          <a:xfrm>
            <a:off x="0" y="4001294"/>
            <a:ext cx="12192000" cy="2817126"/>
          </a:xfrm>
          <a:prstGeom prst="rect">
            <a:avLst/>
          </a:prstGeom>
        </p:spPr>
      </p:pic>
      <p:sp>
        <p:nvSpPr>
          <p:cNvPr id="6" name="Slide Number Placeholder 5">
            <a:extLst>
              <a:ext uri="{FF2B5EF4-FFF2-40B4-BE49-F238E27FC236}">
                <a16:creationId xmlns:a16="http://schemas.microsoft.com/office/drawing/2014/main" id="{1218E871-E28F-5FE8-883D-E9AFA99F9A8F}"/>
              </a:ext>
            </a:extLst>
          </p:cNvPr>
          <p:cNvSpPr>
            <a:spLocks noGrp="1"/>
          </p:cNvSpPr>
          <p:nvPr>
            <p:ph type="sldNum" sz="quarter" idx="12"/>
          </p:nvPr>
        </p:nvSpPr>
        <p:spPr/>
        <p:txBody>
          <a:bodyPr/>
          <a:lstStyle/>
          <a:p>
            <a:fld id="{6781FF49-76B9-491A-ADB6-4957B03E0A36}" type="slidenum">
              <a:rPr lang="zh-CN" altLang="en-US" smtClean="0"/>
              <a:t>11</a:t>
            </a:fld>
            <a:endParaRPr lang="zh-CN" altLang="en-US"/>
          </a:p>
        </p:txBody>
      </p:sp>
    </p:spTree>
    <p:extLst>
      <p:ext uri="{BB962C8B-B14F-4D97-AF65-F5344CB8AC3E}">
        <p14:creationId xmlns:p14="http://schemas.microsoft.com/office/powerpoint/2010/main" val="2844576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p:txBody>
          <a:bodyPr/>
          <a:lstStyle/>
          <a:p>
            <a:r>
              <a:rPr lang="en-US" altLang="zh-CN" dirty="0"/>
              <a:t>Data Preparation</a:t>
            </a:r>
            <a:endParaRPr lang="zh-CN" altLang="en-US" dirty="0"/>
          </a:p>
        </p:txBody>
      </p:sp>
      <p:sp>
        <p:nvSpPr>
          <p:cNvPr id="3" name="Content Placeholder 2">
            <a:extLst>
              <a:ext uri="{FF2B5EF4-FFF2-40B4-BE49-F238E27FC236}">
                <a16:creationId xmlns:a16="http://schemas.microsoft.com/office/drawing/2014/main" id="{9A1F6A18-EE88-0312-878A-762A8E49FAD1}"/>
              </a:ext>
            </a:extLst>
          </p:cNvPr>
          <p:cNvSpPr>
            <a:spLocks noGrp="1"/>
          </p:cNvSpPr>
          <p:nvPr>
            <p:ph idx="1"/>
          </p:nvPr>
        </p:nvSpPr>
        <p:spPr/>
        <p:txBody>
          <a:bodyPr/>
          <a:lstStyle/>
          <a:p>
            <a:r>
              <a:rPr lang="en-US" altLang="zh-CN" dirty="0"/>
              <a:t>A Software is developed using python</a:t>
            </a:r>
          </a:p>
          <a:p>
            <a:pPr lvl="1"/>
            <a:r>
              <a:rPr lang="en-US" altLang="zh-CN" dirty="0"/>
              <a:t>Pandas</a:t>
            </a:r>
          </a:p>
          <a:p>
            <a:pPr lvl="1"/>
            <a:r>
              <a:rPr lang="en-US" altLang="zh-CN" dirty="0" err="1"/>
              <a:t>Numby</a:t>
            </a:r>
            <a:endParaRPr lang="en-US" altLang="zh-CN" dirty="0"/>
          </a:p>
          <a:p>
            <a:pPr lvl="1"/>
            <a:r>
              <a:rPr lang="en-US" altLang="zh-CN" dirty="0"/>
              <a:t>Matplotlib</a:t>
            </a:r>
          </a:p>
          <a:p>
            <a:pPr lvl="1"/>
            <a:r>
              <a:rPr lang="en-US" altLang="zh-CN" dirty="0" err="1"/>
              <a:t>PySimpleGUI</a:t>
            </a:r>
            <a:endParaRPr lang="zh-CN" altLang="en-US"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sp>
        <p:nvSpPr>
          <p:cNvPr id="5" name="TextBox 4">
            <a:extLst>
              <a:ext uri="{FF2B5EF4-FFF2-40B4-BE49-F238E27FC236}">
                <a16:creationId xmlns:a16="http://schemas.microsoft.com/office/drawing/2014/main" id="{C394CA57-9B4C-AB14-02F2-8547D5CF3A16}"/>
              </a:ext>
            </a:extLst>
          </p:cNvPr>
          <p:cNvSpPr txBox="1"/>
          <p:nvPr/>
        </p:nvSpPr>
        <p:spPr>
          <a:xfrm>
            <a:off x="755780" y="5658495"/>
            <a:ext cx="4706738" cy="276999"/>
          </a:xfrm>
          <a:prstGeom prst="rect">
            <a:avLst/>
          </a:prstGeom>
          <a:noFill/>
        </p:spPr>
        <p:txBody>
          <a:bodyPr wrap="none" rtlCol="0">
            <a:spAutoFit/>
          </a:bodyPr>
          <a:lstStyle/>
          <a:p>
            <a:r>
              <a:rPr lang="en-US" altLang="zh-CN" sz="1200" dirty="0" err="1"/>
              <a:t>Github</a:t>
            </a:r>
            <a:r>
              <a:rPr lang="en-US" altLang="zh-CN" sz="1200" dirty="0"/>
              <a:t> Repo: </a:t>
            </a:r>
            <a:r>
              <a:rPr lang="en-US" altLang="zh-CN" sz="1200" dirty="0">
                <a:hlinkClick r:id="rId3"/>
              </a:rPr>
              <a:t>https://github.com/ziqing97/BilligenceCaseStudyUkUni</a:t>
            </a:r>
            <a:endParaRPr lang="zh-CN" altLang="en-US" sz="1200" dirty="0"/>
          </a:p>
        </p:txBody>
      </p:sp>
      <p:sp>
        <p:nvSpPr>
          <p:cNvPr id="6" name="Slide Number Placeholder 5">
            <a:extLst>
              <a:ext uri="{FF2B5EF4-FFF2-40B4-BE49-F238E27FC236}">
                <a16:creationId xmlns:a16="http://schemas.microsoft.com/office/drawing/2014/main" id="{990D8C5F-7728-C170-3A2F-73C46E8D4BE3}"/>
              </a:ext>
            </a:extLst>
          </p:cNvPr>
          <p:cNvSpPr>
            <a:spLocks noGrp="1"/>
          </p:cNvSpPr>
          <p:nvPr>
            <p:ph type="sldNum" sz="quarter" idx="12"/>
          </p:nvPr>
        </p:nvSpPr>
        <p:spPr/>
        <p:txBody>
          <a:bodyPr/>
          <a:lstStyle/>
          <a:p>
            <a:fld id="{6781FF49-76B9-491A-ADB6-4957B03E0A36}" type="slidenum">
              <a:rPr lang="zh-CN" altLang="en-US" smtClean="0"/>
              <a:t>12</a:t>
            </a:fld>
            <a:endParaRPr lang="zh-CN" altLang="en-US"/>
          </a:p>
        </p:txBody>
      </p:sp>
    </p:spTree>
    <p:extLst>
      <p:ext uri="{BB962C8B-B14F-4D97-AF65-F5344CB8AC3E}">
        <p14:creationId xmlns:p14="http://schemas.microsoft.com/office/powerpoint/2010/main" val="1569216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p:txBody>
          <a:bodyPr/>
          <a:lstStyle/>
          <a:p>
            <a:r>
              <a:rPr lang="en-US" altLang="zh-CN" dirty="0"/>
              <a:t>Data preparation</a:t>
            </a:r>
            <a:endParaRPr lang="zh-CN" altLang="en-US" dirty="0"/>
          </a:p>
        </p:txBody>
      </p:sp>
      <p:sp>
        <p:nvSpPr>
          <p:cNvPr id="3" name="Content Placeholder 2">
            <a:extLst>
              <a:ext uri="{FF2B5EF4-FFF2-40B4-BE49-F238E27FC236}">
                <a16:creationId xmlns:a16="http://schemas.microsoft.com/office/drawing/2014/main" id="{9A1F6A18-EE88-0312-878A-762A8E49FAD1}"/>
              </a:ext>
            </a:extLst>
          </p:cNvPr>
          <p:cNvSpPr>
            <a:spLocks noGrp="1"/>
          </p:cNvSpPr>
          <p:nvPr>
            <p:ph idx="1"/>
          </p:nvPr>
        </p:nvSpPr>
        <p:spPr/>
        <p:txBody>
          <a:bodyPr>
            <a:normAutofit lnSpcReduction="10000"/>
          </a:bodyPr>
          <a:lstStyle/>
          <a:p>
            <a:r>
              <a:rPr lang="en-US" altLang="zh-CN" dirty="0"/>
              <a:t>Error/Inconsistency Correction</a:t>
            </a:r>
          </a:p>
          <a:p>
            <a:pPr lvl="1"/>
            <a:r>
              <a:rPr lang="en-US" altLang="zh-CN" dirty="0"/>
              <a:t>Falmouth (2013,2014) was renamed as UC Falmouth (2015) in the table</a:t>
            </a:r>
          </a:p>
          <a:p>
            <a:pPr lvl="1"/>
            <a:r>
              <a:rPr lang="en-US" altLang="zh-CN" dirty="0"/>
              <a:t>In some cases, “Ranking (Prev)” don’t equal to “Ranking” in previous year  (Falmouth, Leeds Trinity, UC Suffolk)</a:t>
            </a:r>
          </a:p>
          <a:p>
            <a:r>
              <a:rPr lang="en-US" altLang="zh-CN" dirty="0"/>
              <a:t>Missing Year</a:t>
            </a:r>
          </a:p>
          <a:p>
            <a:pPr lvl="1"/>
            <a:r>
              <a:rPr lang="en-US" altLang="zh-CN" dirty="0"/>
              <a:t>Newport (2013) and Glamorgan(2013) merge to South Wales (2015), in 2014 no data</a:t>
            </a:r>
          </a:p>
          <a:p>
            <a:pPr lvl="1"/>
            <a:r>
              <a:rPr lang="en-US" altLang="zh-CN" dirty="0"/>
              <a:t>Buckingham (2015) </a:t>
            </a:r>
          </a:p>
          <a:p>
            <a:pPr lvl="1"/>
            <a:r>
              <a:rPr lang="en-US" altLang="zh-CN" dirty="0"/>
              <a:t>Newman University College (2015)</a:t>
            </a:r>
          </a:p>
          <a:p>
            <a:pPr lvl="1"/>
            <a:r>
              <a:rPr lang="en-US" altLang="zh-CN" dirty="0"/>
              <a:t>St Mark and St John (2013,2015)</a:t>
            </a:r>
          </a:p>
          <a:p>
            <a:pPr lvl="1"/>
            <a:r>
              <a:rPr lang="en-US" altLang="zh-CN" dirty="0"/>
              <a:t>Trinity Saint David (2015)</a:t>
            </a:r>
          </a:p>
          <a:p>
            <a:pPr marL="457200" lvl="1" indent="0">
              <a:buNone/>
            </a:pPr>
            <a:endParaRPr lang="en-US" altLang="zh-CN" dirty="0"/>
          </a:p>
          <a:p>
            <a:pPr marL="457200" lvl="1" indent="0">
              <a:buNone/>
            </a:pPr>
            <a:endParaRPr lang="en-US" altLang="zh-CN"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sp>
        <p:nvSpPr>
          <p:cNvPr id="5" name="Slide Number Placeholder 4">
            <a:extLst>
              <a:ext uri="{FF2B5EF4-FFF2-40B4-BE49-F238E27FC236}">
                <a16:creationId xmlns:a16="http://schemas.microsoft.com/office/drawing/2014/main" id="{F3702924-85C3-2234-D35E-A59BBFA1793D}"/>
              </a:ext>
            </a:extLst>
          </p:cNvPr>
          <p:cNvSpPr>
            <a:spLocks noGrp="1"/>
          </p:cNvSpPr>
          <p:nvPr>
            <p:ph type="sldNum" sz="quarter" idx="12"/>
          </p:nvPr>
        </p:nvSpPr>
        <p:spPr/>
        <p:txBody>
          <a:bodyPr/>
          <a:lstStyle/>
          <a:p>
            <a:fld id="{6781FF49-76B9-491A-ADB6-4957B03E0A36}" type="slidenum">
              <a:rPr lang="zh-CN" altLang="en-US" smtClean="0"/>
              <a:t>13</a:t>
            </a:fld>
            <a:endParaRPr lang="zh-CN" altLang="en-US"/>
          </a:p>
        </p:txBody>
      </p:sp>
    </p:spTree>
    <p:extLst>
      <p:ext uri="{BB962C8B-B14F-4D97-AF65-F5344CB8AC3E}">
        <p14:creationId xmlns:p14="http://schemas.microsoft.com/office/powerpoint/2010/main" val="3209257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C1DB6-31D2-DFAC-CEE7-7894E2131D44}"/>
              </a:ext>
            </a:extLst>
          </p:cNvPr>
          <p:cNvSpPr>
            <a:spLocks noGrp="1"/>
          </p:cNvSpPr>
          <p:nvPr>
            <p:ph type="title"/>
          </p:nvPr>
        </p:nvSpPr>
        <p:spPr/>
        <p:txBody>
          <a:bodyPr/>
          <a:lstStyle/>
          <a:p>
            <a:r>
              <a:rPr lang="en-US" altLang="zh-CN" dirty="0"/>
              <a:t>Data Preparation</a:t>
            </a:r>
            <a:endParaRPr lang="zh-CN" altLang="en-US" dirty="0"/>
          </a:p>
        </p:txBody>
      </p:sp>
      <p:sp>
        <p:nvSpPr>
          <p:cNvPr id="3" name="Content Placeholder 2">
            <a:extLst>
              <a:ext uri="{FF2B5EF4-FFF2-40B4-BE49-F238E27FC236}">
                <a16:creationId xmlns:a16="http://schemas.microsoft.com/office/drawing/2014/main" id="{BFF3785A-2693-6FD7-16E7-F451F22E731F}"/>
              </a:ext>
            </a:extLst>
          </p:cNvPr>
          <p:cNvSpPr>
            <a:spLocks noGrp="1"/>
          </p:cNvSpPr>
          <p:nvPr>
            <p:ph idx="1"/>
          </p:nvPr>
        </p:nvSpPr>
        <p:spPr/>
        <p:txBody>
          <a:bodyPr/>
          <a:lstStyle/>
          <a:p>
            <a:r>
              <a:rPr lang="en-US" altLang="zh-CN" dirty="0"/>
              <a:t>Missing Data -&gt; remain null</a:t>
            </a:r>
            <a:endParaRPr lang="zh-CN" altLang="en-US" dirty="0"/>
          </a:p>
        </p:txBody>
      </p:sp>
      <p:pic>
        <p:nvPicPr>
          <p:cNvPr id="4" name="Picture 3">
            <a:extLst>
              <a:ext uri="{FF2B5EF4-FFF2-40B4-BE49-F238E27FC236}">
                <a16:creationId xmlns:a16="http://schemas.microsoft.com/office/drawing/2014/main" id="{7A45326D-CED7-E584-6799-963D18D5A9C6}"/>
              </a:ext>
            </a:extLst>
          </p:cNvPr>
          <p:cNvPicPr>
            <a:picLocks noChangeAspect="1"/>
          </p:cNvPicPr>
          <p:nvPr/>
        </p:nvPicPr>
        <p:blipFill>
          <a:blip r:embed="rId2"/>
          <a:stretch>
            <a:fillRect/>
          </a:stretch>
        </p:blipFill>
        <p:spPr>
          <a:xfrm>
            <a:off x="112920" y="71951"/>
            <a:ext cx="642860" cy="642860"/>
          </a:xfrm>
          <a:prstGeom prst="rect">
            <a:avLst/>
          </a:prstGeom>
        </p:spPr>
      </p:pic>
      <p:pic>
        <p:nvPicPr>
          <p:cNvPr id="6" name="Picture 5" descr="A flowchart of a table&#10;&#10;Description automatically generated">
            <a:extLst>
              <a:ext uri="{FF2B5EF4-FFF2-40B4-BE49-F238E27FC236}">
                <a16:creationId xmlns:a16="http://schemas.microsoft.com/office/drawing/2014/main" id="{50CA08C7-7C38-5900-BAC4-15E6C0D735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7316" y="2280694"/>
            <a:ext cx="4925112" cy="3896269"/>
          </a:xfrm>
          <a:prstGeom prst="rect">
            <a:avLst/>
          </a:prstGeom>
        </p:spPr>
      </p:pic>
      <p:sp>
        <p:nvSpPr>
          <p:cNvPr id="5" name="TextBox 4">
            <a:extLst>
              <a:ext uri="{FF2B5EF4-FFF2-40B4-BE49-F238E27FC236}">
                <a16:creationId xmlns:a16="http://schemas.microsoft.com/office/drawing/2014/main" id="{61240D62-C4E1-76E2-6DC7-FB9C86192E09}"/>
              </a:ext>
            </a:extLst>
          </p:cNvPr>
          <p:cNvSpPr txBox="1"/>
          <p:nvPr/>
        </p:nvSpPr>
        <p:spPr>
          <a:xfrm>
            <a:off x="272718" y="6173400"/>
            <a:ext cx="7919156" cy="276999"/>
          </a:xfrm>
          <a:prstGeom prst="rect">
            <a:avLst/>
          </a:prstGeom>
          <a:noFill/>
        </p:spPr>
        <p:txBody>
          <a:bodyPr wrap="none" rtlCol="0">
            <a:spAutoFit/>
          </a:bodyPr>
          <a:lstStyle/>
          <a:p>
            <a:r>
              <a:rPr lang="en-US" altLang="zh-CN" sz="1200" dirty="0"/>
              <a:t>Source: </a:t>
            </a:r>
            <a:r>
              <a:rPr lang="en-US" altLang="zh-CN" sz="1200" dirty="0">
                <a:hlinkClick r:id="rId4"/>
              </a:rPr>
              <a:t>https://www.theguardian.com/education/2014/jun/03/methodology-of-the-guardian-university-guide-2015</a:t>
            </a:r>
            <a:endParaRPr lang="zh-CN" altLang="en-US" sz="1200" dirty="0"/>
          </a:p>
        </p:txBody>
      </p:sp>
      <p:sp>
        <p:nvSpPr>
          <p:cNvPr id="7" name="Slide Number Placeholder 6">
            <a:extLst>
              <a:ext uri="{FF2B5EF4-FFF2-40B4-BE49-F238E27FC236}">
                <a16:creationId xmlns:a16="http://schemas.microsoft.com/office/drawing/2014/main" id="{0AE480BE-11DA-65F1-0784-CA2EAF7982C7}"/>
              </a:ext>
            </a:extLst>
          </p:cNvPr>
          <p:cNvSpPr>
            <a:spLocks noGrp="1"/>
          </p:cNvSpPr>
          <p:nvPr>
            <p:ph type="sldNum" sz="quarter" idx="12"/>
          </p:nvPr>
        </p:nvSpPr>
        <p:spPr/>
        <p:txBody>
          <a:bodyPr/>
          <a:lstStyle/>
          <a:p>
            <a:fld id="{6781FF49-76B9-491A-ADB6-4957B03E0A36}" type="slidenum">
              <a:rPr lang="zh-CN" altLang="en-US" smtClean="0"/>
              <a:t>14</a:t>
            </a:fld>
            <a:endParaRPr lang="zh-CN" altLang="en-US"/>
          </a:p>
        </p:txBody>
      </p:sp>
    </p:spTree>
    <p:extLst>
      <p:ext uri="{BB962C8B-B14F-4D97-AF65-F5344CB8AC3E}">
        <p14:creationId xmlns:p14="http://schemas.microsoft.com/office/powerpoint/2010/main" val="3553618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E2C07-6594-65B6-707D-A40419C50E7B}"/>
              </a:ext>
            </a:extLst>
          </p:cNvPr>
          <p:cNvSpPr>
            <a:spLocks noGrp="1"/>
          </p:cNvSpPr>
          <p:nvPr>
            <p:ph type="title"/>
          </p:nvPr>
        </p:nvSpPr>
        <p:spPr/>
        <p:txBody>
          <a:bodyPr/>
          <a:lstStyle/>
          <a:p>
            <a:r>
              <a:rPr lang="en-US" altLang="zh-CN" dirty="0"/>
              <a:t>Evaluation</a:t>
            </a:r>
            <a:endParaRPr lang="zh-CN" altLang="en-US" dirty="0"/>
          </a:p>
        </p:txBody>
      </p:sp>
      <p:sp>
        <p:nvSpPr>
          <p:cNvPr id="6" name="Content Placeholder 2">
            <a:extLst>
              <a:ext uri="{FF2B5EF4-FFF2-40B4-BE49-F238E27FC236}">
                <a16:creationId xmlns:a16="http://schemas.microsoft.com/office/drawing/2014/main" id="{22E5C25C-FF4B-DCBD-FE92-907907020286}"/>
              </a:ext>
            </a:extLst>
          </p:cNvPr>
          <p:cNvSpPr txBox="1">
            <a:spLocks/>
          </p:cNvSpPr>
          <p:nvPr/>
        </p:nvSpPr>
        <p:spPr>
          <a:xfrm>
            <a:off x="707571" y="197491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Example: Edinburgh: Rank 18 in 2015</a:t>
            </a:r>
          </a:p>
          <a:p>
            <a:r>
              <a:rPr lang="en-US" altLang="zh-CN" dirty="0"/>
              <a:t>Advantage by Ranking	</a:t>
            </a:r>
          </a:p>
          <a:p>
            <a:pPr lvl="1"/>
            <a:r>
              <a:rPr lang="en-US" altLang="zh-CN" dirty="0"/>
              <a:t>High Entry Tariff</a:t>
            </a:r>
          </a:p>
          <a:p>
            <a:pPr lvl="1"/>
            <a:r>
              <a:rPr lang="en-US" altLang="zh-CN" dirty="0"/>
              <a:t>High Spend per student</a:t>
            </a:r>
          </a:p>
          <a:p>
            <a:r>
              <a:rPr lang="en-US" altLang="zh-CN" dirty="0"/>
              <a:t>Disadvantage by Ranking</a:t>
            </a:r>
          </a:p>
          <a:p>
            <a:pPr lvl="1"/>
            <a:r>
              <a:rPr lang="en-US" altLang="zh-CN" dirty="0"/>
              <a:t>NSS Comment not good, especially in “Feedback”</a:t>
            </a:r>
          </a:p>
          <a:p>
            <a:pPr marL="0" indent="0">
              <a:buNone/>
            </a:pPr>
            <a:endParaRPr lang="en-US" altLang="zh-CN" dirty="0"/>
          </a:p>
          <a:p>
            <a:endParaRPr lang="en-US" altLang="zh-CN" dirty="0"/>
          </a:p>
          <a:p>
            <a:pPr marL="0" indent="0">
              <a:buFont typeface="Arial" panose="020B0604020202020204" pitchFamily="34" charset="0"/>
              <a:buNone/>
            </a:pPr>
            <a:endParaRPr lang="en-US" altLang="zh-CN" dirty="0"/>
          </a:p>
          <a:p>
            <a:endParaRPr lang="en-US" altLang="zh-CN" dirty="0"/>
          </a:p>
          <a:p>
            <a:endParaRPr lang="zh-CN" altLang="en-US" dirty="0"/>
          </a:p>
        </p:txBody>
      </p:sp>
      <p:pic>
        <p:nvPicPr>
          <p:cNvPr id="10" name="Picture 9">
            <a:extLst>
              <a:ext uri="{FF2B5EF4-FFF2-40B4-BE49-F238E27FC236}">
                <a16:creationId xmlns:a16="http://schemas.microsoft.com/office/drawing/2014/main" id="{90C25D61-EC05-7706-3AE7-13A2D47EC4EB}"/>
              </a:ext>
            </a:extLst>
          </p:cNvPr>
          <p:cNvPicPr>
            <a:picLocks noChangeAspect="1"/>
          </p:cNvPicPr>
          <p:nvPr/>
        </p:nvPicPr>
        <p:blipFill>
          <a:blip r:embed="rId3"/>
          <a:stretch>
            <a:fillRect/>
          </a:stretch>
        </p:blipFill>
        <p:spPr>
          <a:xfrm>
            <a:off x="0" y="4808419"/>
            <a:ext cx="12192000" cy="1184511"/>
          </a:xfrm>
          <a:prstGeom prst="rect">
            <a:avLst/>
          </a:prstGeom>
        </p:spPr>
      </p:pic>
      <p:sp>
        <p:nvSpPr>
          <p:cNvPr id="3" name="Slide Number Placeholder 2">
            <a:extLst>
              <a:ext uri="{FF2B5EF4-FFF2-40B4-BE49-F238E27FC236}">
                <a16:creationId xmlns:a16="http://schemas.microsoft.com/office/drawing/2014/main" id="{70295F89-9AD1-A34C-8A0B-398560060EF4}"/>
              </a:ext>
            </a:extLst>
          </p:cNvPr>
          <p:cNvSpPr>
            <a:spLocks noGrp="1"/>
          </p:cNvSpPr>
          <p:nvPr>
            <p:ph type="sldNum" sz="quarter" idx="12"/>
          </p:nvPr>
        </p:nvSpPr>
        <p:spPr/>
        <p:txBody>
          <a:bodyPr/>
          <a:lstStyle/>
          <a:p>
            <a:fld id="{6781FF49-76B9-491A-ADB6-4957B03E0A36}" type="slidenum">
              <a:rPr lang="zh-CN" altLang="en-US" smtClean="0"/>
              <a:t>15</a:t>
            </a:fld>
            <a:endParaRPr lang="zh-CN" altLang="en-US"/>
          </a:p>
        </p:txBody>
      </p:sp>
    </p:spTree>
    <p:extLst>
      <p:ext uri="{BB962C8B-B14F-4D97-AF65-F5344CB8AC3E}">
        <p14:creationId xmlns:p14="http://schemas.microsoft.com/office/powerpoint/2010/main" val="2015665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a:xfrm>
            <a:off x="838200" y="20157"/>
            <a:ext cx="10515600" cy="1325563"/>
          </a:xfrm>
        </p:spPr>
        <p:txBody>
          <a:bodyPr/>
          <a:lstStyle/>
          <a:p>
            <a:r>
              <a:rPr lang="en-US" altLang="zh-CN"/>
              <a:t>Evaluation</a:t>
            </a:r>
            <a:endParaRPr lang="zh-CN" altLang="en-US"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3"/>
          <a:stretch>
            <a:fillRect/>
          </a:stretch>
        </p:blipFill>
        <p:spPr>
          <a:xfrm>
            <a:off x="112920" y="71951"/>
            <a:ext cx="642860" cy="642860"/>
          </a:xfrm>
          <a:prstGeom prst="rect">
            <a:avLst/>
          </a:prstGeom>
        </p:spPr>
      </p:pic>
      <p:pic>
        <p:nvPicPr>
          <p:cNvPr id="7" name="Content Placeholder 6" descr="A graph of different colored lines&#10;&#10;Description automatically generated">
            <a:extLst>
              <a:ext uri="{FF2B5EF4-FFF2-40B4-BE49-F238E27FC236}">
                <a16:creationId xmlns:a16="http://schemas.microsoft.com/office/drawing/2014/main" id="{522E0F2F-359D-00C6-6FC0-9127586E79C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02298" y="901043"/>
            <a:ext cx="10515600" cy="2804159"/>
          </a:xfrm>
        </p:spPr>
      </p:pic>
      <p:pic>
        <p:nvPicPr>
          <p:cNvPr id="9" name="Picture 8">
            <a:extLst>
              <a:ext uri="{FF2B5EF4-FFF2-40B4-BE49-F238E27FC236}">
                <a16:creationId xmlns:a16="http://schemas.microsoft.com/office/drawing/2014/main" id="{B1D9F7C8-6EA0-24E6-FF6F-428C18A48A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400" y="3576483"/>
            <a:ext cx="10515600" cy="2804160"/>
          </a:xfrm>
          <a:prstGeom prst="rect">
            <a:avLst/>
          </a:prstGeom>
        </p:spPr>
      </p:pic>
      <p:sp>
        <p:nvSpPr>
          <p:cNvPr id="3" name="Slide Number Placeholder 2">
            <a:extLst>
              <a:ext uri="{FF2B5EF4-FFF2-40B4-BE49-F238E27FC236}">
                <a16:creationId xmlns:a16="http://schemas.microsoft.com/office/drawing/2014/main" id="{D7C914A6-8DD3-6045-4667-CCF714F07419}"/>
              </a:ext>
            </a:extLst>
          </p:cNvPr>
          <p:cNvSpPr>
            <a:spLocks noGrp="1"/>
          </p:cNvSpPr>
          <p:nvPr>
            <p:ph type="sldNum" sz="quarter" idx="12"/>
          </p:nvPr>
        </p:nvSpPr>
        <p:spPr/>
        <p:txBody>
          <a:bodyPr/>
          <a:lstStyle/>
          <a:p>
            <a:fld id="{6781FF49-76B9-491A-ADB6-4957B03E0A36}" type="slidenum">
              <a:rPr lang="zh-CN" altLang="en-US" smtClean="0"/>
              <a:t>16</a:t>
            </a:fld>
            <a:endParaRPr lang="zh-CN" altLang="en-US"/>
          </a:p>
        </p:txBody>
      </p:sp>
    </p:spTree>
    <p:extLst>
      <p:ext uri="{BB962C8B-B14F-4D97-AF65-F5344CB8AC3E}">
        <p14:creationId xmlns:p14="http://schemas.microsoft.com/office/powerpoint/2010/main" val="2129663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a:xfrm>
            <a:off x="838200" y="20157"/>
            <a:ext cx="10515600" cy="1325563"/>
          </a:xfrm>
        </p:spPr>
        <p:txBody>
          <a:bodyPr/>
          <a:lstStyle/>
          <a:p>
            <a:r>
              <a:rPr lang="en-US" altLang="zh-CN" dirty="0"/>
              <a:t>Evaluation</a:t>
            </a:r>
            <a:endParaRPr lang="zh-CN" altLang="en-US"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3"/>
          <a:stretch>
            <a:fillRect/>
          </a:stretch>
        </p:blipFill>
        <p:spPr>
          <a:xfrm>
            <a:off x="112920" y="71951"/>
            <a:ext cx="642860" cy="642860"/>
          </a:xfrm>
          <a:prstGeom prst="rect">
            <a:avLst/>
          </a:prstGeom>
        </p:spPr>
      </p:pic>
      <p:pic>
        <p:nvPicPr>
          <p:cNvPr id="7" name="Picture 6" descr="A graph of colored lines&#10;&#10;Description automatically generated">
            <a:extLst>
              <a:ext uri="{FF2B5EF4-FFF2-40B4-BE49-F238E27FC236}">
                <a16:creationId xmlns:a16="http://schemas.microsoft.com/office/drawing/2014/main" id="{2F853ECD-4115-2346-EE96-C5396A68C5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350" y="872251"/>
            <a:ext cx="11065153" cy="2950707"/>
          </a:xfrm>
          <a:prstGeom prst="rect">
            <a:avLst/>
          </a:prstGeom>
        </p:spPr>
      </p:pic>
      <p:pic>
        <p:nvPicPr>
          <p:cNvPr id="10" name="Picture 9" descr="A graph with colored lines&#10;&#10;Description automatically generated">
            <a:extLst>
              <a:ext uri="{FF2B5EF4-FFF2-40B4-BE49-F238E27FC236}">
                <a16:creationId xmlns:a16="http://schemas.microsoft.com/office/drawing/2014/main" id="{D9D5A0D9-AD0E-A11C-5084-FF28CCCEE1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351" y="3733894"/>
            <a:ext cx="11065152" cy="2950707"/>
          </a:xfrm>
          <a:prstGeom prst="rect">
            <a:avLst/>
          </a:prstGeom>
        </p:spPr>
      </p:pic>
      <p:sp>
        <p:nvSpPr>
          <p:cNvPr id="3" name="Slide Number Placeholder 2">
            <a:extLst>
              <a:ext uri="{FF2B5EF4-FFF2-40B4-BE49-F238E27FC236}">
                <a16:creationId xmlns:a16="http://schemas.microsoft.com/office/drawing/2014/main" id="{7E86AA54-9944-DA4B-731C-AD3455646B9B}"/>
              </a:ext>
            </a:extLst>
          </p:cNvPr>
          <p:cNvSpPr>
            <a:spLocks noGrp="1"/>
          </p:cNvSpPr>
          <p:nvPr>
            <p:ph type="sldNum" sz="quarter" idx="12"/>
          </p:nvPr>
        </p:nvSpPr>
        <p:spPr/>
        <p:txBody>
          <a:bodyPr/>
          <a:lstStyle/>
          <a:p>
            <a:fld id="{6781FF49-76B9-491A-ADB6-4957B03E0A36}" type="slidenum">
              <a:rPr lang="zh-CN" altLang="en-US" smtClean="0"/>
              <a:t>17</a:t>
            </a:fld>
            <a:endParaRPr lang="zh-CN" altLang="en-US"/>
          </a:p>
        </p:txBody>
      </p:sp>
    </p:spTree>
    <p:extLst>
      <p:ext uri="{BB962C8B-B14F-4D97-AF65-F5344CB8AC3E}">
        <p14:creationId xmlns:p14="http://schemas.microsoft.com/office/powerpoint/2010/main" val="3434504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a:xfrm>
            <a:off x="838200" y="20157"/>
            <a:ext cx="10515600" cy="1325563"/>
          </a:xfrm>
        </p:spPr>
        <p:txBody>
          <a:bodyPr/>
          <a:lstStyle/>
          <a:p>
            <a:r>
              <a:rPr lang="en-US" altLang="zh-CN"/>
              <a:t>Evaluation</a:t>
            </a:r>
            <a:endParaRPr lang="zh-CN" altLang="en-US"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3"/>
          <a:stretch>
            <a:fillRect/>
          </a:stretch>
        </p:blipFill>
        <p:spPr>
          <a:xfrm>
            <a:off x="112920" y="71951"/>
            <a:ext cx="642860" cy="642860"/>
          </a:xfrm>
          <a:prstGeom prst="rect">
            <a:avLst/>
          </a:prstGeom>
        </p:spPr>
      </p:pic>
      <p:pic>
        <p:nvPicPr>
          <p:cNvPr id="9" name="Picture 8" descr="A graph with colored lines&#10;&#10;Description automatically generated">
            <a:extLst>
              <a:ext uri="{FF2B5EF4-FFF2-40B4-BE49-F238E27FC236}">
                <a16:creationId xmlns:a16="http://schemas.microsoft.com/office/drawing/2014/main" id="{07F6E7B3-5F9F-0727-D70E-8DEFFD4758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451" y="969971"/>
            <a:ext cx="10141422" cy="2704380"/>
          </a:xfrm>
          <a:prstGeom prst="rect">
            <a:avLst/>
          </a:prstGeom>
        </p:spPr>
      </p:pic>
      <p:pic>
        <p:nvPicPr>
          <p:cNvPr id="11" name="Picture 10" descr="A graph of different colored lines&#10;&#10;Description automatically generated">
            <a:extLst>
              <a:ext uri="{FF2B5EF4-FFF2-40B4-BE49-F238E27FC236}">
                <a16:creationId xmlns:a16="http://schemas.microsoft.com/office/drawing/2014/main" id="{61DDA074-EEEF-3475-B72B-036D84BC9C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145" y="3674350"/>
            <a:ext cx="10318704" cy="2751654"/>
          </a:xfrm>
          <a:prstGeom prst="rect">
            <a:avLst/>
          </a:prstGeom>
        </p:spPr>
      </p:pic>
      <p:sp>
        <p:nvSpPr>
          <p:cNvPr id="3" name="Slide Number Placeholder 2">
            <a:extLst>
              <a:ext uri="{FF2B5EF4-FFF2-40B4-BE49-F238E27FC236}">
                <a16:creationId xmlns:a16="http://schemas.microsoft.com/office/drawing/2014/main" id="{D1047745-699C-2ABC-6447-D1D8BC573CFE}"/>
              </a:ext>
            </a:extLst>
          </p:cNvPr>
          <p:cNvSpPr>
            <a:spLocks noGrp="1"/>
          </p:cNvSpPr>
          <p:nvPr>
            <p:ph type="sldNum" sz="quarter" idx="12"/>
          </p:nvPr>
        </p:nvSpPr>
        <p:spPr/>
        <p:txBody>
          <a:bodyPr/>
          <a:lstStyle/>
          <a:p>
            <a:fld id="{6781FF49-76B9-491A-ADB6-4957B03E0A36}" type="slidenum">
              <a:rPr lang="zh-CN" altLang="en-US" smtClean="0"/>
              <a:t>18</a:t>
            </a:fld>
            <a:endParaRPr lang="zh-CN" altLang="en-US"/>
          </a:p>
        </p:txBody>
      </p:sp>
    </p:spTree>
    <p:extLst>
      <p:ext uri="{BB962C8B-B14F-4D97-AF65-F5344CB8AC3E}">
        <p14:creationId xmlns:p14="http://schemas.microsoft.com/office/powerpoint/2010/main" val="227652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a:xfrm>
            <a:off x="838200" y="20157"/>
            <a:ext cx="10515600" cy="1325563"/>
          </a:xfrm>
        </p:spPr>
        <p:txBody>
          <a:bodyPr/>
          <a:lstStyle/>
          <a:p>
            <a:r>
              <a:rPr lang="en-US" altLang="zh-CN" dirty="0"/>
              <a:t>Evaluation</a:t>
            </a:r>
            <a:endParaRPr lang="zh-CN" altLang="en-US"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pic>
        <p:nvPicPr>
          <p:cNvPr id="8" name="Picture 7" descr="A graph of different colored lines&#10;&#10;Description automatically generated">
            <a:extLst>
              <a:ext uri="{FF2B5EF4-FFF2-40B4-BE49-F238E27FC236}">
                <a16:creationId xmlns:a16="http://schemas.microsoft.com/office/drawing/2014/main" id="{7A2B05C9-59D3-9A58-680A-EFBA037E8A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50" y="998376"/>
            <a:ext cx="9822413" cy="2619310"/>
          </a:xfrm>
          <a:prstGeom prst="rect">
            <a:avLst/>
          </a:prstGeom>
        </p:spPr>
      </p:pic>
      <p:pic>
        <p:nvPicPr>
          <p:cNvPr id="10" name="Picture 9" descr="A graph of colored lines&#10;&#10;Description automatically generated">
            <a:extLst>
              <a:ext uri="{FF2B5EF4-FFF2-40B4-BE49-F238E27FC236}">
                <a16:creationId xmlns:a16="http://schemas.microsoft.com/office/drawing/2014/main" id="{16B4C9D7-95E3-1637-0072-34896F6662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893" y="3617686"/>
            <a:ext cx="10002417" cy="2667311"/>
          </a:xfrm>
          <a:prstGeom prst="rect">
            <a:avLst/>
          </a:prstGeom>
        </p:spPr>
      </p:pic>
      <p:sp>
        <p:nvSpPr>
          <p:cNvPr id="3" name="Slide Number Placeholder 2">
            <a:extLst>
              <a:ext uri="{FF2B5EF4-FFF2-40B4-BE49-F238E27FC236}">
                <a16:creationId xmlns:a16="http://schemas.microsoft.com/office/drawing/2014/main" id="{84E45096-D1E5-33FD-516D-F4844D3B439F}"/>
              </a:ext>
            </a:extLst>
          </p:cNvPr>
          <p:cNvSpPr>
            <a:spLocks noGrp="1"/>
          </p:cNvSpPr>
          <p:nvPr>
            <p:ph type="sldNum" sz="quarter" idx="12"/>
          </p:nvPr>
        </p:nvSpPr>
        <p:spPr/>
        <p:txBody>
          <a:bodyPr/>
          <a:lstStyle/>
          <a:p>
            <a:fld id="{6781FF49-76B9-491A-ADB6-4957B03E0A36}" type="slidenum">
              <a:rPr lang="zh-CN" altLang="en-US" smtClean="0"/>
              <a:t>19</a:t>
            </a:fld>
            <a:endParaRPr lang="zh-CN" altLang="en-US"/>
          </a:p>
        </p:txBody>
      </p:sp>
    </p:spTree>
    <p:extLst>
      <p:ext uri="{BB962C8B-B14F-4D97-AF65-F5344CB8AC3E}">
        <p14:creationId xmlns:p14="http://schemas.microsoft.com/office/powerpoint/2010/main" val="671562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DDD50-1D63-DC91-EF31-5A3EEF87ADD4}"/>
              </a:ext>
            </a:extLst>
          </p:cNvPr>
          <p:cNvSpPr>
            <a:spLocks noGrp="1"/>
          </p:cNvSpPr>
          <p:nvPr>
            <p:ph type="title"/>
          </p:nvPr>
        </p:nvSpPr>
        <p:spPr/>
        <p:txBody>
          <a:bodyPr/>
          <a:lstStyle/>
          <a:p>
            <a:r>
              <a:rPr lang="en-US" altLang="zh-CN" dirty="0"/>
              <a:t>Business Goal</a:t>
            </a:r>
            <a:endParaRPr lang="zh-CN" altLang="en-US" dirty="0"/>
          </a:p>
        </p:txBody>
      </p:sp>
      <p:sp>
        <p:nvSpPr>
          <p:cNvPr id="3" name="Content Placeholder 2">
            <a:extLst>
              <a:ext uri="{FF2B5EF4-FFF2-40B4-BE49-F238E27FC236}">
                <a16:creationId xmlns:a16="http://schemas.microsoft.com/office/drawing/2014/main" id="{2EC257EC-2F6D-282B-876E-A5D34729CED1}"/>
              </a:ext>
            </a:extLst>
          </p:cNvPr>
          <p:cNvSpPr>
            <a:spLocks noGrp="1"/>
          </p:cNvSpPr>
          <p:nvPr>
            <p:ph idx="1"/>
          </p:nvPr>
        </p:nvSpPr>
        <p:spPr/>
        <p:txBody>
          <a:bodyPr/>
          <a:lstStyle/>
          <a:p>
            <a:r>
              <a:rPr lang="en-US" altLang="zh-CN" dirty="0"/>
              <a:t>Find the positive impact on guardian UK university ranking</a:t>
            </a:r>
          </a:p>
          <a:p>
            <a:r>
              <a:rPr lang="en-US" altLang="zh-CN" dirty="0"/>
              <a:t>Predict next year’s ranking</a:t>
            </a:r>
          </a:p>
          <a:p>
            <a:endParaRPr lang="en-US" altLang="zh-CN" dirty="0"/>
          </a:p>
          <a:p>
            <a:endParaRPr lang="en-US" altLang="zh-CN" dirty="0"/>
          </a:p>
          <a:p>
            <a:r>
              <a:rPr lang="en-US" altLang="zh-CN" dirty="0"/>
              <a:t>How to make university more attractive for new students</a:t>
            </a:r>
            <a:endParaRPr lang="zh-CN" altLang="en-US" dirty="0"/>
          </a:p>
        </p:txBody>
      </p:sp>
      <p:pic>
        <p:nvPicPr>
          <p:cNvPr id="4" name="Picture 3">
            <a:extLst>
              <a:ext uri="{FF2B5EF4-FFF2-40B4-BE49-F238E27FC236}">
                <a16:creationId xmlns:a16="http://schemas.microsoft.com/office/drawing/2014/main" id="{DC7E19DA-4DA7-BEDC-16E6-EF694D83B9C1}"/>
              </a:ext>
            </a:extLst>
          </p:cNvPr>
          <p:cNvPicPr>
            <a:picLocks noChangeAspect="1"/>
          </p:cNvPicPr>
          <p:nvPr/>
        </p:nvPicPr>
        <p:blipFill>
          <a:blip r:embed="rId3"/>
          <a:stretch>
            <a:fillRect/>
          </a:stretch>
        </p:blipFill>
        <p:spPr>
          <a:xfrm>
            <a:off x="112920" y="71951"/>
            <a:ext cx="642860" cy="642860"/>
          </a:xfrm>
          <a:prstGeom prst="rect">
            <a:avLst/>
          </a:prstGeom>
        </p:spPr>
      </p:pic>
      <p:sp>
        <p:nvSpPr>
          <p:cNvPr id="5" name="Slide Number Placeholder 4">
            <a:extLst>
              <a:ext uri="{FF2B5EF4-FFF2-40B4-BE49-F238E27FC236}">
                <a16:creationId xmlns:a16="http://schemas.microsoft.com/office/drawing/2014/main" id="{A2F828CA-7E79-433F-8477-8BC6B41E1D35}"/>
              </a:ext>
            </a:extLst>
          </p:cNvPr>
          <p:cNvSpPr>
            <a:spLocks noGrp="1"/>
          </p:cNvSpPr>
          <p:nvPr>
            <p:ph type="sldNum" sz="quarter" idx="12"/>
          </p:nvPr>
        </p:nvSpPr>
        <p:spPr/>
        <p:txBody>
          <a:bodyPr/>
          <a:lstStyle/>
          <a:p>
            <a:fld id="{6781FF49-76B9-491A-ADB6-4957B03E0A36}" type="slidenum">
              <a:rPr lang="zh-CN" altLang="en-US" smtClean="0"/>
              <a:t>2</a:t>
            </a:fld>
            <a:endParaRPr lang="zh-CN" altLang="en-US"/>
          </a:p>
        </p:txBody>
      </p:sp>
    </p:spTree>
    <p:extLst>
      <p:ext uri="{BB962C8B-B14F-4D97-AF65-F5344CB8AC3E}">
        <p14:creationId xmlns:p14="http://schemas.microsoft.com/office/powerpoint/2010/main" val="3799714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a:xfrm>
            <a:off x="838200" y="20157"/>
            <a:ext cx="10515600" cy="1325563"/>
          </a:xfrm>
        </p:spPr>
        <p:txBody>
          <a:bodyPr/>
          <a:lstStyle/>
          <a:p>
            <a:r>
              <a:rPr lang="en-US" altLang="zh-CN" dirty="0"/>
              <a:t>Evaluation</a:t>
            </a:r>
            <a:endParaRPr lang="zh-CN" altLang="en-US"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3"/>
          <a:stretch>
            <a:fillRect/>
          </a:stretch>
        </p:blipFill>
        <p:spPr>
          <a:xfrm>
            <a:off x="112920" y="71951"/>
            <a:ext cx="642860" cy="642860"/>
          </a:xfrm>
          <a:prstGeom prst="rect">
            <a:avLst/>
          </a:prstGeom>
        </p:spPr>
      </p:pic>
      <p:pic>
        <p:nvPicPr>
          <p:cNvPr id="6" name="Content Placeholder 5" descr="A graph of different colored lines&#10;&#10;Description automatically generated">
            <a:extLst>
              <a:ext uri="{FF2B5EF4-FFF2-40B4-BE49-F238E27FC236}">
                <a16:creationId xmlns:a16="http://schemas.microsoft.com/office/drawing/2014/main" id="{30D22A94-9516-D7F6-214B-E12FD8B0F57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87245" y="1851652"/>
            <a:ext cx="11830110" cy="3154695"/>
          </a:xfrm>
        </p:spPr>
      </p:pic>
      <p:sp>
        <p:nvSpPr>
          <p:cNvPr id="3" name="Slide Number Placeholder 2">
            <a:extLst>
              <a:ext uri="{FF2B5EF4-FFF2-40B4-BE49-F238E27FC236}">
                <a16:creationId xmlns:a16="http://schemas.microsoft.com/office/drawing/2014/main" id="{A2DD5F85-8555-CD7B-C46A-6AC9FB4627AF}"/>
              </a:ext>
            </a:extLst>
          </p:cNvPr>
          <p:cNvSpPr>
            <a:spLocks noGrp="1"/>
          </p:cNvSpPr>
          <p:nvPr>
            <p:ph type="sldNum" sz="quarter" idx="12"/>
          </p:nvPr>
        </p:nvSpPr>
        <p:spPr/>
        <p:txBody>
          <a:bodyPr/>
          <a:lstStyle/>
          <a:p>
            <a:fld id="{6781FF49-76B9-491A-ADB6-4957B03E0A36}" type="slidenum">
              <a:rPr lang="zh-CN" altLang="en-US" smtClean="0"/>
              <a:t>20</a:t>
            </a:fld>
            <a:endParaRPr lang="zh-CN" altLang="en-US"/>
          </a:p>
        </p:txBody>
      </p:sp>
    </p:spTree>
    <p:extLst>
      <p:ext uri="{BB962C8B-B14F-4D97-AF65-F5344CB8AC3E}">
        <p14:creationId xmlns:p14="http://schemas.microsoft.com/office/powerpoint/2010/main" val="47408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a:xfrm>
            <a:off x="838200" y="20157"/>
            <a:ext cx="10515600" cy="1325563"/>
          </a:xfrm>
        </p:spPr>
        <p:txBody>
          <a:bodyPr/>
          <a:lstStyle/>
          <a:p>
            <a:r>
              <a:rPr lang="en-US" altLang="zh-CN" dirty="0"/>
              <a:t>Evaluation</a:t>
            </a:r>
            <a:endParaRPr lang="zh-CN" altLang="en-US"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3"/>
          <a:stretch>
            <a:fillRect/>
          </a:stretch>
        </p:blipFill>
        <p:spPr>
          <a:xfrm>
            <a:off x="112920" y="71951"/>
            <a:ext cx="642860" cy="642860"/>
          </a:xfrm>
          <a:prstGeom prst="rect">
            <a:avLst/>
          </a:prstGeom>
        </p:spPr>
      </p:pic>
      <p:sp>
        <p:nvSpPr>
          <p:cNvPr id="5" name="Content Placeholder 4">
            <a:extLst>
              <a:ext uri="{FF2B5EF4-FFF2-40B4-BE49-F238E27FC236}">
                <a16:creationId xmlns:a16="http://schemas.microsoft.com/office/drawing/2014/main" id="{D30F4B40-E795-2B3E-E6D6-EAACFE61C295}"/>
              </a:ext>
            </a:extLst>
          </p:cNvPr>
          <p:cNvSpPr>
            <a:spLocks noGrp="1"/>
          </p:cNvSpPr>
          <p:nvPr>
            <p:ph idx="1"/>
          </p:nvPr>
        </p:nvSpPr>
        <p:spPr/>
        <p:txBody>
          <a:bodyPr/>
          <a:lstStyle/>
          <a:p>
            <a:r>
              <a:rPr lang="en-US" altLang="zh-CN" dirty="0"/>
              <a:t>Student satisfaction not optimal and getting worse</a:t>
            </a:r>
          </a:p>
          <a:p>
            <a:r>
              <a:rPr lang="en-US" altLang="zh-CN" dirty="0"/>
              <a:t>Competitor Focused improving performance on </a:t>
            </a:r>
          </a:p>
          <a:p>
            <a:pPr lvl="1"/>
            <a:r>
              <a:rPr lang="en-US" altLang="zh-CN" dirty="0"/>
              <a:t>“Value Added”</a:t>
            </a:r>
          </a:p>
          <a:p>
            <a:pPr lvl="1"/>
            <a:r>
              <a:rPr lang="en-US" altLang="zh-CN" dirty="0"/>
              <a:t>“Career Prospect”</a:t>
            </a:r>
          </a:p>
          <a:p>
            <a:pPr lvl="1"/>
            <a:r>
              <a:rPr lang="en-US" altLang="zh-CN" dirty="0"/>
              <a:t>“</a:t>
            </a:r>
            <a:r>
              <a:rPr lang="en-US" altLang="zh-CN" dirty="0" err="1"/>
              <a:t>Student:Staff</a:t>
            </a:r>
            <a:r>
              <a:rPr lang="en-US" altLang="zh-CN" dirty="0"/>
              <a:t> ratio”</a:t>
            </a:r>
          </a:p>
          <a:p>
            <a:r>
              <a:rPr lang="en-US" altLang="zh-CN" dirty="0"/>
              <a:t>Should not rely on “Entry Tariff”</a:t>
            </a:r>
          </a:p>
          <a:p>
            <a:r>
              <a:rPr lang="en-US" altLang="zh-CN" dirty="0"/>
              <a:t>Spend is the key advantage</a:t>
            </a:r>
          </a:p>
          <a:p>
            <a:endParaRPr lang="en-US" altLang="zh-CN" dirty="0"/>
          </a:p>
        </p:txBody>
      </p:sp>
      <p:sp>
        <p:nvSpPr>
          <p:cNvPr id="3" name="Slide Number Placeholder 2">
            <a:extLst>
              <a:ext uri="{FF2B5EF4-FFF2-40B4-BE49-F238E27FC236}">
                <a16:creationId xmlns:a16="http://schemas.microsoft.com/office/drawing/2014/main" id="{2784A11D-B16C-2358-6B78-C136E3F66346}"/>
              </a:ext>
            </a:extLst>
          </p:cNvPr>
          <p:cNvSpPr>
            <a:spLocks noGrp="1"/>
          </p:cNvSpPr>
          <p:nvPr>
            <p:ph type="sldNum" sz="quarter" idx="12"/>
          </p:nvPr>
        </p:nvSpPr>
        <p:spPr/>
        <p:txBody>
          <a:bodyPr/>
          <a:lstStyle/>
          <a:p>
            <a:fld id="{6781FF49-76B9-491A-ADB6-4957B03E0A36}" type="slidenum">
              <a:rPr lang="zh-CN" altLang="en-US" smtClean="0"/>
              <a:t>21</a:t>
            </a:fld>
            <a:endParaRPr lang="zh-CN" altLang="en-US"/>
          </a:p>
        </p:txBody>
      </p:sp>
    </p:spTree>
    <p:extLst>
      <p:ext uri="{BB962C8B-B14F-4D97-AF65-F5344CB8AC3E}">
        <p14:creationId xmlns:p14="http://schemas.microsoft.com/office/powerpoint/2010/main" val="3575768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8FF39-4DF1-7804-034B-4F878B504709}"/>
              </a:ext>
            </a:extLst>
          </p:cNvPr>
          <p:cNvSpPr>
            <a:spLocks noGrp="1"/>
          </p:cNvSpPr>
          <p:nvPr>
            <p:ph type="title"/>
          </p:nvPr>
        </p:nvSpPr>
        <p:spPr/>
        <p:txBody>
          <a:bodyPr/>
          <a:lstStyle/>
          <a:p>
            <a:r>
              <a:rPr lang="en-US" altLang="zh-CN" dirty="0"/>
              <a:t>Recommendation</a:t>
            </a:r>
            <a:endParaRPr lang="zh-CN" altLang="en-US" dirty="0"/>
          </a:p>
        </p:txBody>
      </p:sp>
      <p:sp>
        <p:nvSpPr>
          <p:cNvPr id="3" name="Content Placeholder 2">
            <a:extLst>
              <a:ext uri="{FF2B5EF4-FFF2-40B4-BE49-F238E27FC236}">
                <a16:creationId xmlns:a16="http://schemas.microsoft.com/office/drawing/2014/main" id="{DCD9CF93-ADB7-C5CF-A117-5A1DC6691874}"/>
              </a:ext>
            </a:extLst>
          </p:cNvPr>
          <p:cNvSpPr>
            <a:spLocks noGrp="1"/>
          </p:cNvSpPr>
          <p:nvPr>
            <p:ph idx="1"/>
          </p:nvPr>
        </p:nvSpPr>
        <p:spPr/>
        <p:txBody>
          <a:bodyPr/>
          <a:lstStyle/>
          <a:p>
            <a:r>
              <a:rPr lang="en-US" altLang="zh-CN" dirty="0"/>
              <a:t>Collect data that help us understand what influence the Student satisfaction</a:t>
            </a:r>
          </a:p>
          <a:p>
            <a:r>
              <a:rPr lang="en-US" altLang="zh-CN" dirty="0"/>
              <a:t>To Understand the whole apply process in UK</a:t>
            </a:r>
          </a:p>
          <a:p>
            <a:r>
              <a:rPr lang="en-US" altLang="zh-CN" dirty="0"/>
              <a:t>Use Machine Leaning to build the prediction model</a:t>
            </a:r>
          </a:p>
          <a:p>
            <a:endParaRPr lang="zh-CN" altLang="en-US" dirty="0"/>
          </a:p>
        </p:txBody>
      </p:sp>
      <p:sp>
        <p:nvSpPr>
          <p:cNvPr id="4" name="Slide Number Placeholder 3">
            <a:extLst>
              <a:ext uri="{FF2B5EF4-FFF2-40B4-BE49-F238E27FC236}">
                <a16:creationId xmlns:a16="http://schemas.microsoft.com/office/drawing/2014/main" id="{8C490896-32FC-312F-A1EB-DFED443FF49C}"/>
              </a:ext>
            </a:extLst>
          </p:cNvPr>
          <p:cNvSpPr>
            <a:spLocks noGrp="1"/>
          </p:cNvSpPr>
          <p:nvPr>
            <p:ph type="sldNum" sz="quarter" idx="12"/>
          </p:nvPr>
        </p:nvSpPr>
        <p:spPr/>
        <p:txBody>
          <a:bodyPr/>
          <a:lstStyle/>
          <a:p>
            <a:fld id="{6781FF49-76B9-491A-ADB6-4957B03E0A36}" type="slidenum">
              <a:rPr lang="zh-CN" altLang="en-US" smtClean="0"/>
              <a:t>22</a:t>
            </a:fld>
            <a:endParaRPr lang="zh-CN" altLang="en-US"/>
          </a:p>
        </p:txBody>
      </p:sp>
    </p:spTree>
    <p:extLst>
      <p:ext uri="{BB962C8B-B14F-4D97-AF65-F5344CB8AC3E}">
        <p14:creationId xmlns:p14="http://schemas.microsoft.com/office/powerpoint/2010/main" val="2689541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p:txBody>
          <a:bodyPr/>
          <a:lstStyle/>
          <a:p>
            <a:r>
              <a:rPr lang="en-US" altLang="zh-CN" dirty="0"/>
              <a:t>Analytical Approach</a:t>
            </a:r>
            <a:endParaRPr lang="zh-CN" altLang="en-US" dirty="0"/>
          </a:p>
        </p:txBody>
      </p:sp>
      <p:sp>
        <p:nvSpPr>
          <p:cNvPr id="3" name="Content Placeholder 2">
            <a:extLst>
              <a:ext uri="{FF2B5EF4-FFF2-40B4-BE49-F238E27FC236}">
                <a16:creationId xmlns:a16="http://schemas.microsoft.com/office/drawing/2014/main" id="{9A1F6A18-EE88-0312-878A-762A8E49FAD1}"/>
              </a:ext>
            </a:extLst>
          </p:cNvPr>
          <p:cNvSpPr>
            <a:spLocks noGrp="1"/>
          </p:cNvSpPr>
          <p:nvPr>
            <p:ph idx="1"/>
          </p:nvPr>
        </p:nvSpPr>
        <p:spPr/>
        <p:txBody>
          <a:bodyPr/>
          <a:lstStyle/>
          <a:p>
            <a:r>
              <a:rPr lang="en-US" altLang="zh-CN" dirty="0"/>
              <a:t>Is this university practical for me?</a:t>
            </a:r>
          </a:p>
          <a:p>
            <a:pPr lvl="1"/>
            <a:r>
              <a:rPr lang="en-US" altLang="zh-CN" dirty="0"/>
              <a:t>Entry tariff</a:t>
            </a:r>
          </a:p>
          <a:p>
            <a:pPr lvl="1"/>
            <a:r>
              <a:rPr lang="en-US" altLang="zh-CN" dirty="0"/>
              <a:t>Tuition fee</a:t>
            </a:r>
          </a:p>
          <a:p>
            <a:pPr lvl="1"/>
            <a:r>
              <a:rPr lang="en-US" altLang="zh-CN" dirty="0"/>
              <a:t>Distance from home</a:t>
            </a:r>
          </a:p>
          <a:p>
            <a:pPr lvl="1"/>
            <a:endParaRPr lang="en-US" altLang="zh-CN" dirty="0"/>
          </a:p>
          <a:p>
            <a:r>
              <a:rPr lang="en-US" altLang="zh-CN" dirty="0"/>
              <a:t>Is this university good in compare with other unis?</a:t>
            </a:r>
          </a:p>
          <a:p>
            <a:pPr lvl="1"/>
            <a:r>
              <a:rPr lang="en-US" altLang="zh-CN" dirty="0"/>
              <a:t>Which major do I want to study</a:t>
            </a:r>
          </a:p>
          <a:p>
            <a:pPr lvl="1"/>
            <a:r>
              <a:rPr lang="en-US" altLang="zh-CN" dirty="0"/>
              <a:t>What can I learn during the study</a:t>
            </a:r>
          </a:p>
          <a:p>
            <a:pPr lvl="1"/>
            <a:r>
              <a:rPr lang="en-US" altLang="zh-CN" dirty="0"/>
              <a:t>How’s the environment</a:t>
            </a:r>
          </a:p>
          <a:p>
            <a:pPr lvl="1"/>
            <a:r>
              <a:rPr lang="en-US" altLang="zh-CN" dirty="0"/>
              <a:t>Do I get recognized by the companies after study</a:t>
            </a:r>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sp>
        <p:nvSpPr>
          <p:cNvPr id="5" name="Slide Number Placeholder 4">
            <a:extLst>
              <a:ext uri="{FF2B5EF4-FFF2-40B4-BE49-F238E27FC236}">
                <a16:creationId xmlns:a16="http://schemas.microsoft.com/office/drawing/2014/main" id="{371D0D15-2D3F-0C8F-A2DB-D93277837E13}"/>
              </a:ext>
            </a:extLst>
          </p:cNvPr>
          <p:cNvSpPr>
            <a:spLocks noGrp="1"/>
          </p:cNvSpPr>
          <p:nvPr>
            <p:ph type="sldNum" sz="quarter" idx="12"/>
          </p:nvPr>
        </p:nvSpPr>
        <p:spPr/>
        <p:txBody>
          <a:bodyPr/>
          <a:lstStyle/>
          <a:p>
            <a:fld id="{6781FF49-76B9-491A-ADB6-4957B03E0A36}" type="slidenum">
              <a:rPr lang="zh-CN" altLang="en-US" smtClean="0"/>
              <a:t>3</a:t>
            </a:fld>
            <a:endParaRPr lang="zh-CN" altLang="en-US"/>
          </a:p>
        </p:txBody>
      </p:sp>
    </p:spTree>
    <p:extLst>
      <p:ext uri="{BB962C8B-B14F-4D97-AF65-F5344CB8AC3E}">
        <p14:creationId xmlns:p14="http://schemas.microsoft.com/office/powerpoint/2010/main" val="3244770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p:txBody>
          <a:bodyPr/>
          <a:lstStyle/>
          <a:p>
            <a:r>
              <a:rPr lang="en-US" altLang="zh-CN" dirty="0"/>
              <a:t>Data requirements &amp; collections</a:t>
            </a:r>
            <a:endParaRPr lang="zh-CN" altLang="en-US" dirty="0"/>
          </a:p>
        </p:txBody>
      </p:sp>
      <p:sp>
        <p:nvSpPr>
          <p:cNvPr id="3" name="Content Placeholder 2">
            <a:extLst>
              <a:ext uri="{FF2B5EF4-FFF2-40B4-BE49-F238E27FC236}">
                <a16:creationId xmlns:a16="http://schemas.microsoft.com/office/drawing/2014/main" id="{9A1F6A18-EE88-0312-878A-762A8E49FAD1}"/>
              </a:ext>
            </a:extLst>
          </p:cNvPr>
          <p:cNvSpPr>
            <a:spLocks noGrp="1"/>
          </p:cNvSpPr>
          <p:nvPr>
            <p:ph idx="1"/>
          </p:nvPr>
        </p:nvSpPr>
        <p:spPr/>
        <p:txBody>
          <a:bodyPr>
            <a:normAutofit lnSpcReduction="10000"/>
          </a:bodyPr>
          <a:lstStyle/>
          <a:p>
            <a:r>
              <a:rPr lang="en-US" altLang="zh-CN" dirty="0"/>
              <a:t>Average entry tariff</a:t>
            </a:r>
          </a:p>
          <a:p>
            <a:r>
              <a:rPr lang="en-US" altLang="zh-CN" dirty="0">
                <a:solidFill>
                  <a:srgbClr val="FFC000"/>
                </a:solidFill>
              </a:rPr>
              <a:t>Tuition fee</a:t>
            </a:r>
          </a:p>
          <a:p>
            <a:r>
              <a:rPr lang="en-US" altLang="zh-CN" dirty="0">
                <a:solidFill>
                  <a:srgbClr val="FFC000"/>
                </a:solidFill>
              </a:rPr>
              <a:t>University location</a:t>
            </a:r>
          </a:p>
          <a:p>
            <a:r>
              <a:rPr lang="en-US" altLang="zh-CN" dirty="0"/>
              <a:t>Guardian Rank</a:t>
            </a:r>
          </a:p>
          <a:p>
            <a:r>
              <a:rPr lang="en-US" altLang="zh-CN" dirty="0"/>
              <a:t>General evaluation of the University</a:t>
            </a:r>
          </a:p>
          <a:p>
            <a:r>
              <a:rPr lang="en-US" altLang="zh-CN" dirty="0"/>
              <a:t>Evaluation of the teaching</a:t>
            </a:r>
          </a:p>
          <a:p>
            <a:r>
              <a:rPr lang="en-US" altLang="zh-CN" dirty="0"/>
              <a:t>Recognition by corporation</a:t>
            </a:r>
          </a:p>
          <a:p>
            <a:r>
              <a:rPr lang="en-US" altLang="zh-CN" dirty="0">
                <a:solidFill>
                  <a:srgbClr val="FFC000"/>
                </a:solidFill>
              </a:rPr>
              <a:t>Number of students</a:t>
            </a:r>
          </a:p>
          <a:p>
            <a:r>
              <a:rPr lang="de-DE" altLang="zh-CN" dirty="0">
                <a:solidFill>
                  <a:srgbClr val="FFC000"/>
                </a:solidFill>
              </a:rPr>
              <a:t>All </a:t>
            </a:r>
            <a:r>
              <a:rPr lang="de-DE" altLang="zh-CN" dirty="0" err="1">
                <a:solidFill>
                  <a:srgbClr val="FFC000"/>
                </a:solidFill>
              </a:rPr>
              <a:t>above</a:t>
            </a:r>
            <a:r>
              <a:rPr lang="de-DE" altLang="zh-CN" dirty="0">
                <a:solidFill>
                  <a:srgbClr val="FFC000"/>
                </a:solidFill>
              </a:rPr>
              <a:t> in different </a:t>
            </a:r>
            <a:r>
              <a:rPr lang="de-DE" altLang="zh-CN" dirty="0" err="1">
                <a:solidFill>
                  <a:srgbClr val="FFC000"/>
                </a:solidFill>
              </a:rPr>
              <a:t>major</a:t>
            </a:r>
            <a:endParaRPr lang="zh-CN" altLang="en-US" dirty="0">
              <a:solidFill>
                <a:srgbClr val="FFC000"/>
              </a:solidFill>
            </a:endParaRPr>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sp>
        <p:nvSpPr>
          <p:cNvPr id="5" name="Slide Number Placeholder 4">
            <a:extLst>
              <a:ext uri="{FF2B5EF4-FFF2-40B4-BE49-F238E27FC236}">
                <a16:creationId xmlns:a16="http://schemas.microsoft.com/office/drawing/2014/main" id="{88C797E7-3717-E7C4-8587-F95873384E2F}"/>
              </a:ext>
            </a:extLst>
          </p:cNvPr>
          <p:cNvSpPr>
            <a:spLocks noGrp="1"/>
          </p:cNvSpPr>
          <p:nvPr>
            <p:ph type="sldNum" sz="quarter" idx="12"/>
          </p:nvPr>
        </p:nvSpPr>
        <p:spPr/>
        <p:txBody>
          <a:bodyPr/>
          <a:lstStyle/>
          <a:p>
            <a:fld id="{6781FF49-76B9-491A-ADB6-4957B03E0A36}" type="slidenum">
              <a:rPr lang="zh-CN" altLang="en-US" smtClean="0"/>
              <a:t>4</a:t>
            </a:fld>
            <a:endParaRPr lang="zh-CN" altLang="en-US"/>
          </a:p>
        </p:txBody>
      </p:sp>
    </p:spTree>
    <p:extLst>
      <p:ext uri="{BB962C8B-B14F-4D97-AF65-F5344CB8AC3E}">
        <p14:creationId xmlns:p14="http://schemas.microsoft.com/office/powerpoint/2010/main" val="2234613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p:txBody>
          <a:bodyPr/>
          <a:lstStyle/>
          <a:p>
            <a:r>
              <a:rPr lang="en-US" altLang="zh-CN" dirty="0"/>
              <a:t>Data Understanding</a:t>
            </a:r>
            <a:endParaRPr lang="zh-CN" altLang="en-US" dirty="0"/>
          </a:p>
        </p:txBody>
      </p:sp>
      <p:sp>
        <p:nvSpPr>
          <p:cNvPr id="3" name="Content Placeholder 2">
            <a:extLst>
              <a:ext uri="{FF2B5EF4-FFF2-40B4-BE49-F238E27FC236}">
                <a16:creationId xmlns:a16="http://schemas.microsoft.com/office/drawing/2014/main" id="{9A1F6A18-EE88-0312-878A-762A8E49FAD1}"/>
              </a:ext>
            </a:extLst>
          </p:cNvPr>
          <p:cNvSpPr>
            <a:spLocks noGrp="1"/>
          </p:cNvSpPr>
          <p:nvPr>
            <p:ph idx="1"/>
          </p:nvPr>
        </p:nvSpPr>
        <p:spPr/>
        <p:txBody>
          <a:bodyPr/>
          <a:lstStyle/>
          <a:p>
            <a:r>
              <a:rPr lang="en-US" altLang="zh-CN" dirty="0"/>
              <a:t>Data is given in a excel table</a:t>
            </a:r>
            <a:endParaRPr lang="zh-CN" altLang="en-US"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pic>
        <p:nvPicPr>
          <p:cNvPr id="6" name="Picture 5">
            <a:extLst>
              <a:ext uri="{FF2B5EF4-FFF2-40B4-BE49-F238E27FC236}">
                <a16:creationId xmlns:a16="http://schemas.microsoft.com/office/drawing/2014/main" id="{EE2F84EE-1179-B00A-94F6-5BAF066C4A73}"/>
              </a:ext>
            </a:extLst>
          </p:cNvPr>
          <p:cNvPicPr>
            <a:picLocks noChangeAspect="1"/>
          </p:cNvPicPr>
          <p:nvPr/>
        </p:nvPicPr>
        <p:blipFill>
          <a:blip r:embed="rId3"/>
          <a:stretch>
            <a:fillRect/>
          </a:stretch>
        </p:blipFill>
        <p:spPr>
          <a:xfrm>
            <a:off x="1198938" y="2416627"/>
            <a:ext cx="9371285" cy="2638587"/>
          </a:xfrm>
          <a:prstGeom prst="rect">
            <a:avLst/>
          </a:prstGeom>
        </p:spPr>
      </p:pic>
      <p:sp>
        <p:nvSpPr>
          <p:cNvPr id="5" name="Slide Number Placeholder 4">
            <a:extLst>
              <a:ext uri="{FF2B5EF4-FFF2-40B4-BE49-F238E27FC236}">
                <a16:creationId xmlns:a16="http://schemas.microsoft.com/office/drawing/2014/main" id="{E0330541-5EFC-B7F0-CA69-3E0163E1DA24}"/>
              </a:ext>
            </a:extLst>
          </p:cNvPr>
          <p:cNvSpPr>
            <a:spLocks noGrp="1"/>
          </p:cNvSpPr>
          <p:nvPr>
            <p:ph type="sldNum" sz="quarter" idx="12"/>
          </p:nvPr>
        </p:nvSpPr>
        <p:spPr/>
        <p:txBody>
          <a:bodyPr/>
          <a:lstStyle/>
          <a:p>
            <a:fld id="{6781FF49-76B9-491A-ADB6-4957B03E0A36}" type="slidenum">
              <a:rPr lang="zh-CN" altLang="en-US" smtClean="0"/>
              <a:t>5</a:t>
            </a:fld>
            <a:endParaRPr lang="zh-CN" altLang="en-US"/>
          </a:p>
        </p:txBody>
      </p:sp>
    </p:spTree>
    <p:extLst>
      <p:ext uri="{BB962C8B-B14F-4D97-AF65-F5344CB8AC3E}">
        <p14:creationId xmlns:p14="http://schemas.microsoft.com/office/powerpoint/2010/main" val="4280547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p:txBody>
          <a:bodyPr/>
          <a:lstStyle/>
          <a:p>
            <a:r>
              <a:rPr lang="en-US" altLang="zh-CN" dirty="0"/>
              <a:t>Data Understanding</a:t>
            </a:r>
            <a:endParaRPr lang="zh-CN" altLang="en-US" dirty="0"/>
          </a:p>
        </p:txBody>
      </p:sp>
      <p:sp>
        <p:nvSpPr>
          <p:cNvPr id="3" name="Content Placeholder 2">
            <a:extLst>
              <a:ext uri="{FF2B5EF4-FFF2-40B4-BE49-F238E27FC236}">
                <a16:creationId xmlns:a16="http://schemas.microsoft.com/office/drawing/2014/main" id="{9A1F6A18-EE88-0312-878A-762A8E49FAD1}"/>
              </a:ext>
            </a:extLst>
          </p:cNvPr>
          <p:cNvSpPr>
            <a:spLocks noGrp="1"/>
          </p:cNvSpPr>
          <p:nvPr>
            <p:ph idx="1"/>
          </p:nvPr>
        </p:nvSpPr>
        <p:spPr/>
        <p:txBody>
          <a:bodyPr/>
          <a:lstStyle/>
          <a:p>
            <a:r>
              <a:rPr lang="en-US" altLang="zh-CN" dirty="0"/>
              <a:t>Guardian Rank</a:t>
            </a:r>
          </a:p>
          <a:p>
            <a:pPr lvl="1"/>
            <a:r>
              <a:rPr lang="en-US" altLang="zh-CN" dirty="0"/>
              <a:t>Ranked by guardian score</a:t>
            </a:r>
          </a:p>
          <a:p>
            <a:r>
              <a:rPr lang="en-US" altLang="zh-CN" dirty="0" err="1"/>
              <a:t>Gaurdian</a:t>
            </a:r>
            <a:r>
              <a:rPr lang="en-US" altLang="zh-CN" dirty="0"/>
              <a:t> Score (2015)</a:t>
            </a:r>
          </a:p>
          <a:p>
            <a:endParaRPr lang="zh-CN" altLang="en-US"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3"/>
          <a:stretch>
            <a:fillRect/>
          </a:stretch>
        </p:blipFill>
        <p:spPr>
          <a:xfrm>
            <a:off x="112920" y="71951"/>
            <a:ext cx="642860" cy="642860"/>
          </a:xfrm>
          <a:prstGeom prst="rect">
            <a:avLst/>
          </a:prstGeom>
        </p:spPr>
      </p:pic>
      <p:pic>
        <p:nvPicPr>
          <p:cNvPr id="6" name="Picture 5" descr="A table with text and percentages&#10;&#10;Description automatically generated">
            <a:extLst>
              <a:ext uri="{FF2B5EF4-FFF2-40B4-BE49-F238E27FC236}">
                <a16:creationId xmlns:a16="http://schemas.microsoft.com/office/drawing/2014/main" id="{F2F71CAE-D428-0236-6645-ECADC71548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0957" y="3337315"/>
            <a:ext cx="5220429" cy="2562583"/>
          </a:xfrm>
          <a:prstGeom prst="rect">
            <a:avLst/>
          </a:prstGeom>
        </p:spPr>
      </p:pic>
      <p:sp>
        <p:nvSpPr>
          <p:cNvPr id="7" name="TextBox 6">
            <a:extLst>
              <a:ext uri="{FF2B5EF4-FFF2-40B4-BE49-F238E27FC236}">
                <a16:creationId xmlns:a16="http://schemas.microsoft.com/office/drawing/2014/main" id="{2272664F-BD3E-C081-D0D2-9A1399699168}"/>
              </a:ext>
            </a:extLst>
          </p:cNvPr>
          <p:cNvSpPr txBox="1"/>
          <p:nvPr/>
        </p:nvSpPr>
        <p:spPr>
          <a:xfrm>
            <a:off x="272718" y="6173400"/>
            <a:ext cx="7919156" cy="276999"/>
          </a:xfrm>
          <a:prstGeom prst="rect">
            <a:avLst/>
          </a:prstGeom>
          <a:noFill/>
        </p:spPr>
        <p:txBody>
          <a:bodyPr wrap="none" rtlCol="0">
            <a:spAutoFit/>
          </a:bodyPr>
          <a:lstStyle/>
          <a:p>
            <a:r>
              <a:rPr lang="en-US" altLang="zh-CN" sz="1200" dirty="0"/>
              <a:t>Source: </a:t>
            </a:r>
            <a:r>
              <a:rPr lang="en-US" altLang="zh-CN" sz="1200" dirty="0">
                <a:hlinkClick r:id="rId5"/>
              </a:rPr>
              <a:t>https://www.theguardian.com/education/2014/jun/03/methodology-of-the-guardian-university-guide-2015</a:t>
            </a:r>
            <a:endParaRPr lang="zh-CN" altLang="en-US" sz="1200" dirty="0"/>
          </a:p>
        </p:txBody>
      </p:sp>
      <p:sp>
        <p:nvSpPr>
          <p:cNvPr id="5" name="Slide Number Placeholder 4">
            <a:extLst>
              <a:ext uri="{FF2B5EF4-FFF2-40B4-BE49-F238E27FC236}">
                <a16:creationId xmlns:a16="http://schemas.microsoft.com/office/drawing/2014/main" id="{F89F0763-F8B4-5240-0132-63BCBA9FD117}"/>
              </a:ext>
            </a:extLst>
          </p:cNvPr>
          <p:cNvSpPr>
            <a:spLocks noGrp="1"/>
          </p:cNvSpPr>
          <p:nvPr>
            <p:ph type="sldNum" sz="quarter" idx="12"/>
          </p:nvPr>
        </p:nvSpPr>
        <p:spPr/>
        <p:txBody>
          <a:bodyPr/>
          <a:lstStyle/>
          <a:p>
            <a:fld id="{6781FF49-76B9-491A-ADB6-4957B03E0A36}" type="slidenum">
              <a:rPr lang="zh-CN" altLang="en-US" smtClean="0"/>
              <a:t>6</a:t>
            </a:fld>
            <a:endParaRPr lang="zh-CN" altLang="en-US"/>
          </a:p>
        </p:txBody>
      </p:sp>
    </p:spTree>
    <p:extLst>
      <p:ext uri="{BB962C8B-B14F-4D97-AF65-F5344CB8AC3E}">
        <p14:creationId xmlns:p14="http://schemas.microsoft.com/office/powerpoint/2010/main" val="2882955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p:txBody>
          <a:bodyPr/>
          <a:lstStyle/>
          <a:p>
            <a:r>
              <a:rPr lang="en-US" altLang="zh-CN" dirty="0"/>
              <a:t>Data Understanding</a:t>
            </a:r>
            <a:endParaRPr lang="zh-CN" altLang="en-US" dirty="0"/>
          </a:p>
        </p:txBody>
      </p:sp>
      <p:sp>
        <p:nvSpPr>
          <p:cNvPr id="3" name="Content Placeholder 2">
            <a:extLst>
              <a:ext uri="{FF2B5EF4-FFF2-40B4-BE49-F238E27FC236}">
                <a16:creationId xmlns:a16="http://schemas.microsoft.com/office/drawing/2014/main" id="{9A1F6A18-EE88-0312-878A-762A8E49FAD1}"/>
              </a:ext>
            </a:extLst>
          </p:cNvPr>
          <p:cNvSpPr>
            <a:spLocks noGrp="1"/>
          </p:cNvSpPr>
          <p:nvPr>
            <p:ph idx="1"/>
          </p:nvPr>
        </p:nvSpPr>
        <p:spPr/>
        <p:txBody>
          <a:bodyPr/>
          <a:lstStyle/>
          <a:p>
            <a:r>
              <a:rPr lang="en-US" altLang="zh-CN" dirty="0"/>
              <a:t>NSS Teaching</a:t>
            </a:r>
          </a:p>
          <a:p>
            <a:pPr lvl="1"/>
            <a:r>
              <a:rPr lang="en-US" altLang="zh-CN" dirty="0"/>
              <a:t>final year first degree students were asked the extent to which they agreed with four positive statements regarding their experience of teaching in their department. </a:t>
            </a:r>
          </a:p>
          <a:p>
            <a:r>
              <a:rPr lang="en-US" altLang="zh-CN" dirty="0"/>
              <a:t>NSS Feedback</a:t>
            </a:r>
          </a:p>
          <a:p>
            <a:pPr lvl="1"/>
            <a:r>
              <a:rPr lang="en-US" altLang="zh-CN" dirty="0"/>
              <a:t>Students were also asked for their perception of five statements regarding the way in which their efforts were assessed and how helpful any feedback was.</a:t>
            </a:r>
          </a:p>
          <a:p>
            <a:r>
              <a:rPr lang="en-US" altLang="zh-CN" dirty="0"/>
              <a:t>NSS Overall</a:t>
            </a:r>
          </a:p>
          <a:p>
            <a:pPr lvl="1"/>
            <a:r>
              <a:rPr lang="en-US" altLang="zh-CN" dirty="0"/>
              <a:t>Students also answer a single question which encompasses all aspects of their courses.</a:t>
            </a:r>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sp>
        <p:nvSpPr>
          <p:cNvPr id="5" name="TextBox 4">
            <a:extLst>
              <a:ext uri="{FF2B5EF4-FFF2-40B4-BE49-F238E27FC236}">
                <a16:creationId xmlns:a16="http://schemas.microsoft.com/office/drawing/2014/main" id="{008B460E-092F-820F-A5DF-D2D2912F0B83}"/>
              </a:ext>
            </a:extLst>
          </p:cNvPr>
          <p:cNvSpPr txBox="1"/>
          <p:nvPr/>
        </p:nvSpPr>
        <p:spPr>
          <a:xfrm>
            <a:off x="272718" y="6173400"/>
            <a:ext cx="7919156" cy="276999"/>
          </a:xfrm>
          <a:prstGeom prst="rect">
            <a:avLst/>
          </a:prstGeom>
          <a:noFill/>
        </p:spPr>
        <p:txBody>
          <a:bodyPr wrap="none" rtlCol="0">
            <a:spAutoFit/>
          </a:bodyPr>
          <a:lstStyle/>
          <a:p>
            <a:r>
              <a:rPr lang="en-US" altLang="zh-CN" sz="1200" dirty="0"/>
              <a:t>Source: </a:t>
            </a:r>
            <a:r>
              <a:rPr lang="en-US" altLang="zh-CN" sz="1200" dirty="0">
                <a:hlinkClick r:id="rId3"/>
              </a:rPr>
              <a:t>https://www.theguardian.com/education/2014/jun/03/methodology-of-the-guardian-university-guide-2015</a:t>
            </a:r>
            <a:endParaRPr lang="zh-CN" altLang="en-US" sz="1200" dirty="0"/>
          </a:p>
        </p:txBody>
      </p:sp>
      <p:sp>
        <p:nvSpPr>
          <p:cNvPr id="6" name="Slide Number Placeholder 5">
            <a:extLst>
              <a:ext uri="{FF2B5EF4-FFF2-40B4-BE49-F238E27FC236}">
                <a16:creationId xmlns:a16="http://schemas.microsoft.com/office/drawing/2014/main" id="{A2BE6EDE-1B72-3AAF-DD48-BCB1FCC0D0FA}"/>
              </a:ext>
            </a:extLst>
          </p:cNvPr>
          <p:cNvSpPr>
            <a:spLocks noGrp="1"/>
          </p:cNvSpPr>
          <p:nvPr>
            <p:ph type="sldNum" sz="quarter" idx="12"/>
          </p:nvPr>
        </p:nvSpPr>
        <p:spPr/>
        <p:txBody>
          <a:bodyPr/>
          <a:lstStyle/>
          <a:p>
            <a:fld id="{6781FF49-76B9-491A-ADB6-4957B03E0A36}" type="slidenum">
              <a:rPr lang="zh-CN" altLang="en-US" smtClean="0"/>
              <a:t>7</a:t>
            </a:fld>
            <a:endParaRPr lang="zh-CN" altLang="en-US"/>
          </a:p>
        </p:txBody>
      </p:sp>
    </p:spTree>
    <p:extLst>
      <p:ext uri="{BB962C8B-B14F-4D97-AF65-F5344CB8AC3E}">
        <p14:creationId xmlns:p14="http://schemas.microsoft.com/office/powerpoint/2010/main" val="2852813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p:txBody>
          <a:bodyPr/>
          <a:lstStyle/>
          <a:p>
            <a:r>
              <a:rPr lang="en-US" altLang="zh-CN" dirty="0"/>
              <a:t>Data Understanding</a:t>
            </a:r>
            <a:endParaRPr lang="zh-CN" altLang="en-US" dirty="0"/>
          </a:p>
        </p:txBody>
      </p:sp>
      <p:sp>
        <p:nvSpPr>
          <p:cNvPr id="3" name="Content Placeholder 2">
            <a:extLst>
              <a:ext uri="{FF2B5EF4-FFF2-40B4-BE49-F238E27FC236}">
                <a16:creationId xmlns:a16="http://schemas.microsoft.com/office/drawing/2014/main" id="{9A1F6A18-EE88-0312-878A-762A8E49FAD1}"/>
              </a:ext>
            </a:extLst>
          </p:cNvPr>
          <p:cNvSpPr>
            <a:spLocks noGrp="1"/>
          </p:cNvSpPr>
          <p:nvPr>
            <p:ph idx="1"/>
          </p:nvPr>
        </p:nvSpPr>
        <p:spPr/>
        <p:txBody>
          <a:bodyPr>
            <a:normAutofit lnSpcReduction="10000"/>
          </a:bodyPr>
          <a:lstStyle/>
          <a:p>
            <a:r>
              <a:rPr lang="en-US" altLang="zh-CN" dirty="0"/>
              <a:t>Expenditure per student</a:t>
            </a:r>
          </a:p>
          <a:p>
            <a:pPr lvl="1"/>
            <a:r>
              <a:rPr lang="en-US" altLang="zh-CN" dirty="0"/>
              <a:t>The amount of money that an institution spends providing a subject (not including the costs of academic staff, since these are already counted in the SSR) is divided by the volume of students learning the subject to derive this measure. Added to this figure is the amount of money the institution has spent on Academic Services – which includes library &amp; computing facilities – over the past two years, divided by the total volume of students enrolled at the university in those years. Within each department, at least 30 (FTE) students have been enrolled in 2012/13 for the expenditure per student to be calculated. Smaller departments must have had 20 FTE in 2012/13 and at least 30 FTE in total across 2011/12 and 2012/13 in order for a two-year average to be calculated. Year-on-year inconsistency or extreme values can also cause suppression (or spreading) of results.</a:t>
            </a:r>
            <a:endParaRPr lang="zh-CN" altLang="en-US"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sp>
        <p:nvSpPr>
          <p:cNvPr id="5" name="TextBox 4">
            <a:extLst>
              <a:ext uri="{FF2B5EF4-FFF2-40B4-BE49-F238E27FC236}">
                <a16:creationId xmlns:a16="http://schemas.microsoft.com/office/drawing/2014/main" id="{A661D72F-86A1-2203-AEC2-452B6D04211B}"/>
              </a:ext>
            </a:extLst>
          </p:cNvPr>
          <p:cNvSpPr txBox="1"/>
          <p:nvPr/>
        </p:nvSpPr>
        <p:spPr>
          <a:xfrm>
            <a:off x="272718" y="6173400"/>
            <a:ext cx="7919156" cy="276999"/>
          </a:xfrm>
          <a:prstGeom prst="rect">
            <a:avLst/>
          </a:prstGeom>
          <a:noFill/>
        </p:spPr>
        <p:txBody>
          <a:bodyPr wrap="none" rtlCol="0">
            <a:spAutoFit/>
          </a:bodyPr>
          <a:lstStyle/>
          <a:p>
            <a:r>
              <a:rPr lang="en-US" altLang="zh-CN" sz="1200" dirty="0"/>
              <a:t>Source: </a:t>
            </a:r>
            <a:r>
              <a:rPr lang="en-US" altLang="zh-CN" sz="1200" dirty="0">
                <a:hlinkClick r:id="rId3"/>
              </a:rPr>
              <a:t>https://www.theguardian.com/education/2014/jun/03/methodology-of-the-guardian-university-guide-2015</a:t>
            </a:r>
            <a:endParaRPr lang="zh-CN" altLang="en-US" sz="1200" dirty="0"/>
          </a:p>
        </p:txBody>
      </p:sp>
      <p:sp>
        <p:nvSpPr>
          <p:cNvPr id="6" name="Slide Number Placeholder 5">
            <a:extLst>
              <a:ext uri="{FF2B5EF4-FFF2-40B4-BE49-F238E27FC236}">
                <a16:creationId xmlns:a16="http://schemas.microsoft.com/office/drawing/2014/main" id="{5D750E02-18B3-8C0D-D607-77EF80C4EF8D}"/>
              </a:ext>
            </a:extLst>
          </p:cNvPr>
          <p:cNvSpPr>
            <a:spLocks noGrp="1"/>
          </p:cNvSpPr>
          <p:nvPr>
            <p:ph type="sldNum" sz="quarter" idx="12"/>
          </p:nvPr>
        </p:nvSpPr>
        <p:spPr/>
        <p:txBody>
          <a:bodyPr/>
          <a:lstStyle/>
          <a:p>
            <a:fld id="{6781FF49-76B9-491A-ADB6-4957B03E0A36}" type="slidenum">
              <a:rPr lang="zh-CN" altLang="en-US" smtClean="0"/>
              <a:t>8</a:t>
            </a:fld>
            <a:endParaRPr lang="zh-CN" altLang="en-US"/>
          </a:p>
        </p:txBody>
      </p:sp>
    </p:spTree>
    <p:extLst>
      <p:ext uri="{BB962C8B-B14F-4D97-AF65-F5344CB8AC3E}">
        <p14:creationId xmlns:p14="http://schemas.microsoft.com/office/powerpoint/2010/main" val="2086032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p:txBody>
          <a:bodyPr/>
          <a:lstStyle/>
          <a:p>
            <a:r>
              <a:rPr lang="en-US" altLang="zh-CN" dirty="0"/>
              <a:t>Data Understanding</a:t>
            </a:r>
            <a:endParaRPr lang="zh-CN" altLang="en-US" dirty="0"/>
          </a:p>
        </p:txBody>
      </p:sp>
      <p:sp>
        <p:nvSpPr>
          <p:cNvPr id="3" name="Content Placeholder 2">
            <a:extLst>
              <a:ext uri="{FF2B5EF4-FFF2-40B4-BE49-F238E27FC236}">
                <a16:creationId xmlns:a16="http://schemas.microsoft.com/office/drawing/2014/main" id="{9A1F6A18-EE88-0312-878A-762A8E49FAD1}"/>
              </a:ext>
            </a:extLst>
          </p:cNvPr>
          <p:cNvSpPr>
            <a:spLocks noGrp="1"/>
          </p:cNvSpPr>
          <p:nvPr>
            <p:ph idx="1"/>
          </p:nvPr>
        </p:nvSpPr>
        <p:spPr/>
        <p:txBody>
          <a:bodyPr>
            <a:normAutofit lnSpcReduction="10000"/>
          </a:bodyPr>
          <a:lstStyle/>
          <a:p>
            <a:r>
              <a:rPr lang="en-US" altLang="zh-CN" dirty="0" err="1"/>
              <a:t>Student:staff</a:t>
            </a:r>
            <a:r>
              <a:rPr lang="en-US" altLang="zh-CN" dirty="0"/>
              <a:t> ratio</a:t>
            </a:r>
          </a:p>
          <a:p>
            <a:pPr lvl="1"/>
            <a:r>
              <a:rPr lang="en-US" altLang="zh-CN" dirty="0"/>
              <a:t>compare the number of staff teaching a subject with the number of students studying it, to get a ratio</a:t>
            </a:r>
          </a:p>
          <a:p>
            <a:r>
              <a:rPr lang="en-US" altLang="zh-CN" dirty="0"/>
              <a:t>Career prospect</a:t>
            </a:r>
          </a:p>
          <a:p>
            <a:pPr lvl="1"/>
            <a:r>
              <a:rPr lang="en-US" altLang="zh-CN" dirty="0"/>
              <a:t>The employability of graduates is assessed by looking at the proportion of graduates who find graduate-level employment, and/or study at an HE or Professional level, within 6 months of graduation.</a:t>
            </a:r>
          </a:p>
          <a:p>
            <a:r>
              <a:rPr lang="en-US" altLang="zh-CN" dirty="0"/>
              <a:t>Entry Tariff</a:t>
            </a:r>
          </a:p>
          <a:p>
            <a:pPr lvl="1"/>
            <a:r>
              <a:rPr lang="en-US" altLang="zh-CN" dirty="0"/>
              <a:t>Average Tariffs are determined by taking the total tariff points of 1st year 1st degree full time entrants who were aged under 20 at the start of their course, and subtracting the tariffs ascribed to Key Skills, Core Skills and to ‘SQA intermediate 2’.</a:t>
            </a:r>
          </a:p>
          <a:p>
            <a:pPr lvl="1"/>
            <a:endParaRPr lang="en-US" altLang="zh-CN"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sp>
        <p:nvSpPr>
          <p:cNvPr id="5" name="TextBox 4">
            <a:extLst>
              <a:ext uri="{FF2B5EF4-FFF2-40B4-BE49-F238E27FC236}">
                <a16:creationId xmlns:a16="http://schemas.microsoft.com/office/drawing/2014/main" id="{E7EFCE81-0BB0-2DC0-73AA-4010BC691BC6}"/>
              </a:ext>
            </a:extLst>
          </p:cNvPr>
          <p:cNvSpPr txBox="1"/>
          <p:nvPr/>
        </p:nvSpPr>
        <p:spPr>
          <a:xfrm>
            <a:off x="272718" y="6173400"/>
            <a:ext cx="7919156" cy="276999"/>
          </a:xfrm>
          <a:prstGeom prst="rect">
            <a:avLst/>
          </a:prstGeom>
          <a:noFill/>
        </p:spPr>
        <p:txBody>
          <a:bodyPr wrap="none" rtlCol="0">
            <a:spAutoFit/>
          </a:bodyPr>
          <a:lstStyle/>
          <a:p>
            <a:r>
              <a:rPr lang="en-US" altLang="zh-CN" sz="1200" dirty="0"/>
              <a:t>Source: </a:t>
            </a:r>
            <a:r>
              <a:rPr lang="en-US" altLang="zh-CN" sz="1200" dirty="0">
                <a:hlinkClick r:id="rId3"/>
              </a:rPr>
              <a:t>https://www.theguardian.com/education/2014/jun/03/methodology-of-the-guardian-university-guide-2015</a:t>
            </a:r>
            <a:endParaRPr lang="zh-CN" altLang="en-US" sz="1200" dirty="0"/>
          </a:p>
        </p:txBody>
      </p:sp>
      <p:sp>
        <p:nvSpPr>
          <p:cNvPr id="6" name="Slide Number Placeholder 5">
            <a:extLst>
              <a:ext uri="{FF2B5EF4-FFF2-40B4-BE49-F238E27FC236}">
                <a16:creationId xmlns:a16="http://schemas.microsoft.com/office/drawing/2014/main" id="{70A19208-09C2-B5B5-C1A3-4AE150BC3A5E}"/>
              </a:ext>
            </a:extLst>
          </p:cNvPr>
          <p:cNvSpPr>
            <a:spLocks noGrp="1"/>
          </p:cNvSpPr>
          <p:nvPr>
            <p:ph type="sldNum" sz="quarter" idx="12"/>
          </p:nvPr>
        </p:nvSpPr>
        <p:spPr/>
        <p:txBody>
          <a:bodyPr/>
          <a:lstStyle/>
          <a:p>
            <a:fld id="{6781FF49-76B9-491A-ADB6-4957B03E0A36}" type="slidenum">
              <a:rPr lang="zh-CN" altLang="en-US" smtClean="0"/>
              <a:t>9</a:t>
            </a:fld>
            <a:endParaRPr lang="zh-CN" altLang="en-US"/>
          </a:p>
        </p:txBody>
      </p:sp>
    </p:spTree>
    <p:extLst>
      <p:ext uri="{BB962C8B-B14F-4D97-AF65-F5344CB8AC3E}">
        <p14:creationId xmlns:p14="http://schemas.microsoft.com/office/powerpoint/2010/main" val="3923135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772</TotalTime>
  <Words>1043</Words>
  <Application>Microsoft Office PowerPoint</Application>
  <PresentationFormat>Widescreen</PresentationFormat>
  <Paragraphs>159</Paragraphs>
  <Slides>22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等线</vt:lpstr>
      <vt:lpstr>等线 Light</vt:lpstr>
      <vt:lpstr>Arial</vt:lpstr>
      <vt:lpstr>Office Theme</vt:lpstr>
      <vt:lpstr>UK High Education Rank Study</vt:lpstr>
      <vt:lpstr>Business Goal</vt:lpstr>
      <vt:lpstr>Analytical Approach</vt:lpstr>
      <vt:lpstr>Data requirements &amp; collections</vt:lpstr>
      <vt:lpstr>Data Understanding</vt:lpstr>
      <vt:lpstr>Data Understanding</vt:lpstr>
      <vt:lpstr>Data Understanding</vt:lpstr>
      <vt:lpstr>Data Understanding</vt:lpstr>
      <vt:lpstr>Data Understanding</vt:lpstr>
      <vt:lpstr>Data Understanding</vt:lpstr>
      <vt:lpstr>Data Understanding</vt:lpstr>
      <vt:lpstr>Data Preparation</vt:lpstr>
      <vt:lpstr>Data preparation</vt:lpstr>
      <vt:lpstr>Data Preparation</vt:lpstr>
      <vt:lpstr>Evaluation</vt:lpstr>
      <vt:lpstr>Evaluation</vt:lpstr>
      <vt:lpstr>Evaluation</vt:lpstr>
      <vt:lpstr>Evaluation</vt:lpstr>
      <vt:lpstr>Evaluation</vt:lpstr>
      <vt:lpstr>Evaluation</vt:lpstr>
      <vt:lpstr>Evaluation</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UK High Education Rank Study</dc:title>
  <dc:creator>Ziqing Yu</dc:creator>
  <cp:lastModifiedBy>Ziqing Yu</cp:lastModifiedBy>
  <cp:revision>80</cp:revision>
  <dcterms:created xsi:type="dcterms:W3CDTF">2024-01-30T18:54:28Z</dcterms:created>
  <dcterms:modified xsi:type="dcterms:W3CDTF">2024-02-02T11:44:55Z</dcterms:modified>
</cp:coreProperties>
</file>