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0" r:id="rId2"/>
    <p:sldId id="349" r:id="rId3"/>
    <p:sldId id="331" r:id="rId4"/>
    <p:sldId id="332" r:id="rId5"/>
    <p:sldId id="333" r:id="rId6"/>
    <p:sldId id="334" r:id="rId7"/>
    <p:sldId id="345" r:id="rId8"/>
    <p:sldId id="346" r:id="rId9"/>
    <p:sldId id="335" r:id="rId10"/>
    <p:sldId id="336" r:id="rId11"/>
    <p:sldId id="337" r:id="rId12"/>
    <p:sldId id="338" r:id="rId13"/>
    <p:sldId id="347" r:id="rId14"/>
    <p:sldId id="339" r:id="rId15"/>
    <p:sldId id="340" r:id="rId16"/>
    <p:sldId id="341" r:id="rId17"/>
    <p:sldId id="342" r:id="rId18"/>
    <p:sldId id="343" r:id="rId19"/>
    <p:sldId id="344" r:id="rId20"/>
    <p:sldId id="350" r:id="rId21"/>
    <p:sldId id="351" r:id="rId22"/>
    <p:sldId id="348" r:id="rId23"/>
    <p:sldId id="352" r:id="rId24"/>
    <p:sldId id="353" r:id="rId25"/>
    <p:sldId id="354" r:id="rId26"/>
    <p:sldId id="355" r:id="rId27"/>
    <p:sldId id="314" r:id="rId2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73BE9-0D82-4ABB-A311-CB31F9F364DA}" v="83" dt="2022-11-28T12:17:32.979"/>
    <p1510:client id="{D35B35E3-E0DF-441C-8EAA-AE91011677CB}" v="5" dt="2022-11-28T17:12:14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ntinel.esa.int/documents/247904/3358207/Sentinel-3-Mission-Status-Report-20-November-201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-track.org/#/gp" TargetMode="External"/><Relationship Id="rId2" Type="http://schemas.openxmlformats.org/officeDocument/2006/relationships/hyperlink" Target="https://www.space-track.org/documentation#/t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.esa.int/eogateway/missions/swarm/descrip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.esa.int/eogateway/eogateway/missions/swarm/constellation-and-orbit-evolu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dirty="0"/>
              <a:t>Frozen Orbit </a:t>
            </a:r>
            <a:r>
              <a:rPr lang="en-GB" altLang="en-US" dirty="0" err="1"/>
              <a:t>Beispiele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22. November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019BB-7583-3CFB-B393-958D4364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22250B-89DB-319D-BF70-FEAD59C2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D697B87-8FC5-8F9E-BB87-E28AE0BC0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86509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90156-54BF-BB0C-FF71-DD7F79D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63128B-3CE0-EF46-C06D-78099419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905" y="6237312"/>
            <a:ext cx="1905000" cy="457200"/>
          </a:xfrm>
        </p:spPr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E2ED661-6EA3-5136-BC6D-DA55864EF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4BB1EA-0B70-401D-B0F0-6157239155E8}"/>
              </a:ext>
            </a:extLst>
          </p:cNvPr>
          <p:cNvSpPr txBox="1"/>
          <p:nvPr/>
        </p:nvSpPr>
        <p:spPr>
          <a:xfrm>
            <a:off x="885542" y="5306365"/>
            <a:ext cx="76033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1. Commissioning phase</a:t>
            </a:r>
          </a:p>
          <a:p>
            <a:r>
              <a:rPr lang="en-US" altLang="zh-CN" sz="1800" dirty="0"/>
              <a:t>2. Move Sentinel-3B to its expected nominal orbital position 140 degree in front</a:t>
            </a:r>
          </a:p>
          <a:p>
            <a:r>
              <a:rPr lang="en-US" altLang="zh-CN" sz="1800" dirty="0"/>
              <a:t>    of Sentinel-3A</a:t>
            </a:r>
          </a:p>
          <a:p>
            <a:r>
              <a:rPr lang="en-US" altLang="zh-CN" sz="1800" dirty="0"/>
              <a:t>3. Releasing data</a:t>
            </a:r>
          </a:p>
          <a:p>
            <a:r>
              <a:rPr lang="en-US" altLang="zh-CN" sz="1200" dirty="0"/>
              <a:t>Source: </a:t>
            </a:r>
            <a:r>
              <a:rPr lang="en-US" altLang="zh-CN" sz="1200" dirty="0">
                <a:hlinkClick r:id="rId3"/>
              </a:rPr>
              <a:t>https://sentinel.esa.int/documents/247904/3358207/Sentinel-3-Mission-Status-Report-20-November-2018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110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D0E75-AB74-790E-DED2-303872C5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E33E2-95A5-03C7-D026-C9991FB9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50BA0DA-2805-4D2B-AF49-58757653D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977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000A3-7086-5618-B3F5-0A3A9A4D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 </a:t>
            </a:r>
            <a:r>
              <a:rPr lang="en-US" altLang="zh-CN" dirty="0" err="1"/>
              <a:t>Vergleich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FEDDFA-0C81-8970-67EF-63B3D880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B21752-8558-A219-6EFA-DD9542AF6305}"/>
              </a:ext>
            </a:extLst>
          </p:cNvPr>
          <p:cNvSpPr txBox="1"/>
          <p:nvPr/>
        </p:nvSpPr>
        <p:spPr>
          <a:xfrm>
            <a:off x="1187624" y="5722877"/>
            <a:ext cx="607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*The commissioning phase of both satellites are removed</a:t>
            </a:r>
            <a:endParaRPr lang="zh-CN" altLang="en-US" sz="2000" dirty="0"/>
          </a:p>
        </p:txBody>
      </p:sp>
      <p:pic>
        <p:nvPicPr>
          <p:cNvPr id="6" name="Content Placeholder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7C0837E7-DDFE-7628-D565-F33729630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6" y="112474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407310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6096C-E771-8A03-C820-7772D957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F73134-EEC7-3D1B-0CE0-A70E1EBB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FC187BE-1477-7C92-6FDF-928BB5648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07437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9F332-C5BD-827A-F8AB-B37AEE9E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ECEFD-EC67-65BB-1C95-63D1BBC3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77F68D8-D2BB-130F-D5E6-C0677311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15346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085E-BEE5-8D7C-1D53-1CF2150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0E9353-ADCC-9F84-B76D-23DB09C1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E7D6C4D-BD41-2457-B378-6CE5307ED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18046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BA754-BB2F-E06B-37FC-260F079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4B2CC2-6FB2-DCE7-39C7-6C49D6DB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617C52E-A695-7082-F459-2AF0CE9E5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94681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3B435-8D0A-821B-C3A0-34DAFC51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CD6CD7-F664-3CA7-92AB-DBACD32F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FDC660C-A276-E360-8DD3-33A3606A0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99738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9BDFF-2028-A888-81D9-CD778B26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SWARM-C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12BBA1-CFCB-504E-0B7C-B72C32D4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21653A5-D80D-3A00-ECB8-32D48C85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22645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4E570-66E9-08E8-17FD-F7091F2C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6E3B6-A8FE-D458-529B-2F41ED6A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TLE documentation: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/>
              </a:rPr>
              <a:t>https://www.space-track.org/documentation#/tle </a:t>
            </a:r>
            <a:endParaRPr lang="en-US" altLang="zh-C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TLE data download from: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/>
              </a:rPr>
              <a:t>https://www.space-track.org/#/gp </a:t>
            </a:r>
            <a:endParaRPr lang="en-US" altLang="zh-C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C0F10-47DF-71E9-2A1E-117F6E57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7747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25CEB-8496-7B7C-2B9E-B50AC716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 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D02D9-1310-76BF-1046-C4F63082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Swarm A and C form the lower pair of satellites flying side-by-side (1.4° separation in longitude at the equator) at an altitude of 462 km (initial altitude) and at 87.35° inclination angle, whereas Swarm B is cruising at a higher orbit of 511 km (initial altitude) and at 87.75° inclination angle.</a:t>
            </a:r>
          </a:p>
          <a:p>
            <a:endParaRPr lang="en-US" altLang="zh-CN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NotesEsa"/>
              </a:rPr>
              <a:t>Source: </a:t>
            </a:r>
            <a:r>
              <a:rPr lang="en-US" altLang="zh-CN" dirty="0">
                <a:solidFill>
                  <a:srgbClr val="000000"/>
                </a:solidFill>
                <a:latin typeface="NotesEsa"/>
                <a:hlinkClick r:id="rId2"/>
              </a:rPr>
              <a:t>https://earth.esa.int/eogateway/missions/swarm/description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129B2-6C6E-13A0-F641-600FDF0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3169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DF64-DF60-3AE2-5CB2-C16B9B91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Raising the orbit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0C93-EBAB-2E27-9035-E8F3E585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With the increasing solar activity of solar cycle 25, the Earth’s atmosphere is expanding leading to higher density and stronger decay of the orbits. Without an orbit raise of Swarm A and C they would re-enter in 2024, so a first sequence of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NotesEsa"/>
              </a:rPr>
              <a:t>manoeuvres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 is planned between 3rd May and 8th July 2022, raising their altitude by about 45 km.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NotesEsa"/>
              </a:rPr>
              <a:t>If not adjusted the orbital plane of Swarm B will be coplanar with A and C, which is undesirable for mapping the lithosphere. To avoid this it is necessary to reduce or increase the relative rotation after they are perpendicular</a:t>
            </a:r>
            <a:endParaRPr lang="en-US" altLang="zh-CN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NotesEs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NotesEsa"/>
              </a:rPr>
              <a:t>Source: </a:t>
            </a:r>
            <a:r>
              <a:rPr lang="en-US" altLang="zh-CN" sz="1800" dirty="0">
                <a:solidFill>
                  <a:srgbClr val="000000"/>
                </a:solidFill>
                <a:latin typeface="NotesEsa"/>
                <a:hlinkClick r:id="rId2"/>
              </a:rPr>
              <a:t>https://earth.esa.int/eogateway/eogateway/missions/swarm/constellation-and-orbit-evolution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A1140-26E9-466F-344D-264F31CA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00917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B95D-1CF7-AF42-D6D7-E925F0D5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6A7E4-1E29-EB63-DAC7-FEE0CE4F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047CD55-112C-107A-F2E2-FF10B542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499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53403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90F8-3675-487A-0CE1-BC966AC9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 3A und B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6EF60AAA-17D6-F2C5-A65B-196B814EE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2BDB1-0879-14FF-A5E8-9532AD76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9091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E218-E1C3-1349-A49A-2263CD1E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Höhe und Orbit Drift Sentinel 3A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796E272-4FB8-ACFB-FCFB-05118E082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8777"/>
            <a:ext cx="7772400" cy="37890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FD11B-5D83-D32E-D0F8-7EA9B36A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6107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865B-0CA0-86AE-2954-A596F65D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Höhe und Orbit Drift Sentinel 3B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64FB042-0CA6-6E08-C6BD-7AC4D4D18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8777"/>
            <a:ext cx="7772400" cy="37890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EA109-7022-62AA-88E5-366F3BEA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26789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3FDB-A937-9474-C1F9-121D07DD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 3A Sampling Rate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805091B-8F4F-DA52-928B-5BE60DD9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2" y="764704"/>
            <a:ext cx="7772400" cy="27883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512FF-D2D0-EFF8-2137-EEA96C8B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  <p:pic>
        <p:nvPicPr>
          <p:cNvPr id="8" name="Picture 7" descr="A picture containing text, boat&#10;&#10;Description automatically generated">
            <a:extLst>
              <a:ext uri="{FF2B5EF4-FFF2-40B4-BE49-F238E27FC236}">
                <a16:creationId xmlns:a16="http://schemas.microsoft.com/office/drawing/2014/main" id="{313B595D-6D14-44AC-1980-5722384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4756" r="7510" b="5644"/>
          <a:stretch/>
        </p:blipFill>
        <p:spPr>
          <a:xfrm>
            <a:off x="1403648" y="3875654"/>
            <a:ext cx="6480720" cy="29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C7AB1FB1-A8D9-4395-A27E-889CCD4E9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5513" y="2852738"/>
            <a:ext cx="7772400" cy="464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Thank you very much!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1B2128C9-07D4-499C-83B9-577DDEE8E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8E5D0E-8A9B-414E-A66C-7631BE6F5014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27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0E614-C58F-EBE6-7DDC-4BF8C502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A0AF71-F247-9FA6-FEDE-27CF39D1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95C56A5-4D66-140E-04CC-200CEC6B3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143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F870B-3D21-09F4-E802-74E97FDD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2F70F-2E1E-EC92-D487-7DB60330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EA2E59E-5B82-B801-EA18-95455E756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30803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FD002-0A68-20BD-950D-550334BF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GRACE-1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9ABC8-14C6-CF3B-7C42-769A66BE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89D8906-6CC5-AE18-D501-1F906DBA2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32359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381A6-3C5E-9E11-DB10-3B0227CB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GRACE-1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C86B76-E848-ADC3-CE0F-7EDF58B5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66AC3CF-29CF-D1E1-1506-31C5C5A7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54223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ECF3C-106D-8B7B-4B92-10B4706D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CHAMP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6BEE8-C90D-8961-CE5C-F4AC8AE6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78F0BEA-01FB-6474-2DE7-2B582F0D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222558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73965-B3F5-E9F3-B767-6C1D71D4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CHAMP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D3FC25-9BBB-D10D-DB13-EDA6025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66DAEC7-1C5E-3FBC-23D7-8BCE95F52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58964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01CFE-D790-A54A-3E60-3D3075DC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Sentinel-3A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EC01FC-B548-41AA-8BC5-E0209237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448A35C-BA44-B9B2-6467-EE82AF357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4247"/>
            <a:ext cx="7772400" cy="3958106"/>
          </a:xfrm>
        </p:spPr>
      </p:pic>
    </p:spTree>
    <p:extLst>
      <p:ext uri="{BB962C8B-B14F-4D97-AF65-F5344CB8AC3E}">
        <p14:creationId xmlns:p14="http://schemas.microsoft.com/office/powerpoint/2010/main" val="1093912996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0</TotalTime>
  <Words>377</Words>
  <Application>Microsoft Office PowerPoint</Application>
  <PresentationFormat>On-screen Show (4:3)</PresentationFormat>
  <Paragraphs>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NotesEsa</vt:lpstr>
      <vt:lpstr>Consolas</vt:lpstr>
      <vt:lpstr>Times New Roman</vt:lpstr>
      <vt:lpstr>Univers</vt:lpstr>
      <vt:lpstr>SepiaGray</vt:lpstr>
      <vt:lpstr>Frozen Orbit Beispiele</vt:lpstr>
      <vt:lpstr>Data Source</vt:lpstr>
      <vt:lpstr>GOCE</vt:lpstr>
      <vt:lpstr>GOCE</vt:lpstr>
      <vt:lpstr>GRACE-1</vt:lpstr>
      <vt:lpstr>GRACE-1</vt:lpstr>
      <vt:lpstr>CHAMP</vt:lpstr>
      <vt:lpstr>CHAMP</vt:lpstr>
      <vt:lpstr>Sentinel-3A</vt:lpstr>
      <vt:lpstr>Sentinel-3A</vt:lpstr>
      <vt:lpstr>Sentinel-3B</vt:lpstr>
      <vt:lpstr>Sentinel-3B</vt:lpstr>
      <vt:lpstr>Sentinel-3 Vergleich</vt:lpstr>
      <vt:lpstr>SWARM-A</vt:lpstr>
      <vt:lpstr>SWARM-A</vt:lpstr>
      <vt:lpstr>SWARM-B</vt:lpstr>
      <vt:lpstr>SWARM-B</vt:lpstr>
      <vt:lpstr>SWARM-C</vt:lpstr>
      <vt:lpstr>SWARM-C</vt:lpstr>
      <vt:lpstr>SWARM Mission</vt:lpstr>
      <vt:lpstr>Raising the orbit</vt:lpstr>
      <vt:lpstr>SWARM</vt:lpstr>
      <vt:lpstr>Sentinel 3A und B</vt:lpstr>
      <vt:lpstr>Höhe und Orbit Drift Sentinel 3A</vt:lpstr>
      <vt:lpstr>Höhe und Orbit Drift Sentinel 3B</vt:lpstr>
      <vt:lpstr>Sentinel 3A Sampling Rate</vt:lpstr>
      <vt:lpstr>PowerPoint Presentation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Torben Blei</cp:lastModifiedBy>
  <cp:revision>150</cp:revision>
  <cp:lastPrinted>2020-11-11T00:04:42Z</cp:lastPrinted>
  <dcterms:created xsi:type="dcterms:W3CDTF">2009-11-23T14:26:07Z</dcterms:created>
  <dcterms:modified xsi:type="dcterms:W3CDTF">2022-12-10T10:01:56Z</dcterms:modified>
</cp:coreProperties>
</file>