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3" r:id="rId2"/>
    <p:sldId id="294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5" r:id="rId16"/>
    <p:sldId id="292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ED8D-B233-477F-A57F-A8E1C0AD9783}" v="39" dt="2022-12-19T20:08:19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  <pc:docChgLst>
    <pc:chgData name="Ziqing Yu" userId="76dbd0bb75f3aa62" providerId="LiveId" clId="{FC4BED8D-B233-477F-A57F-A8E1C0AD9783}"/>
    <pc:docChg chg="undo custSel addSld modSld sldOrd">
      <pc:chgData name="Ziqing Yu" userId="76dbd0bb75f3aa62" providerId="LiveId" clId="{FC4BED8D-B233-477F-A57F-A8E1C0AD9783}" dt="2022-12-19T20:08:32.436" v="1042" actId="20577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mod">
        <pc:chgData name="Ziqing Yu" userId="76dbd0bb75f3aa62" providerId="LiveId" clId="{FC4BED8D-B233-477F-A57F-A8E1C0AD9783}" dt="2022-12-19T20:06:30.887" v="1031" actId="2711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mod">
        <pc:chgData name="Ziqing Yu" userId="76dbd0bb75f3aa62" providerId="LiveId" clId="{FC4BED8D-B233-477F-A57F-A8E1C0AD9783}" dt="2022-12-19T20:06:38.941" v="1032" actId="2711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">
        <pc:chgData name="Ziqing Yu" userId="76dbd0bb75f3aa62" providerId="LiveId" clId="{FC4BED8D-B233-477F-A57F-A8E1C0AD9783}" dt="2022-12-19T20:06:44.600" v="1033" actId="2711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mod">
        <pc:chgData name="Ziqing Yu" userId="76dbd0bb75f3aa62" providerId="LiveId" clId="{FC4BED8D-B233-477F-A57F-A8E1C0AD9783}" dt="2022-12-19T20:06:54.538" v="1034" actId="2711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mod">
        <pc:chgData name="Ziqing Yu" userId="76dbd0bb75f3aa62" providerId="LiveId" clId="{FC4BED8D-B233-477F-A57F-A8E1C0AD9783}" dt="2022-12-19T20:06:59.093" v="1035" actId="2711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mod">
        <pc:chgData name="Ziqing Yu" userId="76dbd0bb75f3aa62" providerId="LiveId" clId="{FC4BED8D-B233-477F-A57F-A8E1C0AD9783}" dt="2022-12-19T20:07:04.332" v="1036" actId="2711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">
        <pc:chgData name="Ziqing Yu" userId="76dbd0bb75f3aa62" providerId="LiveId" clId="{FC4BED8D-B233-477F-A57F-A8E1C0AD9783}" dt="2022-12-19T20:07:48.604" v="1037"/>
        <pc:sldMkLst>
          <pc:docMk/>
          <pc:sldMk cId="3606659380" sldId="293"/>
        </pc:sldMkLst>
      </pc:sldChg>
      <pc:sldChg chg="add">
        <pc:chgData name="Ziqing Yu" userId="76dbd0bb75f3aa62" providerId="LiveId" clId="{FC4BED8D-B233-477F-A57F-A8E1C0AD9783}" dt="2022-12-19T20:07:48.604" v="1037"/>
        <pc:sldMkLst>
          <pc:docMk/>
          <pc:sldMk cId="1448905895" sldId="294"/>
        </pc:sldMkLst>
      </pc:sldChg>
      <pc:sldChg chg="modSp add mod">
        <pc:chgData name="Ziqing Yu" userId="76dbd0bb75f3aa62" providerId="LiveId" clId="{FC4BED8D-B233-477F-A57F-A8E1C0AD9783}" dt="2022-12-19T20:08:32.436" v="1042" actId="20577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AD0A1-8133-CCCB-DD7C-16E408FD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 3A – Orbit Drift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A56CDE8E-E482-2978-9A56-B17D3516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219200"/>
            <a:ext cx="6197600" cy="46482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2E297C-2B61-F053-BDC5-0F31D89F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066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9EFB-6407-9EEE-BDB4-8242A272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</a:t>
            </a:r>
            <a:r>
              <a:rPr lang="en-US" dirty="0"/>
              <a:t>– </a:t>
            </a:r>
            <a:r>
              <a:rPr lang="en-US" dirty="0" err="1"/>
              <a:t>Daten</a:t>
            </a:r>
            <a:r>
              <a:rPr lang="en-US" dirty="0"/>
              <a:t> von 2002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58E3F-89F5-4DBE-7230-EEE6E71A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mehr als 8700 Objekte größer als 10-30 cm in der LEO und größer als 1 m in der GEO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den mehr als 8700 Objekten, die größer als 10 cm sind, sind nur etwa 6 % operationelle Satelliten, der Rest ist Weltraumschrott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6%: operational spacecraft</a:t>
            </a:r>
          </a:p>
          <a:p>
            <a:pPr marL="0" indent="0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7%: rocket upper stages</a:t>
            </a:r>
          </a:p>
          <a:p>
            <a:pPr marL="0" indent="0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13%: mission-related debris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21%: old spacecraft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43%: fragments from explosions or collisions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0AB4F-78A8-F5FC-39A9-67558578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499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99A66-60FC-7FE2-6B50-6183F70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altLang="zh-CN" dirty="0" err="1"/>
              <a:t>isualisierung</a:t>
            </a:r>
            <a:r>
              <a:rPr lang="en-US" altLang="zh-CN" dirty="0"/>
              <a:t> (1)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4CEB9-11C9-0A04-7503-3C3394BC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FC810F5-78FD-041A-9DFD-453DF5FE2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92" y="980728"/>
            <a:ext cx="5544616" cy="379663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FF3211-1C70-4046-3ED2-BA2BBCB0DEF8}"/>
              </a:ext>
            </a:extLst>
          </p:cNvPr>
          <p:cNvSpPr txBox="1"/>
          <p:nvPr/>
        </p:nvSpPr>
        <p:spPr>
          <a:xfrm>
            <a:off x="828472" y="4979138"/>
            <a:ext cx="691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Histogramm von Apogäum, Perigäum und Exzentrizität mit der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4D4D4D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Ein allgemeines Überblick über Objekte im Weltraum</a:t>
            </a:r>
            <a:endParaRPr lang="en-US" sz="1800" dirty="0">
              <a:solidFill>
                <a:srgbClr val="4D4D4D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3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4A760-2632-38C6-BEEC-6BACA536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altLang="zh-CN" dirty="0" err="1"/>
              <a:t>isualisierung</a:t>
            </a:r>
            <a:r>
              <a:rPr lang="en-US" altLang="zh-CN" dirty="0"/>
              <a:t> (2)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FFB2685-5F5F-7250-6CF2-CDFEA867D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124744"/>
            <a:ext cx="6694512" cy="253416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3484E-2897-B1F3-DBCD-D2B4DFC3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1DF986-CC17-9C1A-50B2-A1B823D0DA9E}"/>
                  </a:ext>
                </a:extLst>
              </p:cNvPr>
              <p:cNvSpPr txBox="1"/>
              <p:nvPr/>
            </p:nvSpPr>
            <p:spPr>
              <a:xfrm>
                <a:off x="1403648" y="3735979"/>
                <a:ext cx="6694512" cy="2893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0−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rechtläufig</a:t>
                </a:r>
                <a:endParaRPr lang="en-US" sz="1800" dirty="0">
                  <a:solidFill>
                    <a:srgbClr val="4D4D4D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4D4D4D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63,4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keine</a:t>
                </a:r>
                <a:r>
                  <a:rPr lang="en-US" sz="1800" dirty="0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Apogäumsdrift</a:t>
                </a:r>
                <a:endParaRPr lang="en-US" sz="1800" dirty="0">
                  <a:solidFill>
                    <a:srgbClr val="4D4D4D"/>
                  </a:solidFill>
                  <a:cs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rgbClr val="4D4D4D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dirty="0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nahe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de-DE" sz="1800" dirty="0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 : Polarorbits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4D4D4D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CN" sz="180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rückläufig</a:t>
                </a:r>
                <a:endParaRPr lang="en-US" sz="1800" dirty="0">
                  <a:solidFill>
                    <a:srgbClr val="4D4D4D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4D4D4D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98,696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Sonnensynchrone</a:t>
                </a:r>
                <a:r>
                  <a:rPr lang="en-US" sz="1800" dirty="0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4D4D4D"/>
                    </a:solidFill>
                    <a:cs typeface="Times New Roman" panose="02020603050405020304" pitchFamily="18" charset="0"/>
                  </a:rPr>
                  <a:t>Umlaufbahn</a:t>
                </a:r>
                <a:endParaRPr lang="en-US" sz="1800" dirty="0">
                  <a:solidFill>
                    <a:srgbClr val="4D4D4D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1DF986-CC17-9C1A-50B2-A1B823D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35979"/>
                <a:ext cx="6694512" cy="2893421"/>
              </a:xfrm>
              <a:prstGeom prst="rect">
                <a:avLst/>
              </a:prstGeom>
              <a:blipFill>
                <a:blip r:embed="rId3"/>
                <a:stretch>
                  <a:fillRect l="-546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68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4EDEC-1764-B0A1-2560-A3CCC011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altLang="zh-CN" dirty="0" err="1"/>
              <a:t>isualisierung</a:t>
            </a:r>
            <a:r>
              <a:rPr lang="en-US" altLang="zh-CN" dirty="0"/>
              <a:t> (3)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F05F52-F340-711F-9E01-2675A2387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952" y="1340768"/>
            <a:ext cx="4392488" cy="379536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FD8FF-939C-5136-702B-0FC3FE8E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878F61-5CD3-D628-F883-8D52787AEC45}"/>
              </a:ext>
            </a:extLst>
          </p:cNvPr>
          <p:cNvSpPr txBox="1"/>
          <p:nvPr/>
        </p:nvSpPr>
        <p:spPr>
          <a:xfrm>
            <a:off x="899592" y="504593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Winkel: </a:t>
            </a:r>
            <a:r>
              <a:rPr lang="en-US" sz="1800" dirty="0" err="1">
                <a:solidFill>
                  <a:srgbClr val="4D4D4D"/>
                </a:solidFill>
                <a:cs typeface="Times New Roman" panose="02020603050405020304" pitchFamily="18" charset="0"/>
              </a:rPr>
              <a:t>Inklination</a:t>
            </a:r>
            <a:endParaRPr lang="en-US" sz="1800" dirty="0">
              <a:solidFill>
                <a:srgbClr val="4D4D4D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D4D4D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 Radius: </a:t>
            </a:r>
            <a:r>
              <a:rPr lang="de-DE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Apogäum + Perigäum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4D4D4D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Near circular orbit: roter Punkt</a:t>
            </a:r>
            <a:endParaRPr lang="en-US" sz="1800" dirty="0">
              <a:solidFill>
                <a:srgbClr val="4D4D4D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5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92CBE-8C55-26A9-F4B2-861C3AD8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altLang="zh-CN" dirty="0" err="1"/>
              <a:t>isualisierung</a:t>
            </a:r>
            <a:r>
              <a:rPr lang="en-US" altLang="zh-CN" dirty="0"/>
              <a:t> (4)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02F489-6463-4CED-DF52-28155DB2C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912" y="1556792"/>
            <a:ext cx="4073278" cy="340880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BB366-7068-7C0D-DDB3-14A9818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EA8D3-9E2F-A4D7-B020-689F13156643}"/>
              </a:ext>
            </a:extLst>
          </p:cNvPr>
          <p:cNvSpPr txBox="1"/>
          <p:nvPr/>
        </p:nvSpPr>
        <p:spPr>
          <a:xfrm>
            <a:off x="899592" y="555512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Gabbard-Diagram: </a:t>
            </a:r>
            <a:r>
              <a:rPr lang="en-US" sz="1800" dirty="0" err="1">
                <a:solidFill>
                  <a:srgbClr val="4D4D4D"/>
                </a:solidFill>
                <a:cs typeface="Times New Roman" panose="02020603050405020304" pitchFamily="18" charset="0"/>
              </a:rPr>
              <a:t>Perig</a:t>
            </a:r>
            <a:r>
              <a:rPr lang="de-DE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äum und Apogäum</a:t>
            </a:r>
            <a:endParaRPr lang="en-US" sz="1800" dirty="0">
              <a:solidFill>
                <a:srgbClr val="4D4D4D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0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D74A9-AE3D-F3DD-2BAF-C5DB06F0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Visualisierung</a:t>
            </a:r>
            <a:r>
              <a:rPr lang="en-US" altLang="zh-CN"/>
              <a:t> (5)</a:t>
            </a:r>
            <a:endParaRPr lang="de-DE" dirty="0" err="1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66EF064-6F0A-D20E-329E-0E48507C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365" y="2098431"/>
            <a:ext cx="4552923" cy="340693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E57E9-A3EE-F4E1-9ABB-B037A7B3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15</a:t>
            </a:fld>
            <a:endParaRPr lang="de-DE" alt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7324A18-DF7F-CD98-CDF9-EBE637424C8F}"/>
              </a:ext>
            </a:extLst>
          </p:cNvPr>
          <p:cNvSpPr txBox="1"/>
          <p:nvPr/>
        </p:nvSpPr>
        <p:spPr>
          <a:xfrm>
            <a:off x="886988" y="2319617"/>
            <a:ext cx="368242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000" dirty="0">
                <a:latin typeface="Times New Roman"/>
                <a:cs typeface="Times New Roman"/>
              </a:rPr>
              <a:t>Darstellung von Objekten im LEO</a:t>
            </a:r>
          </a:p>
          <a:p>
            <a:pPr marL="285750" indent="-285750">
              <a:buFont typeface="Arial"/>
              <a:buChar char="•"/>
            </a:pPr>
            <a:endParaRPr lang="de-DE" sz="2000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de-DE" sz="2000" dirty="0">
                <a:latin typeface="Times New Roman"/>
                <a:cs typeface="Times New Roman"/>
              </a:rPr>
              <a:t>Simulation zeigt Veränderung von 2005 – 2022</a:t>
            </a:r>
          </a:p>
          <a:p>
            <a:pPr marL="285750" indent="-285750">
              <a:buFont typeface="Arial"/>
              <a:buChar char="•"/>
            </a:pPr>
            <a:endParaRPr lang="de-DE" sz="2000" dirty="0">
              <a:latin typeface="Times New Roman"/>
              <a:cs typeface="Times New Roman"/>
            </a:endParaRPr>
          </a:p>
          <a:p>
            <a:endParaRPr lang="de-DE" sz="2000" dirty="0">
              <a:latin typeface="Times New Roman"/>
              <a:cs typeface="Times New Roman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AB25268-CE70-2765-A177-D59F2EF118AC}"/>
              </a:ext>
            </a:extLst>
          </p:cNvPr>
          <p:cNvSpPr/>
          <p:nvPr/>
        </p:nvSpPr>
        <p:spPr>
          <a:xfrm>
            <a:off x="685283" y="4597859"/>
            <a:ext cx="713728" cy="455131"/>
          </a:xfrm>
          <a:prstGeom prst="rightArrow">
            <a:avLst/>
          </a:prstGeom>
          <a:solidFill>
            <a:srgbClr val="FF7C23"/>
          </a:solidFill>
          <a:ln>
            <a:solidFill>
              <a:srgbClr val="FF7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58543E-5D97-8D49-2A98-CE2F002A7D25}"/>
              </a:ext>
            </a:extLst>
          </p:cNvPr>
          <p:cNvSpPr txBox="1"/>
          <p:nvPr/>
        </p:nvSpPr>
        <p:spPr>
          <a:xfrm>
            <a:off x="1401597" y="4471146"/>
            <a:ext cx="31109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dirty="0">
                <a:latin typeface="Times New Roman"/>
                <a:cs typeface="Times New Roman"/>
              </a:rPr>
              <a:t>Trichterförmige Bewegung mit sinkender Höhe</a:t>
            </a:r>
            <a:endParaRPr lang="de-DE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876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9912-C201-B8AC-73E3-4986D69C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</a:t>
            </a:r>
            <a:endParaRPr lang="en-US" dirty="0"/>
          </a:p>
        </p:txBody>
      </p:sp>
      <p:pic>
        <p:nvPicPr>
          <p:cNvPr id="6" name="内容占位符 5" descr="图形用户界面, 应用程序&#10;&#10;描述已自动生成">
            <a:extLst>
              <a:ext uri="{FF2B5EF4-FFF2-40B4-BE49-F238E27FC236}">
                <a16:creationId xmlns:a16="http://schemas.microsoft.com/office/drawing/2014/main" id="{61AC764A-505E-53FE-A755-BAF53BA3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052736"/>
            <a:ext cx="5688632" cy="379163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63F22-A5F5-2125-B6BE-7B6372EE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486767-DFE2-A063-EA07-39A6EF0FCEE6}"/>
              </a:ext>
            </a:extLst>
          </p:cNvPr>
          <p:cNvSpPr txBox="1"/>
          <p:nvPr/>
        </p:nvSpPr>
        <p:spPr>
          <a:xfrm>
            <a:off x="1385646" y="4948643"/>
            <a:ext cx="6372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the European model to assess the risk of high velocity impacts of space debris on satellites in Earth orbit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D4D4D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cs typeface="Times New Roman" panose="02020603050405020304" pitchFamily="18" charset="0"/>
              </a:rPr>
              <a:t>complex model of the space environment to calculate the spatial densities and velocity distributions of space debris including natural meteoroids</a:t>
            </a:r>
          </a:p>
        </p:txBody>
      </p:sp>
    </p:spTree>
    <p:extLst>
      <p:ext uri="{BB962C8B-B14F-4D97-AF65-F5344CB8AC3E}">
        <p14:creationId xmlns:p14="http://schemas.microsoft.com/office/powerpoint/2010/main" val="65694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B15D1-A024-2B69-596F-97E343E4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 3B – Orbit Drift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8507A9BB-8CA1-1FD8-CAAF-4F3A427A3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219200"/>
            <a:ext cx="6197600" cy="46482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BB91A8-B0A1-E9FA-E8E9-E7029448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4890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20. Dezember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3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98F4-0BC5-F193-C374-5D147836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Daten</a:t>
            </a:r>
            <a:r>
              <a:rPr lang="en-US" altLang="zh-CN" dirty="0"/>
              <a:t> </a:t>
            </a:r>
            <a:r>
              <a:rPr lang="en-US" altLang="zh-CN" dirty="0" err="1"/>
              <a:t>vorbereiten</a:t>
            </a:r>
            <a:endParaRPr lang="zh-CN" altLang="en-US" dirty="0"/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4A7D6174-9984-BF30-91EB-F3B8734A1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12" y="1104900"/>
            <a:ext cx="2181978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CE03-866F-6FE7-C131-7F12AC39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52FB9C-1F20-1CE3-0271-B968BC5D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1" y="980728"/>
            <a:ext cx="1720448" cy="477237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55527B-F180-1A5A-F95D-2C40D70E5C47}"/>
              </a:ext>
            </a:extLst>
          </p:cNvPr>
          <p:cNvSpPr/>
          <p:nvPr/>
        </p:nvSpPr>
        <p:spPr>
          <a:xfrm>
            <a:off x="3605507" y="3501008"/>
            <a:ext cx="131834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CBC03-2F27-F2A7-C976-98342C5E33B9}"/>
              </a:ext>
            </a:extLst>
          </p:cNvPr>
          <p:cNvSpPr txBox="1"/>
          <p:nvPr/>
        </p:nvSpPr>
        <p:spPr>
          <a:xfrm>
            <a:off x="827584" y="5993846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Original von space-track</a:t>
            </a:r>
            <a:endParaRPr lang="zh-CN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04164-F26D-CE45-15BA-FE6E310B247B}"/>
              </a:ext>
            </a:extLst>
          </p:cNvPr>
          <p:cNvSpPr txBox="1"/>
          <p:nvPr/>
        </p:nvSpPr>
        <p:spPr>
          <a:xfrm>
            <a:off x="5489476" y="5993846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Nachgearbeitete</a:t>
            </a:r>
            <a:r>
              <a:rPr lang="en-US" altLang="zh-CN" sz="1400" dirty="0"/>
              <a:t> csv </a:t>
            </a:r>
            <a:r>
              <a:rPr lang="en-US" altLang="zh-CN" sz="1400" dirty="0" err="1"/>
              <a:t>Datein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392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0956-20C8-3DE5-5CEE-9ED5A241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Daten</a:t>
            </a:r>
            <a:r>
              <a:rPr lang="en-US" altLang="zh-CN" dirty="0"/>
              <a:t> </a:t>
            </a:r>
            <a:r>
              <a:rPr lang="en-US" altLang="zh-CN" dirty="0" err="1"/>
              <a:t>vorbereiten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6A796-3186-D6E6-98D9-DDFF34EDA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68760"/>
            <a:ext cx="4503210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36DFC-EB44-2C64-91B8-4B1F04AA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AB1ED-11CD-06CF-B216-EC9ED32707C5}"/>
              </a:ext>
            </a:extLst>
          </p:cNvPr>
          <p:cNvSpPr txBox="1"/>
          <p:nvPr/>
        </p:nvSpPr>
        <p:spPr>
          <a:xfrm>
            <a:off x="5364088" y="2378637"/>
            <a:ext cx="3705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csv Format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 Zeit </a:t>
            </a:r>
            <a:r>
              <a:rPr lang="en-US" altLang="zh-CN" sz="2000" dirty="0" err="1"/>
              <a:t>wird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Unixtime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transportiert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en-US" altLang="zh-CN" sz="2000" dirty="0" err="1"/>
              <a:t>Andere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Daten</a:t>
            </a:r>
            <a:r>
              <a:rPr lang="en-US" altLang="zh-CN" sz="2000" dirty="0"/>
              <a:t> von TLE direct </a:t>
            </a:r>
            <a:r>
              <a:rPr lang="en-US" altLang="zh-CN" sz="2000" dirty="0" err="1"/>
              <a:t>extrahiert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651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71E-91CC-353E-7ECE-F85E6572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8BF-D100-09EF-578F-7316C9F9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0BFD2-7CE8-18FA-265B-A8468BB5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90600"/>
            <a:ext cx="1792117" cy="523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0172D-AC54-E1A2-71E2-BC1783C7D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7" y="990600"/>
            <a:ext cx="2486025" cy="52197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19BADC-55F1-04E6-ADAF-A43776AF167A}"/>
              </a:ext>
            </a:extLst>
          </p:cNvPr>
          <p:cNvSpPr/>
          <p:nvPr/>
        </p:nvSpPr>
        <p:spPr>
          <a:xfrm>
            <a:off x="3388880" y="3392996"/>
            <a:ext cx="1584176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1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6ABF-F840-AABE-5D10-B85EBEA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10B2C-2234-FD70-6420-18799AB3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98BDE-B3D3-3C8F-D320-F154BA82C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24744"/>
            <a:ext cx="7772400" cy="2981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15B06-8743-A5D1-0393-C3CF4E10A3CE}"/>
              </a:ext>
            </a:extLst>
          </p:cNvPr>
          <p:cNvSpPr txBox="1"/>
          <p:nvPr/>
        </p:nvSpPr>
        <p:spPr>
          <a:xfrm>
            <a:off x="827584" y="4653136"/>
            <a:ext cx="6845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Zeit in 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 datetime </a:t>
            </a:r>
            <a:r>
              <a:rPr lang="en-US" altLang="zh-CN" sz="2400" dirty="0" err="1"/>
              <a:t>transformiert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en-US" altLang="zh-CN" sz="2400" dirty="0" err="1"/>
              <a:t>Halbeachse</a:t>
            </a:r>
            <a:r>
              <a:rPr lang="en-US" altLang="zh-CN" sz="2400" dirty="0"/>
              <a:t>, Apo</a:t>
            </a:r>
            <a:r>
              <a:rPr lang="de-DE" altLang="zh-CN" sz="2400" dirty="0" err="1"/>
              <a:t>gäum</a:t>
            </a:r>
            <a:r>
              <a:rPr lang="de-DE" altLang="zh-CN" sz="2400" dirty="0"/>
              <a:t>, Perigäum werden berechnet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50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2E07-74F6-2DE4-81FD-4DE6075E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A9C27-AEB4-B709-4F4F-192A2218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154874"/>
            <a:ext cx="1931515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38883-01E1-B0C9-2F84-5CD2CA2B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14FD1-58C4-AAEC-CE15-3B8AFAB97B02}"/>
              </a:ext>
            </a:extLst>
          </p:cNvPr>
          <p:cNvSpPr txBox="1"/>
          <p:nvPr/>
        </p:nvSpPr>
        <p:spPr>
          <a:xfrm>
            <a:off x="3713757" y="2675913"/>
            <a:ext cx="433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400" dirty="0"/>
              <a:t>Datenstruktur ähnlich, </a:t>
            </a:r>
          </a:p>
          <a:p>
            <a:r>
              <a:rPr lang="de-DE" altLang="zh-CN" sz="2400" dirty="0"/>
              <a:t>monatliche Mittelwerte berechnet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453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CAEF-5C55-F3E3-8C05-2CE23ACE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</a:t>
            </a:r>
            <a:r>
              <a:rPr lang="de-DE" altLang="zh-CN" dirty="0" err="1"/>
              <a:t>count</a:t>
            </a:r>
            <a:endParaRPr lang="zh-CN" alt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FF9C7AC-B073-794B-E934-DC1154F16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6712"/>
            <a:ext cx="8069512" cy="40431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A673D-4772-91A9-423A-92DD969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B179F-1F9B-14DF-F492-E2250B01F2E9}"/>
              </a:ext>
            </a:extLst>
          </p:cNvPr>
          <p:cNvSpPr txBox="1"/>
          <p:nvPr/>
        </p:nvSpPr>
        <p:spPr>
          <a:xfrm>
            <a:off x="971600" y="4215177"/>
            <a:ext cx="78334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000" dirty="0"/>
              <a:t>Die </a:t>
            </a:r>
            <a:r>
              <a:rPr lang="de-DE" altLang="zh-CN" sz="2000" dirty="0" err="1"/>
              <a:t>Errorbar</a:t>
            </a:r>
            <a:r>
              <a:rPr lang="de-DE" altLang="zh-CN" sz="2000" dirty="0"/>
              <a:t> zeigt, im Vergleich zum letzten Jahr wie viele neue Objekten </a:t>
            </a:r>
          </a:p>
          <a:p>
            <a:r>
              <a:rPr lang="de-DE" altLang="zh-CN" sz="2000" dirty="0"/>
              <a:t>gab es und wie viele  Objekten nicht mehr detektiert worden.</a:t>
            </a:r>
          </a:p>
          <a:p>
            <a:endParaRPr lang="de-DE" altLang="zh-CN" sz="2000" dirty="0"/>
          </a:p>
          <a:p>
            <a:r>
              <a:rPr lang="de-DE" altLang="zh-CN" sz="2000" dirty="0"/>
              <a:t>Der Grund für den erhebliche Anstieg im Jahr 2005 liegt vermutlich an </a:t>
            </a:r>
          </a:p>
          <a:p>
            <a:r>
              <a:rPr lang="de-DE" altLang="zh-CN" sz="2000" dirty="0"/>
              <a:t>originalen Datenfehlern</a:t>
            </a:r>
          </a:p>
          <a:p>
            <a:endParaRPr lang="de-DE" altLang="zh-CN" sz="2000" dirty="0"/>
          </a:p>
          <a:p>
            <a:r>
              <a:rPr lang="de-DE" altLang="zh-CN" sz="2000" dirty="0"/>
              <a:t>Ab 2017 ist das Wachstum schneller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6045881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180</TotalTime>
  <Words>359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Univers</vt:lpstr>
      <vt:lpstr>SepiaGray</vt:lpstr>
      <vt:lpstr>Sentinel 3A – Orbit Drift</vt:lpstr>
      <vt:lpstr>Sentinel 3B – Orbit Drift</vt:lpstr>
      <vt:lpstr>Space Debris</vt:lpstr>
      <vt:lpstr>Daten vorbereiten</vt:lpstr>
      <vt:lpstr>Daten vorbereiten</vt:lpstr>
      <vt:lpstr>Daten vorbereiten</vt:lpstr>
      <vt:lpstr>Daten vorbereiten</vt:lpstr>
      <vt:lpstr>Daten vorbereiten</vt:lpstr>
      <vt:lpstr>Objects count</vt:lpstr>
      <vt:lpstr>Überblick – Daten von 2002</vt:lpstr>
      <vt:lpstr>Visualisierung (1)</vt:lpstr>
      <vt:lpstr>Visualisierung (2)</vt:lpstr>
      <vt:lpstr>Visualisierung (3)</vt:lpstr>
      <vt:lpstr>Visualisierung (4)</vt:lpstr>
      <vt:lpstr>Visualisierung (5)</vt:lpstr>
      <vt:lpstr>Master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150</cp:revision>
  <cp:lastPrinted>2020-11-11T00:04:42Z</cp:lastPrinted>
  <dcterms:created xsi:type="dcterms:W3CDTF">2009-11-23T14:26:07Z</dcterms:created>
  <dcterms:modified xsi:type="dcterms:W3CDTF">2022-12-19T20:08:32Z</dcterms:modified>
</cp:coreProperties>
</file>