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349" r:id="rId3"/>
    <p:sldId id="331" r:id="rId4"/>
    <p:sldId id="332" r:id="rId5"/>
    <p:sldId id="333" r:id="rId6"/>
    <p:sldId id="334" r:id="rId7"/>
    <p:sldId id="345" r:id="rId8"/>
    <p:sldId id="346" r:id="rId9"/>
    <p:sldId id="335" r:id="rId10"/>
    <p:sldId id="336" r:id="rId11"/>
    <p:sldId id="337" r:id="rId12"/>
    <p:sldId id="338" r:id="rId13"/>
    <p:sldId id="347" r:id="rId14"/>
    <p:sldId id="339" r:id="rId15"/>
    <p:sldId id="340" r:id="rId16"/>
    <p:sldId id="341" r:id="rId17"/>
    <p:sldId id="342" r:id="rId18"/>
    <p:sldId id="343" r:id="rId19"/>
    <p:sldId id="344" r:id="rId20"/>
    <p:sldId id="350" r:id="rId21"/>
    <p:sldId id="351" r:id="rId22"/>
    <p:sldId id="348" r:id="rId23"/>
    <p:sldId id="314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  <p1510:client id="{D35B35E3-E0DF-441C-8EAA-AE91011677CB}" v="5" dt="2022-11-28T17:12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inel.esa.int/documents/247904/3358207/Sentinel-3-Mission-Status-Report-20-November-201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#/gp" TargetMode="External"/><Relationship Id="rId2" Type="http://schemas.openxmlformats.org/officeDocument/2006/relationships/hyperlink" Target="https://www.space-track.org/documentation#/t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missions/swarm/descrip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eogateway/missions/swarm/constellation-and-orbit-evol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19BB-7583-3CFB-B393-958D436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2250B-89DB-319D-BF70-FEAD59C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697B87-8FC5-8F9E-BB87-E28AE0BC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8650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156-54BF-BB0C-FF71-DD7F79D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128B-3CE0-EF46-C06D-7809941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905" y="6237312"/>
            <a:ext cx="1905000" cy="457200"/>
          </a:xfrm>
        </p:spPr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E2ED661-6EA3-5136-BC6D-DA55864EF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BB1EA-0B70-401D-B0F0-6157239155E8}"/>
              </a:ext>
            </a:extLst>
          </p:cNvPr>
          <p:cNvSpPr txBox="1"/>
          <p:nvPr/>
        </p:nvSpPr>
        <p:spPr>
          <a:xfrm>
            <a:off x="885542" y="5306365"/>
            <a:ext cx="7603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1. Commissioning phase</a:t>
            </a:r>
          </a:p>
          <a:p>
            <a:r>
              <a:rPr lang="en-US" altLang="zh-CN" sz="1800" dirty="0"/>
              <a:t>2. Move Sentinel-3B to its expected nominal orbital position 140 degree in front</a:t>
            </a:r>
          </a:p>
          <a:p>
            <a:r>
              <a:rPr lang="en-US" altLang="zh-CN" sz="1800" dirty="0"/>
              <a:t>    of Sentinel-3A</a:t>
            </a:r>
          </a:p>
          <a:p>
            <a:r>
              <a:rPr lang="en-US" altLang="zh-CN" sz="1800" dirty="0"/>
              <a:t>3. Releasing data</a:t>
            </a:r>
          </a:p>
          <a:p>
            <a:r>
              <a:rPr lang="en-US" altLang="zh-CN" sz="1200" dirty="0"/>
              <a:t>Source: </a:t>
            </a:r>
            <a:r>
              <a:rPr lang="en-US" altLang="zh-CN" sz="1200" dirty="0">
                <a:hlinkClick r:id="rId3"/>
              </a:rPr>
              <a:t>https://sentinel.esa.int/documents/247904/3358207/Sentinel-3-Mission-Status-Report-20-November-2018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11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0E75-AB74-790E-DED2-303872C5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E33E2-95A5-03C7-D026-C9991FB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50BA0DA-2805-4D2B-AF49-58757653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977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00A3-7086-5618-B3F5-0A3A9A4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 </a:t>
            </a:r>
            <a:r>
              <a:rPr lang="en-US" altLang="zh-CN" dirty="0" err="1"/>
              <a:t>Vergleich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EDDFA-0C81-8970-67EF-63B3D88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21752-8558-A219-6EFA-DD9542AF6305}"/>
              </a:ext>
            </a:extLst>
          </p:cNvPr>
          <p:cNvSpPr txBox="1"/>
          <p:nvPr/>
        </p:nvSpPr>
        <p:spPr>
          <a:xfrm>
            <a:off x="1187624" y="5722877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*The commissioning phase of both satellites are removed</a:t>
            </a:r>
            <a:endParaRPr lang="zh-CN" altLang="en-US" sz="2000" dirty="0"/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C0837E7-DDFE-7628-D565-F3372963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6" y="112474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40731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096C-E771-8A03-C820-7772D95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3134-EEC7-3D1B-0CE0-A70E1EB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FC187BE-1477-7C92-6FDF-928BB564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0743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9F332-C5BD-827A-F8AB-B37AEE9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ECEFD-EC67-65BB-1C95-63D1BBC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77F68D8-D2BB-130F-D5E6-C0677311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1534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85E-BEE5-8D7C-1D53-1CF2150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E9353-ADCC-9F84-B76D-23DB09C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E7D6C4D-BD41-2457-B378-6CE5307E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1804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A754-BB2F-E06B-37FC-260F079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B2CC2-6FB2-DCE7-39C7-6C49D6D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617C52E-A695-7082-F459-2AF0CE9E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94681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B435-8D0A-821B-C3A0-34DAFC51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CD6CD7-F664-3CA7-92AB-DBACD32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FDC660C-A276-E360-8DD3-33A3606A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9973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BDFF-2028-A888-81D9-CD778B2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2BBA1-CFCB-504E-0B7C-B72C32D4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1653A5-D80D-3A00-ECB8-32D48C85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2264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4E570-66E9-08E8-17FD-F7091F2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6E3B6-A8FE-D458-529B-2F41ED6A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documentation: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/>
              </a:rPr>
              <a:t>https://www.space-track.org/documentation#/tle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data download from: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/>
              </a:rPr>
              <a:t>https://www.space-track.org/#/gp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0F10-47DF-71E9-2A1E-117F6E5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747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5CEB-8496-7B7C-2B9E-B50AC716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 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02D9-1310-76BF-1046-C4F6308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Swarm A and C form the lower pair of satellites flying side-by-side (1.4° separation in longitude at the equator) at an altitude of 462 km (initial altitude) and at 87.35° inclination angle, whereas Swarm B is cruising at a higher orbit of 511 km (initial altitude) and at 87.75° inclination angle.</a:t>
            </a:r>
          </a:p>
          <a:p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https://earth.esa.int/eogateway/missions/swarm/description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129B2-6C6E-13A0-F641-600FDF0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316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DF64-DF60-3AE2-5CB2-C16B9B91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Raising the orbit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0C93-EBAB-2E27-9035-E8F3E58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With the increasing solar activity of solar cycle 25, the Earth’s atmosphere is expanding leading to higher density and stronger decay of the orbits. Without an orbit raise of Swarm A and C they would re-enter in 2024, so a first sequence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NotesEsa"/>
              </a:rPr>
              <a:t>manoeuvres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 is planned between 3rd May and 8th July 2022, raising their altitude by about 45 km.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If not adjusted the orbital plane of Swarm B will be coplanar with A and C, which is undesirable for mapping the lithosphere. To avoid this it is necessary to reduce or increase the relative rotation after they are perpendicular</a:t>
            </a:r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sz="1800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https://earth.esa.int/eogateway/eogateway/missions/swarm/constellation-and-orbit-evolution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1140-26E9-466F-344D-264F31CA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091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B95D-1CF7-AF42-D6D7-E925F0D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6A7E4-1E29-EB63-DAC7-FEE0CE4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047CD55-112C-107A-F2E2-FF10B542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499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53403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E614-C58F-EBE6-7DDC-4BF8C502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0AF71-F247-9FA6-FEDE-27CF39D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95C56A5-4D66-140E-04CC-200CEC6B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143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870B-3D21-09F4-E802-74E97FD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2F70F-2E1E-EC92-D487-7DB6033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EA2E59E-5B82-B801-EA18-95455E75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308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D002-0A68-20BD-950D-550334B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9ABC8-14C6-CF3B-7C42-769A66B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89D8906-6CC5-AE18-D501-1F906DBA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235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81A6-3C5E-9E11-DB10-3B0227C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86B76-E848-ADC3-CE0F-7EDF58B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6AC3CF-29CF-D1E1-1506-31C5C5A7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5422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CF3C-106D-8B7B-4B92-10B4706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6BEE8-C90D-8961-CE5C-F4AC8AE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78F0BEA-01FB-6474-2DE7-2B582F0D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2255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3965-B3F5-E9F3-B767-6C1D71D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3FC25-9BBB-D10D-DB13-EDA6025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6DAEC7-1C5E-3FBC-23D7-8BCE95F5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5896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01CFE-D790-A54A-3E60-3D3075D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C01FC-B548-41AA-8BC5-E02092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448A35C-BA44-B9B2-6467-EE82AF35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09391299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143</TotalTime>
  <Words>353</Words>
  <Application>Microsoft Office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NotesEsa</vt:lpstr>
      <vt:lpstr>Consolas</vt:lpstr>
      <vt:lpstr>Times New Roman</vt:lpstr>
      <vt:lpstr>Univers</vt:lpstr>
      <vt:lpstr>SepiaGray</vt:lpstr>
      <vt:lpstr>Frozen Orbit Beispiele</vt:lpstr>
      <vt:lpstr>Data Source</vt:lpstr>
      <vt:lpstr>GOCE</vt:lpstr>
      <vt:lpstr>GOCE</vt:lpstr>
      <vt:lpstr>GRACE-1</vt:lpstr>
      <vt:lpstr>GRACE-1</vt:lpstr>
      <vt:lpstr>CHAMP</vt:lpstr>
      <vt:lpstr>CHAMP</vt:lpstr>
      <vt:lpstr>Sentinel-3A</vt:lpstr>
      <vt:lpstr>Sentinel-3A</vt:lpstr>
      <vt:lpstr>Sentinel-3B</vt:lpstr>
      <vt:lpstr>Sentinel-3B</vt:lpstr>
      <vt:lpstr>Sentinel-3 Vergleich</vt:lpstr>
      <vt:lpstr>SWARM-A</vt:lpstr>
      <vt:lpstr>SWARM-A</vt:lpstr>
      <vt:lpstr>SWARM-B</vt:lpstr>
      <vt:lpstr>SWARM-B</vt:lpstr>
      <vt:lpstr>SWARM-C</vt:lpstr>
      <vt:lpstr>SWARM-C</vt:lpstr>
      <vt:lpstr>SWARM Mission</vt:lpstr>
      <vt:lpstr>Raising the orbit</vt:lpstr>
      <vt:lpstr>SWARM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149</cp:revision>
  <cp:lastPrinted>2020-11-11T00:04:42Z</cp:lastPrinted>
  <dcterms:created xsi:type="dcterms:W3CDTF">2009-11-23T14:26:07Z</dcterms:created>
  <dcterms:modified xsi:type="dcterms:W3CDTF">2022-11-28T17:12:16Z</dcterms:modified>
</cp:coreProperties>
</file>