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57" r:id="rId3"/>
    <p:sldId id="269" r:id="rId4"/>
    <p:sldId id="299" r:id="rId5"/>
    <p:sldId id="280" r:id="rId6"/>
    <p:sldId id="305" r:id="rId7"/>
    <p:sldId id="302" r:id="rId8"/>
    <p:sldId id="303" r:id="rId9"/>
    <p:sldId id="306" r:id="rId10"/>
    <p:sldId id="307" r:id="rId11"/>
    <p:sldId id="308" r:id="rId12"/>
    <p:sldId id="309" r:id="rId13"/>
    <p:sldId id="310" r:id="rId14"/>
    <p:sldId id="311" r:id="rId15"/>
    <p:sldId id="297" r:id="rId16"/>
    <p:sldId id="294" r:id="rId17"/>
    <p:sldId id="293" r:id="rId18"/>
    <p:sldId id="295" r:id="rId19"/>
    <p:sldId id="296"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C2F4"/>
    <a:srgbClr val="B0EFF4"/>
    <a:srgbClr val="E5EEB5"/>
    <a:srgbClr val="0070C0"/>
    <a:srgbClr val="C00000"/>
    <a:srgbClr val="4A8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7487" autoAdjust="0"/>
    <p:restoredTop sz="94660"/>
  </p:normalViewPr>
  <p:slideViewPr>
    <p:cSldViewPr snapToGrid="0">
      <p:cViewPr varScale="1">
        <p:scale>
          <a:sx n="75" d="100"/>
          <a:sy n="75" d="100"/>
        </p:scale>
        <p:origin x="90" y="126"/>
      </p:cViewPr>
      <p:guideLst/>
    </p:cSldViewPr>
  </p:slideViewPr>
  <p:notesTextViewPr>
    <p:cViewPr>
      <p:scale>
        <a:sx n="1" d="1"/>
        <a:sy n="1" d="1"/>
      </p:scale>
      <p:origin x="0" y="0"/>
    </p:cViewPr>
  </p:notesTextViewPr>
  <p:sorterViewPr>
    <p:cViewPr>
      <p:scale>
        <a:sx n="100" d="100"/>
        <a:sy n="100" d="100"/>
      </p:scale>
      <p:origin x="0" y="-62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E1572-1F3F-4CC6-AAC9-77E401D9256F}" type="datetimeFigureOut">
              <a:rPr lang="en-MY" smtClean="0"/>
              <a:t>14/2/2022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ADF63-5BD2-4D76-8D8A-A06DF754359E}" type="slidenum">
              <a:rPr lang="en-MY" smtClean="0"/>
              <a:t>‹#›</a:t>
            </a:fld>
            <a:endParaRPr lang="en-MY"/>
          </a:p>
        </p:txBody>
      </p:sp>
    </p:spTree>
    <p:extLst>
      <p:ext uri="{BB962C8B-B14F-4D97-AF65-F5344CB8AC3E}">
        <p14:creationId xmlns:p14="http://schemas.microsoft.com/office/powerpoint/2010/main" val="94104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80DADF63-5BD2-4D76-8D8A-A06DF754359E}" type="slidenum">
              <a:rPr lang="en-MY" smtClean="0"/>
              <a:t>2</a:t>
            </a:fld>
            <a:endParaRPr lang="en-MY"/>
          </a:p>
        </p:txBody>
      </p:sp>
    </p:spTree>
    <p:extLst>
      <p:ext uri="{BB962C8B-B14F-4D97-AF65-F5344CB8AC3E}">
        <p14:creationId xmlns:p14="http://schemas.microsoft.com/office/powerpoint/2010/main" val="410534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BE54-B62B-41C6-A07D-97E027B52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1B3818D9-4B44-4F00-B223-C0563274A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0B04CB6-C2F8-41C1-AE29-725A5C5CABFF}"/>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5" name="Footer Placeholder 4">
            <a:extLst>
              <a:ext uri="{FF2B5EF4-FFF2-40B4-BE49-F238E27FC236}">
                <a16:creationId xmlns:a16="http://schemas.microsoft.com/office/drawing/2014/main" id="{1EFB974E-0EFF-498C-BA6E-FDC2E5E00A3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04F6EEE-949F-4D4C-88DA-E22D68181034}"/>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62112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F849-22FD-481F-AB71-B04FD2653CE3}"/>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5BD6A9C-7B1D-47AA-806E-1C2D0CA8A8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2B381D8-283F-4152-B0A1-9957BFE4BE80}"/>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5" name="Footer Placeholder 4">
            <a:extLst>
              <a:ext uri="{FF2B5EF4-FFF2-40B4-BE49-F238E27FC236}">
                <a16:creationId xmlns:a16="http://schemas.microsoft.com/office/drawing/2014/main" id="{717BD9EC-A792-4073-A157-D9B52CD68D7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91D7477-4A48-491D-ABE7-0B8B0E80B7B7}"/>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14762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CC3D74-F64B-49E6-9B09-7C961688A6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EA290C7-A2E8-4067-999D-407676816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C48C6C0-278D-4DA4-90DF-0B679CE363A3}"/>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5" name="Footer Placeholder 4">
            <a:extLst>
              <a:ext uri="{FF2B5EF4-FFF2-40B4-BE49-F238E27FC236}">
                <a16:creationId xmlns:a16="http://schemas.microsoft.com/office/drawing/2014/main" id="{37F1F6BA-CD4F-46AB-A380-C3F9E7DAA4A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FC323A8-EE03-453A-9941-8A76C081C24D}"/>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15573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C12E-20CF-4F5E-94D2-070322F68A5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7DA2839-67C8-4502-BA07-B9D276268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E6614E-9075-4299-BA2C-718B3C0FC32A}"/>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5" name="Footer Placeholder 4">
            <a:extLst>
              <a:ext uri="{FF2B5EF4-FFF2-40B4-BE49-F238E27FC236}">
                <a16:creationId xmlns:a16="http://schemas.microsoft.com/office/drawing/2014/main" id="{47FBFD87-7BFC-4EDA-A093-39907590FD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EB2A266-CA19-482C-BC88-6A435D6351BF}"/>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103798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00AA-E6E1-413F-849A-FAAC12F13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1B30366-A3A9-4711-BFD0-93783B230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A01FA-CD05-4970-ABF0-4787C8CBD8E9}"/>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5" name="Footer Placeholder 4">
            <a:extLst>
              <a:ext uri="{FF2B5EF4-FFF2-40B4-BE49-F238E27FC236}">
                <a16:creationId xmlns:a16="http://schemas.microsoft.com/office/drawing/2014/main" id="{549D380F-3A6C-4858-85F2-2264E9DFCB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1333169-E42F-481B-BBCA-03AC568F14D5}"/>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401232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605B-E816-40D2-83DF-6FCC111A020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49E7C60-5BA5-47B1-9350-02592C1CD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BE73D6C-B28A-4B0B-86FB-B97FE2386E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D140309B-6182-44E1-922D-E1D81894D4ED}"/>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6" name="Footer Placeholder 5">
            <a:extLst>
              <a:ext uri="{FF2B5EF4-FFF2-40B4-BE49-F238E27FC236}">
                <a16:creationId xmlns:a16="http://schemas.microsoft.com/office/drawing/2014/main" id="{3E1C3F0B-98BF-4AE6-AA70-A3FC6CE3214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DF43555-D93E-4BA5-9C2F-1992BD2CD3DE}"/>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24542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A0AB-0556-4F95-80A5-3624A255E8E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EF75D50-CCB1-4248-A818-ADAF2E7FC5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6CAC7D-5B0B-491F-83BC-87E4E0D24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F2BD1C6-7CE4-4BCB-A9AC-5B4AEDBA9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A5100-B1EA-4761-813D-F07CF558A6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EDA3170-086C-4C41-9857-781F99A3D8B2}"/>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8" name="Footer Placeholder 7">
            <a:extLst>
              <a:ext uri="{FF2B5EF4-FFF2-40B4-BE49-F238E27FC236}">
                <a16:creationId xmlns:a16="http://schemas.microsoft.com/office/drawing/2014/main" id="{54D446BC-54AB-4479-85BD-06B641ECBE1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F088316-178C-4E07-B695-842E86AF0D01}"/>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128911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AE17-5211-4A8C-BE71-0860772DC5F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F7517886-9D06-4971-8B9F-A659DED6A7B6}"/>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4" name="Footer Placeholder 3">
            <a:extLst>
              <a:ext uri="{FF2B5EF4-FFF2-40B4-BE49-F238E27FC236}">
                <a16:creationId xmlns:a16="http://schemas.microsoft.com/office/drawing/2014/main" id="{C93C5415-F8E2-4584-B90D-A9E39037925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DF482284-CC2F-4694-98CB-1122F4DBE977}"/>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96934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6F850A-E388-4CA0-BAFD-9E4F26665883}"/>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3" name="Footer Placeholder 2">
            <a:extLst>
              <a:ext uri="{FF2B5EF4-FFF2-40B4-BE49-F238E27FC236}">
                <a16:creationId xmlns:a16="http://schemas.microsoft.com/office/drawing/2014/main" id="{9394081A-33FB-4D96-AFC9-F2CC82C4242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CF9DE3BC-FDCE-42FF-8C31-F7FE2D7BB270}"/>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392345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B7F6-C609-44A8-9A73-EEA6B2BD8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961D681-CAA0-47E1-AF3A-FC8A0E215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8CAB4E0-A935-47BC-BBE5-C7C26744A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5EC3B-F074-454C-ACA4-517A3EF63B97}"/>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6" name="Footer Placeholder 5">
            <a:extLst>
              <a:ext uri="{FF2B5EF4-FFF2-40B4-BE49-F238E27FC236}">
                <a16:creationId xmlns:a16="http://schemas.microsoft.com/office/drawing/2014/main" id="{FFD99838-2070-4916-8787-925ECD210FE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F4598E4-A02E-4725-9E87-F5789B7A3D51}"/>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42134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7B6A-ED6B-4C2F-85E2-E537F457E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552BDAF-5BDD-4975-951D-8ADCEFE92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13E8CC4-E788-4FC0-9E1C-3B39034D7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87E65-3B36-4CE6-8D95-E9A9D4F89CDB}"/>
              </a:ext>
            </a:extLst>
          </p:cNvPr>
          <p:cNvSpPr>
            <a:spLocks noGrp="1"/>
          </p:cNvSpPr>
          <p:nvPr>
            <p:ph type="dt" sz="half" idx="10"/>
          </p:nvPr>
        </p:nvSpPr>
        <p:spPr/>
        <p:txBody>
          <a:bodyPr/>
          <a:lstStyle/>
          <a:p>
            <a:fld id="{EA0870E0-CA1A-4852-9D90-AD513CFC3807}" type="datetimeFigureOut">
              <a:rPr lang="en-MY" smtClean="0"/>
              <a:t>14/2/2022</a:t>
            </a:fld>
            <a:endParaRPr lang="en-MY"/>
          </a:p>
        </p:txBody>
      </p:sp>
      <p:sp>
        <p:nvSpPr>
          <p:cNvPr id="6" name="Footer Placeholder 5">
            <a:extLst>
              <a:ext uri="{FF2B5EF4-FFF2-40B4-BE49-F238E27FC236}">
                <a16:creationId xmlns:a16="http://schemas.microsoft.com/office/drawing/2014/main" id="{4734C54A-6DFF-49F7-B654-13E1D4168AB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86C69D9-20F8-42EC-BF17-B2B13A52C71C}"/>
              </a:ext>
            </a:extLst>
          </p:cNvPr>
          <p:cNvSpPr>
            <a:spLocks noGrp="1"/>
          </p:cNvSpPr>
          <p:nvPr>
            <p:ph type="sldNum" sz="quarter" idx="12"/>
          </p:nvPr>
        </p:nvSpPr>
        <p:spPr/>
        <p:txBody>
          <a:bodyPr/>
          <a:lstStyle/>
          <a:p>
            <a:fld id="{2505D091-38B2-480F-B851-55F1E522F536}" type="slidenum">
              <a:rPr lang="en-MY" smtClean="0"/>
              <a:t>‹#›</a:t>
            </a:fld>
            <a:endParaRPr lang="en-MY"/>
          </a:p>
        </p:txBody>
      </p:sp>
    </p:spTree>
    <p:extLst>
      <p:ext uri="{BB962C8B-B14F-4D97-AF65-F5344CB8AC3E}">
        <p14:creationId xmlns:p14="http://schemas.microsoft.com/office/powerpoint/2010/main" val="370809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2245C0-01E2-468D-B243-D4287AE0D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MY" dirty="0"/>
          </a:p>
        </p:txBody>
      </p:sp>
      <p:sp>
        <p:nvSpPr>
          <p:cNvPr id="3" name="Text Placeholder 2">
            <a:extLst>
              <a:ext uri="{FF2B5EF4-FFF2-40B4-BE49-F238E27FC236}">
                <a16:creationId xmlns:a16="http://schemas.microsoft.com/office/drawing/2014/main" id="{AF5752E5-90EE-498A-A81C-EDB0D336B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
        <p:nvSpPr>
          <p:cNvPr id="4" name="Date Placeholder 3">
            <a:extLst>
              <a:ext uri="{FF2B5EF4-FFF2-40B4-BE49-F238E27FC236}">
                <a16:creationId xmlns:a16="http://schemas.microsoft.com/office/drawing/2014/main" id="{B90980B2-795F-41E0-9917-5D57161D7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870E0-CA1A-4852-9D90-AD513CFC3807}" type="datetimeFigureOut">
              <a:rPr lang="en-MY" smtClean="0"/>
              <a:t>14/2/2022</a:t>
            </a:fld>
            <a:endParaRPr lang="en-MY"/>
          </a:p>
        </p:txBody>
      </p:sp>
      <p:sp>
        <p:nvSpPr>
          <p:cNvPr id="5" name="Footer Placeholder 4">
            <a:extLst>
              <a:ext uri="{FF2B5EF4-FFF2-40B4-BE49-F238E27FC236}">
                <a16:creationId xmlns:a16="http://schemas.microsoft.com/office/drawing/2014/main" id="{E2E93697-7DA8-44DE-AA60-E11B32270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9817F03D-9783-45BC-81A0-A195646B6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5D091-38B2-480F-B851-55F1E522F536}" type="slidenum">
              <a:rPr lang="en-MY" smtClean="0"/>
              <a:t>‹#›</a:t>
            </a:fld>
            <a:endParaRPr lang="en-MY"/>
          </a:p>
        </p:txBody>
      </p:sp>
    </p:spTree>
    <p:extLst>
      <p:ext uri="{BB962C8B-B14F-4D97-AF65-F5344CB8AC3E}">
        <p14:creationId xmlns:p14="http://schemas.microsoft.com/office/powerpoint/2010/main" val="147692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dev/packages/timelines" TargetMode="External"/><Relationship Id="rId2" Type="http://schemas.openxmlformats.org/officeDocument/2006/relationships/hyperlink" Target="https://marvelapp.com/prototype/669g1ij/screen/8059607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s://marvelapp.com/prototype/669g1ij"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marvelapp.com/prototype/669g1ij" TargetMode="External"/><Relationship Id="rId5" Type="http://schemas.openxmlformats.org/officeDocument/2006/relationships/image" Target="../media/image22.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marvelapp.com/prototype/669g1ij" TargetMode="External"/><Relationship Id="rId5" Type="http://schemas.openxmlformats.org/officeDocument/2006/relationships/image" Target="../media/image2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marvelapp.com/prototype/669g1ij" TargetMode="External"/><Relationship Id="rId5" Type="http://schemas.openxmlformats.org/officeDocument/2006/relationships/image" Target="../media/image22.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10;&#10;Description automatically generated">
            <a:extLst>
              <a:ext uri="{FF2B5EF4-FFF2-40B4-BE49-F238E27FC236}">
                <a16:creationId xmlns:a16="http://schemas.microsoft.com/office/drawing/2014/main" id="{0127CD2A-3310-4EC6-81EE-1A9DB14D8AD0}"/>
              </a:ext>
            </a:extLst>
          </p:cNvPr>
          <p:cNvPicPr>
            <a:picLocks noChangeAspect="1"/>
          </p:cNvPicPr>
          <p:nvPr/>
        </p:nvPicPr>
        <p:blipFill rotWithShape="1">
          <a:blip r:embed="rId2">
            <a:extLst>
              <a:ext uri="{28A0092B-C50C-407E-A947-70E740481C1C}">
                <a14:useLocalDpi xmlns:a14="http://schemas.microsoft.com/office/drawing/2010/main" val="0"/>
              </a:ext>
            </a:extLst>
          </a:blip>
          <a:srcRect l="3379" t="2496" r="5001" b="-2496"/>
          <a:stretch/>
        </p:blipFill>
        <p:spPr>
          <a:xfrm>
            <a:off x="1333500" y="505102"/>
            <a:ext cx="9525000" cy="5847796"/>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93618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8" y="1105223"/>
            <a:ext cx="10148053" cy="5364850"/>
          </a:xfrm>
        </p:spPr>
        <p:txBody>
          <a:bodyPr>
            <a:normAutofit/>
          </a:bodyPr>
          <a:lstStyle/>
          <a:p>
            <a:pPr>
              <a:buFont typeface="Courier New" panose="02070309020205020404" pitchFamily="49" charset="0"/>
              <a:buChar char="o"/>
            </a:pPr>
            <a:r>
              <a:rPr lang="en-US" dirty="0"/>
              <a:t>Admin Module</a:t>
            </a:r>
          </a:p>
          <a:p>
            <a:pPr lvl="1">
              <a:buFont typeface="Courier New" panose="02070309020205020404" pitchFamily="49" charset="0"/>
              <a:buChar char="o"/>
            </a:pPr>
            <a:r>
              <a:rPr lang="en-US" dirty="0"/>
              <a:t>The app must have an analytics function to </a:t>
            </a:r>
            <a:r>
              <a:rPr lang="en-US" dirty="0" err="1"/>
              <a:t>summarise</a:t>
            </a:r>
            <a:r>
              <a:rPr lang="en-US" dirty="0"/>
              <a:t> patients’ data and details.</a:t>
            </a:r>
          </a:p>
          <a:p>
            <a:pPr lvl="1">
              <a:buFont typeface="Courier New" panose="02070309020205020404" pitchFamily="49" charset="0"/>
              <a:buChar char="o"/>
            </a:pP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Requirements</a:t>
            </a:r>
            <a:endParaRPr lang="en-MY" dirty="0"/>
          </a:p>
        </p:txBody>
      </p:sp>
    </p:spTree>
    <p:extLst>
      <p:ext uri="{BB962C8B-B14F-4D97-AF65-F5344CB8AC3E}">
        <p14:creationId xmlns:p14="http://schemas.microsoft.com/office/powerpoint/2010/main" val="138941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8" y="1105223"/>
            <a:ext cx="10148053" cy="5364850"/>
          </a:xfrm>
        </p:spPr>
        <p:txBody>
          <a:bodyPr>
            <a:normAutofit/>
          </a:bodyPr>
          <a:lstStyle/>
          <a:p>
            <a:pPr>
              <a:buFont typeface="Courier New" panose="02070309020205020404" pitchFamily="49" charset="0"/>
              <a:buChar char="o"/>
            </a:pPr>
            <a:r>
              <a:rPr lang="en-US" dirty="0"/>
              <a:t>The app must have a widget-style home page (refer attachment).</a:t>
            </a:r>
          </a:p>
          <a:p>
            <a:pPr>
              <a:buFont typeface="Courier New" panose="02070309020205020404" pitchFamily="49" charset="0"/>
              <a:buChar char="o"/>
            </a:pPr>
            <a:r>
              <a:rPr lang="en-US" dirty="0"/>
              <a:t>The app must have DUAL language. (BM/BI)</a:t>
            </a:r>
          </a:p>
          <a:p>
            <a:pPr>
              <a:buFont typeface="Courier New" panose="02070309020205020404" pitchFamily="49" charset="0"/>
              <a:buChar char="o"/>
            </a:pPr>
            <a:r>
              <a:rPr lang="en-US" dirty="0"/>
              <a:t>The app must be secure, and the patient data must be protected.</a:t>
            </a:r>
          </a:p>
          <a:p>
            <a:pPr>
              <a:buFont typeface="Courier New" panose="02070309020205020404" pitchFamily="49" charset="0"/>
              <a:buChar char="o"/>
            </a:pPr>
            <a:r>
              <a:rPr lang="en-US" dirty="0"/>
              <a:t>Include disclaimer before using the app (must be assessed by doctor first)</a:t>
            </a:r>
          </a:p>
          <a:p>
            <a:pPr>
              <a:buFont typeface="Courier New" panose="02070309020205020404" pitchFamily="49" charset="0"/>
              <a:buChar char="o"/>
            </a:pPr>
            <a:endParaRPr lang="en-US" dirty="0"/>
          </a:p>
          <a:p>
            <a:pPr lvl="1">
              <a:buFont typeface="Courier New" panose="02070309020205020404" pitchFamily="49" charset="0"/>
              <a:buChar char="o"/>
            </a:pP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Non Functional Requirements</a:t>
            </a:r>
            <a:endParaRPr lang="en-MY" dirty="0"/>
          </a:p>
        </p:txBody>
      </p:sp>
    </p:spTree>
    <p:extLst>
      <p:ext uri="{BB962C8B-B14F-4D97-AF65-F5344CB8AC3E}">
        <p14:creationId xmlns:p14="http://schemas.microsoft.com/office/powerpoint/2010/main" val="101098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8" y="1105223"/>
            <a:ext cx="10148053" cy="5364850"/>
          </a:xfrm>
        </p:spPr>
        <p:txBody>
          <a:bodyPr>
            <a:normAutofit/>
          </a:bodyPr>
          <a:lstStyle/>
          <a:p>
            <a:pPr>
              <a:buFont typeface="Courier New" panose="02070309020205020404" pitchFamily="49" charset="0"/>
              <a:buChar char="o"/>
            </a:pPr>
            <a:r>
              <a:rPr lang="en-US" dirty="0"/>
              <a:t>The app must be hosted and running for 2 years.</a:t>
            </a:r>
          </a:p>
          <a:p>
            <a:pPr>
              <a:buFont typeface="Courier New" panose="02070309020205020404" pitchFamily="49" charset="0"/>
              <a:buChar char="o"/>
            </a:pPr>
            <a:r>
              <a:rPr lang="en-US" dirty="0"/>
              <a:t>All source codes must be given to the University of Malaya team at the end of the project.</a:t>
            </a:r>
          </a:p>
          <a:p>
            <a:pPr>
              <a:buFont typeface="Courier New" panose="02070309020205020404" pitchFamily="49" charset="0"/>
              <a:buChar char="o"/>
            </a:pPr>
            <a:endParaRPr lang="en-US" dirty="0"/>
          </a:p>
          <a:p>
            <a:pPr>
              <a:buFont typeface="Courier New" panose="02070309020205020404" pitchFamily="49" charset="0"/>
              <a:buChar char="o"/>
            </a:pPr>
            <a:r>
              <a:rPr lang="en-US" dirty="0">
                <a:hlinkClick r:id="rId2"/>
              </a:rPr>
              <a:t>https://marvelapp.com/prototype/669g1ij/screen/80596077</a:t>
            </a:r>
            <a:endParaRPr lang="en-US" dirty="0"/>
          </a:p>
          <a:p>
            <a:pPr>
              <a:buFont typeface="Courier New" panose="02070309020205020404" pitchFamily="49" charset="0"/>
              <a:buChar char="o"/>
            </a:pPr>
            <a:r>
              <a:rPr lang="en-US" dirty="0">
                <a:hlinkClick r:id="rId3"/>
              </a:rPr>
              <a:t>https://pub.dev/packages/timelines</a:t>
            </a: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lvl="1">
              <a:buFont typeface="Courier New" panose="02070309020205020404" pitchFamily="49" charset="0"/>
              <a:buChar char="o"/>
            </a:pP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Others</a:t>
            </a:r>
            <a:endParaRPr lang="en-MY" dirty="0"/>
          </a:p>
        </p:txBody>
      </p:sp>
    </p:spTree>
    <p:extLst>
      <p:ext uri="{BB962C8B-B14F-4D97-AF65-F5344CB8AC3E}">
        <p14:creationId xmlns:p14="http://schemas.microsoft.com/office/powerpoint/2010/main" val="266752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9" y="1105223"/>
            <a:ext cx="9053164" cy="5364850"/>
          </a:xfrm>
        </p:spPr>
        <p:txBody>
          <a:bodyPr>
            <a:normAutofit/>
          </a:bodyPr>
          <a:lstStyle/>
          <a:p>
            <a:pPr>
              <a:buFont typeface="Courier New" panose="02070309020205020404" pitchFamily="49" charset="0"/>
              <a:buChar char="o"/>
            </a:pPr>
            <a:r>
              <a:rPr lang="es-ES" sz="2800" dirty="0"/>
              <a:t>Tan Chun </a:t>
            </a:r>
            <a:r>
              <a:rPr lang="es-ES" sz="2800" dirty="0" err="1"/>
              <a:t>Fang</a:t>
            </a:r>
            <a:endParaRPr lang="es-ES" sz="2800" dirty="0"/>
          </a:p>
          <a:p>
            <a:pPr>
              <a:buFont typeface="Courier New" panose="02070309020205020404" pitchFamily="49" charset="0"/>
              <a:buChar char="o"/>
            </a:pPr>
            <a:r>
              <a:rPr lang="es-ES" sz="2800" dirty="0"/>
              <a:t>Tan Chun </a:t>
            </a:r>
            <a:r>
              <a:rPr lang="es-ES" sz="2800" dirty="0" err="1"/>
              <a:t>Rong</a:t>
            </a:r>
            <a:endParaRPr lang="es-ES" sz="2800" dirty="0"/>
          </a:p>
          <a:p>
            <a:pPr>
              <a:buFont typeface="Courier New" panose="02070309020205020404" pitchFamily="49" charset="0"/>
              <a:buChar char="o"/>
            </a:pPr>
            <a:r>
              <a:rPr lang="es-ES" sz="2800" dirty="0" err="1"/>
              <a:t>Yeow</a:t>
            </a:r>
            <a:r>
              <a:rPr lang="es-ES" sz="2800" dirty="0"/>
              <a:t> </a:t>
            </a:r>
            <a:r>
              <a:rPr lang="es-ES" sz="2800" dirty="0" err="1"/>
              <a:t>Zi</a:t>
            </a:r>
            <a:r>
              <a:rPr lang="es-ES" sz="2800" dirty="0"/>
              <a:t> Qin</a:t>
            </a:r>
          </a:p>
          <a:p>
            <a:pPr>
              <a:buFont typeface="Courier New" panose="02070309020205020404" pitchFamily="49" charset="0"/>
              <a:buChar char="o"/>
            </a:pPr>
            <a:endParaRPr lang="es-ES" dirty="0"/>
          </a:p>
          <a:p>
            <a:pPr>
              <a:buFont typeface="Courier New" panose="02070309020205020404" pitchFamily="49" charset="0"/>
              <a:buChar char="o"/>
            </a:pPr>
            <a:r>
              <a:rPr lang="es-ES" sz="2800" dirty="0"/>
              <a:t> </a:t>
            </a:r>
            <a:r>
              <a:rPr lang="es-ES" sz="2800" dirty="0" err="1"/>
              <a:t>Weekly</a:t>
            </a:r>
            <a:r>
              <a:rPr lang="es-ES" sz="2800" dirty="0"/>
              <a:t> Meeting </a:t>
            </a:r>
            <a:r>
              <a:rPr lang="es-ES" sz="2800" dirty="0" err="1"/>
              <a:t>with</a:t>
            </a:r>
            <a:r>
              <a:rPr lang="es-ES" sz="2800" dirty="0"/>
              <a:t> Ang Tan </a:t>
            </a:r>
            <a:r>
              <a:rPr lang="es-ES" sz="2800" dirty="0" err="1"/>
              <a:t>Fong</a:t>
            </a:r>
            <a:endParaRPr lang="en-US" sz="2800" dirty="0"/>
          </a:p>
          <a:p>
            <a:pPr lvl="1">
              <a:buFont typeface="Courier New" panose="02070309020205020404" pitchFamily="49" charset="0"/>
              <a:buChar char="o"/>
            </a:pP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Development Team</a:t>
            </a:r>
            <a:endParaRPr lang="en-MY" dirty="0"/>
          </a:p>
        </p:txBody>
      </p:sp>
    </p:spTree>
    <p:extLst>
      <p:ext uri="{BB962C8B-B14F-4D97-AF65-F5344CB8AC3E}">
        <p14:creationId xmlns:p14="http://schemas.microsoft.com/office/powerpoint/2010/main" val="242296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9" y="1105223"/>
            <a:ext cx="9053164" cy="5364850"/>
          </a:xfrm>
        </p:spPr>
        <p:txBody>
          <a:bodyPr>
            <a:normAutofit/>
          </a:bodyPr>
          <a:lstStyle/>
          <a:p>
            <a:pPr>
              <a:buFont typeface="Courier New" panose="02070309020205020404" pitchFamily="49" charset="0"/>
              <a:buChar char="o"/>
            </a:pPr>
            <a:r>
              <a:rPr lang="es-ES" dirty="0"/>
              <a:t>Basic User</a:t>
            </a:r>
          </a:p>
          <a:p>
            <a:pPr lvl="1">
              <a:buFont typeface="Courier New" panose="02070309020205020404" pitchFamily="49" charset="0"/>
              <a:buChar char="o"/>
            </a:pPr>
            <a:r>
              <a:rPr lang="es-ES" sz="2800" dirty="0" err="1"/>
              <a:t>Public</a:t>
            </a:r>
            <a:r>
              <a:rPr lang="es-ES" sz="2800" dirty="0"/>
              <a:t> (</a:t>
            </a:r>
            <a:r>
              <a:rPr lang="es-ES" sz="2800" dirty="0" err="1"/>
              <a:t>DeSCa</a:t>
            </a:r>
            <a:r>
              <a:rPr lang="es-ES" sz="2800" dirty="0"/>
              <a:t>)</a:t>
            </a:r>
          </a:p>
          <a:p>
            <a:pPr lvl="1">
              <a:buFont typeface="Courier New" panose="02070309020205020404" pitchFamily="49" charset="0"/>
              <a:buChar char="o"/>
            </a:pPr>
            <a:r>
              <a:rPr lang="es-ES" sz="2800" dirty="0" err="1"/>
              <a:t>Patient</a:t>
            </a:r>
            <a:r>
              <a:rPr lang="es-ES" sz="2800" dirty="0"/>
              <a:t> (</a:t>
            </a:r>
            <a:r>
              <a:rPr lang="es-ES" sz="2800" dirty="0" err="1"/>
              <a:t>DeSMoS</a:t>
            </a:r>
            <a:r>
              <a:rPr lang="es-ES" sz="2800" dirty="0"/>
              <a:t>)</a:t>
            </a:r>
          </a:p>
          <a:p>
            <a:pPr lvl="2">
              <a:buFont typeface="Courier New" panose="02070309020205020404" pitchFamily="49" charset="0"/>
              <a:buChar char="o"/>
            </a:pPr>
            <a:r>
              <a:rPr lang="es-ES" sz="2800" dirty="0" err="1"/>
              <a:t>Get</a:t>
            </a:r>
            <a:r>
              <a:rPr lang="es-ES" sz="2800" dirty="0"/>
              <a:t> </a:t>
            </a:r>
            <a:r>
              <a:rPr lang="es-ES" sz="2800" dirty="0" err="1"/>
              <a:t>approval</a:t>
            </a:r>
            <a:r>
              <a:rPr lang="es-ES" sz="2800" dirty="0"/>
              <a:t> </a:t>
            </a:r>
            <a:r>
              <a:rPr lang="es-ES" sz="2800" dirty="0" err="1"/>
              <a:t>before</a:t>
            </a:r>
            <a:r>
              <a:rPr lang="es-ES" sz="2800" dirty="0"/>
              <a:t> can </a:t>
            </a:r>
            <a:r>
              <a:rPr lang="es-ES" sz="2800" dirty="0" err="1"/>
              <a:t>access</a:t>
            </a:r>
            <a:endParaRPr lang="es-ES" sz="2800" dirty="0"/>
          </a:p>
          <a:p>
            <a:pPr lvl="2">
              <a:buFont typeface="Courier New" panose="02070309020205020404" pitchFamily="49" charset="0"/>
              <a:buChar char="o"/>
            </a:pPr>
            <a:endParaRPr lang="es-ES" sz="2800" dirty="0"/>
          </a:p>
          <a:p>
            <a:pPr>
              <a:buFont typeface="Courier New" panose="02070309020205020404" pitchFamily="49" charset="0"/>
              <a:buChar char="o"/>
            </a:pPr>
            <a:r>
              <a:rPr lang="es-ES" dirty="0"/>
              <a:t>Administrador</a:t>
            </a:r>
          </a:p>
          <a:p>
            <a:pPr lvl="1">
              <a:buFont typeface="Courier New" panose="02070309020205020404" pitchFamily="49" charset="0"/>
              <a:buChar char="o"/>
            </a:pPr>
            <a:r>
              <a:rPr lang="en-MY" sz="2800" dirty="0"/>
              <a:t>Register Full Name &amp; IC</a:t>
            </a:r>
          </a:p>
          <a:p>
            <a:pPr lvl="1">
              <a:buFont typeface="Courier New" panose="02070309020205020404" pitchFamily="49" charset="0"/>
              <a:buChar char="o"/>
            </a:pPr>
            <a:r>
              <a:rPr lang="en-MY" sz="2800" dirty="0"/>
              <a:t>Dashboard</a:t>
            </a:r>
          </a:p>
          <a:p>
            <a:pPr lvl="1">
              <a:buFont typeface="Courier New" panose="02070309020205020404" pitchFamily="49" charset="0"/>
              <a:buChar char="o"/>
            </a:pPr>
            <a:r>
              <a:rPr lang="en-MY" sz="2800" dirty="0"/>
              <a:t>Data Export</a:t>
            </a:r>
          </a:p>
          <a:p>
            <a:pPr lvl="1">
              <a:buFont typeface="Courier New" panose="02070309020205020404" pitchFamily="49" charset="0"/>
              <a:buChar char="o"/>
            </a:pPr>
            <a:r>
              <a:rPr lang="en-MY" sz="2800" dirty="0"/>
              <a:t>Approval of Dengue</a:t>
            </a:r>
            <a:endParaRPr lang="es-ES" sz="2800" dirty="0"/>
          </a:p>
          <a:p>
            <a:pPr lvl="2">
              <a:buFont typeface="Courier New" panose="02070309020205020404" pitchFamily="49" charset="0"/>
              <a:buChar char="o"/>
            </a:pPr>
            <a:endParaRPr lang="es-ES" sz="2800" dirty="0"/>
          </a:p>
          <a:p>
            <a:pPr lvl="2">
              <a:buFont typeface="Courier New" panose="02070309020205020404" pitchFamily="49" charset="0"/>
              <a:buChar char="o"/>
            </a:pPr>
            <a:endParaRPr lang="es-ES" sz="2800" dirty="0"/>
          </a:p>
          <a:p>
            <a:pPr lvl="2">
              <a:buFont typeface="Courier New" panose="02070309020205020404" pitchFamily="49" charset="0"/>
              <a:buChar char="o"/>
            </a:pPr>
            <a:endParaRPr lang="es-ES" sz="2800" dirty="0"/>
          </a:p>
          <a:p>
            <a:pPr>
              <a:buFont typeface="Courier New" panose="02070309020205020404" pitchFamily="49" charset="0"/>
              <a:buChar char="o"/>
            </a:pPr>
            <a:endParaRPr lang="es-ES" dirty="0"/>
          </a:p>
          <a:p>
            <a:pPr>
              <a:buFont typeface="Courier New" panose="02070309020205020404" pitchFamily="49" charset="0"/>
              <a:buChar char="o"/>
            </a:pP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Target User</a:t>
            </a:r>
            <a:endParaRPr lang="en-MY" dirty="0"/>
          </a:p>
        </p:txBody>
      </p:sp>
    </p:spTree>
    <p:extLst>
      <p:ext uri="{BB962C8B-B14F-4D97-AF65-F5344CB8AC3E}">
        <p14:creationId xmlns:p14="http://schemas.microsoft.com/office/powerpoint/2010/main" val="198468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App Design Inspiration </a:t>
            </a:r>
            <a:endParaRPr lang="en-MY" dirty="0"/>
          </a:p>
        </p:txBody>
      </p:sp>
      <p:pic>
        <p:nvPicPr>
          <p:cNvPr id="10" name="Picture 9">
            <a:extLst>
              <a:ext uri="{FF2B5EF4-FFF2-40B4-BE49-F238E27FC236}">
                <a16:creationId xmlns:a16="http://schemas.microsoft.com/office/drawing/2014/main" id="{36990897-BBA8-43DB-B3C9-A081851E2C16}"/>
              </a:ext>
            </a:extLst>
          </p:cNvPr>
          <p:cNvPicPr>
            <a:picLocks noChangeAspect="1"/>
          </p:cNvPicPr>
          <p:nvPr/>
        </p:nvPicPr>
        <p:blipFill>
          <a:blip r:embed="rId2"/>
          <a:stretch>
            <a:fillRect/>
          </a:stretch>
        </p:blipFill>
        <p:spPr>
          <a:xfrm>
            <a:off x="722012" y="2244100"/>
            <a:ext cx="2186126" cy="4372252"/>
          </a:xfrm>
          <a:prstGeom prst="rect">
            <a:avLst/>
          </a:prstGeom>
        </p:spPr>
      </p:pic>
      <p:pic>
        <p:nvPicPr>
          <p:cNvPr id="15" name="Picture 14">
            <a:extLst>
              <a:ext uri="{FF2B5EF4-FFF2-40B4-BE49-F238E27FC236}">
                <a16:creationId xmlns:a16="http://schemas.microsoft.com/office/drawing/2014/main" id="{BEF1E815-2BC5-4DAF-A0F9-B1943F1B5945}"/>
              </a:ext>
            </a:extLst>
          </p:cNvPr>
          <p:cNvPicPr>
            <a:picLocks noChangeAspect="1"/>
          </p:cNvPicPr>
          <p:nvPr/>
        </p:nvPicPr>
        <p:blipFill>
          <a:blip r:embed="rId3"/>
          <a:stretch>
            <a:fillRect/>
          </a:stretch>
        </p:blipFill>
        <p:spPr>
          <a:xfrm>
            <a:off x="685800" y="1206851"/>
            <a:ext cx="2489817" cy="974443"/>
          </a:xfrm>
          <a:prstGeom prst="rect">
            <a:avLst/>
          </a:prstGeom>
        </p:spPr>
      </p:pic>
      <p:pic>
        <p:nvPicPr>
          <p:cNvPr id="16" name="Picture 15">
            <a:extLst>
              <a:ext uri="{FF2B5EF4-FFF2-40B4-BE49-F238E27FC236}">
                <a16:creationId xmlns:a16="http://schemas.microsoft.com/office/drawing/2014/main" id="{B40F955A-6BF0-48F9-B7C3-E7903C415D97}"/>
              </a:ext>
            </a:extLst>
          </p:cNvPr>
          <p:cNvPicPr>
            <a:picLocks noChangeAspect="1"/>
          </p:cNvPicPr>
          <p:nvPr/>
        </p:nvPicPr>
        <p:blipFill>
          <a:blip r:embed="rId4"/>
          <a:stretch>
            <a:fillRect/>
          </a:stretch>
        </p:blipFill>
        <p:spPr>
          <a:xfrm>
            <a:off x="3175617" y="2244100"/>
            <a:ext cx="2458163" cy="4372252"/>
          </a:xfrm>
          <a:prstGeom prst="rect">
            <a:avLst/>
          </a:prstGeom>
        </p:spPr>
      </p:pic>
      <p:pic>
        <p:nvPicPr>
          <p:cNvPr id="18" name="Picture 17">
            <a:extLst>
              <a:ext uri="{FF2B5EF4-FFF2-40B4-BE49-F238E27FC236}">
                <a16:creationId xmlns:a16="http://schemas.microsoft.com/office/drawing/2014/main" id="{DD128DE7-98F3-44F8-BD0A-3C918880CEC1}"/>
              </a:ext>
            </a:extLst>
          </p:cNvPr>
          <p:cNvPicPr>
            <a:picLocks noChangeAspect="1"/>
          </p:cNvPicPr>
          <p:nvPr/>
        </p:nvPicPr>
        <p:blipFill>
          <a:blip r:embed="rId5"/>
          <a:stretch>
            <a:fillRect/>
          </a:stretch>
        </p:blipFill>
        <p:spPr>
          <a:xfrm>
            <a:off x="3175617" y="1180526"/>
            <a:ext cx="2489817" cy="1043313"/>
          </a:xfrm>
          <a:prstGeom prst="rect">
            <a:avLst/>
          </a:prstGeom>
        </p:spPr>
      </p:pic>
      <p:pic>
        <p:nvPicPr>
          <p:cNvPr id="19" name="Picture 18">
            <a:extLst>
              <a:ext uri="{FF2B5EF4-FFF2-40B4-BE49-F238E27FC236}">
                <a16:creationId xmlns:a16="http://schemas.microsoft.com/office/drawing/2014/main" id="{CCF8E64E-67CF-4E82-9C41-E3D88483646D}"/>
              </a:ext>
            </a:extLst>
          </p:cNvPr>
          <p:cNvPicPr>
            <a:picLocks noChangeAspect="1"/>
          </p:cNvPicPr>
          <p:nvPr/>
        </p:nvPicPr>
        <p:blipFill>
          <a:blip r:embed="rId6"/>
          <a:stretch>
            <a:fillRect/>
          </a:stretch>
        </p:blipFill>
        <p:spPr>
          <a:xfrm>
            <a:off x="5929970" y="2248822"/>
            <a:ext cx="2458164" cy="4367529"/>
          </a:xfrm>
          <a:prstGeom prst="rect">
            <a:avLst/>
          </a:prstGeom>
        </p:spPr>
      </p:pic>
      <p:pic>
        <p:nvPicPr>
          <p:cNvPr id="21" name="Picture 20">
            <a:extLst>
              <a:ext uri="{FF2B5EF4-FFF2-40B4-BE49-F238E27FC236}">
                <a16:creationId xmlns:a16="http://schemas.microsoft.com/office/drawing/2014/main" id="{8E485D92-2B9A-4F4C-B16A-363A5D6958FD}"/>
              </a:ext>
            </a:extLst>
          </p:cNvPr>
          <p:cNvPicPr>
            <a:picLocks noChangeAspect="1"/>
          </p:cNvPicPr>
          <p:nvPr/>
        </p:nvPicPr>
        <p:blipFill>
          <a:blip r:embed="rId7"/>
          <a:stretch>
            <a:fillRect/>
          </a:stretch>
        </p:blipFill>
        <p:spPr>
          <a:xfrm>
            <a:off x="5894459" y="1179849"/>
            <a:ext cx="2682110" cy="1035879"/>
          </a:xfrm>
          <a:prstGeom prst="rect">
            <a:avLst/>
          </a:prstGeom>
        </p:spPr>
      </p:pic>
      <p:pic>
        <p:nvPicPr>
          <p:cNvPr id="22" name="Picture 21">
            <a:extLst>
              <a:ext uri="{FF2B5EF4-FFF2-40B4-BE49-F238E27FC236}">
                <a16:creationId xmlns:a16="http://schemas.microsoft.com/office/drawing/2014/main" id="{C195CE4E-8F91-4F6B-8C8E-8DC69FA899E8}"/>
              </a:ext>
            </a:extLst>
          </p:cNvPr>
          <p:cNvPicPr>
            <a:picLocks noChangeAspect="1"/>
          </p:cNvPicPr>
          <p:nvPr/>
        </p:nvPicPr>
        <p:blipFill>
          <a:blip r:embed="rId8"/>
          <a:stretch>
            <a:fillRect/>
          </a:stretch>
        </p:blipFill>
        <p:spPr>
          <a:xfrm>
            <a:off x="8655612" y="2244099"/>
            <a:ext cx="2460822" cy="4372252"/>
          </a:xfrm>
          <a:prstGeom prst="rect">
            <a:avLst/>
          </a:prstGeom>
        </p:spPr>
      </p:pic>
      <p:pic>
        <p:nvPicPr>
          <p:cNvPr id="25" name="Picture 24">
            <a:extLst>
              <a:ext uri="{FF2B5EF4-FFF2-40B4-BE49-F238E27FC236}">
                <a16:creationId xmlns:a16="http://schemas.microsoft.com/office/drawing/2014/main" id="{611F6E5F-4FA2-4745-ABD6-168611C60947}"/>
              </a:ext>
            </a:extLst>
          </p:cNvPr>
          <p:cNvPicPr>
            <a:picLocks noChangeAspect="1"/>
          </p:cNvPicPr>
          <p:nvPr/>
        </p:nvPicPr>
        <p:blipFill>
          <a:blip r:embed="rId9"/>
          <a:stretch>
            <a:fillRect/>
          </a:stretch>
        </p:blipFill>
        <p:spPr>
          <a:xfrm>
            <a:off x="8574943" y="1175529"/>
            <a:ext cx="2932884" cy="1068570"/>
          </a:xfrm>
          <a:prstGeom prst="rect">
            <a:avLst/>
          </a:prstGeom>
        </p:spPr>
      </p:pic>
    </p:spTree>
    <p:extLst>
      <p:ext uri="{BB962C8B-B14F-4D97-AF65-F5344CB8AC3E}">
        <p14:creationId xmlns:p14="http://schemas.microsoft.com/office/powerpoint/2010/main" val="153915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App Landing Page</a:t>
            </a:r>
            <a:endParaRPr lang="en-MY" dirty="0"/>
          </a:p>
        </p:txBody>
      </p:sp>
      <p:pic>
        <p:nvPicPr>
          <p:cNvPr id="3" name="Picture 2">
            <a:extLst>
              <a:ext uri="{FF2B5EF4-FFF2-40B4-BE49-F238E27FC236}">
                <a16:creationId xmlns:a16="http://schemas.microsoft.com/office/drawing/2014/main" id="{4FD9422D-7B39-4CEB-BF26-054D7B38729D}"/>
              </a:ext>
            </a:extLst>
          </p:cNvPr>
          <p:cNvPicPr>
            <a:picLocks noChangeAspect="1"/>
          </p:cNvPicPr>
          <p:nvPr/>
        </p:nvPicPr>
        <p:blipFill>
          <a:blip r:embed="rId2"/>
          <a:stretch>
            <a:fillRect/>
          </a:stretch>
        </p:blipFill>
        <p:spPr>
          <a:xfrm>
            <a:off x="9809825" y="4477152"/>
            <a:ext cx="2251671" cy="2200786"/>
          </a:xfrm>
          <a:prstGeom prst="rect">
            <a:avLst/>
          </a:prstGeom>
        </p:spPr>
      </p:pic>
      <p:sp>
        <p:nvSpPr>
          <p:cNvPr id="11" name="Content Placeholder 2">
            <a:extLst>
              <a:ext uri="{FF2B5EF4-FFF2-40B4-BE49-F238E27FC236}">
                <a16:creationId xmlns:a16="http://schemas.microsoft.com/office/drawing/2014/main" id="{29EFB355-7BDD-4F12-92D6-BA5E9954EDA9}"/>
              </a:ext>
            </a:extLst>
          </p:cNvPr>
          <p:cNvSpPr txBox="1">
            <a:spLocks/>
          </p:cNvSpPr>
          <p:nvPr/>
        </p:nvSpPr>
        <p:spPr>
          <a:xfrm>
            <a:off x="5581809" y="6312812"/>
            <a:ext cx="4295138" cy="3651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buNone/>
            </a:pPr>
            <a:r>
              <a:rPr lang="en-MY" dirty="0"/>
              <a:t>Access our mock-up </a:t>
            </a:r>
            <a:r>
              <a:rPr lang="en-MY" dirty="0">
                <a:hlinkClick r:id="rId3"/>
              </a:rPr>
              <a:t>here</a:t>
            </a:r>
            <a:r>
              <a:rPr lang="en-MY" dirty="0"/>
              <a:t>!</a:t>
            </a:r>
          </a:p>
        </p:txBody>
      </p:sp>
      <p:pic>
        <p:nvPicPr>
          <p:cNvPr id="12" name="Picture 11">
            <a:extLst>
              <a:ext uri="{FF2B5EF4-FFF2-40B4-BE49-F238E27FC236}">
                <a16:creationId xmlns:a16="http://schemas.microsoft.com/office/drawing/2014/main" id="{5189C3C6-9121-43F2-A4F4-FCF07BB12F16}"/>
              </a:ext>
            </a:extLst>
          </p:cNvPr>
          <p:cNvPicPr>
            <a:picLocks noChangeAspect="1"/>
          </p:cNvPicPr>
          <p:nvPr/>
        </p:nvPicPr>
        <p:blipFill>
          <a:blip r:embed="rId4"/>
          <a:stretch>
            <a:fillRect/>
          </a:stretch>
        </p:blipFill>
        <p:spPr>
          <a:xfrm>
            <a:off x="7074551" y="1176483"/>
            <a:ext cx="2486935" cy="4910776"/>
          </a:xfrm>
          <a:prstGeom prst="rect">
            <a:avLst/>
          </a:prstGeom>
        </p:spPr>
      </p:pic>
      <p:pic>
        <p:nvPicPr>
          <p:cNvPr id="14" name="Picture 13">
            <a:extLst>
              <a:ext uri="{FF2B5EF4-FFF2-40B4-BE49-F238E27FC236}">
                <a16:creationId xmlns:a16="http://schemas.microsoft.com/office/drawing/2014/main" id="{F2E36045-5337-4E63-A59C-D56CCA935E9C}"/>
              </a:ext>
            </a:extLst>
          </p:cNvPr>
          <p:cNvPicPr>
            <a:picLocks noChangeAspect="1"/>
          </p:cNvPicPr>
          <p:nvPr/>
        </p:nvPicPr>
        <p:blipFill>
          <a:blip r:embed="rId5"/>
          <a:stretch>
            <a:fillRect/>
          </a:stretch>
        </p:blipFill>
        <p:spPr>
          <a:xfrm>
            <a:off x="304800" y="1176483"/>
            <a:ext cx="2528666" cy="4935660"/>
          </a:xfrm>
          <a:prstGeom prst="rect">
            <a:avLst/>
          </a:prstGeom>
        </p:spPr>
      </p:pic>
      <p:pic>
        <p:nvPicPr>
          <p:cNvPr id="8" name="Picture 7">
            <a:extLst>
              <a:ext uri="{FF2B5EF4-FFF2-40B4-BE49-F238E27FC236}">
                <a16:creationId xmlns:a16="http://schemas.microsoft.com/office/drawing/2014/main" id="{676D97F2-CC18-429F-92A2-D28A217BEA1A}"/>
              </a:ext>
            </a:extLst>
          </p:cNvPr>
          <p:cNvPicPr>
            <a:picLocks noChangeAspect="1"/>
          </p:cNvPicPr>
          <p:nvPr/>
        </p:nvPicPr>
        <p:blipFill>
          <a:blip r:embed="rId6"/>
          <a:stretch>
            <a:fillRect/>
          </a:stretch>
        </p:blipFill>
        <p:spPr>
          <a:xfrm>
            <a:off x="3819206" y="1176483"/>
            <a:ext cx="2502439" cy="4935660"/>
          </a:xfrm>
          <a:prstGeom prst="rect">
            <a:avLst/>
          </a:prstGeom>
        </p:spPr>
      </p:pic>
    </p:spTree>
    <p:extLst>
      <p:ext uri="{BB962C8B-B14F-4D97-AF65-F5344CB8AC3E}">
        <p14:creationId xmlns:p14="http://schemas.microsoft.com/office/powerpoint/2010/main" val="228983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683EE82-781A-4AD2-ACDC-A52477867BB0}"/>
              </a:ext>
            </a:extLst>
          </p:cNvPr>
          <p:cNvPicPr>
            <a:picLocks noChangeAspect="1"/>
          </p:cNvPicPr>
          <p:nvPr/>
        </p:nvPicPr>
        <p:blipFill>
          <a:blip r:embed="rId2"/>
          <a:stretch>
            <a:fillRect/>
          </a:stretch>
        </p:blipFill>
        <p:spPr>
          <a:xfrm>
            <a:off x="7065955" y="1169137"/>
            <a:ext cx="2492193" cy="4910776"/>
          </a:xfrm>
          <a:prstGeom prst="rect">
            <a:avLst/>
          </a:prstGeom>
        </p:spPr>
      </p:pic>
      <p:pic>
        <p:nvPicPr>
          <p:cNvPr id="18" name="Picture 17">
            <a:extLst>
              <a:ext uri="{FF2B5EF4-FFF2-40B4-BE49-F238E27FC236}">
                <a16:creationId xmlns:a16="http://schemas.microsoft.com/office/drawing/2014/main" id="{4EC8C012-EAAF-4DF9-8927-54E0AD7A293B}"/>
              </a:ext>
            </a:extLst>
          </p:cNvPr>
          <p:cNvPicPr>
            <a:picLocks noChangeAspect="1"/>
          </p:cNvPicPr>
          <p:nvPr/>
        </p:nvPicPr>
        <p:blipFill>
          <a:blip r:embed="rId3"/>
          <a:stretch>
            <a:fillRect/>
          </a:stretch>
        </p:blipFill>
        <p:spPr>
          <a:xfrm>
            <a:off x="3749093" y="1169137"/>
            <a:ext cx="2457576" cy="4878548"/>
          </a:xfrm>
          <a:prstGeom prst="rect">
            <a:avLst/>
          </a:prstGeom>
        </p:spPr>
      </p:pic>
      <p:pic>
        <p:nvPicPr>
          <p:cNvPr id="20" name="Picture 19">
            <a:extLst>
              <a:ext uri="{FF2B5EF4-FFF2-40B4-BE49-F238E27FC236}">
                <a16:creationId xmlns:a16="http://schemas.microsoft.com/office/drawing/2014/main" id="{BFC85AEC-823F-48D4-A5D1-6009AB41F7B9}"/>
              </a:ext>
            </a:extLst>
          </p:cNvPr>
          <p:cNvPicPr>
            <a:picLocks noChangeAspect="1"/>
          </p:cNvPicPr>
          <p:nvPr/>
        </p:nvPicPr>
        <p:blipFill>
          <a:blip r:embed="rId4"/>
          <a:stretch>
            <a:fillRect/>
          </a:stretch>
        </p:blipFill>
        <p:spPr>
          <a:xfrm>
            <a:off x="334846" y="1169138"/>
            <a:ext cx="2468574" cy="4910776"/>
          </a:xfrm>
          <a:prstGeom prst="rect">
            <a:avLst/>
          </a:prstGeom>
        </p:spPr>
      </p:pic>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Dengue Learning Quiz</a:t>
            </a:r>
            <a:endParaRPr lang="en-MY" dirty="0"/>
          </a:p>
        </p:txBody>
      </p:sp>
      <p:pic>
        <p:nvPicPr>
          <p:cNvPr id="3" name="Picture 2">
            <a:extLst>
              <a:ext uri="{FF2B5EF4-FFF2-40B4-BE49-F238E27FC236}">
                <a16:creationId xmlns:a16="http://schemas.microsoft.com/office/drawing/2014/main" id="{4FD9422D-7B39-4CEB-BF26-054D7B38729D}"/>
              </a:ext>
            </a:extLst>
          </p:cNvPr>
          <p:cNvPicPr>
            <a:picLocks noChangeAspect="1"/>
          </p:cNvPicPr>
          <p:nvPr/>
        </p:nvPicPr>
        <p:blipFill>
          <a:blip r:embed="rId5"/>
          <a:stretch>
            <a:fillRect/>
          </a:stretch>
        </p:blipFill>
        <p:spPr>
          <a:xfrm>
            <a:off x="9809825" y="4477152"/>
            <a:ext cx="2251671" cy="2200786"/>
          </a:xfrm>
          <a:prstGeom prst="rect">
            <a:avLst/>
          </a:prstGeom>
        </p:spPr>
      </p:pic>
      <p:sp>
        <p:nvSpPr>
          <p:cNvPr id="11" name="Content Placeholder 2">
            <a:extLst>
              <a:ext uri="{FF2B5EF4-FFF2-40B4-BE49-F238E27FC236}">
                <a16:creationId xmlns:a16="http://schemas.microsoft.com/office/drawing/2014/main" id="{29EFB355-7BDD-4F12-92D6-BA5E9954EDA9}"/>
              </a:ext>
            </a:extLst>
          </p:cNvPr>
          <p:cNvSpPr txBox="1">
            <a:spLocks/>
          </p:cNvSpPr>
          <p:nvPr/>
        </p:nvSpPr>
        <p:spPr>
          <a:xfrm>
            <a:off x="5581809" y="6312812"/>
            <a:ext cx="4295138" cy="3651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buNone/>
            </a:pPr>
            <a:r>
              <a:rPr lang="en-MY" dirty="0"/>
              <a:t>Access our mock-up </a:t>
            </a:r>
            <a:r>
              <a:rPr lang="en-MY" dirty="0">
                <a:hlinkClick r:id="rId6"/>
              </a:rPr>
              <a:t>here</a:t>
            </a:r>
            <a:r>
              <a:rPr lang="en-MY" dirty="0"/>
              <a:t>!</a:t>
            </a:r>
          </a:p>
        </p:txBody>
      </p:sp>
    </p:spTree>
    <p:extLst>
      <p:ext uri="{BB962C8B-B14F-4D97-AF65-F5344CB8AC3E}">
        <p14:creationId xmlns:p14="http://schemas.microsoft.com/office/powerpoint/2010/main" val="801833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0175071-07DE-49DD-A86F-746DC6C1E244}"/>
              </a:ext>
            </a:extLst>
          </p:cNvPr>
          <p:cNvPicPr>
            <a:picLocks noChangeAspect="1"/>
          </p:cNvPicPr>
          <p:nvPr/>
        </p:nvPicPr>
        <p:blipFill>
          <a:blip r:embed="rId2"/>
          <a:stretch>
            <a:fillRect/>
          </a:stretch>
        </p:blipFill>
        <p:spPr>
          <a:xfrm>
            <a:off x="5626147" y="1169135"/>
            <a:ext cx="2476688" cy="4921691"/>
          </a:xfrm>
          <a:prstGeom prst="rect">
            <a:avLst/>
          </a:prstGeom>
        </p:spPr>
      </p:pic>
      <p:pic>
        <p:nvPicPr>
          <p:cNvPr id="10" name="Picture 9">
            <a:extLst>
              <a:ext uri="{FF2B5EF4-FFF2-40B4-BE49-F238E27FC236}">
                <a16:creationId xmlns:a16="http://schemas.microsoft.com/office/drawing/2014/main" id="{76C4AD47-F31F-44A2-A6E3-3509C0850E6F}"/>
              </a:ext>
            </a:extLst>
          </p:cNvPr>
          <p:cNvPicPr>
            <a:picLocks noChangeAspect="1"/>
          </p:cNvPicPr>
          <p:nvPr/>
        </p:nvPicPr>
        <p:blipFill>
          <a:blip r:embed="rId3"/>
          <a:stretch>
            <a:fillRect/>
          </a:stretch>
        </p:blipFill>
        <p:spPr>
          <a:xfrm>
            <a:off x="2977767" y="1169135"/>
            <a:ext cx="2474034" cy="4921691"/>
          </a:xfrm>
          <a:prstGeom prst="rect">
            <a:avLst/>
          </a:prstGeom>
        </p:spPr>
      </p:pic>
      <p:pic>
        <p:nvPicPr>
          <p:cNvPr id="8" name="Picture 7">
            <a:extLst>
              <a:ext uri="{FF2B5EF4-FFF2-40B4-BE49-F238E27FC236}">
                <a16:creationId xmlns:a16="http://schemas.microsoft.com/office/drawing/2014/main" id="{707689F1-F4B3-4387-98B4-500328EEAF86}"/>
              </a:ext>
            </a:extLst>
          </p:cNvPr>
          <p:cNvPicPr>
            <a:picLocks noChangeAspect="1"/>
          </p:cNvPicPr>
          <p:nvPr/>
        </p:nvPicPr>
        <p:blipFill>
          <a:blip r:embed="rId4"/>
          <a:stretch>
            <a:fillRect/>
          </a:stretch>
        </p:blipFill>
        <p:spPr>
          <a:xfrm>
            <a:off x="300329" y="1169137"/>
            <a:ext cx="2503092" cy="4921691"/>
          </a:xfrm>
          <a:prstGeom prst="rect">
            <a:avLst/>
          </a:prstGeom>
        </p:spPr>
      </p:pic>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Dengue Self-Care</a:t>
            </a:r>
            <a:endParaRPr lang="en-MY" dirty="0"/>
          </a:p>
        </p:txBody>
      </p:sp>
      <p:pic>
        <p:nvPicPr>
          <p:cNvPr id="3" name="Picture 2">
            <a:extLst>
              <a:ext uri="{FF2B5EF4-FFF2-40B4-BE49-F238E27FC236}">
                <a16:creationId xmlns:a16="http://schemas.microsoft.com/office/drawing/2014/main" id="{4FD9422D-7B39-4CEB-BF26-054D7B38729D}"/>
              </a:ext>
            </a:extLst>
          </p:cNvPr>
          <p:cNvPicPr>
            <a:picLocks noChangeAspect="1"/>
          </p:cNvPicPr>
          <p:nvPr/>
        </p:nvPicPr>
        <p:blipFill>
          <a:blip r:embed="rId5"/>
          <a:stretch>
            <a:fillRect/>
          </a:stretch>
        </p:blipFill>
        <p:spPr>
          <a:xfrm>
            <a:off x="10830757" y="5475012"/>
            <a:ext cx="1230739" cy="1202926"/>
          </a:xfrm>
          <a:prstGeom prst="rect">
            <a:avLst/>
          </a:prstGeom>
        </p:spPr>
      </p:pic>
      <p:sp>
        <p:nvSpPr>
          <p:cNvPr id="11" name="Content Placeholder 2">
            <a:extLst>
              <a:ext uri="{FF2B5EF4-FFF2-40B4-BE49-F238E27FC236}">
                <a16:creationId xmlns:a16="http://schemas.microsoft.com/office/drawing/2014/main" id="{29EFB355-7BDD-4F12-92D6-BA5E9954EDA9}"/>
              </a:ext>
            </a:extLst>
          </p:cNvPr>
          <p:cNvSpPr txBox="1">
            <a:spLocks/>
          </p:cNvSpPr>
          <p:nvPr/>
        </p:nvSpPr>
        <p:spPr>
          <a:xfrm>
            <a:off x="6629374" y="6347146"/>
            <a:ext cx="4295138" cy="3651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buNone/>
            </a:pPr>
            <a:r>
              <a:rPr lang="en-MY" dirty="0"/>
              <a:t>Access our mock-up </a:t>
            </a:r>
            <a:r>
              <a:rPr lang="en-MY" dirty="0">
                <a:hlinkClick r:id="rId6"/>
              </a:rPr>
              <a:t>here</a:t>
            </a:r>
            <a:r>
              <a:rPr lang="en-MY" dirty="0"/>
              <a:t>!</a:t>
            </a:r>
          </a:p>
        </p:txBody>
      </p:sp>
      <p:pic>
        <p:nvPicPr>
          <p:cNvPr id="15" name="Picture 14">
            <a:extLst>
              <a:ext uri="{FF2B5EF4-FFF2-40B4-BE49-F238E27FC236}">
                <a16:creationId xmlns:a16="http://schemas.microsoft.com/office/drawing/2014/main" id="{202CDE8B-43C3-47E2-9618-F0830563808A}"/>
              </a:ext>
            </a:extLst>
          </p:cNvPr>
          <p:cNvPicPr>
            <a:picLocks noChangeAspect="1"/>
          </p:cNvPicPr>
          <p:nvPr/>
        </p:nvPicPr>
        <p:blipFill>
          <a:blip r:embed="rId7"/>
          <a:stretch>
            <a:fillRect/>
          </a:stretch>
        </p:blipFill>
        <p:spPr>
          <a:xfrm>
            <a:off x="8249172" y="1169134"/>
            <a:ext cx="2500324" cy="4921691"/>
          </a:xfrm>
          <a:prstGeom prst="rect">
            <a:avLst/>
          </a:prstGeom>
        </p:spPr>
      </p:pic>
    </p:spTree>
    <p:extLst>
      <p:ext uri="{BB962C8B-B14F-4D97-AF65-F5344CB8AC3E}">
        <p14:creationId xmlns:p14="http://schemas.microsoft.com/office/powerpoint/2010/main" val="174540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6D7BAD-3C4A-4C49-9DE0-0FC270C16819}"/>
              </a:ext>
            </a:extLst>
          </p:cNvPr>
          <p:cNvPicPr>
            <a:picLocks noChangeAspect="1"/>
          </p:cNvPicPr>
          <p:nvPr/>
        </p:nvPicPr>
        <p:blipFill>
          <a:blip r:embed="rId2"/>
          <a:stretch>
            <a:fillRect/>
          </a:stretch>
        </p:blipFill>
        <p:spPr>
          <a:xfrm>
            <a:off x="334846" y="1169136"/>
            <a:ext cx="2476464" cy="4910775"/>
          </a:xfrm>
          <a:prstGeom prst="rect">
            <a:avLst/>
          </a:prstGeom>
        </p:spPr>
      </p:pic>
      <p:pic>
        <p:nvPicPr>
          <p:cNvPr id="13" name="Picture 12">
            <a:extLst>
              <a:ext uri="{FF2B5EF4-FFF2-40B4-BE49-F238E27FC236}">
                <a16:creationId xmlns:a16="http://schemas.microsoft.com/office/drawing/2014/main" id="{F91BE2A1-0720-4E92-A639-34F65D8CB520}"/>
              </a:ext>
            </a:extLst>
          </p:cNvPr>
          <p:cNvPicPr>
            <a:picLocks noChangeAspect="1"/>
          </p:cNvPicPr>
          <p:nvPr/>
        </p:nvPicPr>
        <p:blipFill>
          <a:blip r:embed="rId3"/>
          <a:stretch>
            <a:fillRect/>
          </a:stretch>
        </p:blipFill>
        <p:spPr>
          <a:xfrm>
            <a:off x="7054493" y="1169136"/>
            <a:ext cx="2518752" cy="4910774"/>
          </a:xfrm>
          <a:prstGeom prst="rect">
            <a:avLst/>
          </a:prstGeom>
        </p:spPr>
      </p:pic>
      <p:pic>
        <p:nvPicPr>
          <p:cNvPr id="10" name="Picture 9">
            <a:extLst>
              <a:ext uri="{FF2B5EF4-FFF2-40B4-BE49-F238E27FC236}">
                <a16:creationId xmlns:a16="http://schemas.microsoft.com/office/drawing/2014/main" id="{6BDF6ED1-DF36-4B1C-B5CA-10F9A4CC1071}"/>
              </a:ext>
            </a:extLst>
          </p:cNvPr>
          <p:cNvPicPr>
            <a:picLocks noChangeAspect="1"/>
          </p:cNvPicPr>
          <p:nvPr/>
        </p:nvPicPr>
        <p:blipFill>
          <a:blip r:embed="rId4"/>
          <a:stretch>
            <a:fillRect/>
          </a:stretch>
        </p:blipFill>
        <p:spPr>
          <a:xfrm>
            <a:off x="3749092" y="1169136"/>
            <a:ext cx="2481733" cy="4910775"/>
          </a:xfrm>
          <a:prstGeom prst="rect">
            <a:avLst/>
          </a:prstGeom>
        </p:spPr>
      </p:pic>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Dengue Hotspot/Hospital Finder/Settings</a:t>
            </a:r>
            <a:endParaRPr lang="en-MY" dirty="0"/>
          </a:p>
        </p:txBody>
      </p:sp>
      <p:pic>
        <p:nvPicPr>
          <p:cNvPr id="3" name="Picture 2">
            <a:extLst>
              <a:ext uri="{FF2B5EF4-FFF2-40B4-BE49-F238E27FC236}">
                <a16:creationId xmlns:a16="http://schemas.microsoft.com/office/drawing/2014/main" id="{4FD9422D-7B39-4CEB-BF26-054D7B38729D}"/>
              </a:ext>
            </a:extLst>
          </p:cNvPr>
          <p:cNvPicPr>
            <a:picLocks noChangeAspect="1"/>
          </p:cNvPicPr>
          <p:nvPr/>
        </p:nvPicPr>
        <p:blipFill>
          <a:blip r:embed="rId5"/>
          <a:stretch>
            <a:fillRect/>
          </a:stretch>
        </p:blipFill>
        <p:spPr>
          <a:xfrm>
            <a:off x="9809825" y="4477152"/>
            <a:ext cx="2251671" cy="2200786"/>
          </a:xfrm>
          <a:prstGeom prst="rect">
            <a:avLst/>
          </a:prstGeom>
        </p:spPr>
      </p:pic>
      <p:sp>
        <p:nvSpPr>
          <p:cNvPr id="11" name="Content Placeholder 2">
            <a:extLst>
              <a:ext uri="{FF2B5EF4-FFF2-40B4-BE49-F238E27FC236}">
                <a16:creationId xmlns:a16="http://schemas.microsoft.com/office/drawing/2014/main" id="{29EFB355-7BDD-4F12-92D6-BA5E9954EDA9}"/>
              </a:ext>
            </a:extLst>
          </p:cNvPr>
          <p:cNvSpPr txBox="1">
            <a:spLocks/>
          </p:cNvSpPr>
          <p:nvPr/>
        </p:nvSpPr>
        <p:spPr>
          <a:xfrm>
            <a:off x="5581809" y="6312812"/>
            <a:ext cx="4295138" cy="3651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buNone/>
            </a:pPr>
            <a:r>
              <a:rPr lang="en-MY" dirty="0"/>
              <a:t>Access our mock-up </a:t>
            </a:r>
            <a:r>
              <a:rPr lang="en-MY" dirty="0">
                <a:hlinkClick r:id="rId6"/>
              </a:rPr>
              <a:t>here</a:t>
            </a:r>
            <a:r>
              <a:rPr lang="en-MY" dirty="0"/>
              <a:t>!</a:t>
            </a:r>
          </a:p>
        </p:txBody>
      </p:sp>
    </p:spTree>
    <p:extLst>
      <p:ext uri="{BB962C8B-B14F-4D97-AF65-F5344CB8AC3E}">
        <p14:creationId xmlns:p14="http://schemas.microsoft.com/office/powerpoint/2010/main" val="407852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1717A0-9594-4C25-8BFC-D9A9ADBDDEF0}"/>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4" descr="A picture containing Teams&#10;&#10;Description automatically generated">
            <a:extLst>
              <a:ext uri="{FF2B5EF4-FFF2-40B4-BE49-F238E27FC236}">
                <a16:creationId xmlns:a16="http://schemas.microsoft.com/office/drawing/2014/main" id="{DDB440CB-98D9-46AE-9F4C-F3A8E07992EC}"/>
              </a:ext>
            </a:extLst>
          </p:cNvPr>
          <p:cNvPicPr>
            <a:picLocks noChangeAspect="1"/>
          </p:cNvPicPr>
          <p:nvPr/>
        </p:nvPicPr>
        <p:blipFill rotWithShape="1">
          <a:blip r:embed="rId3">
            <a:extLst>
              <a:ext uri="{28A0092B-C50C-407E-A947-70E740481C1C}">
                <a14:useLocalDpi xmlns:a14="http://schemas.microsoft.com/office/drawing/2010/main" val="0"/>
              </a:ext>
            </a:extLst>
          </a:blip>
          <a:srcRect l="9800" t="11476" r="12386" b="6339"/>
          <a:stretch/>
        </p:blipFill>
        <p:spPr>
          <a:xfrm>
            <a:off x="9523751" y="4001294"/>
            <a:ext cx="2668249" cy="2818151"/>
          </a:xfrm>
          <a:prstGeom prst="rect">
            <a:avLst/>
          </a:prstGeom>
        </p:spPr>
      </p:pic>
      <p:sp>
        <p:nvSpPr>
          <p:cNvPr id="2" name="Title 1">
            <a:extLst>
              <a:ext uri="{FF2B5EF4-FFF2-40B4-BE49-F238E27FC236}">
                <a16:creationId xmlns:a16="http://schemas.microsoft.com/office/drawing/2014/main" id="{87CBA7EA-0FD3-46CD-9B74-F799055CA01C}"/>
              </a:ext>
            </a:extLst>
          </p:cNvPr>
          <p:cNvSpPr>
            <a:spLocks noGrp="1"/>
          </p:cNvSpPr>
          <p:nvPr>
            <p:ph type="title"/>
          </p:nvPr>
        </p:nvSpPr>
        <p:spPr/>
        <p:txBody>
          <a:bodyPr/>
          <a:lstStyle/>
          <a:p>
            <a:r>
              <a:rPr lang="en-US" b="1" dirty="0"/>
              <a:t>Agenda</a:t>
            </a:r>
            <a:endParaRPr lang="en-MY" b="1" dirty="0"/>
          </a:p>
        </p:txBody>
      </p:sp>
      <p:sp>
        <p:nvSpPr>
          <p:cNvPr id="3" name="Content Placeholder 2">
            <a:extLst>
              <a:ext uri="{FF2B5EF4-FFF2-40B4-BE49-F238E27FC236}">
                <a16:creationId xmlns:a16="http://schemas.microsoft.com/office/drawing/2014/main" id="{0CF9BEB5-4B9C-49D0-8243-E750BC6D42B2}"/>
              </a:ext>
            </a:extLst>
          </p:cNvPr>
          <p:cNvSpPr>
            <a:spLocks noGrp="1"/>
          </p:cNvSpPr>
          <p:nvPr>
            <p:ph idx="1"/>
          </p:nvPr>
        </p:nvSpPr>
        <p:spPr/>
        <p:txBody>
          <a:bodyPr/>
          <a:lstStyle/>
          <a:p>
            <a:pPr marL="0" indent="0">
              <a:buNone/>
            </a:pPr>
            <a:r>
              <a:rPr lang="en-US" dirty="0"/>
              <a:t>1. Development of </a:t>
            </a:r>
            <a:r>
              <a:rPr lang="en-US" dirty="0" err="1"/>
              <a:t>DeSCa</a:t>
            </a:r>
            <a:endParaRPr lang="en-US" dirty="0"/>
          </a:p>
          <a:p>
            <a:pPr marL="0" indent="0">
              <a:buNone/>
            </a:pPr>
            <a:r>
              <a:rPr lang="en-US" dirty="0"/>
              <a:t>2. Development of </a:t>
            </a:r>
            <a:r>
              <a:rPr lang="en-US" dirty="0" err="1"/>
              <a:t>DeSMoS</a:t>
            </a:r>
            <a:endParaRPr lang="en-US" dirty="0"/>
          </a:p>
          <a:p>
            <a:endParaRPr lang="en-MY" dirty="0"/>
          </a:p>
        </p:txBody>
      </p:sp>
      <p:sp>
        <p:nvSpPr>
          <p:cNvPr id="6" name="Rectangle 5">
            <a:extLst>
              <a:ext uri="{FF2B5EF4-FFF2-40B4-BE49-F238E27FC236}">
                <a16:creationId xmlns:a16="http://schemas.microsoft.com/office/drawing/2014/main" id="{673A36FE-036F-4883-8110-A016CF3416E1}"/>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23A41538-486F-4746-8794-86959A1A9A08}"/>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39835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838200" y="2346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pPr algn="ctr"/>
            <a:r>
              <a:rPr lang="en-US" sz="6600" dirty="0"/>
              <a:t>Thank you!</a:t>
            </a:r>
            <a:endParaRPr lang="en-MY" sz="6600" dirty="0"/>
          </a:p>
        </p:txBody>
      </p:sp>
      <p:pic>
        <p:nvPicPr>
          <p:cNvPr id="8" name="Picture 7" descr="A picture containing Teams&#10;&#10;Description automatically generated">
            <a:extLst>
              <a:ext uri="{FF2B5EF4-FFF2-40B4-BE49-F238E27FC236}">
                <a16:creationId xmlns:a16="http://schemas.microsoft.com/office/drawing/2014/main" id="{F6DA5B82-069E-46BC-818E-829D91426EC9}"/>
              </a:ext>
            </a:extLst>
          </p:cNvPr>
          <p:cNvPicPr>
            <a:picLocks noChangeAspect="1"/>
          </p:cNvPicPr>
          <p:nvPr/>
        </p:nvPicPr>
        <p:blipFill rotWithShape="1">
          <a:blip r:embed="rId2">
            <a:extLst>
              <a:ext uri="{28A0092B-C50C-407E-A947-70E740481C1C}">
                <a14:useLocalDpi xmlns:a14="http://schemas.microsoft.com/office/drawing/2010/main" val="0"/>
              </a:ext>
            </a:extLst>
          </a:blip>
          <a:srcRect l="9800" t="11476" r="12386" b="6339"/>
          <a:stretch/>
        </p:blipFill>
        <p:spPr>
          <a:xfrm>
            <a:off x="9523751" y="4001294"/>
            <a:ext cx="2668249" cy="2818151"/>
          </a:xfrm>
          <a:prstGeom prst="rect">
            <a:avLst/>
          </a:prstGeom>
        </p:spPr>
      </p:pic>
    </p:spTree>
    <p:extLst>
      <p:ext uri="{BB962C8B-B14F-4D97-AF65-F5344CB8AC3E}">
        <p14:creationId xmlns:p14="http://schemas.microsoft.com/office/powerpoint/2010/main" val="268524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8DF1BB5-870C-422C-9DB4-DB67C60DDCF9}"/>
              </a:ext>
            </a:extLst>
          </p:cNvPr>
          <p:cNvSpPr/>
          <p:nvPr/>
        </p:nvSpPr>
        <p:spPr>
          <a:xfrm>
            <a:off x="4428117" y="2723469"/>
            <a:ext cx="3579517" cy="262927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34">
            <a:extLst>
              <a:ext uri="{FF2B5EF4-FFF2-40B4-BE49-F238E27FC236}">
                <a16:creationId xmlns:a16="http://schemas.microsoft.com/office/drawing/2014/main" id="{7B0AB005-C9EC-4007-9AD5-4B3937701AA1}"/>
              </a:ext>
            </a:extLst>
          </p:cNvPr>
          <p:cNvSpPr/>
          <p:nvPr/>
        </p:nvSpPr>
        <p:spPr>
          <a:xfrm>
            <a:off x="440272" y="2763134"/>
            <a:ext cx="3579517" cy="2589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Rectangle 46">
            <a:extLst>
              <a:ext uri="{FF2B5EF4-FFF2-40B4-BE49-F238E27FC236}">
                <a16:creationId xmlns:a16="http://schemas.microsoft.com/office/drawing/2014/main" id="{B3E733D6-E07C-4294-BD3C-351E50E386CB}"/>
              </a:ext>
            </a:extLst>
          </p:cNvPr>
          <p:cNvSpPr/>
          <p:nvPr/>
        </p:nvSpPr>
        <p:spPr>
          <a:xfrm>
            <a:off x="8416689" y="2635977"/>
            <a:ext cx="3579517" cy="2716769"/>
          </a:xfrm>
          <a:prstGeom prst="rect">
            <a:avLst/>
          </a:prstGeom>
          <a:no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Title 21">
            <a:extLst>
              <a:ext uri="{FF2B5EF4-FFF2-40B4-BE49-F238E27FC236}">
                <a16:creationId xmlns:a16="http://schemas.microsoft.com/office/drawing/2014/main" id="{2BC3AB0F-0BA0-437C-86E2-72041BA8D8F0}"/>
              </a:ext>
            </a:extLst>
          </p:cNvPr>
          <p:cNvSpPr>
            <a:spLocks noGrp="1"/>
          </p:cNvSpPr>
          <p:nvPr>
            <p:ph type="title"/>
          </p:nvPr>
        </p:nvSpPr>
        <p:spPr>
          <a:xfrm>
            <a:off x="348216" y="261710"/>
            <a:ext cx="11627237" cy="1325563"/>
          </a:xfrm>
        </p:spPr>
        <p:txBody>
          <a:bodyPr>
            <a:normAutofit fontScale="90000"/>
          </a:bodyPr>
          <a:lstStyle/>
          <a:p>
            <a:pPr algn="ctr">
              <a:lnSpc>
                <a:spcPct val="130000"/>
              </a:lnSpc>
            </a:pPr>
            <a:r>
              <a:rPr lang="en-US" sz="6700" dirty="0"/>
              <a:t> - The </a:t>
            </a:r>
            <a:r>
              <a:rPr lang="en-US" sz="6700" dirty="0" err="1"/>
              <a:t>EMPOWeRED</a:t>
            </a:r>
            <a:r>
              <a:rPr lang="en-US" sz="6700" dirty="0"/>
              <a:t> Project -</a:t>
            </a:r>
            <a:br>
              <a:rPr lang="en-US" sz="6700" dirty="0"/>
            </a:br>
            <a:r>
              <a:rPr lang="en-US" sz="3600" dirty="0">
                <a:solidFill>
                  <a:srgbClr val="C00000"/>
                </a:solidFill>
              </a:rPr>
              <a:t>E</a:t>
            </a:r>
            <a:r>
              <a:rPr lang="en-US" sz="3600" dirty="0"/>
              <a:t>ducate, </a:t>
            </a:r>
            <a:r>
              <a:rPr lang="en-US" sz="3600" dirty="0">
                <a:solidFill>
                  <a:srgbClr val="0070C0"/>
                </a:solidFill>
              </a:rPr>
              <a:t>M</a:t>
            </a:r>
            <a:r>
              <a:rPr lang="en-US" sz="3600" dirty="0"/>
              <a:t>onitor and </a:t>
            </a:r>
            <a:r>
              <a:rPr lang="en-US" sz="3600" dirty="0">
                <a:solidFill>
                  <a:schemeClr val="accent6">
                    <a:lumMod val="75000"/>
                  </a:schemeClr>
                </a:solidFill>
              </a:rPr>
              <a:t>P</a:t>
            </a:r>
            <a:r>
              <a:rPr lang="en-US" sz="3600" dirty="0"/>
              <a:t>redict </a:t>
            </a:r>
            <a:r>
              <a:rPr lang="en-US" sz="3600" dirty="0">
                <a:solidFill>
                  <a:schemeClr val="accent6">
                    <a:lumMod val="75000"/>
                  </a:schemeClr>
                </a:solidFill>
              </a:rPr>
              <a:t>O</a:t>
            </a:r>
            <a:r>
              <a:rPr lang="en-US" sz="3600" dirty="0"/>
              <a:t>utcomes With </a:t>
            </a:r>
            <a:r>
              <a:rPr lang="en-US" sz="3600" dirty="0" err="1"/>
              <a:t>REsearch</a:t>
            </a:r>
            <a:r>
              <a:rPr lang="en-US" sz="3600" dirty="0"/>
              <a:t> in Dengue</a:t>
            </a:r>
            <a:endParaRPr lang="en-MY" dirty="0"/>
          </a:p>
        </p:txBody>
      </p:sp>
      <p:sp>
        <p:nvSpPr>
          <p:cNvPr id="31" name="TextBox 30">
            <a:extLst>
              <a:ext uri="{FF2B5EF4-FFF2-40B4-BE49-F238E27FC236}">
                <a16:creationId xmlns:a16="http://schemas.microsoft.com/office/drawing/2014/main" id="{4ED5A420-7EE3-49A7-81FA-2FE18BAD1508}"/>
              </a:ext>
            </a:extLst>
          </p:cNvPr>
          <p:cNvSpPr txBox="1"/>
          <p:nvPr/>
        </p:nvSpPr>
        <p:spPr>
          <a:xfrm>
            <a:off x="551132" y="3732402"/>
            <a:ext cx="3357796" cy="1477328"/>
          </a:xfrm>
          <a:prstGeom prst="rect">
            <a:avLst/>
          </a:prstGeom>
          <a:noFill/>
        </p:spPr>
        <p:txBody>
          <a:bodyPr wrap="square">
            <a:spAutoFit/>
          </a:bodyPr>
          <a:lstStyle/>
          <a:p>
            <a:pPr algn="ct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Empowering Patients with Dengue to Seek Evidence-Based Health Information for Self-Care Using A Gamified Patient Education Tool – the DeSCa Study</a:t>
            </a:r>
            <a:endParaRPr lang="en-MY" dirty="0"/>
          </a:p>
        </p:txBody>
      </p:sp>
      <p:sp>
        <p:nvSpPr>
          <p:cNvPr id="36" name="TextBox 35">
            <a:extLst>
              <a:ext uri="{FF2B5EF4-FFF2-40B4-BE49-F238E27FC236}">
                <a16:creationId xmlns:a16="http://schemas.microsoft.com/office/drawing/2014/main" id="{D92BA39D-8D7C-4649-83AB-5BB0FB30DC5A}"/>
              </a:ext>
            </a:extLst>
          </p:cNvPr>
          <p:cNvSpPr txBox="1"/>
          <p:nvPr/>
        </p:nvSpPr>
        <p:spPr>
          <a:xfrm>
            <a:off x="4481410" y="3835962"/>
            <a:ext cx="3426802" cy="1200329"/>
          </a:xfrm>
          <a:prstGeom prst="rect">
            <a:avLst/>
          </a:prstGeom>
          <a:noFill/>
        </p:spPr>
        <p:txBody>
          <a:bodyPr wrap="square">
            <a:spAutoFit/>
          </a:bodyPr>
          <a:lstStyle/>
          <a:p>
            <a:pPr algn="ctr"/>
            <a:r>
              <a:rPr lang="en-US" dirty="0"/>
              <a:t>Development and Evaluation of a Dengue Self-monitoring System to Reduce Treatment Delay in Malaysia – the DeSMoS Study</a:t>
            </a:r>
            <a:endParaRPr lang="en-MY" dirty="0"/>
          </a:p>
        </p:txBody>
      </p:sp>
      <p:sp>
        <p:nvSpPr>
          <p:cNvPr id="38" name="TextBox 37">
            <a:extLst>
              <a:ext uri="{FF2B5EF4-FFF2-40B4-BE49-F238E27FC236}">
                <a16:creationId xmlns:a16="http://schemas.microsoft.com/office/drawing/2014/main" id="{CD48BECF-DAFF-408C-89C5-B4AF3002453E}"/>
              </a:ext>
            </a:extLst>
          </p:cNvPr>
          <p:cNvSpPr txBox="1"/>
          <p:nvPr/>
        </p:nvSpPr>
        <p:spPr>
          <a:xfrm>
            <a:off x="8523613" y="3820428"/>
            <a:ext cx="3324162" cy="923330"/>
          </a:xfrm>
          <a:prstGeom prst="rect">
            <a:avLst/>
          </a:prstGeom>
          <a:noFill/>
        </p:spPr>
        <p:txBody>
          <a:bodyPr wrap="square">
            <a:spAutoFit/>
          </a:bodyPr>
          <a:lstStyle/>
          <a:p>
            <a:pPr algn="ctr"/>
            <a:r>
              <a:rPr lang="en-US" dirty="0"/>
              <a:t>Improving Dengue Severity Prognostication using Artificial Intelligence – the DeSProg Study</a:t>
            </a:r>
            <a:endParaRPr lang="en-MY" dirty="0"/>
          </a:p>
        </p:txBody>
      </p:sp>
      <p:grpSp>
        <p:nvGrpSpPr>
          <p:cNvPr id="37" name="Group 36">
            <a:extLst>
              <a:ext uri="{FF2B5EF4-FFF2-40B4-BE49-F238E27FC236}">
                <a16:creationId xmlns:a16="http://schemas.microsoft.com/office/drawing/2014/main" id="{AE3FC01A-4F43-430C-A1BE-7A5591AAF8A9}"/>
              </a:ext>
            </a:extLst>
          </p:cNvPr>
          <p:cNvGrpSpPr/>
          <p:nvPr/>
        </p:nvGrpSpPr>
        <p:grpSpPr>
          <a:xfrm>
            <a:off x="281907" y="2515917"/>
            <a:ext cx="3737883" cy="1188720"/>
            <a:chOff x="396233" y="1892862"/>
            <a:chExt cx="3737883" cy="1188720"/>
          </a:xfrm>
        </p:grpSpPr>
        <p:sp>
          <p:nvSpPr>
            <p:cNvPr id="49" name="Rectangle 48">
              <a:extLst>
                <a:ext uri="{FF2B5EF4-FFF2-40B4-BE49-F238E27FC236}">
                  <a16:creationId xmlns:a16="http://schemas.microsoft.com/office/drawing/2014/main" id="{C8B9E684-770A-4EF0-90BF-C2860220FF1C}"/>
                </a:ext>
              </a:extLst>
            </p:cNvPr>
            <p:cNvSpPr/>
            <p:nvPr/>
          </p:nvSpPr>
          <p:spPr>
            <a:xfrm>
              <a:off x="554599" y="2138544"/>
              <a:ext cx="3579517" cy="748792"/>
            </a:xfrm>
            <a:prstGeom prst="rect">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3" name="Group 12">
              <a:extLst>
                <a:ext uri="{FF2B5EF4-FFF2-40B4-BE49-F238E27FC236}">
                  <a16:creationId xmlns:a16="http://schemas.microsoft.com/office/drawing/2014/main" id="{59502BBB-9A1D-4FA8-982C-919B5A3C6DCB}"/>
                </a:ext>
              </a:extLst>
            </p:cNvPr>
            <p:cNvGrpSpPr/>
            <p:nvPr/>
          </p:nvGrpSpPr>
          <p:grpSpPr>
            <a:xfrm>
              <a:off x="396233" y="1892862"/>
              <a:ext cx="1188720" cy="1188720"/>
              <a:chOff x="4891228" y="1313448"/>
              <a:chExt cx="1188720" cy="1188720"/>
            </a:xfrm>
          </p:grpSpPr>
          <p:sp>
            <p:nvSpPr>
              <p:cNvPr id="15" name="Oval 14">
                <a:extLst>
                  <a:ext uri="{FF2B5EF4-FFF2-40B4-BE49-F238E27FC236}">
                    <a16:creationId xmlns:a16="http://schemas.microsoft.com/office/drawing/2014/main" id="{17EFEEB3-0B75-4EAF-A887-C03A7302F4E9}"/>
                  </a:ext>
                </a:extLst>
              </p:cNvPr>
              <p:cNvSpPr/>
              <p:nvPr/>
            </p:nvSpPr>
            <p:spPr>
              <a:xfrm>
                <a:off x="4891228" y="1313448"/>
                <a:ext cx="1188720" cy="118872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4" name="Group 13">
                <a:extLst>
                  <a:ext uri="{FF2B5EF4-FFF2-40B4-BE49-F238E27FC236}">
                    <a16:creationId xmlns:a16="http://schemas.microsoft.com/office/drawing/2014/main" id="{526ECA4A-62D5-4570-85AC-687A2EBD24B3}"/>
                  </a:ext>
                </a:extLst>
              </p:cNvPr>
              <p:cNvGrpSpPr/>
              <p:nvPr/>
            </p:nvGrpSpPr>
            <p:grpSpPr>
              <a:xfrm>
                <a:off x="4957537" y="1433508"/>
                <a:ext cx="1081228" cy="1005981"/>
                <a:chOff x="6365820" y="2868968"/>
                <a:chExt cx="1470928" cy="1317775"/>
              </a:xfrm>
            </p:grpSpPr>
            <p:pic>
              <p:nvPicPr>
                <p:cNvPr id="16" name="Graphic 15" descr="Smart Phone">
                  <a:extLst>
                    <a:ext uri="{FF2B5EF4-FFF2-40B4-BE49-F238E27FC236}">
                      <a16:creationId xmlns:a16="http://schemas.microsoft.com/office/drawing/2014/main" id="{D895D431-B41D-44E4-BCF4-F062562A284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8904" y="2868968"/>
                  <a:ext cx="882310" cy="932395"/>
                </a:xfrm>
                <a:prstGeom prst="rect">
                  <a:avLst/>
                </a:prstGeom>
              </p:spPr>
            </p:pic>
            <p:pic>
              <p:nvPicPr>
                <p:cNvPr id="17" name="Graphic 16" descr="Playbook">
                  <a:extLst>
                    <a:ext uri="{FF2B5EF4-FFF2-40B4-BE49-F238E27FC236}">
                      <a16:creationId xmlns:a16="http://schemas.microsoft.com/office/drawing/2014/main" id="{79331223-A588-4727-A057-ACE2C454DA9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69336" y="3052485"/>
                  <a:ext cx="412328" cy="435734"/>
                </a:xfrm>
                <a:prstGeom prst="rect">
                  <a:avLst/>
                </a:prstGeom>
              </p:spPr>
            </p:pic>
            <p:pic>
              <p:nvPicPr>
                <p:cNvPr id="18" name="Graphic 17" descr="Dice">
                  <a:extLst>
                    <a:ext uri="{FF2B5EF4-FFF2-40B4-BE49-F238E27FC236}">
                      <a16:creationId xmlns:a16="http://schemas.microsoft.com/office/drawing/2014/main" id="{D5A7A7F6-D989-4227-AC95-886565065755}"/>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18103" y="3367551"/>
                  <a:ext cx="407919" cy="431075"/>
                </a:xfrm>
                <a:prstGeom prst="rect">
                  <a:avLst/>
                </a:prstGeom>
              </p:spPr>
            </p:pic>
            <p:sp>
              <p:nvSpPr>
                <p:cNvPr id="19" name="TextBox 18">
                  <a:extLst>
                    <a:ext uri="{FF2B5EF4-FFF2-40B4-BE49-F238E27FC236}">
                      <a16:creationId xmlns:a16="http://schemas.microsoft.com/office/drawing/2014/main" id="{69C2C107-316E-44E1-A2AA-480D725541B9}"/>
                    </a:ext>
                  </a:extLst>
                </p:cNvPr>
                <p:cNvSpPr txBox="1"/>
                <p:nvPr/>
              </p:nvSpPr>
              <p:spPr>
                <a:xfrm>
                  <a:off x="6365820" y="3702940"/>
                  <a:ext cx="1470928" cy="483803"/>
                </a:xfrm>
                <a:prstGeom prst="rect">
                  <a:avLst/>
                </a:prstGeom>
                <a:noFill/>
              </p:spPr>
              <p:txBody>
                <a:bodyPr wrap="square" rtlCol="0">
                  <a:spAutoFit/>
                </a:bodyPr>
                <a:lstStyle/>
                <a:p>
                  <a:pPr algn="ctr"/>
                  <a:r>
                    <a:rPr lang="en-US" b="1" dirty="0" err="1">
                      <a:solidFill>
                        <a:srgbClr val="C00000"/>
                      </a:solidFill>
                    </a:rPr>
                    <a:t>DeSCa</a:t>
                  </a:r>
                  <a:endParaRPr lang="en-MY" sz="1200" b="1" dirty="0">
                    <a:solidFill>
                      <a:srgbClr val="C00000"/>
                    </a:solidFill>
                    <a:latin typeface="Times New Roman" panose="02020603050405020304" pitchFamily="18" charset="0"/>
                    <a:ea typeface="Times New Roman" panose="02020603050405020304" pitchFamily="18" charset="0"/>
                  </a:endParaRPr>
                </a:p>
              </p:txBody>
            </p:sp>
          </p:grpSp>
        </p:grpSp>
        <p:sp>
          <p:nvSpPr>
            <p:cNvPr id="39" name="TextBox 38">
              <a:extLst>
                <a:ext uri="{FF2B5EF4-FFF2-40B4-BE49-F238E27FC236}">
                  <a16:creationId xmlns:a16="http://schemas.microsoft.com/office/drawing/2014/main" id="{789A74DE-8DE8-4DEF-852C-9FE67FE20506}"/>
                </a:ext>
              </a:extLst>
            </p:cNvPr>
            <p:cNvSpPr txBox="1"/>
            <p:nvPr/>
          </p:nvSpPr>
          <p:spPr>
            <a:xfrm>
              <a:off x="1614838" y="2308018"/>
              <a:ext cx="1881692" cy="369332"/>
            </a:xfrm>
            <a:prstGeom prst="rect">
              <a:avLst/>
            </a:prstGeom>
            <a:noFill/>
          </p:spPr>
          <p:txBody>
            <a:bodyPr wrap="square">
              <a:spAutoFit/>
            </a:bodyPr>
            <a:lstStyle/>
            <a:p>
              <a:r>
                <a:rPr lang="en-US"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Dengue Self-Care</a:t>
              </a:r>
              <a:endParaRPr lang="en-MY" b="1" dirty="0">
                <a:solidFill>
                  <a:schemeClr val="bg1"/>
                </a:solidFill>
              </a:endParaRPr>
            </a:p>
          </p:txBody>
        </p:sp>
      </p:grpSp>
      <p:grpSp>
        <p:nvGrpSpPr>
          <p:cNvPr id="45" name="Group 44">
            <a:extLst>
              <a:ext uri="{FF2B5EF4-FFF2-40B4-BE49-F238E27FC236}">
                <a16:creationId xmlns:a16="http://schemas.microsoft.com/office/drawing/2014/main" id="{91AC8FDF-F39F-4D9F-9B4B-8749219C9F79}"/>
              </a:ext>
            </a:extLst>
          </p:cNvPr>
          <p:cNvGrpSpPr/>
          <p:nvPr/>
        </p:nvGrpSpPr>
        <p:grpSpPr>
          <a:xfrm>
            <a:off x="8197024" y="2453238"/>
            <a:ext cx="3778429" cy="1188720"/>
            <a:chOff x="8249683" y="1830182"/>
            <a:chExt cx="3778429" cy="1188720"/>
          </a:xfrm>
        </p:grpSpPr>
        <p:sp>
          <p:nvSpPr>
            <p:cNvPr id="48" name="Rectangle 47">
              <a:extLst>
                <a:ext uri="{FF2B5EF4-FFF2-40B4-BE49-F238E27FC236}">
                  <a16:creationId xmlns:a16="http://schemas.microsoft.com/office/drawing/2014/main" id="{0C9AD977-F404-4F62-9BD2-2A70CE3C0079}"/>
                </a:ext>
              </a:extLst>
            </p:cNvPr>
            <p:cNvSpPr/>
            <p:nvPr/>
          </p:nvSpPr>
          <p:spPr>
            <a:xfrm>
              <a:off x="8448595" y="2042212"/>
              <a:ext cx="3579517" cy="748792"/>
            </a:xfrm>
            <a:prstGeom prst="rect">
              <a:avLst/>
            </a:prstGeom>
            <a:solidFill>
              <a:srgbClr val="4A8522"/>
            </a:solidFill>
            <a:ln w="38100">
              <a:solidFill>
                <a:srgbClr val="4A85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4" name="Group 3">
              <a:extLst>
                <a:ext uri="{FF2B5EF4-FFF2-40B4-BE49-F238E27FC236}">
                  <a16:creationId xmlns:a16="http://schemas.microsoft.com/office/drawing/2014/main" id="{BB92E7BA-6679-4072-B71D-9B0E1494523A}"/>
                </a:ext>
              </a:extLst>
            </p:cNvPr>
            <p:cNvGrpSpPr/>
            <p:nvPr/>
          </p:nvGrpSpPr>
          <p:grpSpPr>
            <a:xfrm>
              <a:off x="8249683" y="1830182"/>
              <a:ext cx="1301827" cy="1188720"/>
              <a:chOff x="7860544" y="1321309"/>
              <a:chExt cx="1301827" cy="1188720"/>
            </a:xfrm>
          </p:grpSpPr>
          <p:sp>
            <p:nvSpPr>
              <p:cNvPr id="7" name="Oval 6">
                <a:extLst>
                  <a:ext uri="{FF2B5EF4-FFF2-40B4-BE49-F238E27FC236}">
                    <a16:creationId xmlns:a16="http://schemas.microsoft.com/office/drawing/2014/main" id="{5F633395-0D3C-45CF-AC85-37C1FF936CB5}"/>
                  </a:ext>
                </a:extLst>
              </p:cNvPr>
              <p:cNvSpPr/>
              <p:nvPr/>
            </p:nvSpPr>
            <p:spPr>
              <a:xfrm>
                <a:off x="7860544" y="1321309"/>
                <a:ext cx="1188720" cy="118872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4">
                <a:extLst>
                  <a:ext uri="{FF2B5EF4-FFF2-40B4-BE49-F238E27FC236}">
                    <a16:creationId xmlns:a16="http://schemas.microsoft.com/office/drawing/2014/main" id="{299BE47F-1220-4CEE-9891-81C730D8FB9E}"/>
                  </a:ext>
                </a:extLst>
              </p:cNvPr>
              <p:cNvPicPr>
                <a:picLocks noChangeAspect="1"/>
              </p:cNvPicPr>
              <p:nvPr/>
            </p:nvPicPr>
            <p:blipFill>
              <a:blip r:embed="rId8">
                <a:clrChange>
                  <a:clrFrom>
                    <a:srgbClr val="FFFFFF"/>
                  </a:clrFrom>
                  <a:clrTo>
                    <a:srgbClr val="FFFFFF">
                      <a:alpha val="0"/>
                    </a:srgbClr>
                  </a:clrTo>
                </a:clrChange>
                <a:duotone>
                  <a:schemeClr val="accent6">
                    <a:shade val="45000"/>
                    <a:satMod val="135000"/>
                  </a:schemeClr>
                  <a:prstClr val="white"/>
                </a:duotone>
              </a:blip>
              <a:stretch>
                <a:fillRect/>
              </a:stretch>
            </p:blipFill>
            <p:spPr>
              <a:xfrm>
                <a:off x="8126831" y="1420499"/>
                <a:ext cx="648226" cy="674176"/>
              </a:xfrm>
              <a:prstGeom prst="rect">
                <a:avLst/>
              </a:prstGeom>
            </p:spPr>
          </p:pic>
          <p:sp>
            <p:nvSpPr>
              <p:cNvPr id="6" name="TextBox 5">
                <a:extLst>
                  <a:ext uri="{FF2B5EF4-FFF2-40B4-BE49-F238E27FC236}">
                    <a16:creationId xmlns:a16="http://schemas.microsoft.com/office/drawing/2014/main" id="{34D3F974-815F-4F40-9BAE-618031F4F009}"/>
                  </a:ext>
                </a:extLst>
              </p:cNvPr>
              <p:cNvSpPr txBox="1"/>
              <p:nvPr/>
            </p:nvSpPr>
            <p:spPr>
              <a:xfrm>
                <a:off x="7949802" y="2036645"/>
                <a:ext cx="1212569" cy="369332"/>
              </a:xfrm>
              <a:prstGeom prst="rect">
                <a:avLst/>
              </a:prstGeom>
              <a:noFill/>
            </p:spPr>
            <p:txBody>
              <a:bodyPr wrap="square" rtlCol="0">
                <a:spAutoFit/>
              </a:bodyPr>
              <a:lstStyle/>
              <a:p>
                <a:r>
                  <a:rPr lang="en-US" b="1" dirty="0">
                    <a:solidFill>
                      <a:schemeClr val="accent6">
                        <a:lumMod val="75000"/>
                      </a:schemeClr>
                    </a:solidFill>
                  </a:rPr>
                  <a:t>DeSProg</a:t>
                </a:r>
                <a:endParaRPr lang="en-MY" b="1" dirty="0">
                  <a:solidFill>
                    <a:schemeClr val="accent6">
                      <a:lumMod val="75000"/>
                    </a:schemeClr>
                  </a:solidFill>
                </a:endParaRPr>
              </a:p>
            </p:txBody>
          </p:sp>
        </p:grpSp>
        <p:sp>
          <p:nvSpPr>
            <p:cNvPr id="40" name="TextBox 39">
              <a:extLst>
                <a:ext uri="{FF2B5EF4-FFF2-40B4-BE49-F238E27FC236}">
                  <a16:creationId xmlns:a16="http://schemas.microsoft.com/office/drawing/2014/main" id="{E9B83ACB-35AF-469F-A64E-82F87C4F8D63}"/>
                </a:ext>
              </a:extLst>
            </p:cNvPr>
            <p:cNvSpPr txBox="1"/>
            <p:nvPr/>
          </p:nvSpPr>
          <p:spPr>
            <a:xfrm>
              <a:off x="9527249" y="2084148"/>
              <a:ext cx="2268518" cy="646331"/>
            </a:xfrm>
            <a:prstGeom prst="rect">
              <a:avLst/>
            </a:prstGeom>
            <a:noFill/>
          </p:spPr>
          <p:txBody>
            <a:bodyPr wrap="square">
              <a:spAutoFit/>
            </a:bodyPr>
            <a:lstStyle/>
            <a:p>
              <a:r>
                <a:rPr lang="en-US"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Dengue Severity Prognostication</a:t>
              </a:r>
              <a:endParaRPr lang="en-MY" b="1" dirty="0">
                <a:solidFill>
                  <a:schemeClr val="bg1"/>
                </a:solidFill>
              </a:endParaRPr>
            </a:p>
          </p:txBody>
        </p:sp>
      </p:grpSp>
      <p:grpSp>
        <p:nvGrpSpPr>
          <p:cNvPr id="50" name="Group 49">
            <a:extLst>
              <a:ext uri="{FF2B5EF4-FFF2-40B4-BE49-F238E27FC236}">
                <a16:creationId xmlns:a16="http://schemas.microsoft.com/office/drawing/2014/main" id="{AA559310-5C57-4BF1-9A34-59D8515BC487}"/>
              </a:ext>
            </a:extLst>
          </p:cNvPr>
          <p:cNvGrpSpPr/>
          <p:nvPr/>
        </p:nvGrpSpPr>
        <p:grpSpPr>
          <a:xfrm>
            <a:off x="4238727" y="2515917"/>
            <a:ext cx="3768907" cy="1188720"/>
            <a:chOff x="4178745" y="1831074"/>
            <a:chExt cx="3768907" cy="1188720"/>
          </a:xfrm>
        </p:grpSpPr>
        <p:sp>
          <p:nvSpPr>
            <p:cNvPr id="46" name="Rectangle 45">
              <a:extLst>
                <a:ext uri="{FF2B5EF4-FFF2-40B4-BE49-F238E27FC236}">
                  <a16:creationId xmlns:a16="http://schemas.microsoft.com/office/drawing/2014/main" id="{8981D1A0-F926-490E-A636-56E3444C8E4D}"/>
                </a:ext>
              </a:extLst>
            </p:cNvPr>
            <p:cNvSpPr/>
            <p:nvPr/>
          </p:nvSpPr>
          <p:spPr>
            <a:xfrm>
              <a:off x="4368135" y="2034902"/>
              <a:ext cx="3579517" cy="748792"/>
            </a:xfrm>
            <a:prstGeom prst="rect">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a:extLst>
                <a:ext uri="{FF2B5EF4-FFF2-40B4-BE49-F238E27FC236}">
                  <a16:creationId xmlns:a16="http://schemas.microsoft.com/office/drawing/2014/main" id="{9417F978-1475-4F40-B7B6-D1C1BF6998E1}"/>
                </a:ext>
              </a:extLst>
            </p:cNvPr>
            <p:cNvSpPr txBox="1"/>
            <p:nvPr/>
          </p:nvSpPr>
          <p:spPr>
            <a:xfrm>
              <a:off x="5423784" y="2060582"/>
              <a:ext cx="2363964" cy="646331"/>
            </a:xfrm>
            <a:prstGeom prst="rect">
              <a:avLst/>
            </a:prstGeom>
            <a:noFill/>
          </p:spPr>
          <p:txBody>
            <a:bodyPr wrap="square">
              <a:spAutoFit/>
            </a:bodyPr>
            <a:lstStyle/>
            <a:p>
              <a:r>
                <a:rPr lang="en-US"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Dengue Self-Monitoring System</a:t>
              </a:r>
              <a:endParaRPr lang="en-MY" b="1" dirty="0">
                <a:solidFill>
                  <a:schemeClr val="bg1"/>
                </a:solidFill>
              </a:endParaRPr>
            </a:p>
          </p:txBody>
        </p:sp>
        <p:grpSp>
          <p:nvGrpSpPr>
            <p:cNvPr id="8" name="Group 7">
              <a:extLst>
                <a:ext uri="{FF2B5EF4-FFF2-40B4-BE49-F238E27FC236}">
                  <a16:creationId xmlns:a16="http://schemas.microsoft.com/office/drawing/2014/main" id="{F248DC53-AB08-4B6E-B669-ECA2D4FE2F81}"/>
                </a:ext>
              </a:extLst>
            </p:cNvPr>
            <p:cNvGrpSpPr/>
            <p:nvPr/>
          </p:nvGrpSpPr>
          <p:grpSpPr>
            <a:xfrm>
              <a:off x="4178745" y="1831074"/>
              <a:ext cx="1188720" cy="1188720"/>
              <a:chOff x="6254682" y="1361940"/>
              <a:chExt cx="1188720" cy="1188720"/>
            </a:xfrm>
          </p:grpSpPr>
          <p:sp>
            <p:nvSpPr>
              <p:cNvPr id="12" name="Oval 11">
                <a:extLst>
                  <a:ext uri="{FF2B5EF4-FFF2-40B4-BE49-F238E27FC236}">
                    <a16:creationId xmlns:a16="http://schemas.microsoft.com/office/drawing/2014/main" id="{2FEC8478-95C0-465C-9311-CB95BF6F89B3}"/>
                  </a:ext>
                </a:extLst>
              </p:cNvPr>
              <p:cNvSpPr/>
              <p:nvPr/>
            </p:nvSpPr>
            <p:spPr>
              <a:xfrm>
                <a:off x="6254682" y="1361940"/>
                <a:ext cx="1188720" cy="118872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9" name="Graphic 8" descr="Phone Vibration">
                <a:extLst>
                  <a:ext uri="{FF2B5EF4-FFF2-40B4-BE49-F238E27FC236}">
                    <a16:creationId xmlns:a16="http://schemas.microsoft.com/office/drawing/2014/main" id="{222C57DC-4EB6-4EEC-B46E-67EDBE8412B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00164" y="1518843"/>
                <a:ext cx="467906" cy="454681"/>
              </a:xfrm>
              <a:prstGeom prst="rect">
                <a:avLst/>
              </a:prstGeom>
            </p:spPr>
          </p:pic>
          <p:pic>
            <p:nvPicPr>
              <p:cNvPr id="10" name="Graphic 9" descr="Call center">
                <a:extLst>
                  <a:ext uri="{FF2B5EF4-FFF2-40B4-BE49-F238E27FC236}">
                    <a16:creationId xmlns:a16="http://schemas.microsoft.com/office/drawing/2014/main" id="{491ED37C-F2F2-4240-A1E1-230FEB6B631D}"/>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12769" y="1511000"/>
                <a:ext cx="698395" cy="678656"/>
              </a:xfrm>
              <a:prstGeom prst="rect">
                <a:avLst/>
              </a:prstGeom>
            </p:spPr>
          </p:pic>
          <p:sp>
            <p:nvSpPr>
              <p:cNvPr id="11" name="TextBox 10">
                <a:extLst>
                  <a:ext uri="{FF2B5EF4-FFF2-40B4-BE49-F238E27FC236}">
                    <a16:creationId xmlns:a16="http://schemas.microsoft.com/office/drawing/2014/main" id="{1A441ACD-2C50-4BFD-8329-030191053201}"/>
                  </a:ext>
                </a:extLst>
              </p:cNvPr>
              <p:cNvSpPr txBox="1"/>
              <p:nvPr/>
            </p:nvSpPr>
            <p:spPr>
              <a:xfrm>
                <a:off x="6355671" y="2073388"/>
                <a:ext cx="1006021" cy="369332"/>
              </a:xfrm>
              <a:prstGeom prst="rect">
                <a:avLst/>
              </a:prstGeom>
              <a:noFill/>
            </p:spPr>
            <p:txBody>
              <a:bodyPr wrap="square" rtlCol="0">
                <a:spAutoFit/>
              </a:bodyPr>
              <a:lstStyle/>
              <a:p>
                <a:pPr algn="ctr"/>
                <a:r>
                  <a:rPr lang="en-US" b="1" dirty="0" err="1">
                    <a:solidFill>
                      <a:srgbClr val="0070C0"/>
                    </a:solidFill>
                  </a:rPr>
                  <a:t>DeSMoS</a:t>
                </a:r>
                <a:endParaRPr lang="en-MY" sz="1000" b="1" dirty="0">
                  <a:solidFill>
                    <a:srgbClr val="0070C0"/>
                  </a:solidFill>
                  <a:latin typeface="Times New Roman" panose="02020603050405020304" pitchFamily="18" charset="0"/>
                  <a:ea typeface="Times New Roman" panose="02020603050405020304" pitchFamily="18" charset="0"/>
                </a:endParaRPr>
              </a:p>
            </p:txBody>
          </p:sp>
        </p:grpSp>
      </p:grpSp>
      <p:sp>
        <p:nvSpPr>
          <p:cNvPr id="2" name="TextBox 1">
            <a:extLst>
              <a:ext uri="{FF2B5EF4-FFF2-40B4-BE49-F238E27FC236}">
                <a16:creationId xmlns:a16="http://schemas.microsoft.com/office/drawing/2014/main" id="{BE918FB7-251E-4990-9BDF-257EFAF1E766}"/>
              </a:ext>
            </a:extLst>
          </p:cNvPr>
          <p:cNvSpPr txBox="1"/>
          <p:nvPr/>
        </p:nvSpPr>
        <p:spPr>
          <a:xfrm>
            <a:off x="2960817" y="1809284"/>
            <a:ext cx="6270366" cy="461665"/>
          </a:xfrm>
          <a:prstGeom prst="rect">
            <a:avLst/>
          </a:prstGeom>
          <a:noFill/>
        </p:spPr>
        <p:txBody>
          <a:bodyPr wrap="square" rtlCol="0">
            <a:spAutoFit/>
          </a:bodyPr>
          <a:lstStyle/>
          <a:p>
            <a:pPr algn="ctr"/>
            <a:r>
              <a:rPr lang="en-US" sz="2400" b="1" dirty="0">
                <a:solidFill>
                  <a:schemeClr val="bg1">
                    <a:lumMod val="65000"/>
                  </a:schemeClr>
                </a:solidFill>
              </a:rPr>
              <a:t>(7 Dec 2020 – 6 Dec 2022)</a:t>
            </a:r>
            <a:endParaRPr lang="en-MY" sz="2400" b="1" dirty="0">
              <a:solidFill>
                <a:schemeClr val="bg1">
                  <a:lumMod val="65000"/>
                </a:schemeClr>
              </a:solidFill>
            </a:endParaRPr>
          </a:p>
        </p:txBody>
      </p:sp>
    </p:spTree>
    <p:extLst>
      <p:ext uri="{BB962C8B-B14F-4D97-AF65-F5344CB8AC3E}">
        <p14:creationId xmlns:p14="http://schemas.microsoft.com/office/powerpoint/2010/main" val="392853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2388393"/>
            <a:ext cx="10515600" cy="18955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1003126" y="25094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Progress Update: DeSCa</a:t>
            </a:r>
            <a:endParaRPr lang="en-MY" dirty="0"/>
          </a:p>
        </p:txBody>
      </p:sp>
      <p:pic>
        <p:nvPicPr>
          <p:cNvPr id="25" name="Picture 24" descr="A picture containing Teams&#10;&#10;Description automatically generated">
            <a:extLst>
              <a:ext uri="{FF2B5EF4-FFF2-40B4-BE49-F238E27FC236}">
                <a16:creationId xmlns:a16="http://schemas.microsoft.com/office/drawing/2014/main" id="{7B65B24C-51E1-49F7-89A8-9A86BF59C205}"/>
              </a:ext>
            </a:extLst>
          </p:cNvPr>
          <p:cNvPicPr>
            <a:picLocks noChangeAspect="1"/>
          </p:cNvPicPr>
          <p:nvPr/>
        </p:nvPicPr>
        <p:blipFill rotWithShape="1">
          <a:blip r:embed="rId2">
            <a:extLst>
              <a:ext uri="{28A0092B-C50C-407E-A947-70E740481C1C}">
                <a14:useLocalDpi xmlns:a14="http://schemas.microsoft.com/office/drawing/2010/main" val="0"/>
              </a:ext>
            </a:extLst>
          </a:blip>
          <a:srcRect l="9800" t="11476" r="12386" b="6339"/>
          <a:stretch/>
        </p:blipFill>
        <p:spPr>
          <a:xfrm>
            <a:off x="9523751" y="4001294"/>
            <a:ext cx="2668249" cy="2818151"/>
          </a:xfrm>
          <a:prstGeom prst="rect">
            <a:avLst/>
          </a:prstGeom>
        </p:spPr>
      </p:pic>
    </p:spTree>
    <p:extLst>
      <p:ext uri="{BB962C8B-B14F-4D97-AF65-F5344CB8AC3E}">
        <p14:creationId xmlns:p14="http://schemas.microsoft.com/office/powerpoint/2010/main" val="70549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9" y="1105223"/>
            <a:ext cx="9053164" cy="5364850"/>
          </a:xfrm>
        </p:spPr>
        <p:txBody>
          <a:bodyPr>
            <a:normAutofit/>
          </a:bodyPr>
          <a:lstStyle/>
          <a:p>
            <a:pPr>
              <a:buFont typeface="Courier New" panose="02070309020205020404" pitchFamily="49" charset="0"/>
              <a:buChar char="o"/>
            </a:pPr>
            <a:r>
              <a:rPr lang="en-US" dirty="0"/>
              <a:t> Development and pilot testing of the gamification-based educational tool for evidence-based dengue self-care and reduce delay in help seeking</a:t>
            </a:r>
            <a:endParaRPr lang="en-MY" dirty="0"/>
          </a:p>
          <a:p>
            <a:pPr lvl="1">
              <a:buFont typeface="Courier New" panose="02070309020205020404" pitchFamily="49" charset="0"/>
              <a:buChar char="o"/>
            </a:pPr>
            <a:r>
              <a:rPr lang="en-US" sz="2800" dirty="0"/>
              <a:t>16 Feb – 15 May 2022 (3 months)</a:t>
            </a:r>
          </a:p>
          <a:p>
            <a:pPr lvl="2">
              <a:buFont typeface="Courier New" panose="02070309020205020404" pitchFamily="49" charset="0"/>
              <a:buChar char="o"/>
            </a:pPr>
            <a:r>
              <a:rPr lang="en-US" sz="2800" dirty="0"/>
              <a:t>Requirements</a:t>
            </a:r>
          </a:p>
          <a:p>
            <a:pPr lvl="2">
              <a:buFont typeface="Courier New" panose="02070309020205020404" pitchFamily="49" charset="0"/>
              <a:buChar char="o"/>
            </a:pPr>
            <a:r>
              <a:rPr lang="en-US" sz="2800" dirty="0"/>
              <a:t>Content – Questions bank </a:t>
            </a:r>
          </a:p>
          <a:p>
            <a:pPr lvl="2">
              <a:buFont typeface="Courier New" panose="02070309020205020404" pitchFamily="49" charset="0"/>
              <a:buChar char="o"/>
            </a:pPr>
            <a:r>
              <a:rPr lang="en-US" sz="2800" dirty="0"/>
              <a:t>Development</a:t>
            </a:r>
          </a:p>
          <a:p>
            <a:pPr lvl="1">
              <a:buFont typeface="Courier New" panose="02070309020205020404" pitchFamily="49" charset="0"/>
              <a:buChar char="o"/>
            </a:pPr>
            <a:r>
              <a:rPr lang="en-US" sz="2800" dirty="0"/>
              <a:t>16 May – 15 June 2022</a:t>
            </a:r>
          </a:p>
          <a:p>
            <a:pPr lvl="2">
              <a:buFont typeface="Courier New" panose="02070309020205020404" pitchFamily="49" charset="0"/>
              <a:buChar char="o"/>
            </a:pPr>
            <a:r>
              <a:rPr lang="en-US" sz="2800" dirty="0"/>
              <a:t>System Testing</a:t>
            </a:r>
          </a:p>
          <a:p>
            <a:pPr lvl="1">
              <a:buFont typeface="Courier New" panose="02070309020205020404" pitchFamily="49" charset="0"/>
              <a:buChar char="o"/>
            </a:pP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Milestones: DeSCa</a:t>
            </a:r>
            <a:endParaRPr lang="en-MY" dirty="0"/>
          </a:p>
        </p:txBody>
      </p:sp>
    </p:spTree>
    <p:extLst>
      <p:ext uri="{BB962C8B-B14F-4D97-AF65-F5344CB8AC3E}">
        <p14:creationId xmlns:p14="http://schemas.microsoft.com/office/powerpoint/2010/main" val="386686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8" y="1105223"/>
            <a:ext cx="10148053" cy="5364850"/>
          </a:xfrm>
        </p:spPr>
        <p:txBody>
          <a:bodyPr>
            <a:noAutofit/>
          </a:bodyPr>
          <a:lstStyle/>
          <a:p>
            <a:pPr>
              <a:buFont typeface="Courier New" panose="02070309020205020404" pitchFamily="49" charset="0"/>
              <a:buChar char="o"/>
            </a:pPr>
            <a:r>
              <a:rPr lang="en-US" sz="2400" dirty="0"/>
              <a:t>To develop a mobile phone app running on the Android operating system.</a:t>
            </a:r>
          </a:p>
          <a:p>
            <a:pPr>
              <a:buFont typeface="Courier New" panose="02070309020205020404" pitchFamily="49" charset="0"/>
              <a:buChar char="o"/>
            </a:pPr>
            <a:r>
              <a:rPr lang="en-US" sz="2400" dirty="0"/>
              <a:t>The app must consist of a Dengue Learning function. There will be 7 modules (quiz - with a total of 50 questions). User will answer 1 question at a time and the correct answer will be given before moving to the next question. The gamification approach will be used (Progress bars, badges). Questions will be provided.</a:t>
            </a:r>
          </a:p>
          <a:p>
            <a:pPr>
              <a:buFont typeface="Courier New" panose="02070309020205020404" pitchFamily="49" charset="0"/>
              <a:buChar char="o"/>
            </a:pPr>
            <a:r>
              <a:rPr lang="en-US" sz="2400" dirty="0"/>
              <a:t>The app must consist of a Nearest Hospital function (google map) to allow user to find the nearest hospital.</a:t>
            </a:r>
          </a:p>
          <a:p>
            <a:pPr>
              <a:buFont typeface="Courier New" panose="02070309020205020404" pitchFamily="49" charset="0"/>
              <a:buChar char="o"/>
            </a:pPr>
            <a:r>
              <a:rPr lang="en-US" sz="2400" dirty="0"/>
              <a:t>The app must be able to link to the Dengue Hotspot (Embed the contents of the </a:t>
            </a:r>
            <a:r>
              <a:rPr lang="en-US" sz="2400" dirty="0" err="1"/>
              <a:t>iDengue</a:t>
            </a:r>
            <a:r>
              <a:rPr lang="en-US" sz="2400" dirty="0"/>
              <a:t> website’s map and data - details will be provided).</a:t>
            </a:r>
          </a:p>
          <a:p>
            <a:pPr>
              <a:buFont typeface="Courier New" panose="02070309020205020404" pitchFamily="49" charset="0"/>
              <a:buChar char="o"/>
            </a:pPr>
            <a:r>
              <a:rPr lang="en-US" sz="2400" dirty="0"/>
              <a:t>The app must have the FAQs page. Contents will be provided.</a:t>
            </a:r>
          </a:p>
          <a:p>
            <a:pPr>
              <a:buFont typeface="Courier New" panose="02070309020205020404" pitchFamily="49" charset="0"/>
              <a:buChar char="o"/>
            </a:pPr>
            <a:r>
              <a:rPr lang="en-US" sz="2400" dirty="0"/>
              <a:t>The app must have the Extra resources page (hyperlinks to other resources)</a:t>
            </a:r>
          </a:p>
          <a:p>
            <a:pPr>
              <a:buFont typeface="Courier New" panose="02070309020205020404" pitchFamily="49" charset="0"/>
              <a:buChar char="o"/>
            </a:pPr>
            <a:r>
              <a:rPr lang="en-US" sz="2400" dirty="0"/>
              <a:t>Admin Module (Web)</a:t>
            </a:r>
          </a:p>
          <a:p>
            <a:pPr lvl="1">
              <a:buFont typeface="Courier New" panose="02070309020205020404" pitchFamily="49" charset="0"/>
              <a:buChar char="o"/>
            </a:pPr>
            <a:r>
              <a:rPr lang="en-US" dirty="0"/>
              <a:t>The app must have an analytics function to </a:t>
            </a:r>
            <a:r>
              <a:rPr lang="en-US" dirty="0" err="1"/>
              <a:t>summarise</a:t>
            </a:r>
            <a:r>
              <a:rPr lang="en-US" dirty="0"/>
              <a:t> users score in quiz.</a:t>
            </a: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Requirements</a:t>
            </a:r>
            <a:endParaRPr lang="en-MY" dirty="0"/>
          </a:p>
        </p:txBody>
      </p:sp>
    </p:spTree>
    <p:extLst>
      <p:ext uri="{BB962C8B-B14F-4D97-AF65-F5344CB8AC3E}">
        <p14:creationId xmlns:p14="http://schemas.microsoft.com/office/powerpoint/2010/main" val="311879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2388393"/>
            <a:ext cx="10515600" cy="18955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1003126" y="25094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Progress Update: DeSMoS</a:t>
            </a:r>
            <a:endParaRPr lang="en-MY" dirty="0"/>
          </a:p>
        </p:txBody>
      </p:sp>
      <p:pic>
        <p:nvPicPr>
          <p:cNvPr id="25" name="Picture 24" descr="A picture containing Teams&#10;&#10;Description automatically generated">
            <a:extLst>
              <a:ext uri="{FF2B5EF4-FFF2-40B4-BE49-F238E27FC236}">
                <a16:creationId xmlns:a16="http://schemas.microsoft.com/office/drawing/2014/main" id="{7B65B24C-51E1-49F7-89A8-9A86BF59C205}"/>
              </a:ext>
            </a:extLst>
          </p:cNvPr>
          <p:cNvPicPr>
            <a:picLocks noChangeAspect="1"/>
          </p:cNvPicPr>
          <p:nvPr/>
        </p:nvPicPr>
        <p:blipFill rotWithShape="1">
          <a:blip r:embed="rId2">
            <a:extLst>
              <a:ext uri="{28A0092B-C50C-407E-A947-70E740481C1C}">
                <a14:useLocalDpi xmlns:a14="http://schemas.microsoft.com/office/drawing/2010/main" val="0"/>
              </a:ext>
            </a:extLst>
          </a:blip>
          <a:srcRect l="9800" t="11476" r="12386" b="6339"/>
          <a:stretch/>
        </p:blipFill>
        <p:spPr>
          <a:xfrm>
            <a:off x="9523751" y="4001294"/>
            <a:ext cx="2668249" cy="2818151"/>
          </a:xfrm>
          <a:prstGeom prst="rect">
            <a:avLst/>
          </a:prstGeom>
        </p:spPr>
      </p:pic>
    </p:spTree>
    <p:extLst>
      <p:ext uri="{BB962C8B-B14F-4D97-AF65-F5344CB8AC3E}">
        <p14:creationId xmlns:p14="http://schemas.microsoft.com/office/powerpoint/2010/main" val="198569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9" y="1105223"/>
            <a:ext cx="9053164" cy="5364850"/>
          </a:xfrm>
        </p:spPr>
        <p:txBody>
          <a:bodyPr>
            <a:normAutofit/>
          </a:bodyPr>
          <a:lstStyle/>
          <a:p>
            <a:pPr>
              <a:buFont typeface="Courier New" panose="02070309020205020404" pitchFamily="49" charset="0"/>
              <a:buChar char="o"/>
            </a:pPr>
            <a:r>
              <a:rPr lang="en-US" dirty="0"/>
              <a:t> Development of the self-monitoring system (unified software development process)</a:t>
            </a:r>
            <a:endParaRPr lang="en-MY" dirty="0"/>
          </a:p>
          <a:p>
            <a:pPr lvl="1">
              <a:buFont typeface="Courier New" panose="02070309020205020404" pitchFamily="49" charset="0"/>
              <a:buChar char="o"/>
            </a:pPr>
            <a:r>
              <a:rPr lang="en-US" sz="2800" dirty="0"/>
              <a:t>16 Feb – 15 May 2022</a:t>
            </a:r>
          </a:p>
          <a:p>
            <a:pPr lvl="2">
              <a:buFont typeface="Courier New" panose="02070309020205020404" pitchFamily="49" charset="0"/>
              <a:buChar char="o"/>
            </a:pPr>
            <a:r>
              <a:rPr lang="en-US" sz="2800" dirty="0"/>
              <a:t>Requirements</a:t>
            </a:r>
          </a:p>
          <a:p>
            <a:pPr lvl="2">
              <a:buFont typeface="Courier New" panose="02070309020205020404" pitchFamily="49" charset="0"/>
              <a:buChar char="o"/>
            </a:pPr>
            <a:r>
              <a:rPr lang="en-US" sz="2800" dirty="0"/>
              <a:t>Development</a:t>
            </a:r>
          </a:p>
          <a:p>
            <a:pPr lvl="1">
              <a:buFont typeface="Courier New" panose="02070309020205020404" pitchFamily="49" charset="0"/>
              <a:buChar char="o"/>
            </a:pPr>
            <a:r>
              <a:rPr lang="en-US" sz="2800" dirty="0"/>
              <a:t>16 May – 15 June 2022</a:t>
            </a:r>
          </a:p>
          <a:p>
            <a:pPr lvl="2">
              <a:buFont typeface="Courier New" panose="02070309020205020404" pitchFamily="49" charset="0"/>
              <a:buChar char="o"/>
            </a:pPr>
            <a:r>
              <a:rPr lang="en-US" sz="2800" dirty="0"/>
              <a:t>System Testing</a:t>
            </a:r>
          </a:p>
          <a:p>
            <a:pPr lvl="1">
              <a:buFont typeface="Courier New" panose="02070309020205020404" pitchFamily="49" charset="0"/>
              <a:buChar char="o"/>
            </a:pPr>
            <a:endParaRPr lang="en-MY"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Milestones: </a:t>
            </a:r>
            <a:r>
              <a:rPr lang="en-US" dirty="0" err="1"/>
              <a:t>DeSMoS</a:t>
            </a:r>
            <a:endParaRPr lang="en-MY" dirty="0"/>
          </a:p>
        </p:txBody>
      </p:sp>
    </p:spTree>
    <p:extLst>
      <p:ext uri="{BB962C8B-B14F-4D97-AF65-F5344CB8AC3E}">
        <p14:creationId xmlns:p14="http://schemas.microsoft.com/office/powerpoint/2010/main" val="166911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8EF79-2545-45A6-B3E6-56322EA221D1}"/>
              </a:ext>
            </a:extLst>
          </p:cNvPr>
          <p:cNvSpPr/>
          <p:nvPr/>
        </p:nvSpPr>
        <p:spPr>
          <a:xfrm>
            <a:off x="10083800" y="0"/>
            <a:ext cx="2108200" cy="1435099"/>
          </a:xfrm>
          <a:prstGeom prst="rect">
            <a:avLst/>
          </a:prstGeom>
          <a:solidFill>
            <a:srgbClr val="EAC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itle 1">
            <a:extLst>
              <a:ext uri="{FF2B5EF4-FFF2-40B4-BE49-F238E27FC236}">
                <a16:creationId xmlns:a16="http://schemas.microsoft.com/office/drawing/2014/main" id="{4F012617-B788-4F0F-8D65-E6C7E638C3CF}"/>
              </a:ext>
            </a:extLst>
          </p:cNvPr>
          <p:cNvSpPr txBox="1">
            <a:spLocks/>
          </p:cNvSpPr>
          <p:nvPr/>
        </p:nvSpPr>
        <p:spPr>
          <a:xfrm>
            <a:off x="838200" y="1800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endParaRPr lang="en-MY" dirty="0"/>
          </a:p>
        </p:txBody>
      </p:sp>
      <p:sp>
        <p:nvSpPr>
          <p:cNvPr id="6" name="Rectangle 5">
            <a:extLst>
              <a:ext uri="{FF2B5EF4-FFF2-40B4-BE49-F238E27FC236}">
                <a16:creationId xmlns:a16="http://schemas.microsoft.com/office/drawing/2014/main" id="{A7CBC50F-5228-48AE-BA42-16F8C860FA6E}"/>
              </a:ext>
            </a:extLst>
          </p:cNvPr>
          <p:cNvSpPr/>
          <p:nvPr/>
        </p:nvSpPr>
        <p:spPr>
          <a:xfrm>
            <a:off x="1676400" y="0"/>
            <a:ext cx="10515600" cy="230187"/>
          </a:xfrm>
          <a:prstGeom prst="rect">
            <a:avLst/>
          </a:prstGeom>
          <a:solidFill>
            <a:srgbClr val="E5E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39D69DCC-7705-4EF3-88A1-E86CDAC7EE80}"/>
              </a:ext>
            </a:extLst>
          </p:cNvPr>
          <p:cNvSpPr/>
          <p:nvPr/>
        </p:nvSpPr>
        <p:spPr>
          <a:xfrm>
            <a:off x="6756400" y="1"/>
            <a:ext cx="5435600" cy="730249"/>
          </a:xfrm>
          <a:prstGeom prst="rect">
            <a:avLst/>
          </a:prstGeom>
          <a:solidFill>
            <a:srgbClr val="B0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Content Placeholder 2">
            <a:extLst>
              <a:ext uri="{FF2B5EF4-FFF2-40B4-BE49-F238E27FC236}">
                <a16:creationId xmlns:a16="http://schemas.microsoft.com/office/drawing/2014/main" id="{7D3B50DC-1C30-40BE-98F3-69E8F828F820}"/>
              </a:ext>
            </a:extLst>
          </p:cNvPr>
          <p:cNvSpPr>
            <a:spLocks noGrp="1"/>
          </p:cNvSpPr>
          <p:nvPr>
            <p:ph idx="1"/>
          </p:nvPr>
        </p:nvSpPr>
        <p:spPr>
          <a:xfrm>
            <a:off x="616928" y="1105223"/>
            <a:ext cx="10148053" cy="5364850"/>
          </a:xfrm>
        </p:spPr>
        <p:txBody>
          <a:bodyPr>
            <a:normAutofit lnSpcReduction="10000"/>
          </a:bodyPr>
          <a:lstStyle/>
          <a:p>
            <a:pPr>
              <a:buFont typeface="Courier New" panose="02070309020205020404" pitchFamily="49" charset="0"/>
              <a:buChar char="o"/>
            </a:pPr>
            <a:r>
              <a:rPr lang="en-US" dirty="0"/>
              <a:t>To develop a mobile phone app running on the Android operating system.</a:t>
            </a:r>
          </a:p>
          <a:p>
            <a:pPr>
              <a:buFont typeface="Courier New" panose="02070309020205020404" pitchFamily="49" charset="0"/>
              <a:buChar char="o"/>
            </a:pPr>
            <a:r>
              <a:rPr lang="en-US" dirty="0"/>
              <a:t>Patient Module</a:t>
            </a:r>
          </a:p>
          <a:p>
            <a:pPr lvl="1">
              <a:buFont typeface="Courier New" panose="02070309020205020404" pitchFamily="49" charset="0"/>
              <a:buChar char="o"/>
            </a:pPr>
            <a:r>
              <a:rPr lang="en-US" dirty="0"/>
              <a:t>The app must consist of a patient login function.</a:t>
            </a:r>
          </a:p>
          <a:p>
            <a:pPr lvl="1">
              <a:buFont typeface="Courier New" panose="02070309020205020404" pitchFamily="49" charset="0"/>
              <a:buChar char="o"/>
            </a:pPr>
            <a:r>
              <a:rPr lang="en-US" dirty="0"/>
              <a:t>The app must allow the patient to can key in their temperature, blood pressure, pulse rate, hemoglobin, hematocrit, white cells and platelet. These should be able to appear in chart format.</a:t>
            </a:r>
          </a:p>
          <a:p>
            <a:pPr lvl="1">
              <a:buFont typeface="Courier New" panose="02070309020205020404" pitchFamily="49" charset="0"/>
              <a:buChar char="o"/>
            </a:pPr>
            <a:r>
              <a:rPr lang="en-US" dirty="0"/>
              <a:t>The app must allow the patients to view their status on the dashboard.</a:t>
            </a:r>
          </a:p>
          <a:p>
            <a:pPr lvl="1">
              <a:buFont typeface="Courier New" panose="02070309020205020404" pitchFamily="49" charset="0"/>
              <a:buChar char="o"/>
            </a:pPr>
            <a:r>
              <a:rPr lang="en-US" dirty="0"/>
              <a:t> The app must consist of a symptom diary function that allow the patients to enter their symptoms. After the symptoms are entered, there will be an incorporated decision tree that feedback the patient to seek medical attention immediately OR safe to stay home.</a:t>
            </a:r>
          </a:p>
          <a:p>
            <a:pPr lvl="1">
              <a:buFont typeface="Courier New" panose="02070309020205020404" pitchFamily="49" charset="0"/>
              <a:buChar char="o"/>
            </a:pPr>
            <a:r>
              <a:rPr lang="en-US" dirty="0"/>
              <a:t> The app must consist of a checklist of self-care tasks to do. Patients need to complete daily tasks and the reminder will pop up 3 times a day. (Example, drink water, taking medicine, and </a:t>
            </a:r>
            <a:r>
              <a:rPr lang="en-US" dirty="0" err="1"/>
              <a:t>etc</a:t>
            </a:r>
            <a:r>
              <a:rPr lang="en-US" dirty="0"/>
              <a:t>)</a:t>
            </a:r>
          </a:p>
          <a:p>
            <a:pPr lvl="1">
              <a:buFont typeface="Courier New" panose="02070309020205020404" pitchFamily="49" charset="0"/>
              <a:buChar char="o"/>
            </a:pPr>
            <a:endParaRPr lang="en-US" dirty="0"/>
          </a:p>
        </p:txBody>
      </p:sp>
      <p:sp>
        <p:nvSpPr>
          <p:cNvPr id="24" name="Title 1">
            <a:extLst>
              <a:ext uri="{FF2B5EF4-FFF2-40B4-BE49-F238E27FC236}">
                <a16:creationId xmlns:a16="http://schemas.microsoft.com/office/drawing/2014/main" id="{947E99C9-6541-417A-9214-043ED6D8D4E8}"/>
              </a:ext>
            </a:extLst>
          </p:cNvPr>
          <p:cNvSpPr txBox="1">
            <a:spLocks/>
          </p:cNvSpPr>
          <p:nvPr/>
        </p:nvSpPr>
        <p:spPr>
          <a:xfrm>
            <a:off x="990600" y="-149901"/>
            <a:ext cx="10515600" cy="165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a:lstStyle>
          <a:p>
            <a:r>
              <a:rPr lang="en-US" dirty="0"/>
              <a:t>Requirements</a:t>
            </a:r>
            <a:endParaRPr lang="en-MY" dirty="0"/>
          </a:p>
        </p:txBody>
      </p:sp>
    </p:spTree>
    <p:extLst>
      <p:ext uri="{BB962C8B-B14F-4D97-AF65-F5344CB8AC3E}">
        <p14:creationId xmlns:p14="http://schemas.microsoft.com/office/powerpoint/2010/main" val="223630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741</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Times New Roman</vt:lpstr>
      <vt:lpstr>Office Theme</vt:lpstr>
      <vt:lpstr>PowerPoint Presentation</vt:lpstr>
      <vt:lpstr>Agenda</vt:lpstr>
      <vt:lpstr> - The EMPOWeRED Project - Educate, Monitor and Predict Outcomes With REsearch in Dengue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TEO CHIN HAI</dc:creator>
  <cp:lastModifiedBy>ANG TAN FONG</cp:lastModifiedBy>
  <cp:revision>47</cp:revision>
  <dcterms:created xsi:type="dcterms:W3CDTF">2021-02-19T05:27:09Z</dcterms:created>
  <dcterms:modified xsi:type="dcterms:W3CDTF">2022-02-14T07:25:48Z</dcterms:modified>
</cp:coreProperties>
</file>