
<file path=[Content_Types].xml><?xml version="1.0" encoding="utf-8"?>
<Types xmlns="http://schemas.openxmlformats.org/package/2006/content-types">
  <Default Extension="xml" ContentType="application/xml"/>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72" r:id="rId8"/>
    <p:sldId id="262" r:id="rId9"/>
    <p:sldId id="273" r:id="rId10"/>
    <p:sldId id="268" r:id="rId11"/>
    <p:sldId id="269" r:id="rId12"/>
    <p:sldId id="270" r:id="rId13"/>
    <p:sldId id="271"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746F98-1694-443C-A0B6-CA1380B147EA}">
  <a:tblStyle styleId="{BD746F98-1694-443C-A0B6-CA1380B147E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5899"/>
  </p:normalViewPr>
  <p:slideViewPr>
    <p:cSldViewPr snapToGrid="0" snapToObjects="1">
      <p:cViewPr>
        <p:scale>
          <a:sx n="120" d="100"/>
          <a:sy n="120" d="100"/>
        </p:scale>
        <p:origin x="140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4e01988d5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4e01988d5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e01988d5b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e01988d5b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sz="1050" b="1" dirty="0"/>
              <a:t>Long Valley</a:t>
            </a:r>
            <a:endParaRPr sz="1050" b="1" dirty="0"/>
          </a:p>
          <a:p>
            <a:pPr marL="0" lvl="0" indent="0" algn="l" rtl="0">
              <a:lnSpc>
                <a:spcPct val="135714"/>
              </a:lnSpc>
              <a:spcBef>
                <a:spcPts val="400"/>
              </a:spcBef>
              <a:spcAft>
                <a:spcPts val="0"/>
              </a:spcAft>
              <a:buNone/>
            </a:pPr>
            <a:r>
              <a:rPr lang="en" sz="1050" dirty="0" err="1"/>
              <a:t>Algos</a:t>
            </a:r>
            <a:r>
              <a:rPr lang="en" sz="1050" dirty="0"/>
              <a:t> without scaling based on gradient information really struggle to break symmetry here - SGD gets nowhere and </a:t>
            </a:r>
            <a:r>
              <a:rPr lang="en" sz="1050" dirty="0" err="1"/>
              <a:t>Nesterov</a:t>
            </a:r>
            <a:r>
              <a:rPr lang="en" sz="1050" dirty="0"/>
              <a:t> Accelerated Gradient / Momentum exhibits oscillations until they build up velocity in the optimization direction.</a:t>
            </a:r>
            <a:br>
              <a:rPr lang="en" sz="1050" dirty="0"/>
            </a:br>
            <a:endParaRPr sz="1050" dirty="0"/>
          </a:p>
          <a:p>
            <a:pPr marL="0" lvl="0" indent="0" algn="l" rtl="0">
              <a:lnSpc>
                <a:spcPct val="135714"/>
              </a:lnSpc>
              <a:spcBef>
                <a:spcPts val="0"/>
              </a:spcBef>
              <a:spcAft>
                <a:spcPts val="0"/>
              </a:spcAft>
              <a:buClr>
                <a:srgbClr val="000000"/>
              </a:buClr>
              <a:buSzPts val="1100"/>
              <a:buFont typeface="Arial"/>
              <a:buNone/>
            </a:pPr>
            <a:r>
              <a:rPr lang="en" sz="1050" b="1" dirty="0"/>
              <a:t>Beale's function</a:t>
            </a:r>
            <a:r>
              <a:rPr lang="en" sz="1050" dirty="0"/>
              <a:t/>
            </a:r>
            <a:br>
              <a:rPr lang="en" sz="1050" dirty="0"/>
            </a:br>
            <a:r>
              <a:rPr lang="en" sz="1050" dirty="0" err="1"/>
              <a:t>Algos</a:t>
            </a:r>
            <a:r>
              <a:rPr lang="en" sz="1050" dirty="0"/>
              <a:t> that scale step size based on the gradient quickly break symmetry and begin descent.</a:t>
            </a:r>
            <a:endParaRPr sz="1050" dirty="0"/>
          </a:p>
          <a:p>
            <a:pPr marL="0" lvl="0" indent="0" algn="l" rtl="0">
              <a:spcBef>
                <a:spcPts val="0"/>
              </a:spcBef>
              <a:spcAft>
                <a:spcPts val="0"/>
              </a:spcAft>
              <a:buNone/>
            </a:pPr>
            <a:r>
              <a:rPr lang="en" sz="1050" dirty="0"/>
              <a:t>Due to the large initial gradient, velocity based techniques shoot off and bounce around - </a:t>
            </a:r>
            <a:r>
              <a:rPr lang="en" sz="1050" dirty="0" err="1"/>
              <a:t>adagrad</a:t>
            </a:r>
            <a:r>
              <a:rPr lang="en" sz="1050" dirty="0"/>
              <a:t> almost goes unstable for the same reason. </a:t>
            </a:r>
            <a:r>
              <a:rPr lang="en" sz="1050" dirty="0" err="1"/>
              <a:t>Algos</a:t>
            </a:r>
            <a:r>
              <a:rPr lang="en" sz="1050" dirty="0"/>
              <a:t> that scale gradients/step sizes like </a:t>
            </a:r>
            <a:r>
              <a:rPr lang="en" sz="1050" dirty="0" err="1"/>
              <a:t>adadelta</a:t>
            </a:r>
            <a:r>
              <a:rPr lang="en" sz="1050" dirty="0"/>
              <a:t> and </a:t>
            </a:r>
            <a:r>
              <a:rPr lang="en" sz="1050" dirty="0" err="1"/>
              <a:t>RMSProp</a:t>
            </a:r>
            <a:r>
              <a:rPr lang="en" sz="1050" dirty="0"/>
              <a:t> proceed more like accelerated SGD and handle large gradients with more stability.</a:t>
            </a:r>
            <a:endParaRPr sz="105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4e01988d5b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4e01988d5b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4e01988d5b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4e01988d5b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e04faf27e_1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e04faf27e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highlight>
                  <a:srgbClr val="FFFFFF"/>
                </a:highlight>
              </a:rPr>
              <a:t>what exactly is an  optimizer?</a:t>
            </a:r>
            <a:br>
              <a:rPr lang="en" sz="1050">
                <a:highlight>
                  <a:srgbClr val="FFFFFF"/>
                </a:highlight>
              </a:rPr>
            </a:br>
            <a:r>
              <a:rPr lang="en" sz="1050">
                <a:highlight>
                  <a:srgbClr val="FFFFFF"/>
                </a:highlight>
              </a:rPr>
              <a:t/>
            </a:r>
            <a:br>
              <a:rPr lang="en" sz="1050">
                <a:highlight>
                  <a:srgbClr val="FFFFFF"/>
                </a:highlight>
              </a:rPr>
            </a:br>
            <a:r>
              <a:rPr lang="en" sz="1050">
                <a:highlight>
                  <a:srgbClr val="FFFFFF"/>
                </a:highlight>
              </a:rPr>
              <a:t>when a neural network trains a model, it adjusts weights repeatedly to reduce errors. so an optimizer shapes and moulds the model to improve performance by using the loss function as a guiding force which helps determine whether the network is taking a step towards the solution or not.</a:t>
            </a:r>
            <a:br>
              <a:rPr lang="en" sz="1050">
                <a:highlight>
                  <a:srgbClr val="FFFFFF"/>
                </a:highlight>
              </a:rPr>
            </a:br>
            <a:r>
              <a:rPr lang="en" sz="1050">
                <a:highlight>
                  <a:srgbClr val="FFFFFF"/>
                </a:highlight>
              </a:rPr>
              <a:t/>
            </a:r>
            <a:br>
              <a:rPr lang="en" sz="1050">
                <a:highlight>
                  <a:srgbClr val="FFFFFF"/>
                </a:highlight>
              </a:rPr>
            </a:b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4e01988d5b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4e01988d5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learning rate determines the rate at which the weights are changed. If learning rate is too high we might skip the optimal value for weights to minimize error, if learning rate is too low training might take too much time. We need to find a value somewhere in between.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4e04faf27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4e04faf27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dirty="0"/>
              <a:t>Gradient is measure of change. Gradient denotes how changes in weights affects the loss function. We adjust each weight based on its gradient and we repeat the process till loss function is lowest. SGD is when we use random subsets of training examples for gradient descent.</a:t>
            </a:r>
            <a:endParaRPr dirty="0"/>
          </a:p>
          <a:p>
            <a:pPr marL="0" lvl="0" indent="0" algn="l" rtl="0">
              <a:spcBef>
                <a:spcPts val="0"/>
              </a:spcBef>
              <a:spcAft>
                <a:spcPts val="0"/>
              </a:spcAft>
              <a:buNone/>
            </a:pPr>
            <a:r>
              <a:rPr lang="en" dirty="0"/>
              <a:t>Momentum helps accelerate the gradient in the right direction and averaging out any oscillations to improve performance of training</a:t>
            </a:r>
            <a:r>
              <a:rPr lang="en" dirty="0" smtClean="0"/>
              <a:t>.</a:t>
            </a: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The momentum term increases for dimensions whose gradients point in the same directions and reduces updates for dimensions whose gradients change directions. As a result, we gain faster convergence and reduced oscillation.</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4e04faf27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4e04faf27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Adagrad is a more advanced machine learning technique (relative to SGD which uses fixed learning rate for all features) which performs gradient descent with a variable learning rate. Contains a diagonal matrix which has previous gradients. Node weights which have historically had large gradients are given large gradients, whilst node weights that have historically had small gradients are given small gradients.</a:t>
            </a:r>
            <a:endParaRPr/>
          </a:p>
          <a:p>
            <a:pPr marL="0" lvl="0" indent="0" algn="l" rtl="0">
              <a:spcBef>
                <a:spcPts val="0"/>
              </a:spcBef>
              <a:spcAft>
                <a:spcPts val="0"/>
              </a:spcAft>
              <a:buNone/>
            </a:pPr>
            <a:r>
              <a:rPr lang="en"/>
              <a:t>Adagrad thus improves on SGD by giving weights historically accurate learning rates, instead of satisfying itself with a single learning rate for all nodes.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e01988d5b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e01988d5b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e01988d5b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e01988d5b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600" dirty="0" err="1" smtClean="0"/>
              <a:t>Adadelta</a:t>
            </a:r>
            <a:r>
              <a:rPr lang="en-US" sz="1600" dirty="0" smtClean="0"/>
              <a:t> [22] is an extension of </a:t>
            </a:r>
            <a:r>
              <a:rPr lang="en-US" sz="1600" dirty="0" err="1" smtClean="0"/>
              <a:t>Adagrad</a:t>
            </a:r>
            <a:r>
              <a:rPr lang="en-US" sz="1600" dirty="0" smtClean="0"/>
              <a:t> that seeks to reduce its aggressive, monotonically decreasing learning rate. Instead of accumulating all past squared gradients, </a:t>
            </a:r>
            <a:r>
              <a:rPr lang="en-US" sz="1600" dirty="0" err="1" smtClean="0"/>
              <a:t>Adadelta</a:t>
            </a:r>
            <a:r>
              <a:rPr lang="en-US" sz="1600" dirty="0" smtClean="0"/>
              <a:t> restricts the window of accumulated past gradients to some fixed size w.</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600" dirty="0" smtClean="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600" dirty="0" smtClean="0"/>
              <a:t>With </a:t>
            </a:r>
            <a:r>
              <a:rPr lang="en-US" sz="1600" dirty="0" err="1" smtClean="0"/>
              <a:t>Adadelta</a:t>
            </a:r>
            <a:r>
              <a:rPr lang="en-US" sz="1600" dirty="0" smtClean="0"/>
              <a:t>, we do not even need to set a default learning rate, as it has been eliminated from the update rule.</a:t>
            </a:r>
            <a:endParaRPr sz="1600" dirty="0"/>
          </a:p>
        </p:txBody>
      </p:sp>
    </p:spTree>
    <p:extLst>
      <p:ext uri="{BB962C8B-B14F-4D97-AF65-F5344CB8AC3E}">
        <p14:creationId xmlns:p14="http://schemas.microsoft.com/office/powerpoint/2010/main" val="901646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4e01988d5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4e01988d5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4e01988d5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4e01988d5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20000"/>
              </a:lnSpc>
              <a:spcBef>
                <a:spcPts val="1000"/>
              </a:spcBef>
              <a:spcAft>
                <a:spcPts val="0"/>
              </a:spcAft>
              <a:buNone/>
            </a:pPr>
            <a:r>
              <a:rPr lang="en" sz="1800" b="1" dirty="0" smtClean="0">
                <a:solidFill>
                  <a:srgbClr val="3C484E"/>
                </a:solidFill>
                <a:highlight>
                  <a:srgbClr val="FFFFFF"/>
                </a:highlight>
                <a:latin typeface="Georgia"/>
                <a:ea typeface="Georgia"/>
                <a:cs typeface="Georgia"/>
                <a:sym typeface="Georgia"/>
              </a:rPr>
              <a:t>WHY </a:t>
            </a:r>
            <a:r>
              <a:rPr lang="en" sz="1800" b="1" dirty="0" err="1" smtClean="0">
                <a:solidFill>
                  <a:srgbClr val="3C484E"/>
                </a:solidFill>
                <a:highlight>
                  <a:srgbClr val="FFFFFF"/>
                </a:highlight>
                <a:latin typeface="Georgia"/>
                <a:ea typeface="Georgia"/>
                <a:cs typeface="Georgia"/>
                <a:sym typeface="Georgia"/>
              </a:rPr>
              <a:t>Adamax</a:t>
            </a:r>
            <a:r>
              <a:rPr lang="en" sz="1800" b="1" dirty="0" smtClean="0">
                <a:solidFill>
                  <a:srgbClr val="3C484E"/>
                </a:solidFill>
                <a:highlight>
                  <a:srgbClr val="FFFFFF"/>
                </a:highlight>
                <a:latin typeface="Georgia"/>
                <a:ea typeface="Georgia"/>
                <a:cs typeface="Georgia"/>
                <a:sym typeface="Georgia"/>
              </a:rPr>
              <a:t> Performs Better?</a:t>
            </a:r>
          </a:p>
          <a:p>
            <a:pPr marL="0" lvl="0" indent="0" algn="l" rtl="0">
              <a:lnSpc>
                <a:spcPct val="120000"/>
              </a:lnSpc>
              <a:spcBef>
                <a:spcPts val="1000"/>
              </a:spcBef>
              <a:spcAft>
                <a:spcPts val="0"/>
              </a:spcAft>
              <a:buNone/>
            </a:pPr>
            <a:r>
              <a:rPr lang="en" sz="1100" dirty="0" err="1" smtClean="0">
                <a:solidFill>
                  <a:srgbClr val="1A1A1B"/>
                </a:solidFill>
                <a:highlight>
                  <a:srgbClr val="FFFFFF"/>
                </a:highlight>
                <a:latin typeface="Verdana"/>
                <a:ea typeface="Verdana"/>
                <a:cs typeface="Verdana"/>
                <a:sym typeface="Verdana"/>
              </a:rPr>
              <a:t>gt</a:t>
            </a:r>
            <a:r>
              <a:rPr lang="en" sz="1100" dirty="0" smtClean="0">
                <a:solidFill>
                  <a:srgbClr val="1A1A1B"/>
                </a:solidFill>
                <a:highlight>
                  <a:srgbClr val="FFFFFF"/>
                </a:highlight>
                <a:latin typeface="Verdana"/>
                <a:ea typeface="Verdana"/>
                <a:cs typeface="Verdana"/>
                <a:sym typeface="Verdana"/>
              </a:rPr>
              <a:t> is completely ignored when it's close to zero. This means that u1, u2, ..., un are influenced by fewer gradients and this makes the algorithm less susceptible to noise in the gradients making the algorithm more robust </a:t>
            </a:r>
            <a:endParaRPr dirty="0"/>
          </a:p>
        </p:txBody>
      </p:sp>
    </p:spTree>
    <p:extLst>
      <p:ext uri="{BB962C8B-B14F-4D97-AF65-F5344CB8AC3E}">
        <p14:creationId xmlns:p14="http://schemas.microsoft.com/office/powerpoint/2010/main" val="402185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4" Type="http://schemas.openxmlformats.org/officeDocument/2006/relationships/image" Target="../media/image4.gif"/><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Neural Network Optimizers on </a:t>
            </a:r>
            <a:r>
              <a:rPr lang="en" dirty="0" err="1"/>
              <a:t>Keras</a:t>
            </a:r>
            <a:endParaRPr dirty="0"/>
          </a:p>
        </p:txBody>
      </p:sp>
      <p:sp>
        <p:nvSpPr>
          <p:cNvPr id="87" name="Google Shape;87;p13"/>
          <p:cNvSpPr txBox="1">
            <a:spLocks noGrp="1"/>
          </p:cNvSpPr>
          <p:nvPr>
            <p:ph type="subTitle" idx="1"/>
          </p:nvPr>
        </p:nvSpPr>
        <p:spPr>
          <a:xfrm>
            <a:off x="729625" y="3172900"/>
            <a:ext cx="7688100" cy="117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a:t>
            </a:r>
            <a:endParaRPr/>
          </a:p>
          <a:p>
            <a:pPr marL="0" lvl="0" indent="0" algn="l" rtl="0">
              <a:spcBef>
                <a:spcPts val="0"/>
              </a:spcBef>
              <a:spcAft>
                <a:spcPts val="0"/>
              </a:spcAft>
              <a:buNone/>
            </a:pPr>
            <a:r>
              <a:rPr lang="en"/>
              <a:t>Vignesh Murali</a:t>
            </a:r>
            <a:endParaRPr/>
          </a:p>
          <a:p>
            <a:pPr marL="0" lvl="0" indent="0" algn="l" rtl="0">
              <a:spcBef>
                <a:spcPts val="0"/>
              </a:spcBef>
              <a:spcAft>
                <a:spcPts val="0"/>
              </a:spcAft>
              <a:buNone/>
            </a:pPr>
            <a:r>
              <a:rPr lang="en"/>
              <a:t>Ziqing Lu</a:t>
            </a:r>
            <a:endParaRPr/>
          </a:p>
          <a:p>
            <a:pPr marL="0" lvl="0" indent="0" algn="l" rtl="0">
              <a:spcBef>
                <a:spcPts val="0"/>
              </a:spcBef>
              <a:spcAft>
                <a:spcPts val="0"/>
              </a:spcAft>
              <a:buNone/>
            </a:pPr>
            <a:r>
              <a:rPr lang="en"/>
              <a:t>Ritvik Reddy</a:t>
            </a:r>
            <a:endParaRPr/>
          </a:p>
        </p:txBody>
      </p:sp>
      <p:sp>
        <p:nvSpPr>
          <p:cNvPr id="88" name="Google Shape;88;p1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title"/>
          </p:nvPr>
        </p:nvSpPr>
        <p:spPr>
          <a:xfrm>
            <a:off x="729450" y="1318650"/>
            <a:ext cx="801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 1 : optimizer with adaptive learning rate and momentum outperformed others</a:t>
            </a:r>
            <a:endParaRPr/>
          </a:p>
        </p:txBody>
      </p:sp>
      <p:sp>
        <p:nvSpPr>
          <p:cNvPr id="178" name="Google Shape;178;p2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10</a:t>
            </a:fld>
            <a:endParaRPr/>
          </a:p>
        </p:txBody>
      </p:sp>
      <p:graphicFrame>
        <p:nvGraphicFramePr>
          <p:cNvPr id="179" name="Google Shape;179;p25"/>
          <p:cNvGraphicFramePr/>
          <p:nvPr/>
        </p:nvGraphicFramePr>
        <p:xfrm>
          <a:off x="1446525" y="2298550"/>
          <a:ext cx="6365175" cy="2537460"/>
        </p:xfrm>
        <a:graphic>
          <a:graphicData uri="http://schemas.openxmlformats.org/drawingml/2006/table">
            <a:tbl>
              <a:tblPr>
                <a:noFill/>
                <a:tableStyleId>{BD746F98-1694-443C-A0B6-CA1380B147EA}</a:tableStyleId>
              </a:tblPr>
              <a:tblGrid>
                <a:gridCol w="1591275"/>
                <a:gridCol w="1021775"/>
                <a:gridCol w="1046900"/>
                <a:gridCol w="2705225"/>
              </a:tblGrid>
              <a:tr h="394925">
                <a:tc>
                  <a:txBody>
                    <a:bodyPr/>
                    <a:lstStyle/>
                    <a:p>
                      <a:pPr marL="0" lvl="0" indent="0" algn="ctr" rtl="0">
                        <a:lnSpc>
                          <a:spcPct val="115000"/>
                        </a:lnSpc>
                        <a:spcBef>
                          <a:spcPts val="0"/>
                        </a:spcBef>
                        <a:spcAft>
                          <a:spcPts val="0"/>
                        </a:spcAft>
                        <a:buNone/>
                      </a:pPr>
                      <a:r>
                        <a:rPr lang="en" sz="1100" b="1">
                          <a:solidFill>
                            <a:srgbClr val="FFFFFF"/>
                          </a:solidFill>
                        </a:rPr>
                        <a:t>Optimizer</a:t>
                      </a:r>
                      <a:endParaRPr sz="1100"/>
                    </a:p>
                  </a:txBody>
                  <a:tcPr marL="38100" marR="38100" marT="38100" marB="381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666C76"/>
                    </a:solidFill>
                  </a:tcPr>
                </a:tc>
                <a:tc>
                  <a:txBody>
                    <a:bodyPr/>
                    <a:lstStyle/>
                    <a:p>
                      <a:pPr marL="0" lvl="0" indent="0" algn="ctr" rtl="0">
                        <a:lnSpc>
                          <a:spcPct val="115000"/>
                        </a:lnSpc>
                        <a:spcBef>
                          <a:spcPts val="0"/>
                        </a:spcBef>
                        <a:spcAft>
                          <a:spcPts val="0"/>
                        </a:spcAft>
                        <a:buNone/>
                      </a:pPr>
                      <a:r>
                        <a:rPr lang="en" sz="1100" b="1">
                          <a:solidFill>
                            <a:srgbClr val="FFFFFF"/>
                          </a:solidFill>
                        </a:rPr>
                        <a:t>Best Model Accuracy</a:t>
                      </a:r>
                      <a:endParaRPr sz="1100" b="1">
                        <a:solidFill>
                          <a:srgbClr val="FFFFFF"/>
                        </a:solidFill>
                      </a:endParaRPr>
                    </a:p>
                  </a:txBody>
                  <a:tcPr marL="38100" marR="38100" marT="38100" marB="381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666C76"/>
                    </a:solidFill>
                  </a:tcPr>
                </a:tc>
                <a:tc>
                  <a:txBody>
                    <a:bodyPr/>
                    <a:lstStyle/>
                    <a:p>
                      <a:pPr marL="0" lvl="0" indent="0" algn="ctr" rtl="0">
                        <a:lnSpc>
                          <a:spcPct val="115000"/>
                        </a:lnSpc>
                        <a:spcBef>
                          <a:spcPts val="0"/>
                        </a:spcBef>
                        <a:spcAft>
                          <a:spcPts val="0"/>
                        </a:spcAft>
                        <a:buNone/>
                      </a:pPr>
                      <a:r>
                        <a:rPr lang="en" sz="1100" b="1">
                          <a:solidFill>
                            <a:srgbClr val="FFFFFF"/>
                          </a:solidFill>
                        </a:rPr>
                        <a:t>Learning Rate</a:t>
                      </a:r>
                      <a:endParaRPr sz="1100" b="1">
                        <a:solidFill>
                          <a:srgbClr val="FFFFFF"/>
                        </a:solidFill>
                      </a:endParaRPr>
                    </a:p>
                  </a:txBody>
                  <a:tcPr marL="38100" marR="38100" marT="38100" marB="381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666C76"/>
                    </a:solidFill>
                  </a:tcPr>
                </a:tc>
                <a:tc>
                  <a:txBody>
                    <a:bodyPr/>
                    <a:lstStyle/>
                    <a:p>
                      <a:pPr marL="0" lvl="0" indent="0" algn="ctr" rtl="0">
                        <a:lnSpc>
                          <a:spcPct val="115000"/>
                        </a:lnSpc>
                        <a:spcBef>
                          <a:spcPts val="0"/>
                        </a:spcBef>
                        <a:spcAft>
                          <a:spcPts val="0"/>
                        </a:spcAft>
                        <a:buNone/>
                      </a:pPr>
                      <a:r>
                        <a:rPr lang="en" sz="1100" b="1">
                          <a:solidFill>
                            <a:srgbClr val="FFFFFF"/>
                          </a:solidFill>
                        </a:rPr>
                        <a:t>Strategy</a:t>
                      </a:r>
                      <a:endParaRPr sz="1100" b="1">
                        <a:solidFill>
                          <a:srgbClr val="FFFFFF"/>
                        </a:solidFill>
                      </a:endParaRPr>
                    </a:p>
                  </a:txBody>
                  <a:tcPr marL="38100" marR="38100" marT="38100" marB="381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666C76"/>
                    </a:solidFill>
                  </a:tcPr>
                </a:tc>
              </a:tr>
              <a:tr h="230375">
                <a:tc>
                  <a:txBody>
                    <a:bodyPr/>
                    <a:lstStyle/>
                    <a:p>
                      <a:pPr marL="0" lvl="0" indent="0" algn="ctr" rtl="0">
                        <a:lnSpc>
                          <a:spcPct val="115000"/>
                        </a:lnSpc>
                        <a:spcBef>
                          <a:spcPts val="0"/>
                        </a:spcBef>
                        <a:spcAft>
                          <a:spcPts val="0"/>
                        </a:spcAft>
                        <a:buNone/>
                      </a:pPr>
                      <a:r>
                        <a:rPr lang="en" sz="1100" b="1">
                          <a:solidFill>
                            <a:srgbClr val="FFFFFF"/>
                          </a:solidFill>
                        </a:rPr>
                        <a:t>SGD</a:t>
                      </a:r>
                      <a:endParaRPr sz="1100" b="1">
                        <a:solidFill>
                          <a:srgbClr val="FFFFFF"/>
                        </a:solidFill>
                      </a:endParaRPr>
                    </a:p>
                  </a:txBody>
                  <a:tcPr marL="38100" marR="38100" marT="38100" marB="381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41464D"/>
                    </a:solidFill>
                  </a:tcPr>
                </a:tc>
                <a:tc>
                  <a:txBody>
                    <a:bodyPr/>
                    <a:lstStyle/>
                    <a:p>
                      <a:pPr marL="0" lvl="0" indent="0" algn="ctr" rtl="0">
                        <a:lnSpc>
                          <a:spcPct val="115000"/>
                        </a:lnSpc>
                        <a:spcBef>
                          <a:spcPts val="0"/>
                        </a:spcBef>
                        <a:spcAft>
                          <a:spcPts val="0"/>
                        </a:spcAft>
                        <a:buNone/>
                      </a:pPr>
                      <a:r>
                        <a:rPr lang="en" sz="1100"/>
                        <a:t>0.829</a:t>
                      </a:r>
                      <a:endParaRPr sz="1100"/>
                    </a:p>
                  </a:txBody>
                  <a:tcPr marL="38100" marR="38100" marT="38100" marB="381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100"/>
                        <a:t>0.01</a:t>
                      </a:r>
                      <a:endParaRPr sz="1100"/>
                    </a:p>
                  </a:txBody>
                  <a:tcPr marL="38100" marR="38100" marT="38100" marB="381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100"/>
                        <a:t>-</a:t>
                      </a:r>
                      <a:endParaRPr sz="1100"/>
                    </a:p>
                  </a:txBody>
                  <a:tcPr marL="38100" marR="38100" marT="38100" marB="381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r>
              <a:tr h="394925">
                <a:tc>
                  <a:txBody>
                    <a:bodyPr/>
                    <a:lstStyle/>
                    <a:p>
                      <a:pPr marL="0" lvl="0" indent="0" algn="ctr" rtl="0">
                        <a:lnSpc>
                          <a:spcPct val="115000"/>
                        </a:lnSpc>
                        <a:spcBef>
                          <a:spcPts val="0"/>
                        </a:spcBef>
                        <a:spcAft>
                          <a:spcPts val="0"/>
                        </a:spcAft>
                        <a:buNone/>
                      </a:pPr>
                      <a:r>
                        <a:rPr lang="en" sz="1100" b="1">
                          <a:solidFill>
                            <a:srgbClr val="FFFFFF"/>
                          </a:solidFill>
                        </a:rPr>
                        <a:t>SGD w/ Nesterov Momentum</a:t>
                      </a:r>
                      <a:endParaRPr sz="1100" b="1">
                        <a:solidFill>
                          <a:srgbClr val="FFFFFF"/>
                        </a:solidFill>
                      </a:endParaRPr>
                    </a:p>
                  </a:txBody>
                  <a:tcPr marL="38100" marR="38100" marT="38100" marB="381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41464D"/>
                    </a:solidFill>
                  </a:tcPr>
                </a:tc>
                <a:tc>
                  <a:txBody>
                    <a:bodyPr/>
                    <a:lstStyle/>
                    <a:p>
                      <a:pPr marL="0" lvl="0" indent="0" algn="ctr" rtl="0">
                        <a:lnSpc>
                          <a:spcPct val="115000"/>
                        </a:lnSpc>
                        <a:spcBef>
                          <a:spcPts val="0"/>
                        </a:spcBef>
                        <a:spcAft>
                          <a:spcPts val="0"/>
                        </a:spcAft>
                        <a:buNone/>
                      </a:pPr>
                      <a:r>
                        <a:rPr lang="en" sz="1100"/>
                        <a:t>0.808</a:t>
                      </a:r>
                      <a:endParaRPr sz="1100"/>
                    </a:p>
                  </a:txBody>
                  <a:tcPr marL="38100" marR="38100" marT="38100" marB="381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100"/>
                        <a:t>0.01</a:t>
                      </a:r>
                      <a:endParaRPr sz="1100"/>
                    </a:p>
                  </a:txBody>
                  <a:tcPr marL="38100" marR="38100" marT="38100" marB="381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100"/>
                        <a:t>Momentum</a:t>
                      </a:r>
                      <a:endParaRPr sz="1100"/>
                    </a:p>
                  </a:txBody>
                  <a:tcPr marL="38100" marR="38100" marT="38100" marB="381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r>
              <a:tr h="230375">
                <a:tc>
                  <a:txBody>
                    <a:bodyPr/>
                    <a:lstStyle/>
                    <a:p>
                      <a:pPr marL="0" lvl="0" indent="0" algn="ctr" rtl="0">
                        <a:lnSpc>
                          <a:spcPct val="115000"/>
                        </a:lnSpc>
                        <a:spcBef>
                          <a:spcPts val="0"/>
                        </a:spcBef>
                        <a:spcAft>
                          <a:spcPts val="0"/>
                        </a:spcAft>
                        <a:buNone/>
                      </a:pPr>
                      <a:r>
                        <a:rPr lang="en" sz="1100" b="1">
                          <a:solidFill>
                            <a:srgbClr val="FFFFFF"/>
                          </a:solidFill>
                        </a:rPr>
                        <a:t>Adagrad</a:t>
                      </a:r>
                      <a:endParaRPr sz="1100" b="1">
                        <a:solidFill>
                          <a:srgbClr val="FFFFFF"/>
                        </a:solidFill>
                      </a:endParaRPr>
                    </a:p>
                  </a:txBody>
                  <a:tcPr marL="38100" marR="38100" marT="38100" marB="381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41464D"/>
                    </a:solidFill>
                  </a:tcPr>
                </a:tc>
                <a:tc>
                  <a:txBody>
                    <a:bodyPr/>
                    <a:lstStyle/>
                    <a:p>
                      <a:pPr marL="0" lvl="0" indent="0" algn="ctr" rtl="0">
                        <a:lnSpc>
                          <a:spcPct val="115000"/>
                        </a:lnSpc>
                        <a:spcBef>
                          <a:spcPts val="0"/>
                        </a:spcBef>
                        <a:spcAft>
                          <a:spcPts val="0"/>
                        </a:spcAft>
                        <a:buNone/>
                      </a:pPr>
                      <a:r>
                        <a:rPr lang="en" sz="1100"/>
                        <a:t>0.803</a:t>
                      </a:r>
                      <a:endParaRPr sz="1100"/>
                    </a:p>
                  </a:txBody>
                  <a:tcPr marL="38100" marR="38100" marT="38100" marB="381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100"/>
                        <a:t>0.01</a:t>
                      </a:r>
                      <a:endParaRPr sz="1100"/>
                    </a:p>
                  </a:txBody>
                  <a:tcPr marL="38100" marR="38100" marT="38100" marB="381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100"/>
                        <a:t>Adaptive Learning Rate</a:t>
                      </a:r>
                      <a:endParaRPr sz="1100"/>
                    </a:p>
                  </a:txBody>
                  <a:tcPr marL="38100" marR="38100" marT="38100" marB="381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r>
              <a:tr h="230375">
                <a:tc>
                  <a:txBody>
                    <a:bodyPr/>
                    <a:lstStyle/>
                    <a:p>
                      <a:pPr marL="0" lvl="0" indent="0" algn="ctr" rtl="0">
                        <a:lnSpc>
                          <a:spcPct val="115000"/>
                        </a:lnSpc>
                        <a:spcBef>
                          <a:spcPts val="0"/>
                        </a:spcBef>
                        <a:spcAft>
                          <a:spcPts val="0"/>
                        </a:spcAft>
                        <a:buNone/>
                      </a:pPr>
                      <a:r>
                        <a:rPr lang="en" sz="1100" b="1">
                          <a:solidFill>
                            <a:srgbClr val="FFFFFF"/>
                          </a:solidFill>
                        </a:rPr>
                        <a:t>Adadelta</a:t>
                      </a:r>
                      <a:endParaRPr sz="1100" b="1">
                        <a:solidFill>
                          <a:srgbClr val="FFFFFF"/>
                        </a:solidFill>
                      </a:endParaRPr>
                    </a:p>
                  </a:txBody>
                  <a:tcPr marL="38100" marR="38100" marT="38100" marB="381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41464D"/>
                    </a:solidFill>
                  </a:tcPr>
                </a:tc>
                <a:tc>
                  <a:txBody>
                    <a:bodyPr/>
                    <a:lstStyle/>
                    <a:p>
                      <a:pPr marL="0" lvl="0" indent="0" algn="ctr" rtl="0">
                        <a:lnSpc>
                          <a:spcPct val="115000"/>
                        </a:lnSpc>
                        <a:spcBef>
                          <a:spcPts val="0"/>
                        </a:spcBef>
                        <a:spcAft>
                          <a:spcPts val="0"/>
                        </a:spcAft>
                        <a:buNone/>
                      </a:pPr>
                      <a:r>
                        <a:rPr lang="en" sz="1100"/>
                        <a:t>0.626</a:t>
                      </a:r>
                      <a:endParaRPr sz="1100"/>
                    </a:p>
                  </a:txBody>
                  <a:tcPr marL="38100" marR="38100" marT="38100" marB="381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100"/>
                        <a:t>0.01</a:t>
                      </a:r>
                      <a:endParaRPr sz="1100"/>
                    </a:p>
                  </a:txBody>
                  <a:tcPr marL="38100" marR="38100" marT="38100" marB="381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100"/>
                        <a:t>Adaptive Learning Rate</a:t>
                      </a:r>
                      <a:endParaRPr sz="1100"/>
                    </a:p>
                  </a:txBody>
                  <a:tcPr marL="38100" marR="38100" marT="38100" marB="381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r>
              <a:tr h="230375">
                <a:tc>
                  <a:txBody>
                    <a:bodyPr/>
                    <a:lstStyle/>
                    <a:p>
                      <a:pPr marL="0" lvl="0" indent="0" algn="ctr" rtl="0">
                        <a:lnSpc>
                          <a:spcPct val="115000"/>
                        </a:lnSpc>
                        <a:spcBef>
                          <a:spcPts val="0"/>
                        </a:spcBef>
                        <a:spcAft>
                          <a:spcPts val="0"/>
                        </a:spcAft>
                        <a:buNone/>
                      </a:pPr>
                      <a:r>
                        <a:rPr lang="en" sz="1100" b="1">
                          <a:solidFill>
                            <a:srgbClr val="FFFFFF"/>
                          </a:solidFill>
                        </a:rPr>
                        <a:t>RMSprop</a:t>
                      </a:r>
                      <a:endParaRPr sz="1100" b="1">
                        <a:solidFill>
                          <a:srgbClr val="FFFFFF"/>
                        </a:solidFill>
                      </a:endParaRPr>
                    </a:p>
                  </a:txBody>
                  <a:tcPr marL="38100" marR="38100" marT="38100" marB="381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41464D"/>
                    </a:solidFill>
                  </a:tcPr>
                </a:tc>
                <a:tc>
                  <a:txBody>
                    <a:bodyPr/>
                    <a:lstStyle/>
                    <a:p>
                      <a:pPr marL="0" lvl="0" indent="0" algn="ctr" rtl="0">
                        <a:lnSpc>
                          <a:spcPct val="115000"/>
                        </a:lnSpc>
                        <a:spcBef>
                          <a:spcPts val="0"/>
                        </a:spcBef>
                        <a:spcAft>
                          <a:spcPts val="0"/>
                        </a:spcAft>
                        <a:buNone/>
                      </a:pPr>
                      <a:r>
                        <a:rPr lang="en" sz="1100"/>
                        <a:t>0.738</a:t>
                      </a:r>
                      <a:endParaRPr sz="1100"/>
                    </a:p>
                  </a:txBody>
                  <a:tcPr marL="38100" marR="38100" marT="38100" marB="381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100"/>
                        <a:t>0.0001</a:t>
                      </a:r>
                      <a:endParaRPr sz="1100"/>
                    </a:p>
                  </a:txBody>
                  <a:tcPr marL="38100" marR="38100" marT="38100" marB="381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100"/>
                        <a:t>Adaptive Learning Rate</a:t>
                      </a:r>
                      <a:endParaRPr sz="1100"/>
                    </a:p>
                  </a:txBody>
                  <a:tcPr marL="38100" marR="38100" marT="38100" marB="381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r>
              <a:tr h="230375">
                <a:tc>
                  <a:txBody>
                    <a:bodyPr/>
                    <a:lstStyle/>
                    <a:p>
                      <a:pPr marL="0" lvl="0" indent="0" algn="ctr" rtl="0">
                        <a:lnSpc>
                          <a:spcPct val="115000"/>
                        </a:lnSpc>
                        <a:spcBef>
                          <a:spcPts val="0"/>
                        </a:spcBef>
                        <a:spcAft>
                          <a:spcPts val="0"/>
                        </a:spcAft>
                        <a:buNone/>
                      </a:pPr>
                      <a:r>
                        <a:rPr lang="en" sz="1100" b="1">
                          <a:solidFill>
                            <a:srgbClr val="FFFFFF"/>
                          </a:solidFill>
                        </a:rPr>
                        <a:t>Adam</a:t>
                      </a:r>
                      <a:endParaRPr sz="1100" b="1">
                        <a:solidFill>
                          <a:srgbClr val="FFFFFF"/>
                        </a:solidFill>
                      </a:endParaRPr>
                    </a:p>
                  </a:txBody>
                  <a:tcPr marL="38100" marR="38100" marT="38100" marB="381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41464D"/>
                    </a:solidFill>
                  </a:tcPr>
                </a:tc>
                <a:tc>
                  <a:txBody>
                    <a:bodyPr/>
                    <a:lstStyle/>
                    <a:p>
                      <a:pPr marL="0" lvl="0" indent="0" algn="ctr" rtl="0">
                        <a:lnSpc>
                          <a:spcPct val="115000"/>
                        </a:lnSpc>
                        <a:spcBef>
                          <a:spcPts val="0"/>
                        </a:spcBef>
                        <a:spcAft>
                          <a:spcPts val="0"/>
                        </a:spcAft>
                        <a:buNone/>
                      </a:pPr>
                      <a:r>
                        <a:rPr lang="en" sz="1100"/>
                        <a:t>0.836</a:t>
                      </a:r>
                      <a:endParaRPr sz="1100"/>
                    </a:p>
                  </a:txBody>
                  <a:tcPr marL="38100" marR="38100" marT="38100" marB="381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100"/>
                        <a:t>0.0001</a:t>
                      </a:r>
                      <a:endParaRPr sz="1100"/>
                    </a:p>
                  </a:txBody>
                  <a:tcPr marL="38100" marR="38100" marT="38100" marB="381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100"/>
                        <a:t>Adaptive Learning Rate + Momentum</a:t>
                      </a:r>
                      <a:endParaRPr sz="1100"/>
                    </a:p>
                  </a:txBody>
                  <a:tcPr marL="38100" marR="38100" marT="38100" marB="381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r>
              <a:tr h="230375">
                <a:tc>
                  <a:txBody>
                    <a:bodyPr/>
                    <a:lstStyle/>
                    <a:p>
                      <a:pPr marL="0" lvl="0" indent="0" algn="ctr" rtl="0">
                        <a:lnSpc>
                          <a:spcPct val="115000"/>
                        </a:lnSpc>
                        <a:spcBef>
                          <a:spcPts val="0"/>
                        </a:spcBef>
                        <a:spcAft>
                          <a:spcPts val="0"/>
                        </a:spcAft>
                        <a:buNone/>
                      </a:pPr>
                      <a:r>
                        <a:rPr lang="en" sz="1100" b="1">
                          <a:solidFill>
                            <a:srgbClr val="FFFFFF"/>
                          </a:solidFill>
                        </a:rPr>
                        <a:t>Adamax</a:t>
                      </a:r>
                      <a:endParaRPr sz="1100" b="1">
                        <a:solidFill>
                          <a:srgbClr val="FFFFFF"/>
                        </a:solidFill>
                      </a:endParaRPr>
                    </a:p>
                  </a:txBody>
                  <a:tcPr marL="38100" marR="38100" marT="38100" marB="381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41464D"/>
                    </a:solidFill>
                  </a:tcPr>
                </a:tc>
                <a:tc>
                  <a:txBody>
                    <a:bodyPr/>
                    <a:lstStyle/>
                    <a:p>
                      <a:pPr marL="0" lvl="0" indent="0" algn="ctr" rtl="0">
                        <a:lnSpc>
                          <a:spcPct val="115000"/>
                        </a:lnSpc>
                        <a:spcBef>
                          <a:spcPts val="0"/>
                        </a:spcBef>
                        <a:spcAft>
                          <a:spcPts val="0"/>
                        </a:spcAft>
                        <a:buNone/>
                      </a:pPr>
                      <a:r>
                        <a:rPr lang="en" sz="1100"/>
                        <a:t>0.851</a:t>
                      </a:r>
                      <a:endParaRPr sz="1100"/>
                    </a:p>
                  </a:txBody>
                  <a:tcPr marL="38100" marR="38100" marT="38100" marB="381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100"/>
                        <a:t>0.001</a:t>
                      </a:r>
                      <a:endParaRPr sz="1100"/>
                    </a:p>
                  </a:txBody>
                  <a:tcPr marL="38100" marR="38100" marT="38100" marB="381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100"/>
                        <a:t>Adaptive Learning Rate + Momentum</a:t>
                      </a:r>
                      <a:endParaRPr sz="1100"/>
                    </a:p>
                  </a:txBody>
                  <a:tcPr marL="38100" marR="38100" marT="38100" marB="381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r>
            </a:tbl>
          </a:graphicData>
        </a:graphic>
      </p:graphicFrame>
      <p:sp>
        <p:nvSpPr>
          <p:cNvPr id="180" name="Google Shape;180;p25"/>
          <p:cNvSpPr/>
          <p:nvPr/>
        </p:nvSpPr>
        <p:spPr>
          <a:xfrm>
            <a:off x="1161975" y="4329500"/>
            <a:ext cx="208500" cy="198600"/>
          </a:xfrm>
          <a:prstGeom prst="star5">
            <a:avLst>
              <a:gd name="adj" fmla="val 19098"/>
              <a:gd name="hf" fmla="val 105146"/>
              <a:gd name="vf" fmla="val 110557"/>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5"/>
          <p:cNvSpPr/>
          <p:nvPr/>
        </p:nvSpPr>
        <p:spPr>
          <a:xfrm>
            <a:off x="1161975" y="4581175"/>
            <a:ext cx="208500" cy="198600"/>
          </a:xfrm>
          <a:prstGeom prst="star5">
            <a:avLst>
              <a:gd name="adj" fmla="val 19098"/>
              <a:gd name="hf" fmla="val 105146"/>
              <a:gd name="vf" fmla="val 110557"/>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5"/>
          <p:cNvSpPr/>
          <p:nvPr/>
        </p:nvSpPr>
        <p:spPr>
          <a:xfrm>
            <a:off x="1128950" y="2755750"/>
            <a:ext cx="208500" cy="198600"/>
          </a:xfrm>
          <a:prstGeom prst="star5">
            <a:avLst>
              <a:gd name="adj" fmla="val 19098"/>
              <a:gd name="hf" fmla="val 105146"/>
              <a:gd name="vf" fmla="val 110557"/>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Optimizer performance on different surfaces</a:t>
            </a:r>
            <a:endParaRPr/>
          </a:p>
        </p:txBody>
      </p:sp>
      <p:sp>
        <p:nvSpPr>
          <p:cNvPr id="188" name="Google Shape;188;p2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11</a:t>
            </a:fld>
            <a:endParaRPr/>
          </a:p>
        </p:txBody>
      </p:sp>
      <p:pic>
        <p:nvPicPr>
          <p:cNvPr id="189" name="Google Shape;189;p26"/>
          <p:cNvPicPr preferRelativeResize="0"/>
          <p:nvPr/>
        </p:nvPicPr>
        <p:blipFill>
          <a:blip r:embed="rId3">
            <a:alphaModFix/>
          </a:blip>
          <a:stretch>
            <a:fillRect/>
          </a:stretch>
        </p:blipFill>
        <p:spPr>
          <a:xfrm>
            <a:off x="729450" y="1911325"/>
            <a:ext cx="3855431" cy="2984850"/>
          </a:xfrm>
          <a:prstGeom prst="rect">
            <a:avLst/>
          </a:prstGeom>
          <a:noFill/>
          <a:ln>
            <a:noFill/>
          </a:ln>
        </p:spPr>
      </p:pic>
      <p:pic>
        <p:nvPicPr>
          <p:cNvPr id="190" name="Google Shape;190;p26"/>
          <p:cNvPicPr preferRelativeResize="0"/>
          <p:nvPr/>
        </p:nvPicPr>
        <p:blipFill>
          <a:blip r:embed="rId4">
            <a:alphaModFix/>
          </a:blip>
          <a:stretch>
            <a:fillRect/>
          </a:stretch>
        </p:blipFill>
        <p:spPr>
          <a:xfrm>
            <a:off x="4737281" y="2006250"/>
            <a:ext cx="3646621" cy="2823191"/>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7"/>
          <p:cNvSpPr txBox="1">
            <a:spLocks noGrp="1"/>
          </p:cNvSpPr>
          <p:nvPr>
            <p:ph type="title"/>
          </p:nvPr>
        </p:nvSpPr>
        <p:spPr>
          <a:xfrm>
            <a:off x="729450" y="1318650"/>
            <a:ext cx="801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 2: testing with different learning rate gives us direction for learning rate tuning</a:t>
            </a:r>
            <a:endParaRPr/>
          </a:p>
        </p:txBody>
      </p:sp>
      <p:sp>
        <p:nvSpPr>
          <p:cNvPr id="196" name="Google Shape;196;p2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graphicFrame>
        <p:nvGraphicFramePr>
          <p:cNvPr id="197" name="Google Shape;197;p27"/>
          <p:cNvGraphicFramePr/>
          <p:nvPr/>
        </p:nvGraphicFramePr>
        <p:xfrm>
          <a:off x="1425125" y="2414625"/>
          <a:ext cx="5878625" cy="2333433"/>
        </p:xfrm>
        <a:graphic>
          <a:graphicData uri="http://schemas.openxmlformats.org/drawingml/2006/table">
            <a:tbl>
              <a:tblPr>
                <a:noFill/>
                <a:tableStyleId>{BD746F98-1694-443C-A0B6-CA1380B147EA}</a:tableStyleId>
              </a:tblPr>
              <a:tblGrid>
                <a:gridCol w="1261175"/>
                <a:gridCol w="2352125"/>
                <a:gridCol w="2265325"/>
              </a:tblGrid>
              <a:tr h="423225">
                <a:tc>
                  <a:txBody>
                    <a:bodyPr/>
                    <a:lstStyle/>
                    <a:p>
                      <a:pPr marL="0" lvl="0" indent="0" algn="ctr" rtl="0">
                        <a:lnSpc>
                          <a:spcPct val="115000"/>
                        </a:lnSpc>
                        <a:spcBef>
                          <a:spcPts val="0"/>
                        </a:spcBef>
                        <a:spcAft>
                          <a:spcPts val="0"/>
                        </a:spcAft>
                        <a:buNone/>
                      </a:pPr>
                      <a:r>
                        <a:rPr lang="en" sz="1100" b="1">
                          <a:solidFill>
                            <a:srgbClr val="FFFFFF"/>
                          </a:solidFill>
                        </a:rPr>
                        <a:t>Optimizer</a:t>
                      </a:r>
                      <a:endParaRPr sz="1100"/>
                    </a:p>
                  </a:txBody>
                  <a:tcPr marL="38100" marR="38100" marT="38100" marB="381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666C76"/>
                    </a:solidFill>
                  </a:tcPr>
                </a:tc>
                <a:tc>
                  <a:txBody>
                    <a:bodyPr/>
                    <a:lstStyle/>
                    <a:p>
                      <a:pPr marL="0" lvl="0" indent="0" algn="ctr" rtl="0">
                        <a:lnSpc>
                          <a:spcPct val="115000"/>
                        </a:lnSpc>
                        <a:spcBef>
                          <a:spcPts val="0"/>
                        </a:spcBef>
                        <a:spcAft>
                          <a:spcPts val="0"/>
                        </a:spcAft>
                        <a:buNone/>
                      </a:pPr>
                      <a:r>
                        <a:rPr lang="en" sz="1100" b="1">
                          <a:solidFill>
                            <a:srgbClr val="FFFFFF"/>
                          </a:solidFill>
                        </a:rPr>
                        <a:t>Trend Of Accuracy</a:t>
                      </a:r>
                      <a:endParaRPr sz="1100" b="1">
                        <a:solidFill>
                          <a:srgbClr val="FFFFFF"/>
                        </a:solidFill>
                      </a:endParaRPr>
                    </a:p>
                  </a:txBody>
                  <a:tcPr marL="38100" marR="38100" marT="38100" marB="381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666C76"/>
                    </a:solidFill>
                  </a:tcPr>
                </a:tc>
                <a:tc>
                  <a:txBody>
                    <a:bodyPr/>
                    <a:lstStyle/>
                    <a:p>
                      <a:pPr marL="0" lvl="0" indent="0" algn="ctr" rtl="0">
                        <a:lnSpc>
                          <a:spcPct val="115000"/>
                        </a:lnSpc>
                        <a:spcBef>
                          <a:spcPts val="0"/>
                        </a:spcBef>
                        <a:spcAft>
                          <a:spcPts val="0"/>
                        </a:spcAft>
                        <a:buNone/>
                      </a:pPr>
                      <a:r>
                        <a:rPr lang="en" sz="1100" b="1">
                          <a:solidFill>
                            <a:srgbClr val="FFFFFF"/>
                          </a:solidFill>
                        </a:rPr>
                        <a:t>Trend Of Learning Rate</a:t>
                      </a:r>
                      <a:endParaRPr sz="1100" b="1">
                        <a:solidFill>
                          <a:srgbClr val="FFFFFF"/>
                        </a:solidFill>
                      </a:endParaRPr>
                    </a:p>
                    <a:p>
                      <a:pPr marL="0" lvl="0" indent="0" algn="ctr" rtl="0">
                        <a:lnSpc>
                          <a:spcPct val="115000"/>
                        </a:lnSpc>
                        <a:spcBef>
                          <a:spcPts val="0"/>
                        </a:spcBef>
                        <a:spcAft>
                          <a:spcPts val="0"/>
                        </a:spcAft>
                        <a:buNone/>
                      </a:pPr>
                      <a:r>
                        <a:rPr lang="en" sz="1100" b="1">
                          <a:solidFill>
                            <a:srgbClr val="FFFFFF"/>
                          </a:solidFill>
                        </a:rPr>
                        <a:t>(0.01, 0.001, 0.0001)</a:t>
                      </a:r>
                      <a:endParaRPr sz="1100" b="1">
                        <a:solidFill>
                          <a:srgbClr val="FFFFFF"/>
                        </a:solidFill>
                      </a:endParaRPr>
                    </a:p>
                  </a:txBody>
                  <a:tcPr marL="38100" marR="38100" marT="38100" marB="381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666C76"/>
                    </a:solidFill>
                  </a:tcPr>
                </a:tc>
              </a:tr>
              <a:tr h="311625">
                <a:tc>
                  <a:txBody>
                    <a:bodyPr/>
                    <a:lstStyle/>
                    <a:p>
                      <a:pPr marL="0" lvl="0" indent="0" algn="ctr" rtl="0">
                        <a:lnSpc>
                          <a:spcPct val="115000"/>
                        </a:lnSpc>
                        <a:spcBef>
                          <a:spcPts val="0"/>
                        </a:spcBef>
                        <a:spcAft>
                          <a:spcPts val="0"/>
                        </a:spcAft>
                        <a:buNone/>
                      </a:pPr>
                      <a:r>
                        <a:rPr lang="en" sz="1100" b="1">
                          <a:solidFill>
                            <a:srgbClr val="FFFFFF"/>
                          </a:solidFill>
                        </a:rPr>
                        <a:t>SGD</a:t>
                      </a:r>
                      <a:endParaRPr sz="1100" b="1">
                        <a:solidFill>
                          <a:srgbClr val="FFFFFF"/>
                        </a:solidFill>
                      </a:endParaRPr>
                    </a:p>
                  </a:txBody>
                  <a:tcPr marL="38100" marR="38100" marT="38100" marB="381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41464D"/>
                    </a:solidFill>
                  </a:tcPr>
                </a:tc>
                <a:tc>
                  <a:txBody>
                    <a:bodyPr/>
                    <a:lstStyle/>
                    <a:p>
                      <a:pPr marL="0" lvl="0" indent="0" algn="l" rtl="0">
                        <a:lnSpc>
                          <a:spcPct val="115000"/>
                        </a:lnSpc>
                        <a:spcBef>
                          <a:spcPts val="0"/>
                        </a:spcBef>
                        <a:spcAft>
                          <a:spcPts val="0"/>
                        </a:spcAft>
                        <a:buNone/>
                      </a:pPr>
                      <a:endParaRPr sz="1100"/>
                    </a:p>
                  </a:txBody>
                  <a:tcPr marL="38100" marR="38100" marT="38100" marB="381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endParaRPr sz="1100"/>
                    </a:p>
                  </a:txBody>
                  <a:tcPr marL="38100" marR="38100" marT="38100" marB="381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r>
              <a:tr h="326475">
                <a:tc>
                  <a:txBody>
                    <a:bodyPr/>
                    <a:lstStyle/>
                    <a:p>
                      <a:pPr marL="0" lvl="0" indent="0" algn="ctr" rtl="0">
                        <a:lnSpc>
                          <a:spcPct val="115000"/>
                        </a:lnSpc>
                        <a:spcBef>
                          <a:spcPts val="0"/>
                        </a:spcBef>
                        <a:spcAft>
                          <a:spcPts val="0"/>
                        </a:spcAft>
                        <a:buNone/>
                      </a:pPr>
                      <a:r>
                        <a:rPr lang="en" sz="1100" b="1">
                          <a:solidFill>
                            <a:srgbClr val="FFFFFF"/>
                          </a:solidFill>
                        </a:rPr>
                        <a:t>Adagrad</a:t>
                      </a:r>
                      <a:endParaRPr sz="1100" b="1">
                        <a:solidFill>
                          <a:srgbClr val="FFFFFF"/>
                        </a:solidFill>
                      </a:endParaRPr>
                    </a:p>
                  </a:txBody>
                  <a:tcPr marL="38100" marR="38100" marT="38100" marB="381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41464D"/>
                    </a:solidFill>
                  </a:tcPr>
                </a:tc>
                <a:tc>
                  <a:txBody>
                    <a:bodyPr/>
                    <a:lstStyle/>
                    <a:p>
                      <a:pPr marL="0" lvl="0" indent="0" algn="l" rtl="0">
                        <a:lnSpc>
                          <a:spcPct val="115000"/>
                        </a:lnSpc>
                        <a:spcBef>
                          <a:spcPts val="0"/>
                        </a:spcBef>
                        <a:spcAft>
                          <a:spcPts val="0"/>
                        </a:spcAft>
                        <a:buNone/>
                      </a:pPr>
                      <a:endParaRPr sz="1100"/>
                    </a:p>
                  </a:txBody>
                  <a:tcPr marL="38100" marR="38100" marT="38100" marB="381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endParaRPr sz="1100"/>
                    </a:p>
                  </a:txBody>
                  <a:tcPr marL="38100" marR="38100" marT="38100" marB="381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r>
              <a:tr h="304200">
                <a:tc>
                  <a:txBody>
                    <a:bodyPr/>
                    <a:lstStyle/>
                    <a:p>
                      <a:pPr marL="0" lvl="0" indent="0" algn="ctr" rtl="0">
                        <a:lnSpc>
                          <a:spcPct val="115000"/>
                        </a:lnSpc>
                        <a:spcBef>
                          <a:spcPts val="0"/>
                        </a:spcBef>
                        <a:spcAft>
                          <a:spcPts val="0"/>
                        </a:spcAft>
                        <a:buNone/>
                      </a:pPr>
                      <a:r>
                        <a:rPr lang="en" sz="1100" b="1">
                          <a:solidFill>
                            <a:srgbClr val="FFFFFF"/>
                          </a:solidFill>
                        </a:rPr>
                        <a:t>Adadelta</a:t>
                      </a:r>
                      <a:endParaRPr sz="1100" b="1">
                        <a:solidFill>
                          <a:srgbClr val="FFFFFF"/>
                        </a:solidFill>
                      </a:endParaRPr>
                    </a:p>
                  </a:txBody>
                  <a:tcPr marL="38100" marR="38100" marT="38100" marB="381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41464D"/>
                    </a:solidFill>
                  </a:tcPr>
                </a:tc>
                <a:tc>
                  <a:txBody>
                    <a:bodyPr/>
                    <a:lstStyle/>
                    <a:p>
                      <a:pPr marL="0" lvl="0" indent="0" algn="l" rtl="0">
                        <a:lnSpc>
                          <a:spcPct val="115000"/>
                        </a:lnSpc>
                        <a:spcBef>
                          <a:spcPts val="0"/>
                        </a:spcBef>
                        <a:spcAft>
                          <a:spcPts val="0"/>
                        </a:spcAft>
                        <a:buNone/>
                      </a:pPr>
                      <a:endParaRPr sz="1100"/>
                    </a:p>
                  </a:txBody>
                  <a:tcPr marL="38100" marR="38100" marT="38100" marB="381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endParaRPr sz="1100"/>
                    </a:p>
                  </a:txBody>
                  <a:tcPr marL="38100" marR="38100" marT="38100" marB="381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r>
              <a:tr h="333900">
                <a:tc>
                  <a:txBody>
                    <a:bodyPr/>
                    <a:lstStyle/>
                    <a:p>
                      <a:pPr marL="0" lvl="0" indent="0" algn="ctr" rtl="0">
                        <a:lnSpc>
                          <a:spcPct val="115000"/>
                        </a:lnSpc>
                        <a:spcBef>
                          <a:spcPts val="0"/>
                        </a:spcBef>
                        <a:spcAft>
                          <a:spcPts val="0"/>
                        </a:spcAft>
                        <a:buNone/>
                      </a:pPr>
                      <a:r>
                        <a:rPr lang="en" sz="1100" b="1">
                          <a:solidFill>
                            <a:srgbClr val="FFFFFF"/>
                          </a:solidFill>
                        </a:rPr>
                        <a:t>RMSprop</a:t>
                      </a:r>
                      <a:endParaRPr sz="1100" b="1">
                        <a:solidFill>
                          <a:srgbClr val="FFFFFF"/>
                        </a:solidFill>
                      </a:endParaRPr>
                    </a:p>
                  </a:txBody>
                  <a:tcPr marL="38100" marR="38100" marT="38100" marB="381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41464D"/>
                    </a:solidFill>
                  </a:tcPr>
                </a:tc>
                <a:tc>
                  <a:txBody>
                    <a:bodyPr/>
                    <a:lstStyle/>
                    <a:p>
                      <a:pPr marL="0" lvl="0" indent="0" algn="l" rtl="0">
                        <a:lnSpc>
                          <a:spcPct val="115000"/>
                        </a:lnSpc>
                        <a:spcBef>
                          <a:spcPts val="0"/>
                        </a:spcBef>
                        <a:spcAft>
                          <a:spcPts val="0"/>
                        </a:spcAft>
                        <a:buNone/>
                      </a:pPr>
                      <a:endParaRPr sz="1100"/>
                    </a:p>
                  </a:txBody>
                  <a:tcPr marL="38100" marR="38100" marT="38100" marB="381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endParaRPr sz="1100"/>
                    </a:p>
                  </a:txBody>
                  <a:tcPr marL="38100" marR="38100" marT="38100" marB="381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r>
              <a:tr h="262825">
                <a:tc>
                  <a:txBody>
                    <a:bodyPr/>
                    <a:lstStyle/>
                    <a:p>
                      <a:pPr marL="0" lvl="0" indent="0" algn="ctr" rtl="0">
                        <a:lnSpc>
                          <a:spcPct val="115000"/>
                        </a:lnSpc>
                        <a:spcBef>
                          <a:spcPts val="0"/>
                        </a:spcBef>
                        <a:spcAft>
                          <a:spcPts val="0"/>
                        </a:spcAft>
                        <a:buNone/>
                      </a:pPr>
                      <a:r>
                        <a:rPr lang="en" sz="1100" b="1">
                          <a:solidFill>
                            <a:srgbClr val="FFFFFF"/>
                          </a:solidFill>
                        </a:rPr>
                        <a:t>Adam</a:t>
                      </a:r>
                      <a:endParaRPr sz="1100" b="1">
                        <a:solidFill>
                          <a:srgbClr val="FFFFFF"/>
                        </a:solidFill>
                      </a:endParaRPr>
                    </a:p>
                  </a:txBody>
                  <a:tcPr marL="38100" marR="38100" marT="38100" marB="381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41464D"/>
                    </a:solidFill>
                  </a:tcPr>
                </a:tc>
                <a:tc>
                  <a:txBody>
                    <a:bodyPr/>
                    <a:lstStyle/>
                    <a:p>
                      <a:pPr marL="0" lvl="0" indent="0" algn="l" rtl="0">
                        <a:lnSpc>
                          <a:spcPct val="115000"/>
                        </a:lnSpc>
                        <a:spcBef>
                          <a:spcPts val="0"/>
                        </a:spcBef>
                        <a:spcAft>
                          <a:spcPts val="0"/>
                        </a:spcAft>
                        <a:buNone/>
                      </a:pPr>
                      <a:endParaRPr sz="1100"/>
                    </a:p>
                  </a:txBody>
                  <a:tcPr marL="38100" marR="38100" marT="38100" marB="381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endParaRPr sz="1100"/>
                    </a:p>
                  </a:txBody>
                  <a:tcPr marL="38100" marR="38100" marT="38100" marB="381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r>
              <a:tr h="326475">
                <a:tc>
                  <a:txBody>
                    <a:bodyPr/>
                    <a:lstStyle/>
                    <a:p>
                      <a:pPr marL="0" lvl="0" indent="0" algn="ctr" rtl="0">
                        <a:lnSpc>
                          <a:spcPct val="115000"/>
                        </a:lnSpc>
                        <a:spcBef>
                          <a:spcPts val="0"/>
                        </a:spcBef>
                        <a:spcAft>
                          <a:spcPts val="0"/>
                        </a:spcAft>
                        <a:buNone/>
                      </a:pPr>
                      <a:r>
                        <a:rPr lang="en" sz="1100" b="1">
                          <a:solidFill>
                            <a:srgbClr val="FFFFFF"/>
                          </a:solidFill>
                        </a:rPr>
                        <a:t>Adamax</a:t>
                      </a:r>
                      <a:endParaRPr sz="1100" b="1">
                        <a:solidFill>
                          <a:srgbClr val="FFFFFF"/>
                        </a:solidFill>
                      </a:endParaRPr>
                    </a:p>
                  </a:txBody>
                  <a:tcPr marL="38100" marR="38100" marT="38100" marB="381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41464D"/>
                    </a:solidFill>
                  </a:tcPr>
                </a:tc>
                <a:tc gridSpan="2">
                  <a:txBody>
                    <a:bodyPr/>
                    <a:lstStyle/>
                    <a:p>
                      <a:pPr marL="0" lvl="0" indent="0" algn="ctr" rtl="0">
                        <a:lnSpc>
                          <a:spcPct val="115000"/>
                        </a:lnSpc>
                        <a:spcBef>
                          <a:spcPts val="0"/>
                        </a:spcBef>
                        <a:spcAft>
                          <a:spcPts val="0"/>
                        </a:spcAft>
                        <a:buNone/>
                      </a:pPr>
                      <a:r>
                        <a:rPr lang="en" sz="1100"/>
                        <a:t>No consistent trend observed with tested learning rates</a:t>
                      </a:r>
                      <a:endParaRPr sz="1100"/>
                    </a:p>
                  </a:txBody>
                  <a:tcPr marL="38100" marR="38100" marT="38100" marB="381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hMerge="1">
                  <a:txBody>
                    <a:bodyPr/>
                    <a:lstStyle/>
                    <a:p>
                      <a:endParaRPr lang="en-US"/>
                    </a:p>
                  </a:txBody>
                  <a:tcPr/>
                </a:tc>
              </a:tr>
            </a:tbl>
          </a:graphicData>
        </a:graphic>
      </p:graphicFrame>
      <p:sp>
        <p:nvSpPr>
          <p:cNvPr id="198" name="Google Shape;198;p27"/>
          <p:cNvSpPr/>
          <p:nvPr/>
        </p:nvSpPr>
        <p:spPr>
          <a:xfrm>
            <a:off x="3654075" y="3543832"/>
            <a:ext cx="278100" cy="225000"/>
          </a:xfrm>
          <a:prstGeom prst="upArrow">
            <a:avLst>
              <a:gd name="adj1" fmla="val 50000"/>
              <a:gd name="adj2" fmla="val 50000"/>
            </a:avLst>
          </a:prstGeom>
          <a:solidFill>
            <a:srgbClr val="387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p:nvPr/>
        </p:nvSpPr>
        <p:spPr>
          <a:xfrm>
            <a:off x="6000900" y="3543832"/>
            <a:ext cx="278100" cy="225000"/>
          </a:xfrm>
          <a:prstGeom prst="upArrow">
            <a:avLst>
              <a:gd name="adj1" fmla="val 50000"/>
              <a:gd name="adj2" fmla="val 50000"/>
            </a:avLst>
          </a:prstGeom>
          <a:solidFill>
            <a:srgbClr val="387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7"/>
          <p:cNvSpPr/>
          <p:nvPr/>
        </p:nvSpPr>
        <p:spPr>
          <a:xfrm>
            <a:off x="3654075" y="3224670"/>
            <a:ext cx="278100" cy="225000"/>
          </a:xfrm>
          <a:prstGeom prst="upArrow">
            <a:avLst>
              <a:gd name="adj1" fmla="val 50000"/>
              <a:gd name="adj2" fmla="val 50000"/>
            </a:avLst>
          </a:prstGeom>
          <a:solidFill>
            <a:srgbClr val="387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7"/>
          <p:cNvSpPr/>
          <p:nvPr/>
        </p:nvSpPr>
        <p:spPr>
          <a:xfrm>
            <a:off x="6000900" y="3240845"/>
            <a:ext cx="278100" cy="225000"/>
          </a:xfrm>
          <a:prstGeom prst="upArrow">
            <a:avLst>
              <a:gd name="adj1" fmla="val 50000"/>
              <a:gd name="adj2" fmla="val 50000"/>
            </a:avLst>
          </a:prstGeom>
          <a:solidFill>
            <a:srgbClr val="387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7"/>
          <p:cNvSpPr/>
          <p:nvPr/>
        </p:nvSpPr>
        <p:spPr>
          <a:xfrm>
            <a:off x="3654075" y="4182157"/>
            <a:ext cx="278100" cy="225000"/>
          </a:xfrm>
          <a:prstGeom prst="upArrow">
            <a:avLst>
              <a:gd name="adj1" fmla="val 50000"/>
              <a:gd name="adj2" fmla="val 50000"/>
            </a:avLst>
          </a:prstGeom>
          <a:solidFill>
            <a:srgbClr val="387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p:nvPr/>
        </p:nvSpPr>
        <p:spPr>
          <a:xfrm rot="10796292">
            <a:off x="6000897" y="4182146"/>
            <a:ext cx="278100" cy="225000"/>
          </a:xfrm>
          <a:prstGeom prst="upArrow">
            <a:avLst>
              <a:gd name="adj1" fmla="val 50000"/>
              <a:gd name="adj2" fmla="val 50000"/>
            </a:avLst>
          </a:pr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7"/>
          <p:cNvSpPr/>
          <p:nvPr/>
        </p:nvSpPr>
        <p:spPr>
          <a:xfrm rot="10796292">
            <a:off x="6000897" y="3846946"/>
            <a:ext cx="278100" cy="225000"/>
          </a:xfrm>
          <a:prstGeom prst="upArrow">
            <a:avLst>
              <a:gd name="adj1" fmla="val 50000"/>
              <a:gd name="adj2" fmla="val 50000"/>
            </a:avLst>
          </a:pr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7"/>
          <p:cNvSpPr/>
          <p:nvPr/>
        </p:nvSpPr>
        <p:spPr>
          <a:xfrm>
            <a:off x="3654075" y="3836895"/>
            <a:ext cx="278100" cy="225000"/>
          </a:xfrm>
          <a:prstGeom prst="upArrow">
            <a:avLst>
              <a:gd name="adj1" fmla="val 50000"/>
              <a:gd name="adj2" fmla="val 50000"/>
            </a:avLst>
          </a:prstGeom>
          <a:solidFill>
            <a:srgbClr val="387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7"/>
          <p:cNvSpPr/>
          <p:nvPr/>
        </p:nvSpPr>
        <p:spPr>
          <a:xfrm>
            <a:off x="3654075" y="2905507"/>
            <a:ext cx="278100" cy="225000"/>
          </a:xfrm>
          <a:prstGeom prst="upArrow">
            <a:avLst>
              <a:gd name="adj1" fmla="val 50000"/>
              <a:gd name="adj2" fmla="val 50000"/>
            </a:avLst>
          </a:prstGeom>
          <a:solidFill>
            <a:srgbClr val="387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7"/>
          <p:cNvSpPr/>
          <p:nvPr/>
        </p:nvSpPr>
        <p:spPr>
          <a:xfrm>
            <a:off x="6000900" y="2905432"/>
            <a:ext cx="278100" cy="225000"/>
          </a:xfrm>
          <a:prstGeom prst="upArrow">
            <a:avLst>
              <a:gd name="adj1" fmla="val 50000"/>
              <a:gd name="adj2" fmla="val 50000"/>
            </a:avLst>
          </a:prstGeom>
          <a:solidFill>
            <a:srgbClr val="387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13</a:t>
            </a:fld>
            <a:endParaRPr/>
          </a:p>
        </p:txBody>
      </p:sp>
      <p:sp>
        <p:nvSpPr>
          <p:cNvPr id="213" name="Google Shape;213;p28"/>
          <p:cNvSpPr txBox="1"/>
          <p:nvPr/>
        </p:nvSpPr>
        <p:spPr>
          <a:xfrm>
            <a:off x="1318900" y="1999650"/>
            <a:ext cx="6353400" cy="74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rgbClr val="434343"/>
                </a:solidFill>
                <a:latin typeface="Impact"/>
                <a:ea typeface="Impact"/>
                <a:cs typeface="Impact"/>
                <a:sym typeface="Impact"/>
              </a:rPr>
              <a:t>THANK YOU!</a:t>
            </a:r>
            <a:endParaRPr sz="6000" b="1">
              <a:solidFill>
                <a:srgbClr val="434343"/>
              </a:solidFill>
              <a:latin typeface="Impact"/>
              <a:ea typeface="Impact"/>
              <a:cs typeface="Impact"/>
              <a:sym typeface="Impact"/>
            </a:endParaRPr>
          </a:p>
        </p:txBody>
      </p:sp>
      <p:sp>
        <p:nvSpPr>
          <p:cNvPr id="2" name="TextBox 1"/>
          <p:cNvSpPr txBox="1"/>
          <p:nvPr/>
        </p:nvSpPr>
        <p:spPr>
          <a:xfrm>
            <a:off x="2860158" y="4488241"/>
            <a:ext cx="3515706" cy="261610"/>
          </a:xfrm>
          <a:prstGeom prst="rect">
            <a:avLst/>
          </a:prstGeom>
          <a:noFill/>
        </p:spPr>
        <p:txBody>
          <a:bodyPr wrap="none" rtlCol="0">
            <a:spAutoFit/>
          </a:bodyPr>
          <a:lstStyle/>
          <a:p>
            <a:r>
              <a:rPr lang="en-US" altLang="zh-CN" sz="1100" dirty="0" smtClean="0">
                <a:solidFill>
                  <a:schemeClr val="bg1">
                    <a:lumMod val="65000"/>
                  </a:schemeClr>
                </a:solidFill>
              </a:rPr>
              <a:t>Major</a:t>
            </a:r>
            <a:r>
              <a:rPr lang="zh-CN" altLang="en-US" sz="1100" dirty="0" smtClean="0">
                <a:solidFill>
                  <a:schemeClr val="bg1">
                    <a:lumMod val="65000"/>
                  </a:schemeClr>
                </a:solidFill>
              </a:rPr>
              <a:t> </a:t>
            </a:r>
            <a:r>
              <a:rPr lang="en-US" altLang="zh-CN" sz="1100" dirty="0" smtClean="0">
                <a:solidFill>
                  <a:schemeClr val="bg1">
                    <a:lumMod val="65000"/>
                  </a:schemeClr>
                </a:solidFill>
              </a:rPr>
              <a:t>Reference:</a:t>
            </a:r>
            <a:r>
              <a:rPr lang="zh-CN" altLang="en-US" sz="1100" dirty="0" smtClean="0">
                <a:solidFill>
                  <a:schemeClr val="bg1">
                    <a:lumMod val="65000"/>
                  </a:schemeClr>
                </a:solidFill>
              </a:rPr>
              <a:t> </a:t>
            </a:r>
            <a:r>
              <a:rPr lang="en-US" altLang="zh-CN" sz="1100" dirty="0">
                <a:solidFill>
                  <a:schemeClr val="bg1">
                    <a:lumMod val="65000"/>
                  </a:schemeClr>
                </a:solidFill>
              </a:rPr>
              <a:t>https://</a:t>
            </a:r>
            <a:r>
              <a:rPr lang="en-US" altLang="zh-CN" sz="1100" dirty="0" err="1">
                <a:solidFill>
                  <a:schemeClr val="bg1">
                    <a:lumMod val="65000"/>
                  </a:schemeClr>
                </a:solidFill>
              </a:rPr>
              <a:t>arxiv.org</a:t>
            </a:r>
            <a:r>
              <a:rPr lang="en-US" altLang="zh-CN" sz="1100" dirty="0">
                <a:solidFill>
                  <a:schemeClr val="bg1">
                    <a:lumMod val="65000"/>
                  </a:schemeClr>
                </a:solidFill>
              </a:rPr>
              <a:t>/pdf/1609.04747.pdf</a:t>
            </a:r>
            <a:endParaRPr lang="en-US" sz="1100" dirty="0">
              <a:solidFill>
                <a:schemeClr val="bg1">
                  <a:lumMod val="6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Optimizer determines the step we take when searching for weights</a:t>
            </a:r>
            <a:endParaRPr sz="2400"/>
          </a:p>
        </p:txBody>
      </p:sp>
      <p:sp>
        <p:nvSpPr>
          <p:cNvPr id="94" name="Google Shape;94;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a:t>
            </a:fld>
            <a:endParaRPr/>
          </a:p>
        </p:txBody>
      </p:sp>
      <p:sp>
        <p:nvSpPr>
          <p:cNvPr id="95" name="Google Shape;95;p14"/>
          <p:cNvSpPr txBox="1"/>
          <p:nvPr/>
        </p:nvSpPr>
        <p:spPr>
          <a:xfrm>
            <a:off x="1217125" y="2236913"/>
            <a:ext cx="7457400" cy="73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dirty="0">
                <a:solidFill>
                  <a:srgbClr val="434343"/>
                </a:solidFill>
              </a:rPr>
              <a:t>w </a:t>
            </a:r>
            <a:r>
              <a:rPr lang="en" sz="1200" b="1" dirty="0">
                <a:solidFill>
                  <a:srgbClr val="434343"/>
                </a:solidFill>
              </a:rPr>
              <a:t>new</a:t>
            </a:r>
            <a:r>
              <a:rPr lang="en" sz="2600" b="1" dirty="0">
                <a:solidFill>
                  <a:srgbClr val="434343"/>
                </a:solidFill>
              </a:rPr>
              <a:t> = w </a:t>
            </a:r>
            <a:r>
              <a:rPr lang="en" sz="1200" b="1" dirty="0">
                <a:solidFill>
                  <a:srgbClr val="434343"/>
                </a:solidFill>
              </a:rPr>
              <a:t>old </a:t>
            </a:r>
            <a:r>
              <a:rPr lang="en" sz="2600" b="1" dirty="0">
                <a:solidFill>
                  <a:srgbClr val="666666"/>
                </a:solidFill>
              </a:rPr>
              <a:t> - </a:t>
            </a:r>
            <a:r>
              <a:rPr lang="en" sz="2600" b="1" dirty="0">
                <a:solidFill>
                  <a:srgbClr val="CC4125"/>
                </a:solidFill>
              </a:rPr>
              <a:t>Learning Rate *         </a:t>
            </a:r>
            <a:r>
              <a:rPr lang="en-US" altLang="zh-CN" sz="2600" b="1" dirty="0" smtClean="0">
                <a:solidFill>
                  <a:srgbClr val="CC4125"/>
                </a:solidFill>
              </a:rPr>
              <a:t>J</a:t>
            </a:r>
            <a:r>
              <a:rPr lang="en" sz="2600" b="1" dirty="0" smtClean="0">
                <a:solidFill>
                  <a:srgbClr val="CC4125"/>
                </a:solidFill>
              </a:rPr>
              <a:t>(w </a:t>
            </a:r>
            <a:r>
              <a:rPr lang="en" sz="1200" b="1" dirty="0">
                <a:solidFill>
                  <a:srgbClr val="CC4125"/>
                </a:solidFill>
              </a:rPr>
              <a:t>old</a:t>
            </a:r>
            <a:r>
              <a:rPr lang="en" sz="2600" b="1" dirty="0">
                <a:solidFill>
                  <a:srgbClr val="CC4125"/>
                </a:solidFill>
              </a:rPr>
              <a:t>)</a:t>
            </a:r>
            <a:endParaRPr sz="2600" b="1" dirty="0">
              <a:solidFill>
                <a:srgbClr val="CC4125"/>
              </a:solidFill>
            </a:endParaRPr>
          </a:p>
        </p:txBody>
      </p:sp>
      <p:sp>
        <p:nvSpPr>
          <p:cNvPr id="96" name="Google Shape;96;p14"/>
          <p:cNvSpPr/>
          <p:nvPr/>
        </p:nvSpPr>
        <p:spPr>
          <a:xfrm>
            <a:off x="5967714" y="2368421"/>
            <a:ext cx="460600" cy="318050"/>
          </a:xfrm>
          <a:prstGeom prst="flowChartMerge">
            <a:avLst/>
          </a:prstGeom>
          <a:noFill/>
          <a:ln w="38100"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104;p15"/>
          <p:cNvPicPr preferRelativeResize="0"/>
          <p:nvPr/>
        </p:nvPicPr>
        <p:blipFill>
          <a:blip r:embed="rId3">
            <a:alphaModFix/>
          </a:blip>
          <a:stretch>
            <a:fillRect/>
          </a:stretch>
        </p:blipFill>
        <p:spPr>
          <a:xfrm>
            <a:off x="2890590" y="3105521"/>
            <a:ext cx="3537724" cy="1653875"/>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Experiment Settings</a:t>
            </a:r>
            <a:endParaRPr/>
          </a:p>
        </p:txBody>
      </p:sp>
      <p:sp>
        <p:nvSpPr>
          <p:cNvPr id="102" name="Google Shape;102;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a:t>
            </a:fld>
            <a:endParaRPr/>
          </a:p>
        </p:txBody>
      </p:sp>
      <p:sp>
        <p:nvSpPr>
          <p:cNvPr id="103" name="Google Shape;103;p15"/>
          <p:cNvSpPr txBox="1">
            <a:spLocks noGrp="1"/>
          </p:cNvSpPr>
          <p:nvPr>
            <p:ph type="body" idx="1"/>
          </p:nvPr>
        </p:nvSpPr>
        <p:spPr>
          <a:xfrm>
            <a:off x="729450" y="2078875"/>
            <a:ext cx="7688700" cy="2776800"/>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SzPts val="1600"/>
              <a:buChar char="-"/>
            </a:pPr>
            <a:r>
              <a:rPr lang="en" sz="1600" b="1"/>
              <a:t>Base Model:</a:t>
            </a:r>
            <a:endParaRPr sz="1600" b="1"/>
          </a:p>
          <a:p>
            <a:pPr marL="457200" lvl="0" indent="0" algn="l" rtl="0">
              <a:lnSpc>
                <a:spcPct val="100000"/>
              </a:lnSpc>
              <a:spcBef>
                <a:spcPts val="1600"/>
              </a:spcBef>
              <a:spcAft>
                <a:spcPts val="0"/>
              </a:spcAft>
              <a:buNone/>
            </a:pPr>
            <a:r>
              <a:rPr lang="en" sz="1400"/>
              <a:t>Cifar 10 CNN Classifier</a:t>
            </a:r>
            <a:endParaRPr sz="1400"/>
          </a:p>
          <a:p>
            <a:pPr marL="457200" lvl="0" indent="-330200" algn="l" rtl="0">
              <a:lnSpc>
                <a:spcPct val="100000"/>
              </a:lnSpc>
              <a:spcBef>
                <a:spcPts val="1600"/>
              </a:spcBef>
              <a:spcAft>
                <a:spcPts val="0"/>
              </a:spcAft>
              <a:buSzPts val="1600"/>
              <a:buChar char="-"/>
            </a:pPr>
            <a:r>
              <a:rPr lang="en" sz="1600" b="1"/>
              <a:t>Optimizers: </a:t>
            </a:r>
            <a:endParaRPr sz="1600" b="1"/>
          </a:p>
          <a:p>
            <a:pPr marL="0" lvl="0" indent="457200" algn="l" rtl="0">
              <a:lnSpc>
                <a:spcPct val="100000"/>
              </a:lnSpc>
              <a:spcBef>
                <a:spcPts val="1600"/>
              </a:spcBef>
              <a:spcAft>
                <a:spcPts val="0"/>
              </a:spcAft>
              <a:buNone/>
            </a:pPr>
            <a:r>
              <a:rPr lang="en" sz="1400"/>
              <a:t>SGD, SGD with Momentum, Adagrad, Adadelta, RMSprop, Adam, Adamax</a:t>
            </a:r>
            <a:endParaRPr sz="1400"/>
          </a:p>
          <a:p>
            <a:pPr marL="457200" lvl="0" indent="-330200" algn="l" rtl="0">
              <a:lnSpc>
                <a:spcPct val="100000"/>
              </a:lnSpc>
              <a:spcBef>
                <a:spcPts val="1600"/>
              </a:spcBef>
              <a:spcAft>
                <a:spcPts val="0"/>
              </a:spcAft>
              <a:buSzPts val="1600"/>
              <a:buChar char="-"/>
            </a:pPr>
            <a:r>
              <a:rPr lang="en" sz="1600" b="1"/>
              <a:t>Learning Rate:</a:t>
            </a:r>
            <a:endParaRPr sz="1600" b="1"/>
          </a:p>
          <a:p>
            <a:pPr marL="457200" lvl="0" indent="0" algn="l" rtl="0">
              <a:lnSpc>
                <a:spcPct val="100000"/>
              </a:lnSpc>
              <a:spcBef>
                <a:spcPts val="1600"/>
              </a:spcBef>
              <a:spcAft>
                <a:spcPts val="1600"/>
              </a:spcAft>
              <a:buNone/>
            </a:pPr>
            <a:r>
              <a:rPr lang="en" sz="1400"/>
              <a:t>0.01, 0.001, 0.0001</a:t>
            </a:r>
            <a:endParaRPr sz="14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730000" y="1342733"/>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SGD </a:t>
            </a:r>
            <a:r>
              <a:rPr lang="en-US" dirty="0" smtClean="0"/>
              <a:t/>
            </a:r>
            <a:br>
              <a:rPr lang="en-US" dirty="0" smtClean="0"/>
            </a:br>
            <a:r>
              <a:rPr lang="en" sz="1600" dirty="0" smtClean="0"/>
              <a:t>(</a:t>
            </a:r>
            <a:r>
              <a:rPr lang="en" sz="1600" dirty="0"/>
              <a:t>Stochastic Gradient Descent)</a:t>
            </a:r>
            <a:endParaRPr sz="1600" dirty="0"/>
          </a:p>
        </p:txBody>
      </p:sp>
      <p:sp>
        <p:nvSpPr>
          <p:cNvPr id="110" name="Google Shape;110;p16"/>
          <p:cNvSpPr txBox="1">
            <a:spLocks noGrp="1"/>
          </p:cNvSpPr>
          <p:nvPr>
            <p:ph type="subTitle" idx="1"/>
          </p:nvPr>
        </p:nvSpPr>
        <p:spPr>
          <a:xfrm>
            <a:off x="730000" y="2903950"/>
            <a:ext cx="3300900" cy="1152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sz="1400" b="1">
                <a:solidFill>
                  <a:srgbClr val="000000"/>
                </a:solidFill>
              </a:rPr>
              <a:t>Best Model In Experiment:</a:t>
            </a:r>
            <a:endParaRPr sz="1400" b="1">
              <a:solidFill>
                <a:srgbClr val="000000"/>
              </a:solidFill>
            </a:endParaRPr>
          </a:p>
          <a:p>
            <a:pPr marL="457200" lvl="0" indent="-317500" algn="l" rtl="0">
              <a:lnSpc>
                <a:spcPct val="115000"/>
              </a:lnSpc>
              <a:spcBef>
                <a:spcPts val="1600"/>
              </a:spcBef>
              <a:spcAft>
                <a:spcPts val="0"/>
              </a:spcAft>
              <a:buClr>
                <a:srgbClr val="000000"/>
              </a:buClr>
              <a:buSzPts val="1400"/>
              <a:buChar char="-"/>
            </a:pPr>
            <a:r>
              <a:rPr lang="en" sz="1400">
                <a:solidFill>
                  <a:srgbClr val="000000"/>
                </a:solidFill>
              </a:rPr>
              <a:t>Learning Rate: 0.01</a:t>
            </a:r>
            <a:endParaRPr sz="1400">
              <a:solidFill>
                <a:srgbClr val="000000"/>
              </a:solidFill>
            </a:endParaRPr>
          </a:p>
          <a:p>
            <a:pPr marL="457200" lvl="0" indent="-317500" algn="l" rtl="0">
              <a:lnSpc>
                <a:spcPct val="115000"/>
              </a:lnSpc>
              <a:spcBef>
                <a:spcPts val="0"/>
              </a:spcBef>
              <a:spcAft>
                <a:spcPts val="0"/>
              </a:spcAft>
              <a:buClr>
                <a:srgbClr val="000000"/>
              </a:buClr>
              <a:buSzPts val="1400"/>
              <a:buChar char="-"/>
            </a:pPr>
            <a:r>
              <a:rPr lang="en" sz="1400">
                <a:solidFill>
                  <a:srgbClr val="000000"/>
                </a:solidFill>
              </a:rPr>
              <a:t>Accuracy: 0.85</a:t>
            </a:r>
            <a:endParaRPr/>
          </a:p>
        </p:txBody>
      </p:sp>
      <p:sp>
        <p:nvSpPr>
          <p:cNvPr id="111" name="Google Shape;111;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a:t>
            </a:fld>
            <a:endParaRPr/>
          </a:p>
        </p:txBody>
      </p:sp>
      <p:pic>
        <p:nvPicPr>
          <p:cNvPr id="112" name="Google Shape;112;p16"/>
          <p:cNvPicPr preferRelativeResize="0"/>
          <p:nvPr/>
        </p:nvPicPr>
        <p:blipFill rotWithShape="1">
          <a:blip r:embed="rId3">
            <a:alphaModFix/>
          </a:blip>
          <a:srcRect r="49656"/>
          <a:stretch/>
        </p:blipFill>
        <p:spPr>
          <a:xfrm>
            <a:off x="5432538" y="497526"/>
            <a:ext cx="2807687" cy="2000675"/>
          </a:xfrm>
          <a:prstGeom prst="rect">
            <a:avLst/>
          </a:prstGeom>
          <a:noFill/>
          <a:ln>
            <a:noFill/>
          </a:ln>
        </p:spPr>
      </p:pic>
      <p:pic>
        <p:nvPicPr>
          <p:cNvPr id="6" name="Google Shape;112;p16"/>
          <p:cNvPicPr preferRelativeResize="0"/>
          <p:nvPr/>
        </p:nvPicPr>
        <p:blipFill rotWithShape="1">
          <a:blip r:embed="rId3">
            <a:alphaModFix/>
          </a:blip>
          <a:srcRect l="50853"/>
          <a:stretch/>
        </p:blipFill>
        <p:spPr>
          <a:xfrm>
            <a:off x="5646529" y="2749176"/>
            <a:ext cx="2740910" cy="200067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6" name="Google Shape;127;p18"/>
          <p:cNvSpPr txBox="1">
            <a:spLocks/>
          </p:cNvSpPr>
          <p:nvPr/>
        </p:nvSpPr>
        <p:spPr>
          <a:xfrm>
            <a:off x="5161900" y="1159175"/>
            <a:ext cx="3374400" cy="302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nSpc>
                <a:spcPct val="100000"/>
              </a:lnSpc>
              <a:buFont typeface="Lato"/>
              <a:buNone/>
            </a:pPr>
            <a:r>
              <a:rPr lang="en" sz="1800" b="1" dirty="0" smtClean="0">
                <a:solidFill>
                  <a:srgbClr val="CC0000"/>
                </a:solidFill>
              </a:rPr>
              <a:t>Adaptive Learning Rate</a:t>
            </a:r>
          </a:p>
          <a:p>
            <a:pPr marL="0" indent="0">
              <a:lnSpc>
                <a:spcPct val="100000"/>
              </a:lnSpc>
              <a:spcBef>
                <a:spcPts val="1600"/>
              </a:spcBef>
              <a:buFont typeface="Lato"/>
              <a:buNone/>
            </a:pPr>
            <a:endParaRPr lang="en" sz="1800" b="1" dirty="0" smtClean="0"/>
          </a:p>
          <a:p>
            <a:pPr indent="-317500">
              <a:lnSpc>
                <a:spcPct val="100000"/>
              </a:lnSpc>
              <a:spcBef>
                <a:spcPts val="1600"/>
              </a:spcBef>
              <a:buClr>
                <a:srgbClr val="3C484E"/>
              </a:buClr>
              <a:buSzPts val="1400"/>
            </a:pPr>
            <a:r>
              <a:rPr lang="en" sz="1400" b="1" dirty="0">
                <a:solidFill>
                  <a:srgbClr val="3C484E"/>
                </a:solidFill>
                <a:highlight>
                  <a:srgbClr val="FFFFFF"/>
                </a:highlight>
                <a:sym typeface="Arial"/>
              </a:rPr>
              <a:t>Accelerate moving along more gently sloped direction</a:t>
            </a:r>
          </a:p>
        </p:txBody>
      </p:sp>
      <p:sp>
        <p:nvSpPr>
          <p:cNvPr id="117" name="Google Shape;117;p17"/>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Ada</a:t>
            </a:r>
            <a:r>
              <a:rPr lang="en-US" altLang="zh-CN" dirty="0" smtClean="0"/>
              <a:t>g</a:t>
            </a:r>
            <a:r>
              <a:rPr lang="en" dirty="0" smtClean="0"/>
              <a:t>rad</a:t>
            </a:r>
            <a:r>
              <a:rPr lang="en-US" dirty="0" smtClean="0"/>
              <a:t/>
            </a:r>
            <a:br>
              <a:rPr lang="en-US" dirty="0" smtClean="0"/>
            </a:br>
            <a:r>
              <a:rPr lang="en" sz="1600" dirty="0" smtClean="0"/>
              <a:t>(</a:t>
            </a:r>
            <a:r>
              <a:rPr lang="en" sz="1600" dirty="0"/>
              <a:t>Adaptive Gradient)</a:t>
            </a:r>
            <a:endParaRPr sz="1600" dirty="0"/>
          </a:p>
        </p:txBody>
      </p:sp>
      <p:sp>
        <p:nvSpPr>
          <p:cNvPr id="118" name="Google Shape;118;p17"/>
          <p:cNvSpPr txBox="1">
            <a:spLocks noGrp="1"/>
          </p:cNvSpPr>
          <p:nvPr>
            <p:ph type="subTitle" idx="1"/>
          </p:nvPr>
        </p:nvSpPr>
        <p:spPr>
          <a:xfrm>
            <a:off x="571400" y="2635125"/>
            <a:ext cx="3300900" cy="117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sz="1400" b="1" dirty="0">
                <a:solidFill>
                  <a:srgbClr val="000000"/>
                </a:solidFill>
                <a:latin typeface="Arial"/>
                <a:ea typeface="Arial"/>
                <a:cs typeface="Arial"/>
                <a:sym typeface="Arial"/>
              </a:rPr>
              <a:t>Best Model In Experiment:</a:t>
            </a:r>
            <a:endParaRPr sz="1400" b="1" dirty="0">
              <a:solidFill>
                <a:srgbClr val="000000"/>
              </a:solidFill>
              <a:latin typeface="Arial"/>
              <a:ea typeface="Arial"/>
              <a:cs typeface="Arial"/>
              <a:sym typeface="Arial"/>
            </a:endParaRPr>
          </a:p>
          <a:p>
            <a:pPr indent="-317500">
              <a:lnSpc>
                <a:spcPct val="115000"/>
              </a:lnSpc>
              <a:spcBef>
                <a:spcPts val="1600"/>
              </a:spcBef>
              <a:buClr>
                <a:srgbClr val="000000"/>
              </a:buClr>
              <a:buSzPts val="1400"/>
              <a:buFont typeface="Lato"/>
              <a:buChar char="-"/>
            </a:pPr>
            <a:r>
              <a:rPr lang="en" sz="1400" dirty="0">
                <a:solidFill>
                  <a:srgbClr val="000000"/>
                </a:solidFill>
                <a:sym typeface="Arial"/>
              </a:rPr>
              <a:t>Learning Rate: 0.01</a:t>
            </a:r>
            <a:endParaRPr sz="1400" dirty="0">
              <a:solidFill>
                <a:srgbClr val="000000"/>
              </a:solidFill>
              <a:sym typeface="Arial"/>
            </a:endParaRPr>
          </a:p>
          <a:p>
            <a:pPr indent="-317500">
              <a:lnSpc>
                <a:spcPct val="115000"/>
              </a:lnSpc>
              <a:spcBef>
                <a:spcPts val="0"/>
              </a:spcBef>
              <a:buClr>
                <a:srgbClr val="000000"/>
              </a:buClr>
              <a:buSzPts val="1400"/>
              <a:buFont typeface="Lato"/>
              <a:buChar char="-"/>
            </a:pPr>
            <a:r>
              <a:rPr lang="en" sz="1400" dirty="0">
                <a:solidFill>
                  <a:srgbClr val="000000"/>
                </a:solidFill>
                <a:sym typeface="Arial"/>
              </a:rPr>
              <a:t>Accuracy: 0.803</a:t>
            </a:r>
            <a:endParaRPr sz="1400" dirty="0">
              <a:solidFill>
                <a:srgbClr val="000000"/>
              </a:solidFill>
              <a:sym typeface="Arial"/>
            </a:endParaRPr>
          </a:p>
          <a:p>
            <a:pPr marL="0" lvl="0" indent="0" algn="l" rtl="0">
              <a:spcBef>
                <a:spcPts val="1600"/>
              </a:spcBef>
              <a:spcAft>
                <a:spcPts val="0"/>
              </a:spcAft>
              <a:buNone/>
            </a:pPr>
            <a:endParaRPr dirty="0"/>
          </a:p>
        </p:txBody>
      </p:sp>
      <p:sp>
        <p:nvSpPr>
          <p:cNvPr id="120" name="Google Shape;120;p1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RMSprop</a:t>
            </a:r>
            <a:endParaRPr dirty="0"/>
          </a:p>
        </p:txBody>
      </p:sp>
      <p:sp>
        <p:nvSpPr>
          <p:cNvPr id="126" name="Google Shape;126;p18"/>
          <p:cNvSpPr txBox="1">
            <a:spLocks noGrp="1"/>
          </p:cNvSpPr>
          <p:nvPr>
            <p:ph type="subTitle" idx="1"/>
          </p:nvPr>
        </p:nvSpPr>
        <p:spPr>
          <a:xfrm>
            <a:off x="724950" y="2601550"/>
            <a:ext cx="3300900" cy="1032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sz="1400" b="1" dirty="0">
                <a:solidFill>
                  <a:srgbClr val="000000"/>
                </a:solidFill>
              </a:rPr>
              <a:t>Best Model In Experiment:</a:t>
            </a:r>
            <a:endParaRPr sz="1400" b="1" dirty="0">
              <a:solidFill>
                <a:srgbClr val="000000"/>
              </a:solidFill>
            </a:endParaRPr>
          </a:p>
          <a:p>
            <a:pPr marL="457200" lvl="0" indent="-317500" algn="l" rtl="0">
              <a:lnSpc>
                <a:spcPct val="115000"/>
              </a:lnSpc>
              <a:spcBef>
                <a:spcPts val="1600"/>
              </a:spcBef>
              <a:spcAft>
                <a:spcPts val="0"/>
              </a:spcAft>
              <a:buClr>
                <a:srgbClr val="000000"/>
              </a:buClr>
              <a:buSzPts val="1400"/>
              <a:buChar char="-"/>
            </a:pPr>
            <a:r>
              <a:rPr lang="en" sz="1400" dirty="0">
                <a:solidFill>
                  <a:srgbClr val="000000"/>
                </a:solidFill>
              </a:rPr>
              <a:t>Learning Rate: 0.0001</a:t>
            </a:r>
            <a:endParaRPr sz="1400" dirty="0">
              <a:solidFill>
                <a:srgbClr val="000000"/>
              </a:solidFill>
            </a:endParaRPr>
          </a:p>
          <a:p>
            <a:pPr marL="457200" lvl="0" indent="-317500" algn="l" rtl="0">
              <a:lnSpc>
                <a:spcPct val="115000"/>
              </a:lnSpc>
              <a:spcBef>
                <a:spcPts val="0"/>
              </a:spcBef>
              <a:spcAft>
                <a:spcPts val="0"/>
              </a:spcAft>
              <a:buClr>
                <a:srgbClr val="000000"/>
              </a:buClr>
              <a:buSzPts val="1400"/>
              <a:buChar char="-"/>
            </a:pPr>
            <a:r>
              <a:rPr lang="en" sz="1400" dirty="0">
                <a:solidFill>
                  <a:srgbClr val="000000"/>
                </a:solidFill>
              </a:rPr>
              <a:t>Accuracy: 0.738</a:t>
            </a:r>
            <a:endParaRPr sz="1400" dirty="0">
              <a:solidFill>
                <a:srgbClr val="000000"/>
              </a:solidFill>
            </a:endParaRPr>
          </a:p>
        </p:txBody>
      </p:sp>
      <p:sp>
        <p:nvSpPr>
          <p:cNvPr id="127" name="Google Shape;127;p18"/>
          <p:cNvSpPr txBox="1">
            <a:spLocks noGrp="1"/>
          </p:cNvSpPr>
          <p:nvPr>
            <p:ph type="body" idx="2"/>
          </p:nvPr>
        </p:nvSpPr>
        <p:spPr>
          <a:xfrm>
            <a:off x="5161900" y="1159175"/>
            <a:ext cx="3374400" cy="3025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b="1" dirty="0">
                <a:solidFill>
                  <a:srgbClr val="CC0000"/>
                </a:solidFill>
              </a:rPr>
              <a:t>Adaptive Learning Rate</a:t>
            </a:r>
            <a:endParaRPr sz="1800" b="1" dirty="0">
              <a:solidFill>
                <a:srgbClr val="CC0000"/>
              </a:solidFill>
            </a:endParaRPr>
          </a:p>
          <a:p>
            <a:pPr marL="0" lvl="0" indent="0" algn="l" rtl="0">
              <a:lnSpc>
                <a:spcPct val="100000"/>
              </a:lnSpc>
              <a:spcBef>
                <a:spcPts val="1600"/>
              </a:spcBef>
              <a:spcAft>
                <a:spcPts val="0"/>
              </a:spcAft>
              <a:buNone/>
            </a:pPr>
            <a:endParaRPr sz="1800" b="1" dirty="0"/>
          </a:p>
          <a:p>
            <a:pPr indent="-317500">
              <a:lnSpc>
                <a:spcPct val="100000"/>
              </a:lnSpc>
              <a:spcBef>
                <a:spcPts val="1600"/>
              </a:spcBef>
              <a:buClr>
                <a:srgbClr val="3C484E"/>
              </a:buClr>
              <a:buSzPts val="1400"/>
            </a:pPr>
            <a:r>
              <a:rPr lang="en" sz="1400" b="1" dirty="0">
                <a:solidFill>
                  <a:srgbClr val="3C484E"/>
                </a:solidFill>
                <a:highlight>
                  <a:srgbClr val="FFFFFF"/>
                </a:highlight>
                <a:sym typeface="Arial"/>
              </a:rPr>
              <a:t>Accelerate moving along more gently sloped direction</a:t>
            </a:r>
            <a:endParaRPr sz="1400" b="1" dirty="0">
              <a:solidFill>
                <a:srgbClr val="3C484E"/>
              </a:solidFill>
              <a:highlight>
                <a:srgbClr val="FFFFFF"/>
              </a:highlight>
              <a:sym typeface="Arial"/>
            </a:endParaRPr>
          </a:p>
          <a:p>
            <a:pPr marL="457200" lvl="0" indent="0" algn="l" rtl="0">
              <a:lnSpc>
                <a:spcPct val="100000"/>
              </a:lnSpc>
              <a:spcBef>
                <a:spcPts val="1600"/>
              </a:spcBef>
              <a:spcAft>
                <a:spcPts val="0"/>
              </a:spcAft>
              <a:buNone/>
            </a:pPr>
            <a:endParaRPr sz="1400" b="1" dirty="0">
              <a:solidFill>
                <a:srgbClr val="3C484E"/>
              </a:solidFill>
              <a:latin typeface="Arial"/>
              <a:ea typeface="Arial"/>
              <a:cs typeface="Arial"/>
              <a:sym typeface="Arial"/>
            </a:endParaRPr>
          </a:p>
          <a:p>
            <a:pPr marL="457200" lvl="0" indent="-317500" algn="l" rtl="0">
              <a:lnSpc>
                <a:spcPct val="100000"/>
              </a:lnSpc>
              <a:spcBef>
                <a:spcPts val="1600"/>
              </a:spcBef>
              <a:spcAft>
                <a:spcPts val="0"/>
              </a:spcAft>
              <a:buClr>
                <a:srgbClr val="3C484E"/>
              </a:buClr>
              <a:buSzPts val="1400"/>
              <a:buChar char="●"/>
            </a:pPr>
            <a:r>
              <a:rPr lang="en" sz="1400" b="1" dirty="0">
                <a:solidFill>
                  <a:srgbClr val="3C484E"/>
                </a:solidFill>
                <a:highlight>
                  <a:srgbClr val="FFFFFF"/>
                </a:highlight>
              </a:rPr>
              <a:t>Different from </a:t>
            </a:r>
            <a:r>
              <a:rPr lang="en-US" altLang="zh-CN" sz="1400" b="1" dirty="0" smtClean="0">
                <a:solidFill>
                  <a:srgbClr val="3C484E"/>
                </a:solidFill>
                <a:highlight>
                  <a:srgbClr val="FFFFFF"/>
                </a:highlight>
              </a:rPr>
              <a:t>A</a:t>
            </a:r>
            <a:r>
              <a:rPr lang="en" sz="1400" b="1" dirty="0" err="1" smtClean="0">
                <a:solidFill>
                  <a:srgbClr val="3C484E"/>
                </a:solidFill>
                <a:highlight>
                  <a:srgbClr val="FFFFFF"/>
                </a:highlight>
              </a:rPr>
              <a:t>dagrad</a:t>
            </a:r>
            <a:r>
              <a:rPr lang="en" sz="1400" b="1" dirty="0">
                <a:solidFill>
                  <a:srgbClr val="3C484E"/>
                </a:solidFill>
                <a:highlight>
                  <a:srgbClr val="FFFFFF"/>
                </a:highlight>
              </a:rPr>
              <a:t>:</a:t>
            </a:r>
            <a:endParaRPr sz="1400" b="1" dirty="0">
              <a:solidFill>
                <a:srgbClr val="3C484E"/>
              </a:solidFill>
              <a:highlight>
                <a:srgbClr val="FFFFFF"/>
              </a:highlight>
            </a:endParaRPr>
          </a:p>
          <a:p>
            <a:pPr marL="0" lvl="0" indent="0" algn="l" rtl="0">
              <a:lnSpc>
                <a:spcPct val="100000"/>
              </a:lnSpc>
              <a:spcBef>
                <a:spcPts val="1600"/>
              </a:spcBef>
              <a:spcAft>
                <a:spcPts val="1600"/>
              </a:spcAft>
              <a:buNone/>
            </a:pPr>
            <a:r>
              <a:rPr lang="en" sz="1400" dirty="0">
                <a:solidFill>
                  <a:srgbClr val="3C484E"/>
                </a:solidFill>
                <a:highlight>
                  <a:srgbClr val="FFFFFF"/>
                </a:highlight>
              </a:rPr>
              <a:t>Weigh the more recent gradient updates more than the less recent ones</a:t>
            </a:r>
            <a:endParaRPr sz="1400" b="1" dirty="0"/>
          </a:p>
        </p:txBody>
      </p:sp>
      <p:sp>
        <p:nvSpPr>
          <p:cNvPr id="128" name="Google Shape;128;p1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err="1" smtClean="0"/>
              <a:t>Adadelta</a:t>
            </a:r>
            <a:endParaRPr dirty="0"/>
          </a:p>
        </p:txBody>
      </p:sp>
      <p:sp>
        <p:nvSpPr>
          <p:cNvPr id="126" name="Google Shape;126;p18"/>
          <p:cNvSpPr txBox="1">
            <a:spLocks noGrp="1"/>
          </p:cNvSpPr>
          <p:nvPr>
            <p:ph type="subTitle" idx="1"/>
          </p:nvPr>
        </p:nvSpPr>
        <p:spPr>
          <a:xfrm>
            <a:off x="724950" y="2601550"/>
            <a:ext cx="3300900" cy="1032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sz="1400" b="1" dirty="0">
                <a:solidFill>
                  <a:srgbClr val="000000"/>
                </a:solidFill>
              </a:rPr>
              <a:t>Best Model In Experiment:</a:t>
            </a:r>
            <a:endParaRPr sz="1400" b="1" dirty="0">
              <a:solidFill>
                <a:srgbClr val="000000"/>
              </a:solidFill>
            </a:endParaRPr>
          </a:p>
          <a:p>
            <a:pPr marL="457200" lvl="0" indent="-317500" algn="l" rtl="0">
              <a:lnSpc>
                <a:spcPct val="115000"/>
              </a:lnSpc>
              <a:spcBef>
                <a:spcPts val="1600"/>
              </a:spcBef>
              <a:spcAft>
                <a:spcPts val="0"/>
              </a:spcAft>
              <a:buClr>
                <a:srgbClr val="000000"/>
              </a:buClr>
              <a:buSzPts val="1400"/>
              <a:buChar char="-"/>
            </a:pPr>
            <a:r>
              <a:rPr lang="en" sz="1400" dirty="0">
                <a:solidFill>
                  <a:srgbClr val="000000"/>
                </a:solidFill>
              </a:rPr>
              <a:t>Learning Rate: </a:t>
            </a:r>
            <a:r>
              <a:rPr lang="en" sz="1400" dirty="0" smtClean="0">
                <a:solidFill>
                  <a:srgbClr val="000000"/>
                </a:solidFill>
              </a:rPr>
              <a:t>0.01</a:t>
            </a:r>
            <a:endParaRPr sz="1400" dirty="0">
              <a:solidFill>
                <a:srgbClr val="000000"/>
              </a:solidFill>
            </a:endParaRPr>
          </a:p>
          <a:p>
            <a:pPr marL="457200" lvl="0" indent="-317500" algn="l" rtl="0">
              <a:lnSpc>
                <a:spcPct val="115000"/>
              </a:lnSpc>
              <a:spcBef>
                <a:spcPts val="0"/>
              </a:spcBef>
              <a:spcAft>
                <a:spcPts val="0"/>
              </a:spcAft>
              <a:buClr>
                <a:srgbClr val="000000"/>
              </a:buClr>
              <a:buSzPts val="1400"/>
              <a:buChar char="-"/>
            </a:pPr>
            <a:r>
              <a:rPr lang="en" sz="1400" dirty="0">
                <a:solidFill>
                  <a:srgbClr val="000000"/>
                </a:solidFill>
              </a:rPr>
              <a:t>Accuracy: </a:t>
            </a:r>
            <a:r>
              <a:rPr lang="en" sz="1400" dirty="0" smtClean="0">
                <a:solidFill>
                  <a:srgbClr val="000000"/>
                </a:solidFill>
              </a:rPr>
              <a:t>0.</a:t>
            </a:r>
            <a:r>
              <a:rPr lang="en-US" altLang="zh-CN" sz="1400" dirty="0" smtClean="0">
                <a:solidFill>
                  <a:srgbClr val="000000"/>
                </a:solidFill>
              </a:rPr>
              <a:t>626</a:t>
            </a:r>
            <a:endParaRPr sz="1400" dirty="0">
              <a:solidFill>
                <a:srgbClr val="000000"/>
              </a:solidFill>
            </a:endParaRPr>
          </a:p>
        </p:txBody>
      </p:sp>
      <p:sp>
        <p:nvSpPr>
          <p:cNvPr id="127" name="Google Shape;127;p18"/>
          <p:cNvSpPr txBox="1">
            <a:spLocks noGrp="1"/>
          </p:cNvSpPr>
          <p:nvPr>
            <p:ph type="body" idx="2"/>
          </p:nvPr>
        </p:nvSpPr>
        <p:spPr>
          <a:xfrm>
            <a:off x="5161900" y="1159175"/>
            <a:ext cx="3374400" cy="3025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b="1" dirty="0">
                <a:solidFill>
                  <a:srgbClr val="CC0000"/>
                </a:solidFill>
              </a:rPr>
              <a:t>Adaptive Learning Rate</a:t>
            </a:r>
            <a:endParaRPr sz="1800" b="1" dirty="0">
              <a:solidFill>
                <a:srgbClr val="CC0000"/>
              </a:solidFill>
            </a:endParaRPr>
          </a:p>
          <a:p>
            <a:pPr marL="0" lvl="0" indent="0" algn="l" rtl="0">
              <a:lnSpc>
                <a:spcPct val="100000"/>
              </a:lnSpc>
              <a:spcBef>
                <a:spcPts val="1600"/>
              </a:spcBef>
              <a:spcAft>
                <a:spcPts val="0"/>
              </a:spcAft>
              <a:buNone/>
            </a:pPr>
            <a:endParaRPr sz="1800" b="1" dirty="0"/>
          </a:p>
          <a:p>
            <a:pPr indent="-317500">
              <a:lnSpc>
                <a:spcPct val="100000"/>
              </a:lnSpc>
              <a:spcBef>
                <a:spcPts val="1600"/>
              </a:spcBef>
              <a:buClr>
                <a:srgbClr val="3C484E"/>
              </a:buClr>
              <a:buSzPts val="1400"/>
            </a:pPr>
            <a:r>
              <a:rPr lang="en" sz="1400" b="1" dirty="0">
                <a:solidFill>
                  <a:srgbClr val="3C484E"/>
                </a:solidFill>
                <a:highlight>
                  <a:srgbClr val="FFFFFF"/>
                </a:highlight>
                <a:sym typeface="Arial"/>
              </a:rPr>
              <a:t>Accelerate moving along more gently sloped direction</a:t>
            </a:r>
            <a:endParaRPr sz="1400" b="1" dirty="0">
              <a:solidFill>
                <a:srgbClr val="3C484E"/>
              </a:solidFill>
              <a:highlight>
                <a:srgbClr val="FFFFFF"/>
              </a:highlight>
              <a:sym typeface="Arial"/>
            </a:endParaRPr>
          </a:p>
          <a:p>
            <a:pPr marL="457200" lvl="0" indent="0" algn="l" rtl="0">
              <a:lnSpc>
                <a:spcPct val="100000"/>
              </a:lnSpc>
              <a:spcBef>
                <a:spcPts val="1600"/>
              </a:spcBef>
              <a:spcAft>
                <a:spcPts val="0"/>
              </a:spcAft>
              <a:buNone/>
            </a:pPr>
            <a:endParaRPr sz="1400" b="1" dirty="0">
              <a:solidFill>
                <a:srgbClr val="3C484E"/>
              </a:solidFill>
              <a:latin typeface="Arial"/>
              <a:ea typeface="Arial"/>
              <a:cs typeface="Arial"/>
              <a:sym typeface="Arial"/>
            </a:endParaRPr>
          </a:p>
          <a:p>
            <a:pPr marL="457200" lvl="0" indent="-317500" algn="l" rtl="0">
              <a:lnSpc>
                <a:spcPct val="100000"/>
              </a:lnSpc>
              <a:spcBef>
                <a:spcPts val="1600"/>
              </a:spcBef>
              <a:spcAft>
                <a:spcPts val="0"/>
              </a:spcAft>
              <a:buClr>
                <a:srgbClr val="3C484E"/>
              </a:buClr>
              <a:buSzPts val="1400"/>
              <a:buChar char="●"/>
            </a:pPr>
            <a:r>
              <a:rPr lang="en" sz="1400" b="1" dirty="0">
                <a:solidFill>
                  <a:srgbClr val="3C484E"/>
                </a:solidFill>
                <a:highlight>
                  <a:srgbClr val="FFFFFF"/>
                </a:highlight>
              </a:rPr>
              <a:t>Different from </a:t>
            </a:r>
            <a:r>
              <a:rPr lang="en-US" altLang="zh-CN" sz="1400" b="1" dirty="0" err="1">
                <a:solidFill>
                  <a:srgbClr val="3C484E"/>
                </a:solidFill>
                <a:highlight>
                  <a:srgbClr val="FFFFFF"/>
                </a:highlight>
              </a:rPr>
              <a:t>A</a:t>
            </a:r>
            <a:r>
              <a:rPr lang="en" sz="1400" b="1" dirty="0" err="1" smtClean="0">
                <a:solidFill>
                  <a:srgbClr val="3C484E"/>
                </a:solidFill>
                <a:highlight>
                  <a:srgbClr val="FFFFFF"/>
                </a:highlight>
              </a:rPr>
              <a:t>dagrad</a:t>
            </a:r>
            <a:r>
              <a:rPr lang="en" sz="1400" b="1" dirty="0">
                <a:solidFill>
                  <a:srgbClr val="3C484E"/>
                </a:solidFill>
                <a:highlight>
                  <a:srgbClr val="FFFFFF"/>
                </a:highlight>
              </a:rPr>
              <a:t>:</a:t>
            </a:r>
            <a:endParaRPr sz="1400" b="1" dirty="0">
              <a:solidFill>
                <a:srgbClr val="3C484E"/>
              </a:solidFill>
              <a:highlight>
                <a:srgbClr val="FFFFFF"/>
              </a:highlight>
            </a:endParaRPr>
          </a:p>
          <a:p>
            <a:pPr marL="0" lvl="0" indent="0" algn="l" rtl="0">
              <a:lnSpc>
                <a:spcPct val="100000"/>
              </a:lnSpc>
              <a:spcBef>
                <a:spcPts val="1600"/>
              </a:spcBef>
              <a:spcAft>
                <a:spcPts val="1600"/>
              </a:spcAft>
              <a:buNone/>
            </a:pPr>
            <a:r>
              <a:rPr lang="en" sz="1400" dirty="0">
                <a:solidFill>
                  <a:srgbClr val="3C484E"/>
                </a:solidFill>
                <a:highlight>
                  <a:srgbClr val="FFFFFF"/>
                </a:highlight>
              </a:rPr>
              <a:t>Weigh the more recent gradient updates more than the less recent ones</a:t>
            </a:r>
            <a:endParaRPr sz="1400" b="1" dirty="0"/>
          </a:p>
        </p:txBody>
      </p:sp>
      <p:sp>
        <p:nvSpPr>
          <p:cNvPr id="128" name="Google Shape;128;p1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791561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Adam</a:t>
            </a:r>
            <a:r>
              <a:rPr lang="en-US" dirty="0" smtClean="0"/>
              <a:t/>
            </a:r>
            <a:br>
              <a:rPr lang="en-US" dirty="0" smtClean="0"/>
            </a:br>
            <a:r>
              <a:rPr lang="en-US" altLang="zh-CN" sz="1600" dirty="0" smtClean="0"/>
              <a:t>(adaptive</a:t>
            </a:r>
            <a:r>
              <a:rPr lang="zh-CN" altLang="en-US" sz="1600" dirty="0" smtClean="0"/>
              <a:t> </a:t>
            </a:r>
            <a:r>
              <a:rPr lang="en-US" altLang="zh-CN" sz="1600" dirty="0" smtClean="0"/>
              <a:t>momentum)</a:t>
            </a:r>
            <a:endParaRPr sz="1600" dirty="0"/>
          </a:p>
        </p:txBody>
      </p:sp>
      <p:sp>
        <p:nvSpPr>
          <p:cNvPr id="134" name="Google Shape;134;p19"/>
          <p:cNvSpPr txBox="1">
            <a:spLocks noGrp="1"/>
          </p:cNvSpPr>
          <p:nvPr>
            <p:ph type="subTitle" idx="1"/>
          </p:nvPr>
        </p:nvSpPr>
        <p:spPr>
          <a:xfrm>
            <a:off x="724950" y="2601550"/>
            <a:ext cx="3300900" cy="1032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b="1">
                <a:solidFill>
                  <a:srgbClr val="000000"/>
                </a:solidFill>
              </a:rPr>
              <a:t>Best Model In Experiment:</a:t>
            </a:r>
            <a:endParaRPr sz="1400" b="1">
              <a:solidFill>
                <a:srgbClr val="000000"/>
              </a:solidFill>
            </a:endParaRPr>
          </a:p>
          <a:p>
            <a:pPr marL="457200" lvl="0" indent="-317500" algn="l" rtl="0">
              <a:lnSpc>
                <a:spcPct val="115000"/>
              </a:lnSpc>
              <a:spcBef>
                <a:spcPts val="1600"/>
              </a:spcBef>
              <a:spcAft>
                <a:spcPts val="0"/>
              </a:spcAft>
              <a:buClr>
                <a:srgbClr val="000000"/>
              </a:buClr>
              <a:buSzPts val="1400"/>
              <a:buChar char="-"/>
            </a:pPr>
            <a:r>
              <a:rPr lang="en" sz="1400">
                <a:solidFill>
                  <a:srgbClr val="000000"/>
                </a:solidFill>
              </a:rPr>
              <a:t>Learning Rate: 0.0001</a:t>
            </a:r>
            <a:endParaRPr sz="1400">
              <a:solidFill>
                <a:srgbClr val="000000"/>
              </a:solidFill>
            </a:endParaRPr>
          </a:p>
          <a:p>
            <a:pPr marL="457200" lvl="0" indent="-317500" algn="l" rtl="0">
              <a:lnSpc>
                <a:spcPct val="115000"/>
              </a:lnSpc>
              <a:spcBef>
                <a:spcPts val="0"/>
              </a:spcBef>
              <a:spcAft>
                <a:spcPts val="0"/>
              </a:spcAft>
              <a:buClr>
                <a:srgbClr val="000000"/>
              </a:buClr>
              <a:buSzPts val="1400"/>
              <a:buChar char="-"/>
            </a:pPr>
            <a:r>
              <a:rPr lang="en" sz="1400">
                <a:solidFill>
                  <a:srgbClr val="000000"/>
                </a:solidFill>
              </a:rPr>
              <a:t>Accuracy: 0.836</a:t>
            </a:r>
            <a:endParaRPr sz="1400">
              <a:solidFill>
                <a:srgbClr val="000000"/>
              </a:solidFill>
            </a:endParaRPr>
          </a:p>
        </p:txBody>
      </p:sp>
      <p:sp>
        <p:nvSpPr>
          <p:cNvPr id="135" name="Google Shape;135;p1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CC0000"/>
                </a:solidFill>
              </a:rPr>
              <a:t>MOMENTUM + RMSprop</a:t>
            </a:r>
            <a:endParaRPr sz="1800" b="1">
              <a:solidFill>
                <a:srgbClr val="CC0000"/>
              </a:solidFill>
            </a:endParaRPr>
          </a:p>
          <a:p>
            <a:pPr marL="0" lvl="0" indent="0" algn="l" rtl="0">
              <a:spcBef>
                <a:spcPts val="1600"/>
              </a:spcBef>
              <a:spcAft>
                <a:spcPts val="0"/>
              </a:spcAft>
              <a:buNone/>
            </a:pPr>
            <a:endParaRPr sz="1800" b="1">
              <a:solidFill>
                <a:srgbClr val="CC0000"/>
              </a:solidFill>
            </a:endParaRPr>
          </a:p>
          <a:p>
            <a:pPr marL="457200" lvl="0" indent="-317500" algn="l" rtl="0">
              <a:spcBef>
                <a:spcPts val="1600"/>
              </a:spcBef>
              <a:spcAft>
                <a:spcPts val="0"/>
              </a:spcAft>
              <a:buClr>
                <a:srgbClr val="3C484E"/>
              </a:buClr>
              <a:buSzPts val="1400"/>
              <a:buChar char="●"/>
            </a:pPr>
            <a:r>
              <a:rPr lang="en" sz="1400" b="1">
                <a:solidFill>
                  <a:srgbClr val="3C484E"/>
                </a:solidFill>
                <a:highlight>
                  <a:srgbClr val="FFFFFF"/>
                </a:highlight>
              </a:rPr>
              <a:t>The comprehensive one:</a:t>
            </a:r>
            <a:endParaRPr sz="1400" b="1">
              <a:solidFill>
                <a:srgbClr val="3C484E"/>
              </a:solidFill>
              <a:highlight>
                <a:srgbClr val="FFFFFF"/>
              </a:highlight>
            </a:endParaRPr>
          </a:p>
          <a:p>
            <a:pPr marL="0" lvl="0" indent="0" algn="l" rtl="0">
              <a:spcBef>
                <a:spcPts val="1600"/>
              </a:spcBef>
              <a:spcAft>
                <a:spcPts val="1600"/>
              </a:spcAft>
              <a:buClr>
                <a:srgbClr val="000000"/>
              </a:buClr>
              <a:buSzPts val="1100"/>
              <a:buFont typeface="Arial"/>
              <a:buNone/>
            </a:pPr>
            <a:r>
              <a:rPr lang="en" sz="1400">
                <a:solidFill>
                  <a:srgbClr val="3C484E"/>
                </a:solidFill>
                <a:highlight>
                  <a:srgbClr val="FFFFFF"/>
                </a:highlight>
              </a:rPr>
              <a:t>Applies adaptive learning rate and momentum method</a:t>
            </a:r>
            <a:endParaRPr sz="1800" b="1">
              <a:solidFill>
                <a:srgbClr val="CC0000"/>
              </a:solidFill>
            </a:endParaRPr>
          </a:p>
        </p:txBody>
      </p:sp>
      <p:sp>
        <p:nvSpPr>
          <p:cNvPr id="136" name="Google Shape;136;p1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8</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Adam</a:t>
            </a:r>
            <a:r>
              <a:rPr lang="en-US" altLang="zh-CN" dirty="0" smtClean="0"/>
              <a:t>ax</a:t>
            </a:r>
            <a:endParaRPr dirty="0"/>
          </a:p>
        </p:txBody>
      </p:sp>
      <p:sp>
        <p:nvSpPr>
          <p:cNvPr id="134" name="Google Shape;134;p19"/>
          <p:cNvSpPr txBox="1">
            <a:spLocks noGrp="1"/>
          </p:cNvSpPr>
          <p:nvPr>
            <p:ph type="subTitle" idx="1"/>
          </p:nvPr>
        </p:nvSpPr>
        <p:spPr>
          <a:xfrm>
            <a:off x="724950" y="2601550"/>
            <a:ext cx="3300900" cy="1032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b="1" dirty="0">
                <a:solidFill>
                  <a:srgbClr val="000000"/>
                </a:solidFill>
              </a:rPr>
              <a:t>Best Model In Experiment:</a:t>
            </a:r>
            <a:endParaRPr sz="1400" b="1" dirty="0">
              <a:solidFill>
                <a:srgbClr val="000000"/>
              </a:solidFill>
            </a:endParaRPr>
          </a:p>
          <a:p>
            <a:pPr marL="457200" lvl="0" indent="-317500" algn="l" rtl="0">
              <a:lnSpc>
                <a:spcPct val="115000"/>
              </a:lnSpc>
              <a:spcBef>
                <a:spcPts val="1600"/>
              </a:spcBef>
              <a:spcAft>
                <a:spcPts val="0"/>
              </a:spcAft>
              <a:buClr>
                <a:srgbClr val="000000"/>
              </a:buClr>
              <a:buSzPts val="1400"/>
              <a:buChar char="-"/>
            </a:pPr>
            <a:r>
              <a:rPr lang="en" sz="1400" dirty="0">
                <a:solidFill>
                  <a:srgbClr val="000000"/>
                </a:solidFill>
              </a:rPr>
              <a:t>Learning Rate: </a:t>
            </a:r>
            <a:r>
              <a:rPr lang="en" sz="1400" dirty="0" smtClean="0">
                <a:solidFill>
                  <a:srgbClr val="000000"/>
                </a:solidFill>
              </a:rPr>
              <a:t>0.001</a:t>
            </a:r>
            <a:endParaRPr sz="1400" dirty="0">
              <a:solidFill>
                <a:srgbClr val="000000"/>
              </a:solidFill>
            </a:endParaRPr>
          </a:p>
          <a:p>
            <a:pPr marL="457200" lvl="0" indent="-317500" algn="l" rtl="0">
              <a:lnSpc>
                <a:spcPct val="115000"/>
              </a:lnSpc>
              <a:spcBef>
                <a:spcPts val="0"/>
              </a:spcBef>
              <a:spcAft>
                <a:spcPts val="0"/>
              </a:spcAft>
              <a:buClr>
                <a:srgbClr val="000000"/>
              </a:buClr>
              <a:buSzPts val="1400"/>
              <a:buChar char="-"/>
            </a:pPr>
            <a:r>
              <a:rPr lang="en" sz="1400" dirty="0">
                <a:solidFill>
                  <a:srgbClr val="000000"/>
                </a:solidFill>
              </a:rPr>
              <a:t>Accuracy: </a:t>
            </a:r>
            <a:r>
              <a:rPr lang="en" sz="1400" dirty="0" smtClean="0">
                <a:solidFill>
                  <a:srgbClr val="000000"/>
                </a:solidFill>
              </a:rPr>
              <a:t>0.8</a:t>
            </a:r>
            <a:r>
              <a:rPr lang="en-US" altLang="zh-CN" sz="1400" dirty="0" smtClean="0">
                <a:solidFill>
                  <a:srgbClr val="000000"/>
                </a:solidFill>
              </a:rPr>
              <a:t>51</a:t>
            </a:r>
            <a:endParaRPr sz="1400" dirty="0">
              <a:solidFill>
                <a:srgbClr val="000000"/>
              </a:solidFill>
            </a:endParaRPr>
          </a:p>
        </p:txBody>
      </p:sp>
      <p:sp>
        <p:nvSpPr>
          <p:cNvPr id="135" name="Google Shape;135;p1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rgbClr val="CC0000"/>
                </a:solidFill>
              </a:rPr>
              <a:t>MOMENTUM + </a:t>
            </a:r>
            <a:r>
              <a:rPr lang="en" sz="1800" b="1" dirty="0" err="1" smtClean="0">
                <a:solidFill>
                  <a:srgbClr val="CC0000"/>
                </a:solidFill>
              </a:rPr>
              <a:t>RMSprop</a:t>
            </a:r>
            <a:endParaRPr sz="1800" b="1" dirty="0">
              <a:solidFill>
                <a:srgbClr val="CC0000"/>
              </a:solidFill>
            </a:endParaRPr>
          </a:p>
          <a:p>
            <a:pPr marL="457200" lvl="0" indent="-317500" algn="l" rtl="0">
              <a:spcBef>
                <a:spcPts val="1600"/>
              </a:spcBef>
              <a:spcAft>
                <a:spcPts val="0"/>
              </a:spcAft>
              <a:buClr>
                <a:srgbClr val="3C484E"/>
              </a:buClr>
              <a:buSzPts val="1400"/>
              <a:buChar char="●"/>
            </a:pPr>
            <a:r>
              <a:rPr lang="en" sz="1400" b="1" dirty="0">
                <a:solidFill>
                  <a:srgbClr val="3C484E"/>
                </a:solidFill>
                <a:highlight>
                  <a:srgbClr val="FFFFFF"/>
                </a:highlight>
              </a:rPr>
              <a:t>The comprehensive one:</a:t>
            </a:r>
            <a:endParaRPr sz="1400" b="1" dirty="0">
              <a:solidFill>
                <a:srgbClr val="3C484E"/>
              </a:solidFill>
              <a:highlight>
                <a:srgbClr val="FFFFFF"/>
              </a:highlight>
            </a:endParaRPr>
          </a:p>
          <a:p>
            <a:pPr marL="0" lvl="0" indent="0" algn="l" rtl="0">
              <a:spcBef>
                <a:spcPts val="1600"/>
              </a:spcBef>
              <a:spcAft>
                <a:spcPts val="1600"/>
              </a:spcAft>
              <a:buClr>
                <a:srgbClr val="000000"/>
              </a:buClr>
              <a:buSzPts val="1100"/>
              <a:buFont typeface="Arial"/>
              <a:buNone/>
            </a:pPr>
            <a:r>
              <a:rPr lang="en" sz="1400" dirty="0">
                <a:solidFill>
                  <a:srgbClr val="3C484E"/>
                </a:solidFill>
                <a:highlight>
                  <a:srgbClr val="FFFFFF"/>
                </a:highlight>
              </a:rPr>
              <a:t>Applies adaptive learning rate and momentum </a:t>
            </a:r>
            <a:r>
              <a:rPr lang="en" sz="1400" dirty="0" smtClean="0">
                <a:solidFill>
                  <a:srgbClr val="3C484E"/>
                </a:solidFill>
                <a:highlight>
                  <a:srgbClr val="FFFFFF"/>
                </a:highlight>
              </a:rPr>
              <a:t>method</a:t>
            </a:r>
            <a:endParaRPr lang="en-US" sz="1400" dirty="0" smtClean="0">
              <a:solidFill>
                <a:srgbClr val="3C484E"/>
              </a:solidFill>
              <a:highlight>
                <a:srgbClr val="FFFFFF"/>
              </a:highlight>
            </a:endParaRPr>
          </a:p>
          <a:p>
            <a:pPr lvl="0" indent="-317500">
              <a:lnSpc>
                <a:spcPct val="100000"/>
              </a:lnSpc>
              <a:spcBef>
                <a:spcPts val="1600"/>
              </a:spcBef>
              <a:buClr>
                <a:srgbClr val="3C484E"/>
              </a:buClr>
              <a:buSzPts val="1400"/>
            </a:pPr>
            <a:r>
              <a:rPr lang="en-US" sz="1400" b="1" dirty="0">
                <a:solidFill>
                  <a:srgbClr val="3C484E"/>
                </a:solidFill>
                <a:highlight>
                  <a:srgbClr val="FFFFFF"/>
                </a:highlight>
              </a:rPr>
              <a:t>Different from </a:t>
            </a:r>
            <a:r>
              <a:rPr lang="en-US" altLang="zh-CN" sz="1400" b="1" dirty="0" smtClean="0">
                <a:solidFill>
                  <a:srgbClr val="3C484E"/>
                </a:solidFill>
                <a:highlight>
                  <a:srgbClr val="FFFFFF"/>
                </a:highlight>
              </a:rPr>
              <a:t>A</a:t>
            </a:r>
            <a:r>
              <a:rPr lang="en-US" sz="1400" b="1" dirty="0" smtClean="0">
                <a:solidFill>
                  <a:srgbClr val="3C484E"/>
                </a:solidFill>
                <a:highlight>
                  <a:srgbClr val="FFFFFF"/>
                </a:highlight>
              </a:rPr>
              <a:t>da</a:t>
            </a:r>
            <a:r>
              <a:rPr lang="en-US" altLang="zh-CN" sz="1400" b="1" dirty="0" smtClean="0">
                <a:solidFill>
                  <a:srgbClr val="3C484E"/>
                </a:solidFill>
                <a:highlight>
                  <a:srgbClr val="FFFFFF"/>
                </a:highlight>
              </a:rPr>
              <a:t>m</a:t>
            </a:r>
            <a:r>
              <a:rPr lang="en-US" sz="1400" b="1" dirty="0" smtClean="0">
                <a:solidFill>
                  <a:srgbClr val="3C484E"/>
                </a:solidFill>
                <a:highlight>
                  <a:srgbClr val="FFFFFF"/>
                </a:highlight>
              </a:rPr>
              <a:t>:</a:t>
            </a:r>
          </a:p>
          <a:p>
            <a:pPr marL="0" lvl="0" indent="0">
              <a:spcBef>
                <a:spcPts val="1600"/>
              </a:spcBef>
              <a:spcAft>
                <a:spcPts val="1600"/>
              </a:spcAft>
              <a:buClr>
                <a:srgbClr val="000000"/>
              </a:buClr>
              <a:buSzPts val="1100"/>
              <a:buNone/>
            </a:pPr>
            <a:r>
              <a:rPr lang="en-US" altLang="zh-CN" sz="1400" dirty="0" smtClean="0">
                <a:solidFill>
                  <a:srgbClr val="3C484E"/>
                </a:solidFill>
                <a:highlight>
                  <a:srgbClr val="FFFFFF"/>
                </a:highlight>
              </a:rPr>
              <a:t>Less</a:t>
            </a:r>
            <a:r>
              <a:rPr lang="zh-CN" altLang="en-US" sz="1400" dirty="0" smtClean="0">
                <a:solidFill>
                  <a:srgbClr val="3C484E"/>
                </a:solidFill>
                <a:highlight>
                  <a:srgbClr val="FFFFFF"/>
                </a:highlight>
              </a:rPr>
              <a:t> </a:t>
            </a:r>
            <a:r>
              <a:rPr lang="en-US" altLang="zh-CN" sz="1400" dirty="0" smtClean="0">
                <a:solidFill>
                  <a:srgbClr val="3C484E"/>
                </a:solidFill>
                <a:highlight>
                  <a:srgbClr val="FFFFFF"/>
                </a:highlight>
              </a:rPr>
              <a:t>susceptible</a:t>
            </a:r>
            <a:r>
              <a:rPr lang="zh-CN" altLang="en-US" sz="1400" dirty="0" smtClean="0">
                <a:solidFill>
                  <a:srgbClr val="3C484E"/>
                </a:solidFill>
                <a:highlight>
                  <a:srgbClr val="FFFFFF"/>
                </a:highlight>
              </a:rPr>
              <a:t> </a:t>
            </a:r>
            <a:r>
              <a:rPr lang="en-US" altLang="zh-CN" sz="1400" dirty="0" smtClean="0">
                <a:solidFill>
                  <a:srgbClr val="3C484E"/>
                </a:solidFill>
                <a:highlight>
                  <a:srgbClr val="FFFFFF"/>
                </a:highlight>
              </a:rPr>
              <a:t>to</a:t>
            </a:r>
            <a:r>
              <a:rPr lang="zh-CN" altLang="en-US" sz="1400" dirty="0" smtClean="0">
                <a:solidFill>
                  <a:srgbClr val="3C484E"/>
                </a:solidFill>
                <a:highlight>
                  <a:srgbClr val="FFFFFF"/>
                </a:highlight>
              </a:rPr>
              <a:t> </a:t>
            </a:r>
            <a:r>
              <a:rPr lang="en-US" altLang="zh-CN" sz="1400" dirty="0" smtClean="0">
                <a:solidFill>
                  <a:srgbClr val="3C484E"/>
                </a:solidFill>
                <a:highlight>
                  <a:srgbClr val="FFFFFF"/>
                </a:highlight>
              </a:rPr>
              <a:t>noise</a:t>
            </a:r>
            <a:r>
              <a:rPr lang="zh-CN" altLang="en-US" sz="1400" dirty="0" smtClean="0">
                <a:solidFill>
                  <a:srgbClr val="3C484E"/>
                </a:solidFill>
                <a:highlight>
                  <a:srgbClr val="FFFFFF"/>
                </a:highlight>
              </a:rPr>
              <a:t> </a:t>
            </a:r>
            <a:r>
              <a:rPr lang="en-US" altLang="zh-CN" sz="1400" dirty="0" smtClean="0">
                <a:solidFill>
                  <a:srgbClr val="3C484E"/>
                </a:solidFill>
                <a:highlight>
                  <a:srgbClr val="FFFFFF"/>
                </a:highlight>
              </a:rPr>
              <a:t>in</a:t>
            </a:r>
            <a:r>
              <a:rPr lang="zh-CN" altLang="en-US" sz="1400" dirty="0" smtClean="0">
                <a:solidFill>
                  <a:srgbClr val="3C484E"/>
                </a:solidFill>
                <a:highlight>
                  <a:srgbClr val="FFFFFF"/>
                </a:highlight>
              </a:rPr>
              <a:t> </a:t>
            </a:r>
            <a:r>
              <a:rPr lang="en-US" altLang="zh-CN" sz="1400" dirty="0" smtClean="0">
                <a:solidFill>
                  <a:srgbClr val="3C484E"/>
                </a:solidFill>
                <a:highlight>
                  <a:srgbClr val="FFFFFF"/>
                </a:highlight>
              </a:rPr>
              <a:t>the</a:t>
            </a:r>
            <a:r>
              <a:rPr lang="zh-CN" altLang="en-US" sz="1400" dirty="0" smtClean="0">
                <a:solidFill>
                  <a:srgbClr val="3C484E"/>
                </a:solidFill>
                <a:highlight>
                  <a:srgbClr val="FFFFFF"/>
                </a:highlight>
              </a:rPr>
              <a:t> </a:t>
            </a:r>
            <a:r>
              <a:rPr lang="en-US" altLang="zh-CN" sz="1400" dirty="0" smtClean="0">
                <a:solidFill>
                  <a:srgbClr val="3C484E"/>
                </a:solidFill>
                <a:highlight>
                  <a:srgbClr val="FFFFFF"/>
                </a:highlight>
              </a:rPr>
              <a:t>gradients,</a:t>
            </a:r>
            <a:r>
              <a:rPr lang="zh-CN" altLang="en-US" sz="1400" dirty="0" smtClean="0">
                <a:solidFill>
                  <a:srgbClr val="3C484E"/>
                </a:solidFill>
                <a:highlight>
                  <a:srgbClr val="FFFFFF"/>
                </a:highlight>
              </a:rPr>
              <a:t> </a:t>
            </a:r>
            <a:r>
              <a:rPr lang="en-US" altLang="zh-CN" sz="1400" dirty="0" smtClean="0">
                <a:solidFill>
                  <a:srgbClr val="3C484E"/>
                </a:solidFill>
                <a:highlight>
                  <a:srgbClr val="FFFFFF"/>
                </a:highlight>
              </a:rPr>
              <a:t>making</a:t>
            </a:r>
            <a:r>
              <a:rPr lang="zh-CN" altLang="en-US" sz="1400" dirty="0" smtClean="0">
                <a:solidFill>
                  <a:srgbClr val="3C484E"/>
                </a:solidFill>
                <a:highlight>
                  <a:srgbClr val="FFFFFF"/>
                </a:highlight>
              </a:rPr>
              <a:t> </a:t>
            </a:r>
            <a:r>
              <a:rPr lang="en-US" altLang="zh-CN" sz="1400" dirty="0" smtClean="0">
                <a:solidFill>
                  <a:srgbClr val="3C484E"/>
                </a:solidFill>
                <a:highlight>
                  <a:srgbClr val="FFFFFF"/>
                </a:highlight>
              </a:rPr>
              <a:t>the</a:t>
            </a:r>
            <a:r>
              <a:rPr lang="zh-CN" altLang="en-US" sz="1400" dirty="0" smtClean="0">
                <a:solidFill>
                  <a:srgbClr val="3C484E"/>
                </a:solidFill>
                <a:highlight>
                  <a:srgbClr val="FFFFFF"/>
                </a:highlight>
              </a:rPr>
              <a:t> </a:t>
            </a:r>
            <a:r>
              <a:rPr lang="en-US" altLang="zh-CN" sz="1400" dirty="0" smtClean="0">
                <a:solidFill>
                  <a:srgbClr val="3C484E"/>
                </a:solidFill>
                <a:highlight>
                  <a:srgbClr val="FFFFFF"/>
                </a:highlight>
              </a:rPr>
              <a:t>algorithm</a:t>
            </a:r>
            <a:r>
              <a:rPr lang="zh-CN" altLang="en-US" sz="1400" dirty="0" smtClean="0">
                <a:solidFill>
                  <a:srgbClr val="3C484E"/>
                </a:solidFill>
                <a:highlight>
                  <a:srgbClr val="FFFFFF"/>
                </a:highlight>
              </a:rPr>
              <a:t> </a:t>
            </a:r>
            <a:r>
              <a:rPr lang="en-US" altLang="zh-CN" sz="1400" dirty="0" smtClean="0">
                <a:solidFill>
                  <a:srgbClr val="3C484E"/>
                </a:solidFill>
                <a:highlight>
                  <a:srgbClr val="FFFFFF"/>
                </a:highlight>
              </a:rPr>
              <a:t>more</a:t>
            </a:r>
            <a:r>
              <a:rPr lang="zh-CN" altLang="en-US" sz="1400" dirty="0" smtClean="0">
                <a:solidFill>
                  <a:srgbClr val="3C484E"/>
                </a:solidFill>
                <a:highlight>
                  <a:srgbClr val="FFFFFF"/>
                </a:highlight>
              </a:rPr>
              <a:t> </a:t>
            </a:r>
            <a:r>
              <a:rPr lang="en-US" altLang="zh-CN" sz="1400" dirty="0" smtClean="0">
                <a:solidFill>
                  <a:srgbClr val="3C484E"/>
                </a:solidFill>
                <a:highlight>
                  <a:srgbClr val="FFFFFF"/>
                </a:highlight>
              </a:rPr>
              <a:t>robust</a:t>
            </a:r>
            <a:endParaRPr lang="en-US" sz="1400" b="1" dirty="0" smtClean="0">
              <a:solidFill>
                <a:srgbClr val="3C484E"/>
              </a:solidFill>
              <a:highlight>
                <a:srgbClr val="FFFFFF"/>
              </a:highlight>
            </a:endParaRPr>
          </a:p>
          <a:p>
            <a:pPr lvl="0" indent="-317500">
              <a:lnSpc>
                <a:spcPct val="100000"/>
              </a:lnSpc>
              <a:spcBef>
                <a:spcPts val="1600"/>
              </a:spcBef>
              <a:buClr>
                <a:srgbClr val="3C484E"/>
              </a:buClr>
              <a:buSzPts val="1400"/>
            </a:pPr>
            <a:endParaRPr lang="en-US" sz="1400" b="1" dirty="0">
              <a:solidFill>
                <a:srgbClr val="3C484E"/>
              </a:solidFill>
              <a:highlight>
                <a:srgbClr val="FFFFFF"/>
              </a:highlight>
            </a:endParaRPr>
          </a:p>
          <a:p>
            <a:pPr marL="0" lvl="0" indent="0" algn="l" rtl="0">
              <a:spcBef>
                <a:spcPts val="1600"/>
              </a:spcBef>
              <a:spcAft>
                <a:spcPts val="1600"/>
              </a:spcAft>
              <a:buClr>
                <a:srgbClr val="000000"/>
              </a:buClr>
              <a:buSzPts val="1100"/>
              <a:buFont typeface="Arial"/>
              <a:buNone/>
            </a:pPr>
            <a:endParaRPr lang="en-US" sz="1400" dirty="0" smtClean="0">
              <a:solidFill>
                <a:srgbClr val="3C484E"/>
              </a:solidFill>
              <a:highlight>
                <a:srgbClr val="FFFFFF"/>
              </a:highlight>
            </a:endParaRPr>
          </a:p>
          <a:p>
            <a:pPr marL="0" lvl="0" indent="0" algn="l" rtl="0">
              <a:spcBef>
                <a:spcPts val="1600"/>
              </a:spcBef>
              <a:spcAft>
                <a:spcPts val="1600"/>
              </a:spcAft>
              <a:buClr>
                <a:srgbClr val="000000"/>
              </a:buClr>
              <a:buSzPts val="1100"/>
              <a:buFont typeface="Arial"/>
              <a:buNone/>
            </a:pPr>
            <a:endParaRPr sz="1800" b="1" dirty="0">
              <a:solidFill>
                <a:srgbClr val="CC0000"/>
              </a:solidFill>
            </a:endParaRPr>
          </a:p>
        </p:txBody>
      </p:sp>
      <p:sp>
        <p:nvSpPr>
          <p:cNvPr id="136" name="Google Shape;136;p1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9</a:t>
            </a:fld>
            <a:endParaRPr/>
          </a:p>
        </p:txBody>
      </p:sp>
    </p:spTree>
    <p:extLst>
      <p:ext uri="{BB962C8B-B14F-4D97-AF65-F5344CB8AC3E}">
        <p14:creationId xmlns:p14="http://schemas.microsoft.com/office/powerpoint/2010/main" val="2077360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807</Words>
  <Application>Microsoft Macintosh PowerPoint</Application>
  <PresentationFormat>On-screen Show (16:9)</PresentationFormat>
  <Paragraphs>141</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Raleway</vt:lpstr>
      <vt:lpstr>Georgia</vt:lpstr>
      <vt:lpstr>Lato</vt:lpstr>
      <vt:lpstr>Verdana</vt:lpstr>
      <vt:lpstr>Impact</vt:lpstr>
      <vt:lpstr>Arial</vt:lpstr>
      <vt:lpstr>Streamline</vt:lpstr>
      <vt:lpstr>Neural Network Optimizers on Keras</vt:lpstr>
      <vt:lpstr>Optimizer determines the step we take when searching for weights</vt:lpstr>
      <vt:lpstr>Experiment Settings</vt:lpstr>
      <vt:lpstr>SGD  (Stochastic Gradient Descent)</vt:lpstr>
      <vt:lpstr>Adagrad (Adaptive Gradient)</vt:lpstr>
      <vt:lpstr>RMSprop</vt:lpstr>
      <vt:lpstr>Adadelta</vt:lpstr>
      <vt:lpstr>Adam (adaptive momentum)</vt:lpstr>
      <vt:lpstr>Adamax</vt:lpstr>
      <vt:lpstr>Conclusion 1 : optimizer with adaptive learning rate and momentum outperformed others</vt:lpstr>
      <vt:lpstr>Optimizer performance on different surfaces</vt:lpstr>
      <vt:lpstr>Conclusion 2: testing with different learning rate gives us direction for learning rate tuning</vt:lpstr>
      <vt:lpstr>PowerPoint Presentation</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 Optimizers on Keras</dc:title>
  <cp:lastModifiedBy>Ziqing Lu</cp:lastModifiedBy>
  <cp:revision>17</cp:revision>
  <dcterms:modified xsi:type="dcterms:W3CDTF">2019-02-03T17:55:28Z</dcterms:modified>
</cp:coreProperties>
</file>