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2"/>
    <p:sldId id="274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FE"/>
    <a:srgbClr val="CBDBFF"/>
    <a:srgbClr val="ACC7FE"/>
    <a:srgbClr val="624677"/>
    <a:srgbClr val="B8CFFE"/>
    <a:srgbClr val="5A3E67"/>
    <a:srgbClr val="805892"/>
    <a:srgbClr val="AEA0B4"/>
    <a:srgbClr val="92809B"/>
    <a:srgbClr val="765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45" y="77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9BA3-525F-420D-A5DB-DF0CD5FD1C9F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5A8F5-E9B1-4349-92B8-E012954663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6" y="0"/>
            <a:ext cx="1163358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592"/>
            <a:ext cx="12192000" cy="7187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52F5-938C-450C-9030-380B1BD04F9D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18C-F83D-45B2-BC5E-04DF40AD0F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9ADF22-D297-4DC8-8266-9EA6B312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415" y="-105974"/>
            <a:ext cx="4091233" cy="85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C50C91-13DD-4A65-95A3-9EFA9ED31FDD}"/>
              </a:ext>
            </a:extLst>
          </p:cNvPr>
          <p:cNvSpPr/>
          <p:nvPr/>
        </p:nvSpPr>
        <p:spPr>
          <a:xfrm>
            <a:off x="1348033" y="1347581"/>
            <a:ext cx="9238268" cy="416283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624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475CD6-D788-41CC-9A8E-8EBFCFAC65EA}"/>
              </a:ext>
            </a:extLst>
          </p:cNvPr>
          <p:cNvSpPr txBox="1"/>
          <p:nvPr/>
        </p:nvSpPr>
        <p:spPr>
          <a:xfrm>
            <a:off x="1513002" y="1392633"/>
            <a:ext cx="8908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4000" b="1" dirty="0">
                <a:solidFill>
                  <a:srgbClr val="ACC7F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000" b="1" dirty="0">
                <a:solidFill>
                  <a:srgbClr val="ACC7F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sz="4000" b="1" dirty="0">
                <a:solidFill>
                  <a:srgbClr val="ACC7F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logistic</a:t>
            </a:r>
            <a:r>
              <a:rPr lang="zh-CN" altLang="en-US" sz="4000" b="1" dirty="0">
                <a:solidFill>
                  <a:srgbClr val="ACC7F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模型预测新冠人数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9CB82E-F11C-4C54-B397-E2BEB8B7B57E}"/>
              </a:ext>
            </a:extLst>
          </p:cNvPr>
          <p:cNvSpPr txBox="1"/>
          <p:nvPr/>
        </p:nvSpPr>
        <p:spPr>
          <a:xfrm>
            <a:off x="4091233" y="2571972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>
                <a:solidFill>
                  <a:srgbClr val="CBDB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数据科学导论案例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7774AF-F99A-4533-84D3-0D30025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5" y="-105974"/>
            <a:ext cx="4091233" cy="85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FD4E9-C29B-4EFD-B91B-2BEFFB859502}"/>
              </a:ext>
            </a:extLst>
          </p:cNvPr>
          <p:cNvSpPr txBox="1"/>
          <p:nvPr/>
        </p:nvSpPr>
        <p:spPr>
          <a:xfrm>
            <a:off x="4496585" y="886314"/>
            <a:ext cx="563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i="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绘制图像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28F863-8A7F-422F-BE64-59F1BC20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6" y="2019477"/>
            <a:ext cx="11234642" cy="39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676000" y="-62437"/>
            <a:ext cx="6840000" cy="6840000"/>
          </a:xfrm>
          <a:prstGeom prst="diamond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666000" y="927563"/>
            <a:ext cx="4860000" cy="486000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506000" y="-1232437"/>
            <a:ext cx="9180000" cy="9180000"/>
          </a:xfrm>
          <a:prstGeom prst="diamond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336000" y="-2402437"/>
            <a:ext cx="11520000" cy="11520000"/>
          </a:xfrm>
          <a:prstGeom prst="diamond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-834000" y="-3572437"/>
            <a:ext cx="13860000" cy="13860000"/>
          </a:xfrm>
          <a:prstGeom prst="diamond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-1911653" y="-4742437"/>
            <a:ext cx="16200000" cy="16200000"/>
          </a:xfrm>
          <a:prstGeom prst="diamond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28883" y="2017350"/>
            <a:ext cx="6855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A3D68"/>
                </a:solidFill>
                <a:latin typeface="Code Light" panose="020B0604020202020204" pitchFamily="50" charset="0"/>
                <a:ea typeface="华文新魏" panose="02010800040101010101" pitchFamily="2" charset="-122"/>
              </a:rPr>
              <a:t>感悟心得</a:t>
            </a:r>
          </a:p>
        </p:txBody>
      </p:sp>
      <p:sp>
        <p:nvSpPr>
          <p:cNvPr id="17" name="矩形 16"/>
          <p:cNvSpPr/>
          <p:nvPr/>
        </p:nvSpPr>
        <p:spPr>
          <a:xfrm>
            <a:off x="4141505" y="2839470"/>
            <a:ext cx="390899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800" dirty="0">
                <a:solidFill>
                  <a:srgbClr val="6282A3"/>
                </a:solidFill>
                <a:latin typeface="Code Light" panose="020B0604020202020204" pitchFamily="50" charset="0"/>
              </a:rPr>
              <a:t>Part 3</a:t>
            </a:r>
            <a:endParaRPr lang="zh-CN" altLang="en-US" sz="2800" dirty="0">
              <a:solidFill>
                <a:srgbClr val="6282A3"/>
              </a:solidFill>
              <a:latin typeface="Code Light" panose="020B0604020202020204" pitchFamily="50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-3756796" y="-6423796"/>
            <a:ext cx="19705592" cy="19705592"/>
          </a:xfrm>
          <a:prstGeom prst="diamond">
            <a:avLst/>
          </a:prstGeom>
          <a:noFill/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2" grpId="0" animBg="1"/>
      <p:bldP spid="15" grpId="0"/>
      <p:bldP spid="17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2810" y="2509462"/>
            <a:ext cx="896638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500" spc="600" dirty="0">
                <a:solidFill>
                  <a:schemeClr val="bg1"/>
                </a:solidFill>
                <a:latin typeface="Malgun Gothic" panose="020B0503020000020004" pitchFamily="34" charset="-127"/>
                <a:ea typeface="Meiryo" panose="020B0604030504040204" pitchFamily="34" charset="-128"/>
                <a:cs typeface="Meiryo" panose="020B0604030504040204" pitchFamily="34" charset="-128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676000" y="-62437"/>
            <a:ext cx="6840000" cy="6840000"/>
          </a:xfrm>
          <a:prstGeom prst="diamond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666000" y="927563"/>
            <a:ext cx="4860000" cy="486000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506000" y="-1232437"/>
            <a:ext cx="9180000" cy="9180000"/>
          </a:xfrm>
          <a:prstGeom prst="diamond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336000" y="-2402437"/>
            <a:ext cx="11520000" cy="11520000"/>
          </a:xfrm>
          <a:prstGeom prst="diamond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-834000" y="-3572437"/>
            <a:ext cx="13860000" cy="13860000"/>
          </a:xfrm>
          <a:prstGeom prst="diamond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-1843559" y="-4742437"/>
            <a:ext cx="16200000" cy="16200000"/>
          </a:xfrm>
          <a:prstGeom prst="diamond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28883" y="2017350"/>
            <a:ext cx="6855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A3D68"/>
                </a:solidFill>
                <a:latin typeface="Code Light" panose="020B0604020202020204" pitchFamily="50" charset="0"/>
                <a:ea typeface="华文新魏" panose="02010800040101010101" pitchFamily="2" charset="-122"/>
              </a:rPr>
              <a:t>代码及成果展示</a:t>
            </a:r>
          </a:p>
        </p:txBody>
      </p:sp>
      <p:sp>
        <p:nvSpPr>
          <p:cNvPr id="17" name="矩形 16"/>
          <p:cNvSpPr/>
          <p:nvPr/>
        </p:nvSpPr>
        <p:spPr>
          <a:xfrm>
            <a:off x="4141505" y="2839470"/>
            <a:ext cx="390899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800" dirty="0">
                <a:solidFill>
                  <a:srgbClr val="6282A3"/>
                </a:solidFill>
                <a:latin typeface="Code Light" panose="020B0604020202020204" pitchFamily="50" charset="0"/>
              </a:rPr>
              <a:t>Part 1</a:t>
            </a:r>
            <a:endParaRPr lang="zh-CN" altLang="en-US" sz="2800" dirty="0">
              <a:solidFill>
                <a:srgbClr val="6282A3"/>
              </a:solidFill>
              <a:latin typeface="Code Light" panose="020B0604020202020204" pitchFamily="50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-3756796" y="-6423796"/>
            <a:ext cx="19705592" cy="19705592"/>
          </a:xfrm>
          <a:prstGeom prst="diamond">
            <a:avLst/>
          </a:prstGeom>
          <a:noFill/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2" grpId="0" animBg="1"/>
      <p:bldP spid="15" grpId="0"/>
      <p:bldP spid="17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0D2378-AFF9-4C96-AA80-3CD588650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" r="2262" b="9053"/>
          <a:stretch/>
        </p:blipFill>
        <p:spPr>
          <a:xfrm>
            <a:off x="4232635" y="150828"/>
            <a:ext cx="7701699" cy="6249972"/>
          </a:xfrm>
          <a:prstGeom prst="rect">
            <a:avLst/>
          </a:prstGeom>
        </p:spPr>
      </p:pic>
      <p:sp>
        <p:nvSpPr>
          <p:cNvPr id="6" name="箭头: 虚尾 5">
            <a:extLst>
              <a:ext uri="{FF2B5EF4-FFF2-40B4-BE49-F238E27FC236}">
                <a16:creationId xmlns:a16="http://schemas.microsoft.com/office/drawing/2014/main" id="{AF83C77E-1126-4D6B-8212-8F50751329EC}"/>
              </a:ext>
            </a:extLst>
          </p:cNvPr>
          <p:cNvSpPr/>
          <p:nvPr/>
        </p:nvSpPr>
        <p:spPr>
          <a:xfrm>
            <a:off x="527901" y="2168164"/>
            <a:ext cx="3440784" cy="1932495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6C0D30-731E-4878-B83F-66D4FE72B22A}"/>
              </a:ext>
            </a:extLst>
          </p:cNvPr>
          <p:cNvSpPr txBox="1"/>
          <p:nvPr/>
        </p:nvSpPr>
        <p:spPr>
          <a:xfrm>
            <a:off x="876693" y="2842023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代码展示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584A00-E631-4CF6-AC10-9E1BEEE7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415" y="-105974"/>
            <a:ext cx="4091233" cy="85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292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虚尾 5">
            <a:extLst>
              <a:ext uri="{FF2B5EF4-FFF2-40B4-BE49-F238E27FC236}">
                <a16:creationId xmlns:a16="http://schemas.microsoft.com/office/drawing/2014/main" id="{AF83C77E-1126-4D6B-8212-8F50751329EC}"/>
              </a:ext>
            </a:extLst>
          </p:cNvPr>
          <p:cNvSpPr/>
          <p:nvPr/>
        </p:nvSpPr>
        <p:spPr>
          <a:xfrm>
            <a:off x="527901" y="2168164"/>
            <a:ext cx="3440784" cy="1932495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6C0D30-731E-4878-B83F-66D4FE72B22A}"/>
              </a:ext>
            </a:extLst>
          </p:cNvPr>
          <p:cNvSpPr txBox="1"/>
          <p:nvPr/>
        </p:nvSpPr>
        <p:spPr>
          <a:xfrm>
            <a:off x="876693" y="2842023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8C1E8-15E8-4E1B-A260-DD36BDCFD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77" y="576492"/>
            <a:ext cx="7692087" cy="5541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BF3162-5444-4045-9D78-F71F50F7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415" y="-105974"/>
            <a:ext cx="4091233" cy="85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88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068"/>
            <a:ext cx="12192000" cy="7187184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2676000" y="-62437"/>
            <a:ext cx="6840000" cy="6840000"/>
          </a:xfrm>
          <a:prstGeom prst="diamond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666000" y="927563"/>
            <a:ext cx="4860000" cy="4860000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506000" y="-1232437"/>
            <a:ext cx="9180000" cy="9180000"/>
          </a:xfrm>
          <a:prstGeom prst="diamond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336000" y="-2402437"/>
            <a:ext cx="11520000" cy="11520000"/>
          </a:xfrm>
          <a:prstGeom prst="diamond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-834000" y="-3572437"/>
            <a:ext cx="13860000" cy="13860000"/>
          </a:xfrm>
          <a:prstGeom prst="diamond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-1843559" y="-4742437"/>
            <a:ext cx="16200000" cy="16200000"/>
          </a:xfrm>
          <a:prstGeom prst="diamond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28883" y="2017350"/>
            <a:ext cx="6855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A3D68"/>
                </a:solidFill>
                <a:latin typeface="Code Light" panose="020B0604020202020204" pitchFamily="50" charset="0"/>
                <a:ea typeface="华文新魏" panose="02010800040101010101" pitchFamily="2" charset="-122"/>
              </a:rPr>
              <a:t>代码讲解</a:t>
            </a:r>
          </a:p>
        </p:txBody>
      </p:sp>
      <p:sp>
        <p:nvSpPr>
          <p:cNvPr id="17" name="矩形 16"/>
          <p:cNvSpPr/>
          <p:nvPr/>
        </p:nvSpPr>
        <p:spPr>
          <a:xfrm>
            <a:off x="4141505" y="2839470"/>
            <a:ext cx="390899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800" dirty="0">
                <a:solidFill>
                  <a:srgbClr val="6282A3"/>
                </a:solidFill>
                <a:latin typeface="Code Light" panose="020B0604020202020204" pitchFamily="50" charset="0"/>
              </a:rPr>
              <a:t>Part 2</a:t>
            </a:r>
            <a:endParaRPr lang="zh-CN" altLang="en-US" sz="2800" dirty="0">
              <a:solidFill>
                <a:srgbClr val="6282A3"/>
              </a:solidFill>
              <a:latin typeface="Code Light" panose="020B0604020202020204" pitchFamily="50" charset="0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-3756796" y="-6423796"/>
            <a:ext cx="19705592" cy="19705592"/>
          </a:xfrm>
          <a:prstGeom prst="diamond">
            <a:avLst/>
          </a:prstGeom>
          <a:noFill/>
          <a:ln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2" grpId="0" animBg="1"/>
      <p:bldP spid="15" grpId="0"/>
      <p:bldP spid="17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7774AF-F99A-4533-84D3-0D30025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5" y="-105974"/>
            <a:ext cx="4091233" cy="85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FD4E9-C29B-4EFD-B91B-2BEFFB859502}"/>
              </a:ext>
            </a:extLst>
          </p:cNvPr>
          <p:cNvSpPr txBox="1"/>
          <p:nvPr/>
        </p:nvSpPr>
        <p:spPr>
          <a:xfrm>
            <a:off x="3761294" y="1160088"/>
            <a:ext cx="418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logistic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增长函数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A0691-42C4-4544-81D8-C4B5B26B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6" y="2864324"/>
            <a:ext cx="4186040" cy="15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F838DD-880B-444E-B2DE-066F8577CA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5" r="28388"/>
          <a:stretch/>
        </p:blipFill>
        <p:spPr>
          <a:xfrm>
            <a:off x="5024488" y="2813188"/>
            <a:ext cx="7060676" cy="16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7774AF-F99A-4533-84D3-0D30025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5" y="-105974"/>
            <a:ext cx="4091233" cy="85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FD4E9-C29B-4EFD-B91B-2BEFFB859502}"/>
              </a:ext>
            </a:extLst>
          </p:cNvPr>
          <p:cNvSpPr txBox="1"/>
          <p:nvPr/>
        </p:nvSpPr>
        <p:spPr>
          <a:xfrm>
            <a:off x="4015818" y="904987"/>
            <a:ext cx="36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i="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定义散点坐标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587D5B-B129-4392-8E70-054BFC14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18" y="2030425"/>
            <a:ext cx="10100764" cy="25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7774AF-F99A-4533-84D3-0D30025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5" y="-105974"/>
            <a:ext cx="4091233" cy="85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FD4E9-C29B-4EFD-B91B-2BEFFB859502}"/>
              </a:ext>
            </a:extLst>
          </p:cNvPr>
          <p:cNvSpPr txBox="1"/>
          <p:nvPr/>
        </p:nvSpPr>
        <p:spPr>
          <a:xfrm>
            <a:off x="3016576" y="928734"/>
            <a:ext cx="563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i="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用最小二乘法进行拟合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A6DBD5-2F3B-4AED-8D7A-7B293B70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43" y="1670442"/>
            <a:ext cx="9574686" cy="49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7774AF-F99A-4533-84D3-0D30025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415" y="-105974"/>
            <a:ext cx="4091233" cy="854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FD4E9-C29B-4EFD-B91B-2BEFFB859502}"/>
              </a:ext>
            </a:extLst>
          </p:cNvPr>
          <p:cNvSpPr txBox="1"/>
          <p:nvPr/>
        </p:nvSpPr>
        <p:spPr>
          <a:xfrm>
            <a:off x="3073137" y="886313"/>
            <a:ext cx="563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i="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用最小二乘法进行拟合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A6DBD5-2F3B-4AED-8D7A-7B293B70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43" y="1670442"/>
            <a:ext cx="9574686" cy="49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3B648A"/>
      </a:accent2>
      <a:accent3>
        <a:srgbClr val="D6C05C"/>
      </a:accent3>
      <a:accent4>
        <a:srgbClr val="8A8A8A"/>
      </a:accent4>
      <a:accent5>
        <a:srgbClr val="292929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3B648A"/>
    </a:accent2>
    <a:accent3>
      <a:srgbClr val="D6C05C"/>
    </a:accent3>
    <a:accent4>
      <a:srgbClr val="8A8A8A"/>
    </a:accent4>
    <a:accent5>
      <a:srgbClr val="292929"/>
    </a:accent5>
    <a:accent6>
      <a:srgbClr val="D6D6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467</TotalTime>
  <Words>49</Words>
  <Application>Microsoft Office PowerPoint</Application>
  <PresentationFormat>宽屏</PresentationFormat>
  <Paragraphs>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Code Light</vt:lpstr>
      <vt:lpstr>Malgun Gothic</vt:lpstr>
      <vt:lpstr>黑体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江 宗霖</cp:lastModifiedBy>
  <cp:revision>11</cp:revision>
  <dcterms:created xsi:type="dcterms:W3CDTF">2016-01-27T13:42:00Z</dcterms:created>
  <dcterms:modified xsi:type="dcterms:W3CDTF">2020-12-12T05:26:46Z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