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37" r:id="rId20"/>
    <p:sldId id="314" r:id="rId21"/>
    <p:sldId id="315" r:id="rId22"/>
    <p:sldId id="316" r:id="rId23"/>
    <p:sldId id="317" r:id="rId24"/>
    <p:sldId id="318" r:id="rId25"/>
    <p:sldId id="33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4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662-6A63-4C53-9276-23CA8D70C84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3BE1-BCB8-4D14-91F0-699FCE2C1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662-6A63-4C53-9276-23CA8D70C84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3BE1-BCB8-4D14-91F0-699FCE2C1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662-6A63-4C53-9276-23CA8D70C84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3BE1-BCB8-4D14-91F0-699FCE2C1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662-6A63-4C53-9276-23CA8D70C84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3BE1-BCB8-4D14-91F0-699FCE2C1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662-6A63-4C53-9276-23CA8D70C84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3BE1-BCB8-4D14-91F0-699FCE2C1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662-6A63-4C53-9276-23CA8D70C84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3BE1-BCB8-4D14-91F0-699FCE2C1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662-6A63-4C53-9276-23CA8D70C84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3BE1-BCB8-4D14-91F0-699FCE2C1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662-6A63-4C53-9276-23CA8D70C84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3BE1-BCB8-4D14-91F0-699FCE2C1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662-6A63-4C53-9276-23CA8D70C84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3BE1-BCB8-4D14-91F0-699FCE2C1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662-6A63-4C53-9276-23CA8D70C84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3BE1-BCB8-4D14-91F0-699FCE2C1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662-6A63-4C53-9276-23CA8D70C84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3BE1-BCB8-4D14-91F0-699FCE2C1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8662-6A63-4C53-9276-23CA8D70C84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3BE1-BCB8-4D14-91F0-699FCE2C1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ctionary.reference.com/browse/assume" TargetMode="External"/><Relationship Id="rId2" Type="http://schemas.openxmlformats.org/officeDocument/2006/relationships/hyperlink" Target="http://dictionary.reference.com/browse/re-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28194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Writing  Resumes,</a:t>
            </a:r>
            <a:br>
              <a:rPr lang="en-US" sz="4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Job Application Letters &amp; Letters of Resignation</a:t>
            </a:r>
            <a:endParaRPr lang="en-US" sz="4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6553200" cy="22860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Lecture 3</a:t>
            </a:r>
          </a:p>
          <a:p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Basic Professional Writing</a:t>
            </a:r>
            <a:endParaRPr lang="en-US" sz="4400" b="1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0" name="Picture 2" descr="https://encrypted-tbn3.gstatic.com/images?q=tbn:ANd9GcRxxGDVrnqE-7e-ukCf7SECWdjWSB5mZ2L5UhlgWbU0b1Fg2Thy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7425" y="2971800"/>
            <a:ext cx="3076575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xfrm>
            <a:off x="261938" y="304800"/>
            <a:ext cx="86106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Poor </a:t>
            </a: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Résumé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22313" y="1331913"/>
            <a:ext cx="7735887" cy="47704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5F5F5F"/>
            </a:outerShdw>
          </a:effec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20000"/>
              </a:lnSpc>
              <a:spcBef>
                <a:spcPct val="30000"/>
              </a:spcBef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en-US" sz="2000" b="0" dirty="0">
                <a:latin typeface="Arial" pitchFamily="34" charset="0"/>
              </a:rPr>
              <a:t>RÉSUMÉ OF</a:t>
            </a:r>
          </a:p>
          <a:p>
            <a:pPr algn="ctr" eaLnBrk="0" hangingPunct="0">
              <a:defRPr/>
            </a:pPr>
            <a:r>
              <a:rPr lang="en-US" sz="2000" b="0" dirty="0">
                <a:latin typeface="Arial" pitchFamily="34" charset="0"/>
              </a:rPr>
              <a:t>JENNIE JENKINS</a:t>
            </a:r>
          </a:p>
          <a:p>
            <a:pPr algn="ctr" eaLnBrk="0" hangingPunct="0">
              <a:defRPr/>
            </a:pPr>
            <a:endParaRPr lang="en-US" sz="2000" b="0" dirty="0"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en-US" sz="2000" b="0" dirty="0">
                <a:latin typeface="Arial" pitchFamily="34" charset="0"/>
              </a:rPr>
              <a:t>3320 Lafayette Street, #12</a:t>
            </a:r>
          </a:p>
          <a:p>
            <a:pPr algn="ctr" eaLnBrk="0" hangingPunct="0">
              <a:defRPr/>
            </a:pPr>
            <a:r>
              <a:rPr lang="en-US" sz="2000" b="0" dirty="0">
                <a:latin typeface="Arial" pitchFamily="34" charset="0"/>
              </a:rPr>
              <a:t>San Leandro, CA 94561</a:t>
            </a:r>
          </a:p>
          <a:p>
            <a:pPr algn="ctr" eaLnBrk="0" hangingPunct="0">
              <a:defRPr/>
            </a:pPr>
            <a:r>
              <a:rPr lang="en-US" sz="2000" b="0" dirty="0">
                <a:latin typeface="Arial" pitchFamily="34" charset="0"/>
              </a:rPr>
              <a:t>(415) 781-5592</a:t>
            </a:r>
          </a:p>
          <a:p>
            <a:pPr eaLnBrk="0" hangingPunct="0">
              <a:defRPr/>
            </a:pPr>
            <a:endParaRPr lang="en-US" sz="2000" b="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OBJECTIVE: An entry-level position where my proven communication, accounting, and administrative skills could be utilized in a path leading to advancement into management eventually.</a:t>
            </a:r>
          </a:p>
          <a:p>
            <a:pPr eaLnBrk="0" hangingPunct="0">
              <a:defRPr/>
            </a:pPr>
            <a:endParaRPr lang="en-US" sz="2000" b="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DEGREE: from San Francisco State University. Broadcast Communication Arts. Bachelor of arts. 3.2 in major.</a:t>
            </a:r>
          </a:p>
          <a:p>
            <a:pPr eaLnBrk="0" hangingPunct="0">
              <a:defRPr/>
            </a:pPr>
            <a:endParaRPr lang="en-US" sz="2000" b="0" dirty="0">
              <a:latin typeface="Arial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>
          <a:xfrm>
            <a:off x="280988" y="0"/>
            <a:ext cx="86106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Poor Résumé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1000" y="1295400"/>
            <a:ext cx="8535987" cy="446340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5F5F5F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20000"/>
              </a:lnSpc>
              <a:spcBef>
                <a:spcPct val="30000"/>
              </a:spcBef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EXPERIENCE</a:t>
            </a:r>
          </a:p>
          <a:p>
            <a:pPr eaLnBrk="0" hangingPunct="0">
              <a:defRPr/>
            </a:pPr>
            <a:endParaRPr lang="en-US" sz="2000" b="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94. 1 Apprentice KPFA - in Berkeley, CA. </a:t>
            </a: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Duties included scheduling studios. Also recruited staff. Some paperwork. Often given responsibility to act as production manager. </a:t>
            </a:r>
          </a:p>
          <a:p>
            <a:pPr eaLnBrk="0" hangingPunct="0">
              <a:defRPr/>
            </a:pPr>
            <a:endParaRPr lang="en-US" sz="2000" b="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10/03 to present. Pacifica House</a:t>
            </a: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Position for financial manager. Duties included payroll and benefits for employees of shelter. </a:t>
            </a: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Was responsible for the books, also for cash transactions. Took care of some donations. Expected to help raise funds. </a:t>
            </a: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I prepared all payroll reports. Also petty cash. </a:t>
            </a: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Chaotic environment, underfunded.</a:t>
            </a:r>
          </a:p>
          <a:p>
            <a:pPr eaLnBrk="0" hangingPunct="0">
              <a:defRPr/>
            </a:pPr>
            <a:endParaRPr lang="en-US" sz="2000" b="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5720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Poor Résumé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2000" y="1447800"/>
            <a:ext cx="7748587" cy="412484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5F5F5F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20000"/>
              </a:lnSpc>
              <a:spcBef>
                <a:spcPct val="30000"/>
              </a:spcBef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2000" b="0" dirty="0" smtClean="0">
                <a:latin typeface="Arial" pitchFamily="34" charset="0"/>
              </a:rPr>
              <a:t>Spring1999</a:t>
            </a:r>
            <a:endParaRPr lang="en-US" sz="2000" b="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Worked for one spring with Renaissance Rainbow, which is a performing arts troupe operating out of San Francisco. My duties included scheduling interviews with print and broadcast journalists. Was responsible for volunteers and publicity.</a:t>
            </a:r>
          </a:p>
          <a:p>
            <a:pPr eaLnBrk="0" hangingPunct="0">
              <a:defRPr/>
            </a:pPr>
            <a:endParaRPr lang="en-US" sz="2000" b="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Other temporary positions</a:t>
            </a: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Manpower, Inc. San Francisco. Worked at many different places as a temp. </a:t>
            </a: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1999-02. </a:t>
            </a:r>
            <a:r>
              <a:rPr lang="en-US" sz="2000" b="0" dirty="0" err="1">
                <a:latin typeface="Arial" pitchFamily="34" charset="0"/>
              </a:rPr>
              <a:t>Dorhring</a:t>
            </a:r>
            <a:r>
              <a:rPr lang="en-US" sz="2000" b="0" dirty="0">
                <a:latin typeface="Arial" pitchFamily="34" charset="0"/>
              </a:rPr>
              <a:t> Company. File clerk, receptionist, general duties.</a:t>
            </a:r>
          </a:p>
          <a:p>
            <a:pPr eaLnBrk="0" hangingPunct="0">
              <a:defRPr/>
            </a:pPr>
            <a:r>
              <a:rPr lang="en-US" sz="2000" b="0" dirty="0">
                <a:latin typeface="Arial" pitchFamily="34" charset="0"/>
              </a:rPr>
              <a:t> Other places. Good Earth Restaurant - server 1998-1999.</a:t>
            </a:r>
          </a:p>
          <a:p>
            <a:pPr eaLnBrk="0" hangingPunct="0">
              <a:defRPr/>
            </a:pPr>
            <a:endParaRPr lang="en-US" b="0" dirty="0">
              <a:latin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304800"/>
            <a:ext cx="86106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Poor Résumé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46113" y="1600200"/>
            <a:ext cx="8078787" cy="403251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5F5F5F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20000"/>
              </a:lnSpc>
              <a:spcBef>
                <a:spcPct val="30000"/>
              </a:spcBef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2800" b="0" u="sng" dirty="0">
                <a:latin typeface="Arial" pitchFamily="34" charset="0"/>
              </a:rPr>
              <a:t>Personal</a:t>
            </a:r>
            <a:endParaRPr lang="en-US" sz="2800" b="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2800" b="0" dirty="0">
                <a:latin typeface="Arial" pitchFamily="34" charset="0"/>
              </a:rPr>
              <a:t>Self-starter, can finish jobs without supervision.</a:t>
            </a:r>
          </a:p>
          <a:p>
            <a:pPr eaLnBrk="0" hangingPunct="0">
              <a:defRPr/>
            </a:pPr>
            <a:r>
              <a:rPr lang="en-US" sz="2800" b="0" dirty="0">
                <a:latin typeface="Arial" pitchFamily="34" charset="0"/>
              </a:rPr>
              <a:t>Marital status: single	Birth: 6/15/80</a:t>
            </a:r>
          </a:p>
          <a:p>
            <a:pPr eaLnBrk="0" hangingPunct="0">
              <a:defRPr/>
            </a:pPr>
            <a:r>
              <a:rPr lang="en-US" sz="2800" b="0" dirty="0">
                <a:latin typeface="Arial" pitchFamily="34" charset="0"/>
              </a:rPr>
              <a:t>Health:  Excellent			</a:t>
            </a:r>
          </a:p>
          <a:p>
            <a:pPr eaLnBrk="0" hangingPunct="0">
              <a:defRPr/>
            </a:pPr>
            <a:r>
              <a:rPr lang="en-US" sz="2800" b="0" dirty="0">
                <a:latin typeface="Arial" pitchFamily="34" charset="0"/>
              </a:rPr>
              <a:t>Hobbies: Knitting, </a:t>
            </a:r>
            <a:r>
              <a:rPr lang="en-US" sz="2800" b="0" dirty="0" smtClean="0">
                <a:latin typeface="Arial" pitchFamily="34" charset="0"/>
              </a:rPr>
              <a:t>singing, like </a:t>
            </a:r>
            <a:r>
              <a:rPr lang="en-US" sz="2800" b="0" dirty="0">
                <a:latin typeface="Arial" pitchFamily="34" charset="0"/>
              </a:rPr>
              <a:t>to read</a:t>
            </a:r>
          </a:p>
          <a:p>
            <a:pPr eaLnBrk="0" hangingPunct="0">
              <a:defRPr/>
            </a:pPr>
            <a:r>
              <a:rPr lang="en-US" sz="2800" b="0" dirty="0">
                <a:latin typeface="Arial" pitchFamily="34" charset="0"/>
              </a:rPr>
              <a:t>Awards: Spirit Award, First Baptist Gospel Choir	     Oakland High </a:t>
            </a:r>
            <a:r>
              <a:rPr lang="en-US" sz="2800" b="0" dirty="0" smtClean="0">
                <a:latin typeface="Arial" pitchFamily="34" charset="0"/>
              </a:rPr>
              <a:t>School</a:t>
            </a:r>
          </a:p>
          <a:p>
            <a:pPr eaLnBrk="0" hangingPunct="0">
              <a:defRPr/>
            </a:pPr>
            <a:r>
              <a:rPr lang="en-US" sz="2800" b="0" dirty="0" smtClean="0">
                <a:latin typeface="Arial" pitchFamily="34" charset="0"/>
              </a:rPr>
              <a:t>Awards</a:t>
            </a:r>
            <a:r>
              <a:rPr lang="en-US" sz="2800" b="0" dirty="0">
                <a:latin typeface="Arial" pitchFamily="34" charset="0"/>
              </a:rPr>
              <a:t>: Dean’s List, college, 2 semesters</a:t>
            </a:r>
          </a:p>
          <a:p>
            <a:pPr eaLnBrk="0" hangingPunct="0">
              <a:defRPr/>
            </a:pPr>
            <a:r>
              <a:rPr lang="en-US" sz="2800" b="0" dirty="0">
                <a:latin typeface="Arial" pitchFamily="34" charset="0"/>
              </a:rPr>
              <a:t>                                                                 </a:t>
            </a:r>
            <a:r>
              <a:rPr lang="en-US" sz="2800" dirty="0">
                <a:latin typeface="Arial" pitchFamily="34" charset="0"/>
              </a:rPr>
              <a:t>            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>
          <a:xfrm>
            <a:off x="261938" y="304800"/>
            <a:ext cx="8610600" cy="11049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Improved Résumé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Ch. 13–</a:t>
            </a:r>
            <a:fld id="{0CF1DBCA-A675-400F-A0CA-AC3167D4E06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71500" y="301717"/>
            <a:ext cx="8248650" cy="6556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20000"/>
              </a:lnSpc>
              <a:spcBef>
                <a:spcPct val="30000"/>
              </a:spcBef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en-US" sz="2200" dirty="0">
                <a:latin typeface="Arial" pitchFamily="34" charset="0"/>
              </a:rPr>
              <a:t>Jennifer Marie Jenkins</a:t>
            </a:r>
            <a:endParaRPr lang="en-US" sz="2200" b="0" dirty="0"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en-US" sz="2200" b="0" dirty="0">
                <a:latin typeface="Arial" pitchFamily="34" charset="0"/>
              </a:rPr>
              <a:t>3320 Lafayette Street, #12</a:t>
            </a:r>
          </a:p>
          <a:p>
            <a:pPr algn="ctr" eaLnBrk="0" hangingPunct="0">
              <a:defRPr/>
            </a:pPr>
            <a:r>
              <a:rPr lang="en-US" sz="2200" b="0" dirty="0">
                <a:latin typeface="Arial" pitchFamily="34" charset="0"/>
              </a:rPr>
              <a:t>San Leandro, CA 94561</a:t>
            </a:r>
          </a:p>
          <a:p>
            <a:pPr algn="ctr" eaLnBrk="0" hangingPunct="0">
              <a:defRPr/>
            </a:pPr>
            <a:r>
              <a:rPr lang="en-US" sz="2200" b="0" dirty="0">
                <a:latin typeface="Arial" pitchFamily="34" charset="0"/>
              </a:rPr>
              <a:t>(415) 781-5592</a:t>
            </a:r>
          </a:p>
          <a:p>
            <a:pPr eaLnBrk="0" hangingPunct="0">
              <a:defRPr/>
            </a:pPr>
            <a:endParaRPr lang="en-US" sz="2200" b="0" dirty="0"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en-US" sz="2200" b="0" dirty="0">
                <a:latin typeface="Arial" pitchFamily="34" charset="0"/>
              </a:rPr>
              <a:t>Objective: Administrative position involving</a:t>
            </a:r>
          </a:p>
          <a:p>
            <a:pPr algn="ctr" eaLnBrk="0" hangingPunct="0">
              <a:buFontTx/>
              <a:buChar char="•"/>
              <a:defRPr/>
            </a:pPr>
            <a:r>
              <a:rPr lang="en-US" sz="2200" b="0" dirty="0">
                <a:latin typeface="Arial" pitchFamily="34" charset="0"/>
              </a:rPr>
              <a:t> Payroll   • Accounting   • Employee Benefits   • Customer Service</a:t>
            </a:r>
          </a:p>
          <a:p>
            <a:pPr eaLnBrk="0" hangingPunct="0">
              <a:defRPr/>
            </a:pPr>
            <a:endParaRPr lang="en-US" sz="2200" b="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2200" b="0" dirty="0">
                <a:latin typeface="Arial" pitchFamily="34" charset="0"/>
              </a:rPr>
              <a:t>SUMMARY OF QUALIFICATIONS</a:t>
            </a:r>
          </a:p>
          <a:p>
            <a:pPr eaLnBrk="0" hangingPunct="0">
              <a:defRPr/>
            </a:pPr>
            <a:r>
              <a:rPr lang="en-US" sz="2200" b="0" dirty="0">
                <a:latin typeface="Arial" pitchFamily="34" charset="0"/>
              </a:rPr>
              <a:t>• Two years’ experience in responsible administrative and accounting positions</a:t>
            </a:r>
          </a:p>
          <a:p>
            <a:pPr eaLnBrk="0" hangingPunct="0">
              <a:defRPr/>
            </a:pPr>
            <a:r>
              <a:rPr lang="en-US" sz="2200" b="0" dirty="0">
                <a:latin typeface="Arial" pitchFamily="34" charset="0"/>
              </a:rPr>
              <a:t>• Disciplined self-starter; able to work without supervision</a:t>
            </a:r>
          </a:p>
          <a:p>
            <a:pPr eaLnBrk="0" hangingPunct="0">
              <a:defRPr/>
            </a:pPr>
            <a:r>
              <a:rPr lang="en-US" sz="2200" b="0" dirty="0">
                <a:latin typeface="Arial" pitchFamily="34" charset="0"/>
              </a:rPr>
              <a:t>• Proficient with PCs including Word, Excel, and the Internet</a:t>
            </a:r>
          </a:p>
          <a:p>
            <a:pPr eaLnBrk="0" hangingPunct="0">
              <a:defRPr/>
            </a:pPr>
            <a:r>
              <a:rPr lang="en-US" sz="1600" b="0" dirty="0">
                <a:latin typeface="Arial" pitchFamily="34" charset="0"/>
              </a:rPr>
              <a:t>• </a:t>
            </a:r>
            <a:r>
              <a:rPr lang="en-US" sz="2200" b="0" dirty="0">
                <a:latin typeface="Arial" pitchFamily="34" charset="0"/>
              </a:rPr>
              <a:t>Can be</a:t>
            </a:r>
            <a:r>
              <a:rPr lang="en-US" sz="2200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200" b="0" dirty="0">
                <a:latin typeface="Arial" pitchFamily="34" charset="0"/>
              </a:rPr>
              <a:t>counted on to follow through on every detail, until a task is successfully completed</a:t>
            </a:r>
          </a:p>
          <a:p>
            <a:pPr eaLnBrk="0" hangingPunct="0">
              <a:defRPr/>
            </a:pPr>
            <a:r>
              <a:rPr lang="en-US" sz="2200" b="0" dirty="0">
                <a:latin typeface="Arial" pitchFamily="34" charset="0"/>
              </a:rPr>
              <a:t>• B.A. degree, San Francisco State University</a:t>
            </a:r>
          </a:p>
          <a:p>
            <a:pPr eaLnBrk="0" hangingPunct="0">
              <a:defRPr/>
            </a:pPr>
            <a:endParaRPr lang="en-US" sz="2200" b="0" dirty="0">
              <a:latin typeface="Arial" pitchFamily="34" charset="0"/>
            </a:endParaRPr>
          </a:p>
          <a:p>
            <a:pPr eaLnBrk="0" hangingPunct="0">
              <a:defRPr/>
            </a:pPr>
            <a:endParaRPr lang="en-US" sz="2000" b="0" dirty="0">
              <a:latin typeface="Arial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11049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769938" y="281179"/>
            <a:ext cx="7748587" cy="56945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20000"/>
              </a:lnSpc>
              <a:spcBef>
                <a:spcPct val="30000"/>
              </a:spcBef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2200" b="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2200" b="0" dirty="0">
                <a:latin typeface="Arial" pitchFamily="34" charset="0"/>
              </a:rPr>
              <a:t>RELEVANT EXPERIENCE</a:t>
            </a:r>
          </a:p>
          <a:p>
            <a:pPr eaLnBrk="0" hangingPunct="0">
              <a:defRPr/>
            </a:pPr>
            <a:r>
              <a:rPr lang="en-US" sz="2200" b="0" dirty="0">
                <a:latin typeface="Arial" pitchFamily="34" charset="0"/>
              </a:rPr>
              <a:t>Apprentice, Radio Production, KPFA - Berkeley, </a:t>
            </a:r>
          </a:p>
          <a:p>
            <a:pPr eaLnBrk="0" hangingPunct="0">
              <a:defRPr/>
            </a:pPr>
            <a:r>
              <a:rPr lang="en-US" sz="2200" b="0" dirty="0">
                <a:latin typeface="Arial" pitchFamily="34" charset="0"/>
              </a:rPr>
              <a:t>                  CA</a:t>
            </a:r>
          </a:p>
          <a:p>
            <a:pPr eaLnBrk="0" hangingPunct="0">
              <a:defRPr/>
            </a:pPr>
            <a:endParaRPr lang="en-US" sz="2200" b="0" dirty="0">
              <a:latin typeface="Arial" pitchFamily="34" charset="0"/>
            </a:endParaRPr>
          </a:p>
          <a:p>
            <a:pPr marL="0" lvl="2" eaLnBrk="0" hangingPunct="0">
              <a:defRPr/>
            </a:pPr>
            <a:r>
              <a:rPr lang="en-US" sz="2200" b="0" dirty="0">
                <a:latin typeface="Arial" pitchFamily="34" charset="0"/>
              </a:rPr>
              <a:t>10/03 to    Production manager, schedule studios,</a:t>
            </a:r>
          </a:p>
          <a:p>
            <a:pPr marL="0" lvl="2" eaLnBrk="0" hangingPunct="0">
              <a:defRPr/>
            </a:pPr>
            <a:r>
              <a:rPr lang="en-US" sz="2200" b="0" dirty="0">
                <a:latin typeface="Arial" pitchFamily="34" charset="0"/>
              </a:rPr>
              <a:t> present    recruit support staff</a:t>
            </a:r>
          </a:p>
          <a:p>
            <a:pPr marL="0" lvl="2" eaLnBrk="0" hangingPunct="0">
              <a:defRPr/>
            </a:pPr>
            <a:r>
              <a:rPr lang="en-US" sz="2200" b="0" dirty="0">
                <a:latin typeface="Arial" pitchFamily="34" charset="0"/>
              </a:rPr>
              <a:t>                 Process scripts, permissions, and logs involved in</a:t>
            </a:r>
          </a:p>
          <a:p>
            <a:pPr marL="0" lvl="2" eaLnBrk="0" hangingPunct="0">
              <a:defRPr/>
            </a:pPr>
            <a:r>
              <a:rPr lang="en-US" sz="2200" b="0" dirty="0">
                <a:latin typeface="Arial" pitchFamily="34" charset="0"/>
              </a:rPr>
              <a:t>                  weekly productions	</a:t>
            </a:r>
          </a:p>
          <a:p>
            <a:pPr eaLnBrk="0" hangingPunct="0">
              <a:defRPr/>
            </a:pPr>
            <a:endParaRPr lang="en-US" sz="2200" b="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2200" b="0" dirty="0">
                <a:latin typeface="Arial" pitchFamily="34" charset="0"/>
              </a:rPr>
              <a:t>2002-03    Financial manager, The Pacifica House (shelter),</a:t>
            </a:r>
          </a:p>
          <a:p>
            <a:pPr eaLnBrk="0" hangingPunct="0">
              <a:defRPr/>
            </a:pPr>
            <a:r>
              <a:rPr lang="en-US" sz="2200" b="0" dirty="0">
                <a:latin typeface="Arial" pitchFamily="34" charset="0"/>
              </a:rPr>
              <a:t>	     San Francisco, CA</a:t>
            </a:r>
          </a:p>
          <a:p>
            <a:pPr eaLnBrk="0" hangingPunct="0">
              <a:defRPr/>
            </a:pPr>
            <a:r>
              <a:rPr lang="en-US" sz="2200" b="0" dirty="0">
                <a:latin typeface="Arial" pitchFamily="34" charset="0"/>
              </a:rPr>
              <a:t>• Used computer to manage payroll and employee benefits for a staff of 26</a:t>
            </a:r>
          </a:p>
          <a:p>
            <a:pPr eaLnBrk="0" hangingPunct="0">
              <a:defRPr/>
            </a:pPr>
            <a:r>
              <a:rPr lang="en-US" sz="2200" b="0" dirty="0">
                <a:latin typeface="Arial" pitchFamily="34" charset="0"/>
              </a:rPr>
              <a:t>• Completed all projects on time, despite chronically chaotic environment</a:t>
            </a:r>
          </a:p>
          <a:p>
            <a:pPr eaLnBrk="0" hangingPunct="0">
              <a:defRPr/>
            </a:pPr>
            <a:endParaRPr lang="en-US" sz="800" b="0" dirty="0">
              <a:latin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>
          <a:xfrm>
            <a:off x="266700" y="152400"/>
            <a:ext cx="8610600" cy="135255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Preparing a Computer-Friendly Résumé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86800" cy="41148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Emphasize keywords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–nouns that describe traits, skills, and characteristics from job description.</a:t>
            </a:r>
          </a:p>
          <a:p>
            <a:pPr eaLnBrk="1" hangingPunct="1"/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Avoid unusual typefaces, underlining, and italics.</a:t>
            </a:r>
          </a:p>
          <a:p>
            <a:pPr eaLnBrk="1" hangingPunct="1"/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Use 10 to 14-point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pic>
        <p:nvPicPr>
          <p:cNvPr id="28674" name="Picture 2" descr="http://www.jobinterviewtipsclub.co.uk/wp-content/uploads/2013/12/myresu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010024"/>
            <a:ext cx="3962400" cy="284797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xfrm>
            <a:off x="266700" y="152400"/>
            <a:ext cx="8610600" cy="135255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Preparing a Computer-Friendly Résumé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686800" cy="3733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Use smooth white paper, black ink, and quality printing.</a:t>
            </a: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Be sure that your name is on the first line.</a:t>
            </a: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Provide plenty of white space.</a:t>
            </a: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Avoid double columns.</a:t>
            </a: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Don’t fold or staple your résumé.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>
          <a:xfrm>
            <a:off x="266700" y="152400"/>
            <a:ext cx="8610600" cy="135255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Preparing a Computer-Friendly Résumé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6868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Use abbreviations carefully.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Include all your addresses and telephone numbers.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Be prepared to send your résumé in ASCII.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Note: Unlike a paper résumé, one that will be scanned by a computer may be as long as you think necessary.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74344"/>
            <a:ext cx="7924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MY" sz="2700" dirty="0" smtClean="0">
                <a:latin typeface="Arial" pitchFamily="34" charset="0"/>
                <a:cs typeface="Arial" pitchFamily="34" charset="0"/>
              </a:rPr>
              <a:t>ASCII stands for </a:t>
            </a:r>
            <a:r>
              <a:rPr lang="en-MY" sz="2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American Standard Code for Information Interchange</a:t>
            </a:r>
            <a:r>
              <a:rPr lang="en-MY" sz="27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MY" sz="2700" dirty="0" smtClean="0">
                <a:latin typeface="Arial" pitchFamily="34" charset="0"/>
                <a:cs typeface="Arial" pitchFamily="34" charset="0"/>
              </a:rPr>
              <a:t>Computers can only understand numbers, so an ASCII code is the numerical representation of a character such as 'a' or '@' or an action of some sort.</a:t>
            </a:r>
          </a:p>
          <a:p>
            <a:pPr algn="just">
              <a:buFont typeface="Wingdings" pitchFamily="2" charset="2"/>
              <a:buChar char="Ø"/>
            </a:pPr>
            <a:r>
              <a:rPr lang="en-MY" sz="2700" dirty="0" smtClean="0">
                <a:latin typeface="Arial" pitchFamily="34" charset="0"/>
                <a:cs typeface="Arial" pitchFamily="34" charset="0"/>
              </a:rPr>
              <a:t> If someone says they want your CV in ASCII format, all this means is they want 'plain' text with no formatting such as tabs, bold or underscoring - the raw format that any computer can understand.</a:t>
            </a:r>
          </a:p>
          <a:p>
            <a:pPr algn="just">
              <a:buFont typeface="Wingdings" pitchFamily="2" charset="2"/>
              <a:buChar char="Ø"/>
            </a:pPr>
            <a:r>
              <a:rPr lang="en-MY" sz="2700" dirty="0" smtClean="0">
                <a:latin typeface="Arial" pitchFamily="34" charset="0"/>
                <a:cs typeface="Arial" pitchFamily="34" charset="0"/>
              </a:rPr>
              <a:t> This is usually so they can easily import the file into their own applications without issues. </a:t>
            </a:r>
          </a:p>
          <a:p>
            <a:pPr algn="just">
              <a:buFont typeface="Wingdings" pitchFamily="2" charset="2"/>
              <a:buChar char="Ø"/>
            </a:pPr>
            <a:r>
              <a:rPr lang="en-MY" sz="2700" dirty="0" smtClean="0">
                <a:latin typeface="Arial" pitchFamily="34" charset="0"/>
                <a:cs typeface="Arial" pitchFamily="34" charset="0"/>
              </a:rPr>
              <a:t>Notepad.exe creates ASCII text, or in MS Word you can save a file as 'text only'</a:t>
            </a:r>
            <a:endParaRPr lang="en-MY" sz="27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0"/>
            <a:ext cx="8763000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summing up; summary. / a short descriptive summary, as of events </a:t>
            </a:r>
          </a:p>
          <a:p>
            <a:pPr marL="457200" indent="-457200"/>
            <a:r>
              <a:rPr lang="en-US" sz="2200" dirty="0" smtClean="0">
                <a:latin typeface="Arial" pitchFamily="34" charset="0"/>
                <a:cs typeface="Arial" pitchFamily="34" charset="0"/>
              </a:rPr>
              <a:t>2.   a brief written account of personal, educational, and professional qualifications and experience, as that prepared by an applicant for a job. 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 (US &amp; Canadian) another name for </a:t>
            </a:r>
            <a:r>
              <a:rPr lang="en-US" sz="2200" b="1" dirty="0" smtClean="0">
                <a:solidFill>
                  <a:srgbClr val="86001A"/>
                </a:solidFill>
                <a:latin typeface="Arial" pitchFamily="34" charset="0"/>
                <a:cs typeface="Arial" pitchFamily="34" charset="0"/>
              </a:rPr>
              <a:t>curriculum vitae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v. early 15c., "to regain, take back;" mid-15c., "</a:t>
            </a:r>
            <a:r>
              <a:rPr lang="en-US" sz="2200" dirty="0" smtClean="0">
                <a:solidFill>
                  <a:srgbClr val="86001A"/>
                </a:solidFill>
                <a:latin typeface="Arial" pitchFamily="34" charset="0"/>
                <a:cs typeface="Arial" pitchFamily="34" charset="0"/>
              </a:rPr>
              <a:t>recommence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solidFill>
                  <a:srgbClr val="86001A"/>
                </a:solidFill>
                <a:latin typeface="Arial" pitchFamily="34" charset="0"/>
                <a:cs typeface="Arial" pitchFamily="34" charset="0"/>
              </a:rPr>
              <a:t>continue, begin again after interruption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," from Middle French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resumer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(14c.) and directly from Latin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resumere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"take again, take up again, assume again," from re- "again" (see 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2"/>
              </a:rPr>
              <a:t>re-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) +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sumere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"take up" (cf. 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3"/>
              </a:rPr>
              <a:t>assume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). 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Meaning "begin again" is mid-15c. Intransitive sense "proceed after interruption" is from 1802. 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n. also résumé, 1804, "a summary," from French résumé, noun use of past participle of Middle French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resumer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"</a:t>
            </a:r>
            <a:r>
              <a:rPr lang="en-US" sz="2200" b="1" dirty="0" smtClean="0">
                <a:solidFill>
                  <a:srgbClr val="86001A"/>
                </a:solidFill>
                <a:latin typeface="Arial" pitchFamily="34" charset="0"/>
                <a:cs typeface="Arial" pitchFamily="34" charset="0"/>
              </a:rPr>
              <a:t>to sum up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," from Latin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resumere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.Meaning "</a:t>
            </a:r>
            <a:r>
              <a:rPr lang="en-US" sz="2200" b="1" dirty="0" smtClean="0">
                <a:solidFill>
                  <a:srgbClr val="86001A"/>
                </a:solidFill>
                <a:latin typeface="Arial" pitchFamily="34" charset="0"/>
                <a:cs typeface="Arial" pitchFamily="34" charset="0"/>
              </a:rPr>
              <a:t>biographical summary of a person's career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" is 1940s. </a:t>
            </a:r>
          </a:p>
          <a:p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résumé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/ˈ</a:t>
            </a:r>
            <a:r>
              <a:rPr lang="en-US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rɛzjʊˌmeɪ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 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noun 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400050"/>
            <a:ext cx="8610600" cy="13525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What Turns Recruiters Off When Reading a Résumé?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686800" cy="45529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 focus group of nine expert recruiters gave these individual responses:</a:t>
            </a:r>
          </a:p>
          <a:p>
            <a:pPr lvl="1"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Personal data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That’s a major ‘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 flag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.’ Also typos, inconsistent punctuation, and huge paragraphs that look like job descriptions.”</a:t>
            </a:r>
          </a:p>
          <a:p>
            <a:pPr lvl="1"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Odd-sized résumés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from services saying ‘Presenting the candidacy of . . .’  I don't even read them anymore. They’re a major rip-off.”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342900"/>
            <a:ext cx="8610600" cy="13525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What Turns Recruiters Off When Reading a Résumé?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focus group of nine expert recruiters gave these individual responses: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“</a:t>
            </a: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Résumés that show no research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; not looking at the employer’s needs.”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“</a:t>
            </a: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Omissions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in terms of dates. And </a:t>
            </a: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misspellings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!”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“</a:t>
            </a: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Long cover letters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and résumés over two pages.”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>
          <a:xfrm>
            <a:off x="819150" y="247650"/>
            <a:ext cx="7639050" cy="1428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What Do Recruiters Consider Most Important in a Résumé?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objective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 Plus dates when things happened and accomplishments.”</a:t>
            </a: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Information about skills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that apply to the job; less about job history and past duties.”</a:t>
            </a: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Valid information in an easy-to-read, attractive style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.”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476250"/>
            <a:ext cx="8153400" cy="1428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What Do Recruiters Consider Most Important in a Résumé?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“The 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candidate’s address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phone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 Lots of people put them only in the cover letter!”</a:t>
            </a: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“Realizing that the employer is looking for ‘red flags’ and making sure there aren’t any. If you have an employment gap, include a clear statement explaining it.”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1428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What Do Recruiters Consider Most Important in a Résumé?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“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Meeting the qualifications for the         job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.”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“The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presentation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the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objective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.”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“A clear objective, backed up with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qualifying experience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continuity in the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work history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.”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pic>
        <p:nvPicPr>
          <p:cNvPr id="20482" name="Picture 2" descr="http://www.barebrilliance.com/wp-content/uploads/2013/03/Screen-Shot-2013-03-18-at-12.05.06-P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267201"/>
            <a:ext cx="5972175" cy="259079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685801"/>
            <a:ext cx="7543800" cy="205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JOB APPLICATION LETTER</a:t>
            </a:r>
            <a:endParaRPr lang="en-MY" sz="6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https://encrypted-tbn1.gstatic.com/images?q=tbn:ANd9GcQSRH4S6cWbkpSj-ihEvx_qwC_FTq8thzWbuWxi8R68go_u4OS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619944"/>
            <a:ext cx="8001000" cy="39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85750"/>
            <a:ext cx="7620000" cy="13906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          Writing </a:t>
            </a: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 smtClean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Persuasive</a:t>
            </a:r>
            <a:br>
              <a:rPr lang="en-US" b="1" dirty="0" smtClean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            Job </a:t>
            </a: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Application Letter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3962400"/>
          </a:xfrm>
        </p:spPr>
        <p:txBody>
          <a:bodyPr>
            <a:normAutofit fontScale="92500" lnSpcReduction="10000"/>
          </a:bodyPr>
          <a:lstStyle/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3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Opening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Address the letter to an individual by name.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For advertised jobs, name the source; include job title, date, and publication.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If someone referred you, name that person.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Show that your qualifications fit the job specifications, show your knowledge of the reader’s business, or show that your special talents will be assets to the company.</a:t>
            </a:r>
          </a:p>
        </p:txBody>
      </p:sp>
      <p:pic>
        <p:nvPicPr>
          <p:cNvPr id="18434" name="Picture 2" descr="http://newcastle.com.my/wp-content/uploads/2013/01/Hallmark_job_openings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743200" cy="18288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Grp="1" noChangeArrowheads="1"/>
          </p:cNvSpPr>
          <p:nvPr>
            <p:ph type="title"/>
          </p:nvPr>
        </p:nvSpPr>
        <p:spPr>
          <a:xfrm>
            <a:off x="742950" y="285750"/>
            <a:ext cx="779145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Writing a Persuasive Job Application Letter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33550"/>
            <a:ext cx="8534400" cy="41338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Demonstrate that your background and training meet the job requirements.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Summarize your principal assets from education, experience, and special skills.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Avoid repeating specific data from your résumé.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Refer to your résumé.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pic>
        <p:nvPicPr>
          <p:cNvPr id="17410" name="Picture 2" descr="Curriculum Vita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557622"/>
            <a:ext cx="3810000" cy="230037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Grp="1" noChangeArrowheads="1"/>
          </p:cNvSpPr>
          <p:nvPr>
            <p:ph type="title"/>
          </p:nvPr>
        </p:nvSpPr>
        <p:spPr>
          <a:xfrm>
            <a:off x="952500" y="228600"/>
            <a:ext cx="7886700" cy="13906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Writing a Persuasive Job Application Letter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86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Closing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Ask for an interview. Consider hooking the request to a statement reviewing your strongest points.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Make it easy to respond. Tell when and where you can be reached (during office hours). Some recruiters prefer that you call them.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Termination of Employment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Employee’s letter of resignation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A contract of employment made for a stated period comes to an end when the period is completed unless both parties agree to an extension.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If the contract is for an unstated period, it may be ended at any time by either of the parties giving the agreed period of notice.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>
          <a:xfrm>
            <a:off x="266700" y="266700"/>
            <a:ext cx="8610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Writing a Persuasive Résumé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Preparation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			</a:t>
            </a:r>
          </a:p>
          <a:p>
            <a:pPr lvl="1" eaLnBrk="1" hangingPunct="1"/>
            <a:r>
              <a:rPr lang="en-US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Research the job market.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2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Use  newspapers, the Web, and other resources to learn about jobs, qualifications, and employers.</a:t>
            </a:r>
          </a:p>
          <a:p>
            <a:pPr lvl="1" eaLnBrk="1" hangingPunct="1"/>
            <a:r>
              <a:rPr lang="en-US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Analyze your strengths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What will sell you for the job you want?</a:t>
            </a:r>
          </a:p>
          <a:p>
            <a:pPr lvl="1" eaLnBrk="1" hangingPunct="1"/>
            <a:r>
              <a:rPr lang="en-US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Study other résumés as models.</a:t>
            </a:r>
          </a:p>
          <a:p>
            <a:pPr lvl="2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Experiment with formatting.</a:t>
            </a:r>
          </a:p>
        </p:txBody>
      </p:sp>
      <p:pic>
        <p:nvPicPr>
          <p:cNvPr id="41986" name="Picture 2" descr="https://encrypted-tbn1.gstatic.com/images?q=tbn:ANd9GcTK66T61moWgepARcV0FqNTK2U3Mx9e-w1pRBZ9v4phUCjcFNG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038724"/>
            <a:ext cx="2895600" cy="181927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781050" y="0"/>
            <a:ext cx="8362950" cy="9318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0070C0"/>
                </a:solidFill>
              </a:rPr>
              <a:t>Sample: Letter of resignation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>
          <a:xfrm>
            <a:off x="742950" y="990600"/>
            <a:ext cx="8058150" cy="5867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Dear Miss Ward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 regret to inform you that I wish to give 2 weeks’ notice of my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resignation from the company. My last day of work will be 30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February 2017.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 have been very happy working here for the past 2 years and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found my work challenging and enjoyable. However, I have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obtained a post in which I will have more responsibilities and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greater career prospects.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Thank you for your help and guidance during my employment.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Yours sincerely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28650" y="0"/>
            <a:ext cx="8077200" cy="8556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Useful expressions (openings)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704850"/>
            <a:ext cx="8915400" cy="6153150"/>
          </a:xfrm>
        </p:spPr>
        <p:txBody>
          <a:bodyPr/>
          <a:lstStyle/>
          <a:p>
            <a:pPr marL="639763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 wish to apply for the post……advertised in the …on…</a:t>
            </a:r>
          </a:p>
          <a:p>
            <a:pPr marL="639763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 was interested to see your advertisement in……and wish to apply for this post.</a:t>
            </a:r>
          </a:p>
          <a:p>
            <a:pPr marL="639763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 am writing to enquire whether you have a suitable vacancy for me in your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organisation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639763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 understand from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…., one of your suppliers, that there is an opening in your company for…</a:t>
            </a:r>
          </a:p>
          <a:p>
            <a:pPr marL="639763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Mrs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….informs me that she will be leaving your company on….and if her position has not been filled, I should like to be considered.</a:t>
            </a:r>
          </a:p>
          <a:p>
            <a:pPr marL="639763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 regret that I wish to terminate my services with this company with effect from…</a:t>
            </a:r>
          </a:p>
          <a:p>
            <a:pPr marL="639763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 am writing to confirm that I wish to tender my resignation. My last date of employment will be….</a:t>
            </a:r>
          </a:p>
          <a:p>
            <a:pPr marL="639763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As my family have decided to emigrate, I am sorry to have to tender my resignation.</a:t>
            </a:r>
          </a:p>
          <a:p>
            <a:pPr marL="639763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6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0070C0"/>
                </a:solidFill>
              </a:rPr>
              <a:t>Useful expressions (Closes)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39763" indent="-571500" eaLnBrk="1" hangingPunct="1">
              <a:buFont typeface="Wingdings" pitchFamily="2" charset="2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 look forward to hearing from you and to being granted the opportunity of an interview.</a:t>
            </a:r>
          </a:p>
          <a:p>
            <a:pPr marL="639763" indent="-571500" eaLnBrk="1" hangingPunct="1">
              <a:buFont typeface="Wingdings" pitchFamily="2" charset="2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 hope you will consider my application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favourably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and grant me an interview.</a:t>
            </a:r>
          </a:p>
          <a:p>
            <a:pPr marL="639763" indent="-571500" eaLnBrk="1" hangingPunct="1">
              <a:buFont typeface="Wingdings" pitchFamily="2" charset="2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 look forward to the opportunity of attending an interview when I can provide further details.</a:t>
            </a:r>
          </a:p>
          <a:p>
            <a:pPr marL="639763" indent="-571500" eaLnBrk="1" hangingPunct="1">
              <a:buFont typeface="Wingdings" pitchFamily="2" charset="2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 have been very happy working here and I am grateful for your guidance during my employment.</a:t>
            </a:r>
          </a:p>
          <a:p>
            <a:pPr marL="639763" indent="-571500" eaLnBrk="1" hangingPunct="1">
              <a:buFont typeface="Wingdings" pitchFamily="2" charset="2"/>
              <a:buAutoNum type="arabicPeriod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 am sorry that these circumstances make it necessary for me to leave the company.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Revision :</a:t>
            </a:r>
            <a:b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Guidelines for Writing Job</a:t>
            </a:r>
            <a:b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Application Letters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1"/>
            <a:ext cx="8229600" cy="3733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Personalize your letter for that company.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Know the job ad and respond specifically to what is in it.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Avoid an excessive use of the first-person pronoun.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Focus on how your skill sets match what the company is looking for.</a:t>
            </a:r>
          </a:p>
        </p:txBody>
      </p:sp>
      <p:pic>
        <p:nvPicPr>
          <p:cNvPr id="11266" name="Picture 2" descr="https://encrypted-tbn0.gstatic.com/images?q=tbn:ANd9GcT_s3c9BLnXFadxbB2GaMuA2rS5rhy1K1dYEK1v3jAh-kB6bvN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860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Guidelines for Writing Job Application Letters (cont.)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400" dirty="0" smtClean="0">
                <a:latin typeface="Arial" pitchFamily="34" charset="0"/>
                <a:cs typeface="Arial" pitchFamily="34" charset="0"/>
              </a:rPr>
              <a:t>Focus on the company—the “you” in your letter.</a:t>
            </a:r>
          </a:p>
          <a:p>
            <a:pPr eaLnBrk="1" hangingPunct="1"/>
            <a:r>
              <a:rPr lang="en-US" sz="3400" dirty="0" smtClean="0">
                <a:latin typeface="Arial" pitchFamily="34" charset="0"/>
                <a:cs typeface="Arial" pitchFamily="34" charset="0"/>
              </a:rPr>
              <a:t>Never have someone else write your letter.</a:t>
            </a:r>
          </a:p>
          <a:p>
            <a:pPr eaLnBrk="1" hangingPunct="1"/>
            <a:r>
              <a:rPr lang="en-US" sz="3400" dirty="0" smtClean="0">
                <a:latin typeface="Arial" pitchFamily="34" charset="0"/>
                <a:cs typeface="Arial" pitchFamily="34" charset="0"/>
              </a:rPr>
              <a:t>Keep your letter to one page but sell yourself.</a:t>
            </a:r>
          </a:p>
          <a:p>
            <a:pPr eaLnBrk="1" hangingPunct="1"/>
            <a:r>
              <a:rPr lang="en-US" sz="3400" dirty="0" smtClean="0">
                <a:latin typeface="Arial" pitchFamily="34" charset="0"/>
                <a:cs typeface="Arial" pitchFamily="34" charset="0"/>
              </a:rPr>
              <a:t>Be specific.</a:t>
            </a:r>
          </a:p>
          <a:p>
            <a:pPr eaLnBrk="1" hangingPunct="1"/>
            <a:r>
              <a:rPr lang="en-US" sz="3400" dirty="0" smtClean="0">
                <a:latin typeface="Arial" pitchFamily="34" charset="0"/>
                <a:cs typeface="Arial" pitchFamily="34" charset="0"/>
              </a:rPr>
              <a:t>Refer to your resume and your portfolio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Guidelines for Writing Job Application Letters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6963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Use high-quality-stationery and envelopes.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Address a specific person in your letter and spell that person’s name correctly.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Ask for the interview. Don’t be timid.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Edit and proofread! Your letter and resume should be error-free.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Types of Follow-up Letters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Confirming an interview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Thank you after the interview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Feedback on status of application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Requesting additional time to make a decision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Accepting an offer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Turning down an offer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Confirming an Interview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Thank you for the interview and add something positive about your desire to work for the company.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Confirm time and place of interview. If you plan to bring something (i.e., portfolio), note that here.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Re-confirm your interest in the company and thank them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</a:rPr>
              <a:t>Thank You After the Interview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Say thank you !!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Note something positive about the interview.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Sound positive and upbeat, noting that you are looking forward to the decision.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Feedback on Status of Application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Restate interest in position.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Provide date of prior application letter.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Request status of application.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Highlight major qualifications. 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Goodwill—look forward to their response</a:t>
            </a:r>
            <a:r>
              <a:rPr lang="en-US" sz="3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23850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Writing a Persuasive Résumé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4577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Heading and Objective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List your name, address, phone.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Include a career objective for a targeted job.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Education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Name your degree, date of graduation, and institution.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List your major and GPA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Give information about your studies, but don’t inventory all your courses.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Requesting Additional Time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Begin with a strong statement of interest in the company.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Provide reasons for requesting time extension. State tactfully. Be specific.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Note willingness to compromise and express continued interest in position and company.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Accepting an Offer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4400" dirty="0" smtClean="0">
                <a:latin typeface="Arial" pitchFamily="34" charset="0"/>
                <a:cs typeface="Arial" pitchFamily="34" charset="0"/>
              </a:rPr>
              <a:t>Begin with good news and confirm specifics of offer.</a:t>
            </a:r>
          </a:p>
          <a:p>
            <a:pPr eaLnBrk="1" hangingPunct="1"/>
            <a:r>
              <a:rPr lang="en-US" sz="4400" dirty="0" smtClean="0">
                <a:latin typeface="Arial" pitchFamily="34" charset="0"/>
                <a:cs typeface="Arial" pitchFamily="34" charset="0"/>
              </a:rPr>
              <a:t>Provide details about starting date and any forms that need to be completed.</a:t>
            </a:r>
          </a:p>
          <a:p>
            <a:pPr eaLnBrk="1" hangingPunct="1"/>
            <a:r>
              <a:rPr lang="en-US" sz="4400" dirty="0" smtClean="0">
                <a:latin typeface="Arial" pitchFamily="34" charset="0"/>
                <a:cs typeface="Arial" pitchFamily="34" charset="0"/>
              </a:rPr>
              <a:t>Restate good news and a look to the future.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Declining an Offer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Use the indirect approach—a buffer or positive note.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Tactfully express reasons for turning down the position.</a:t>
            </a:r>
          </a:p>
          <a:p>
            <a:pPr eaLnBrk="1" hangingPunct="1"/>
            <a:r>
              <a:rPr lang="en-US" sz="3600" smtClean="0">
                <a:latin typeface="Arial" pitchFamily="34" charset="0"/>
                <a:cs typeface="Arial" pitchFamily="34" charset="0"/>
              </a:rPr>
              <a:t>Express goodwill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and say something positive about the company.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 OF LECTURE 3</a:t>
            </a:r>
            <a:endParaRPr lang="en-US" sz="6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5400" dirty="0" smtClean="0">
                <a:latin typeface="Arial" pitchFamily="34" charset="0"/>
                <a:cs typeface="Arial" pitchFamily="34" charset="0"/>
              </a:rPr>
              <a:t>Now prepare your resume! (See Assignment brief)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600200"/>
            <a:ext cx="2190750" cy="2095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266700" y="266700"/>
            <a:ext cx="8610600" cy="8763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Writing a Persuasive Résumé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3950"/>
            <a:ext cx="8686800" cy="41529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3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Work Experience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	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List your previous jobs.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2" eaLnBrk="1" hangingPunct="1">
              <a:spcAft>
                <a:spcPct val="40000"/>
              </a:spcAf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Include employer’s name and city, dates of employment (month, year), and most significant title.</a:t>
            </a:r>
          </a:p>
          <a:p>
            <a:pPr lvl="2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Manager, Fleet Equipment, Port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Klang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June 2012 to present</a:t>
            </a:r>
          </a:p>
          <a:p>
            <a:pPr lvl="2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Salesperson, Kmart Enterprises, Kuala Lumpur.  </a:t>
            </a:r>
          </a:p>
          <a:p>
            <a:pPr lvl="2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April 2010 – May 2012</a:t>
            </a:r>
          </a:p>
          <a:p>
            <a:pPr lvl="2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Volunteer, Income Tax Assistance program. February 2010 – March 2010.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Kolej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Yayasan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Melaka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>
          <a:xfrm>
            <a:off x="266700" y="266700"/>
            <a:ext cx="8610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Writing a Persuasive Résumé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09700"/>
            <a:ext cx="8686800" cy="44577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Work Experience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		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Describe your experience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	</a:t>
            </a:r>
          </a:p>
          <a:p>
            <a:pPr lvl="2"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action verbs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to summarize achievements and skills relevant to your targeted job.</a:t>
            </a:r>
          </a:p>
          <a:p>
            <a:pPr lvl="3" eaLnBrk="1" hangingPunct="1">
              <a:buFontTx/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3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Prepared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state and federal tax returns for individuals with incomes under RM25,000.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Conducted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interviews with over 50 individuals to elicit data regarding taxes. </a:t>
            </a:r>
          </a:p>
          <a:p>
            <a:pPr lvl="3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Determined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legitimate tax deductions and    recorded them accurately.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xfrm>
            <a:off x="266700" y="266700"/>
            <a:ext cx="8610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Writing a Persuasive Résumé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50"/>
            <a:ext cx="8686800" cy="49720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Work Experience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		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Include nontechnical skills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	</a:t>
            </a:r>
          </a:p>
          <a:p>
            <a:pPr lvl="2"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Give evidence of communication, management, and interpersonal skills.</a:t>
            </a:r>
          </a:p>
          <a:p>
            <a:pPr lvl="2"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Employers want more than empty assurances. Try to quantify your skills.</a:t>
            </a:r>
          </a:p>
          <a:p>
            <a:pPr lvl="2" eaLnBrk="1" hangingPunct="1">
              <a:buFontTx/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3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Organized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holiday awards program for 1200 attendees and 140 awardees. </a:t>
            </a:r>
          </a:p>
          <a:p>
            <a:pPr lvl="3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Praised by top management for enthusiastic teamwork and achievement.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xfrm>
            <a:off x="266700" y="266700"/>
            <a:ext cx="8610600" cy="8763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Writing a Persuasive Résumé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686800" cy="4629150"/>
          </a:xfrm>
        </p:spPr>
        <p:txBody>
          <a:bodyPr>
            <a:normAutofit fontScale="92500" lnSpcReduction="10000"/>
          </a:bodyPr>
          <a:lstStyle/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Special Skills, Achievements, Awards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32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Highlight your computer skills.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All employers seek employees proficient with word processing, databases, and spreadsheets.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z="32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Show that you are well-rounded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List awards and extracurricular activities, especially if they demonstrate leadership, teamwork, reliability, loyalty, initiative, efficiency, and self-sufficiency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66700"/>
            <a:ext cx="8610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  <a:latin typeface="Arial" pitchFamily="34" charset="0"/>
                <a:cs typeface="Arial" pitchFamily="34" charset="0"/>
              </a:rPr>
              <a:t>Writing a Persuasive Résumé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3053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Additional Tips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Omit references (unless specifically required).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Look for ways to condense your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Double-check for parallel phrasing.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Project professionalism and quality.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Avoid personal pronouns.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Omit humor.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Use 24-pound paper and a quality printer.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Have a friend or colleague critique your résumé.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FF003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smtClean="0">
                <a:solidFill>
                  <a:srgbClr val="86001A"/>
                </a:solidFill>
                <a:latin typeface="Arial" pitchFamily="34" charset="0"/>
                <a:cs typeface="Arial" pitchFamily="34" charset="0"/>
              </a:rPr>
              <a:t>Proofread!   Proofread!   Proofread!   Proofread!</a:t>
            </a: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1998</Words>
  <Application>Microsoft Office PowerPoint</Application>
  <PresentationFormat>On-screen Show (4:3)</PresentationFormat>
  <Paragraphs>290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Writing  Resumes, Job Application Letters &amp; Letters of Resignation</vt:lpstr>
      <vt:lpstr>Slide 2</vt:lpstr>
      <vt:lpstr>Writing a Persuasive Résumé</vt:lpstr>
      <vt:lpstr>Writing a Persuasive Résumé</vt:lpstr>
      <vt:lpstr>Writing a Persuasive Résumé</vt:lpstr>
      <vt:lpstr>Writing a Persuasive Résumé</vt:lpstr>
      <vt:lpstr>Writing a Persuasive Résumé</vt:lpstr>
      <vt:lpstr>Writing a Persuasive Résumé</vt:lpstr>
      <vt:lpstr>Writing a Persuasive Résumé</vt:lpstr>
      <vt:lpstr>Poor Résumé</vt:lpstr>
      <vt:lpstr>Poor Résumé</vt:lpstr>
      <vt:lpstr>Poor Résumé</vt:lpstr>
      <vt:lpstr>Poor Résumé</vt:lpstr>
      <vt:lpstr>Improved Résumé</vt:lpstr>
      <vt:lpstr>Slide 15</vt:lpstr>
      <vt:lpstr>Preparing a Computer-Friendly Résumé</vt:lpstr>
      <vt:lpstr>Preparing a Computer-Friendly Résumé</vt:lpstr>
      <vt:lpstr>Preparing a Computer-Friendly Résumé</vt:lpstr>
      <vt:lpstr>Slide 19</vt:lpstr>
      <vt:lpstr>What Turns Recruiters Off When Reading a Résumé?</vt:lpstr>
      <vt:lpstr>What Turns Recruiters Off When Reading a Résumé?</vt:lpstr>
      <vt:lpstr>What Do Recruiters Consider Most Important in a Résumé?</vt:lpstr>
      <vt:lpstr>What Do Recruiters Consider Most Important in a Résumé?</vt:lpstr>
      <vt:lpstr>What Do Recruiters Consider Most Important in a Résumé?</vt:lpstr>
      <vt:lpstr>Slide 25</vt:lpstr>
      <vt:lpstr>          Writing a Persuasive             Job Application Letter</vt:lpstr>
      <vt:lpstr>Writing a Persuasive Job Application Letter</vt:lpstr>
      <vt:lpstr>Writing a Persuasive Job Application Letter</vt:lpstr>
      <vt:lpstr>Termination of Employment</vt:lpstr>
      <vt:lpstr>Sample: Letter of resignation</vt:lpstr>
      <vt:lpstr>Useful expressions (openings)</vt:lpstr>
      <vt:lpstr>Useful expressions (Closes)</vt:lpstr>
      <vt:lpstr>Revision :                Guidelines for Writing Job             Application Letters</vt:lpstr>
      <vt:lpstr>Guidelines for Writing Job Application Letters (cont.)</vt:lpstr>
      <vt:lpstr>Guidelines for Writing Job Application Letters (cont.)</vt:lpstr>
      <vt:lpstr>Types of Follow-up Letters</vt:lpstr>
      <vt:lpstr>Confirming an Interview</vt:lpstr>
      <vt:lpstr>Thank You After the Interview</vt:lpstr>
      <vt:lpstr>Feedback on Status of Application</vt:lpstr>
      <vt:lpstr>Requesting Additional Time</vt:lpstr>
      <vt:lpstr>Accepting an Offer</vt:lpstr>
      <vt:lpstr>Declining an Offer</vt:lpstr>
      <vt:lpstr>END OF LECTURE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swagata sinha roy</dc:creator>
  <cp:lastModifiedBy>swagata sinha roy</cp:lastModifiedBy>
  <cp:revision>35</cp:revision>
  <dcterms:created xsi:type="dcterms:W3CDTF">2014-10-16T05:24:27Z</dcterms:created>
  <dcterms:modified xsi:type="dcterms:W3CDTF">2017-01-19T04:36:54Z</dcterms:modified>
</cp:coreProperties>
</file>