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57"/>
  </p:notesMasterIdLst>
  <p:sldIdLst>
    <p:sldId id="256" r:id="rId2"/>
    <p:sldId id="293" r:id="rId3"/>
    <p:sldId id="326" r:id="rId4"/>
    <p:sldId id="277" r:id="rId5"/>
    <p:sldId id="292" r:id="rId6"/>
    <p:sldId id="278" r:id="rId7"/>
    <p:sldId id="296" r:id="rId8"/>
    <p:sldId id="279" r:id="rId9"/>
    <p:sldId id="280" r:id="rId10"/>
    <p:sldId id="290" r:id="rId11"/>
    <p:sldId id="295" r:id="rId12"/>
    <p:sldId id="297" r:id="rId13"/>
    <p:sldId id="298" r:id="rId14"/>
    <p:sldId id="281" r:id="rId15"/>
    <p:sldId id="282" r:id="rId16"/>
    <p:sldId id="283" r:id="rId17"/>
    <p:sldId id="284" r:id="rId18"/>
    <p:sldId id="287" r:id="rId19"/>
    <p:sldId id="317" r:id="rId20"/>
    <p:sldId id="285" r:id="rId21"/>
    <p:sldId id="318" r:id="rId22"/>
    <p:sldId id="286" r:id="rId23"/>
    <p:sldId id="300" r:id="rId24"/>
    <p:sldId id="301" r:id="rId25"/>
    <p:sldId id="302" r:id="rId26"/>
    <p:sldId id="315" r:id="rId27"/>
    <p:sldId id="316" r:id="rId28"/>
    <p:sldId id="303" r:id="rId29"/>
    <p:sldId id="304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05" r:id="rId39"/>
    <p:sldId id="306" r:id="rId40"/>
    <p:sldId id="319" r:id="rId41"/>
    <p:sldId id="332" r:id="rId42"/>
    <p:sldId id="333" r:id="rId43"/>
    <p:sldId id="334" r:id="rId44"/>
    <p:sldId id="335" r:id="rId45"/>
    <p:sldId id="336" r:id="rId46"/>
    <p:sldId id="341" r:id="rId47"/>
    <p:sldId id="342" r:id="rId48"/>
    <p:sldId id="343" r:id="rId49"/>
    <p:sldId id="344" r:id="rId50"/>
    <p:sldId id="347" r:id="rId51"/>
    <p:sldId id="348" r:id="rId52"/>
    <p:sldId id="320" r:id="rId53"/>
    <p:sldId id="321" r:id="rId54"/>
    <p:sldId id="322" r:id="rId55"/>
    <p:sldId id="274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FFFF"/>
    <a:srgbClr val="FF6600"/>
    <a:srgbClr val="660066"/>
    <a:srgbClr val="99FF99"/>
    <a:srgbClr val="FF9966"/>
    <a:srgbClr val="00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0029F-D6AF-4B50-8033-3273B84E66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11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24580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4581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82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83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4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4585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59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591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7597BE2-E763-4187-AFFC-71F2E070AB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C9E65-487B-475E-8971-225312D1EA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A24D9-5D97-4316-88F7-6D491154F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1CE7C76-4322-45D9-A02E-74F927790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650F71-8421-4AA3-BBEA-CF208707DF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780EF-B76D-4DB6-B8E6-A15EC126A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B830-E83D-4A16-81D6-BE6F0422E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05DD3-F35E-474B-8EB8-100A4A50BC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9A14D-1775-48B3-94E0-F0D4318F7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109BB-F6CC-4050-92A0-4EF78770F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4BD86-5558-4DCE-AEB0-68BAFE42B7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51CA4-9BC8-426A-9D18-EF61E8E945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8501C-7A34-4054-A4DF-F70431105F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355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355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5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9326DB4-7EB2-49D2-B98D-53966EEB65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143000"/>
            <a:ext cx="57150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LECTURE 4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 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858000" cy="3200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Planning and Conducting Meetings</a:t>
            </a:r>
          </a:p>
          <a:p>
            <a:pPr>
              <a:buFontTx/>
              <a:buChar char="-"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Writing Minutes of Meeting 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6" name="Picture 8" descr="j02330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3048000" cy="2614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2F13-A08A-44F8-AFA8-109CE099ECFE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7772400" cy="5943600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Include these in the agenda:</a:t>
            </a:r>
          </a:p>
          <a:p>
            <a:pPr lvl="1">
              <a:buClr>
                <a:srgbClr val="660066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hlink"/>
                </a:solidFill>
              </a:rPr>
              <a:t>Date and place of meeting</a:t>
            </a:r>
          </a:p>
          <a:p>
            <a:pPr lvl="1">
              <a:buClr>
                <a:srgbClr val="660066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hlink"/>
                </a:solidFill>
              </a:rPr>
              <a:t>Start time and end time</a:t>
            </a:r>
          </a:p>
          <a:p>
            <a:pPr lvl="1">
              <a:buClr>
                <a:srgbClr val="660066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hlink"/>
                </a:solidFill>
              </a:rPr>
              <a:t>Brief description of each topic, in order of priority, including the names of individuals who are responsible for performing some action.</a:t>
            </a:r>
          </a:p>
          <a:p>
            <a:pPr lvl="1">
              <a:buClr>
                <a:srgbClr val="660066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hlink"/>
                </a:solidFill>
              </a:rPr>
              <a:t>Proposed allotment of time for each topic.</a:t>
            </a:r>
          </a:p>
          <a:p>
            <a:pPr lvl="1">
              <a:buClr>
                <a:srgbClr val="660066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hlink"/>
                </a:solidFill>
              </a:rPr>
              <a:t>Any pre-meeting preparation expected of participants.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Include any reports or materials that participants should read in advance.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You might also include a copy of the previous meetings</a:t>
            </a:r>
            <a:r>
              <a:rPr lang="en-US" sz="2400" dirty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D2CE-881C-4433-B24F-7ACAE27CECCC}" type="slidenum">
              <a:rPr lang="en-US"/>
              <a:pPr/>
              <a:t>11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3. Prepare Practicalities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If the duration of the meeting is going to be an hour, make sure that there is a schedule break.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Try to have the restrooms close to the meeting venue so that members need not take a long time to go back and forth to the restrooms.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Prepare writing aids for members if necessary – pens, papers and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B365-7D0C-4DA0-9E26-2B39ABDBBF22}" type="slidenum">
              <a:rPr lang="en-US"/>
              <a:pPr/>
              <a:t>12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514600"/>
            <a:ext cx="7162800" cy="1371600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Techniques for Conducting an Effective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0AEF-E424-4565-B50F-D779CE53E53E}" type="slidenum">
              <a:rPr lang="en-US"/>
              <a:pPr/>
              <a:t>13</a:t>
            </a:fld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696200" cy="43434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What makes an effective meeting?</a:t>
            </a:r>
          </a:p>
          <a:p>
            <a:pPr lvl="1"/>
            <a:r>
              <a:rPr lang="en-US" dirty="0"/>
              <a:t>Have an objective and a purpose</a:t>
            </a:r>
          </a:p>
          <a:p>
            <a:pPr lvl="1"/>
            <a:r>
              <a:rPr lang="en-US" dirty="0"/>
              <a:t>Plan the meeting</a:t>
            </a:r>
          </a:p>
          <a:p>
            <a:pPr lvl="1"/>
            <a:r>
              <a:rPr lang="en-US" dirty="0"/>
              <a:t>Set goals</a:t>
            </a:r>
          </a:p>
          <a:p>
            <a:pPr lvl="1"/>
            <a:r>
              <a:rPr lang="en-US" dirty="0"/>
              <a:t>Follow through and do evaluation after a meeting.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D268D-6434-4B5D-AFC7-7ABC9F8B6B50}" type="slidenum">
              <a:rPr lang="en-US"/>
              <a:pPr/>
              <a:t>14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Getting the Meeting Started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Start meetings on time and open with a brief introduction – even if some are not here yet.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Open the meeting with: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Goal and length of the meeting. 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Background of topic or problems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Possible solutions and constraints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Tentative agenda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Ground rules to be followed.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6FA-26B6-492C-A795-E22B6FBBA3CA}" type="slidenum">
              <a:rPr lang="en-US"/>
              <a:pPr/>
              <a:t>15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Moving the Meeting Along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76800"/>
          </a:xfrm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purpose of the meeting is to exchange views, not to hear one person talking.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i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Thanks, for that perspective, John, but please hold your net point while we now hear how Ann would response to that.”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Keep the meeting moving by avoiding issues that sidetrack the group.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i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“Folks, we are getting off track here. Forgive me but I need to bring us back to the central issue of…”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FBE1-4F9C-4C62-AAAA-AE06D0084A5D}" type="slidenum">
              <a:rPr lang="en-US"/>
              <a:pPr/>
              <a:t>16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Dealing with Conflict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When a conflict develops between two members, allow each to make a complete case before the group.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While other group members give their full attention to them.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Let each one question the other.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Then, the leader should summarize what was said and the group should offer comments.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DC1D-38EF-4ECC-871F-AA7459BEC1BF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+mn-lt"/>
              </a:rPr>
              <a:t>Handling Dysfunctional Group Members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924800" cy="4876800"/>
          </a:xfrm>
        </p:spPr>
        <p:txBody>
          <a:bodyPr/>
          <a:lstStyle/>
          <a:p>
            <a:pPr>
              <a:buClr>
                <a:schemeClr val="hlink"/>
              </a:buClr>
            </a:pPr>
            <a:r>
              <a:rPr lang="en-US" dirty="0">
                <a:solidFill>
                  <a:schemeClr val="hlink"/>
                </a:solidFill>
              </a:rPr>
              <a:t>Lay down the rules in an opening statement.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/>
              <a:t>Give specific overall summary of topics, time allotment and expected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>
              <a:buClr>
                <a:schemeClr val="hlink"/>
              </a:buClr>
            </a:pPr>
            <a:r>
              <a:rPr lang="en-US" dirty="0">
                <a:solidFill>
                  <a:schemeClr val="hlink"/>
                </a:solidFill>
              </a:rPr>
              <a:t>Seat potentially dysfunctional members strategically.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/>
              <a:t>Seat a difficult group member next to the leader. 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/>
              <a:t>Make sure this person is not seated in a power point, such as at the end of the table or across from the leader.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8D3C-71D0-435C-B843-663A76EE6EB3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001000" cy="4876800"/>
          </a:xfrm>
        </p:spPr>
        <p:txBody>
          <a:bodyPr/>
          <a:lstStyle/>
          <a:p>
            <a:pPr>
              <a:buClr>
                <a:schemeClr val="hlink"/>
              </a:buClr>
            </a:pPr>
            <a:r>
              <a:rPr lang="en-US" dirty="0">
                <a:solidFill>
                  <a:schemeClr val="hlink"/>
                </a:solidFill>
              </a:rPr>
              <a:t>Avoid direct eye contact.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/>
              <a:t>Direct eye contact is a nonverbal sign that encourages talking.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/>
              <a:t>Thus, when asking a question to a group, look only at those whom you wish to answer.</a:t>
            </a:r>
          </a:p>
          <a:p>
            <a:pPr>
              <a:buClr>
                <a:schemeClr val="hlink"/>
              </a:buClr>
            </a:pPr>
            <a:r>
              <a:rPr lang="en-US" dirty="0">
                <a:solidFill>
                  <a:schemeClr val="hlink"/>
                </a:solidFill>
              </a:rPr>
              <a:t>Assign dysfunctional members specific tasks.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/>
              <a:t>Ask the person to be the recorder.</a:t>
            </a:r>
          </a:p>
          <a:p>
            <a:pPr>
              <a:buClr>
                <a:schemeClr val="hlink"/>
              </a:buClr>
            </a:pPr>
            <a:r>
              <a:rPr lang="en-US" dirty="0">
                <a:solidFill>
                  <a:schemeClr val="hlink"/>
                </a:solidFill>
              </a:rPr>
              <a:t>Ask members to speak in a specific order.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/>
              <a:t>Make sure everyone gets a chance to speak.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2289-BE50-4DFD-AD62-67AE52D62032}" type="slidenum">
              <a:rPr lang="en-US"/>
              <a:pPr/>
              <a:t>19</a:t>
            </a:fld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5105400"/>
          </a:xfrm>
        </p:spPr>
        <p:txBody>
          <a:bodyPr/>
          <a:lstStyle/>
          <a:p>
            <a:pPr>
              <a:buClr>
                <a:schemeClr val="hlink"/>
              </a:buClr>
            </a:pPr>
            <a:r>
              <a:rPr lang="en-US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Interrupt </a:t>
            </a:r>
            <a:r>
              <a:rPr lang="en-US" dirty="0" err="1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monopolizers</a:t>
            </a:r>
            <a:endParaRPr lang="en-US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If a difficult member dominates a discussion, wait for the person to pause then break in. Ask someone else for an opinion.</a:t>
            </a:r>
          </a:p>
          <a:p>
            <a:pPr>
              <a:buClr>
                <a:schemeClr val="hlink"/>
              </a:buClr>
            </a:pPr>
            <a:r>
              <a:rPr lang="en-US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Encourage </a:t>
            </a:r>
            <a:r>
              <a:rPr lang="en-US" dirty="0" err="1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nontalkers</a:t>
            </a:r>
            <a:endParaRPr lang="en-US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Give them positive feedback.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Ask them questions which you know they have the information.</a:t>
            </a:r>
          </a:p>
          <a:p>
            <a:pPr>
              <a:buClr>
                <a:schemeClr val="hlink"/>
              </a:buClr>
            </a:pPr>
            <a:r>
              <a:rPr lang="en-US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Give praise and encouragement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Give praise and encourage to those who seem to need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74F0-3D31-4C0C-B46F-BE18ADB972CE}" type="slidenum">
              <a:rPr lang="en-US"/>
              <a:pPr/>
              <a:t>2</a:t>
            </a:fld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04800"/>
            <a:ext cx="4953000" cy="6781800"/>
          </a:xfrm>
        </p:spPr>
        <p:txBody>
          <a:bodyPr/>
          <a:lstStyle/>
          <a:p>
            <a:r>
              <a:rPr lang="en-US" sz="3200" b="1" dirty="0"/>
              <a:t>What is </a:t>
            </a:r>
            <a:r>
              <a:rPr lang="en-US" sz="3200" b="1" dirty="0" smtClean="0"/>
              <a:t>a meeting</a:t>
            </a:r>
            <a:r>
              <a:rPr lang="en-US" sz="3200" b="1" dirty="0"/>
              <a:t>?</a:t>
            </a:r>
          </a:p>
          <a:p>
            <a:pPr>
              <a:buFont typeface="Wingdings" pitchFamily="2" charset="2"/>
              <a:buNone/>
            </a:pPr>
            <a:endParaRPr lang="en-US" sz="3200" b="1" dirty="0"/>
          </a:p>
          <a:p>
            <a:r>
              <a:rPr lang="en-US" sz="3200" b="1" dirty="0"/>
              <a:t>Do you like meetings?</a:t>
            </a:r>
          </a:p>
          <a:p>
            <a:pPr>
              <a:buFont typeface="Wingdings" pitchFamily="2" charset="2"/>
              <a:buNone/>
            </a:pPr>
            <a:endParaRPr lang="en-US" sz="3200" b="1" dirty="0"/>
          </a:p>
          <a:p>
            <a:r>
              <a:rPr lang="en-US" sz="3200" b="1" dirty="0"/>
              <a:t>What is the purpose of meetings?</a:t>
            </a:r>
          </a:p>
          <a:p>
            <a:endParaRPr lang="en-US" sz="3200" b="1" dirty="0"/>
          </a:p>
          <a:p>
            <a:r>
              <a:rPr lang="en-US" sz="3200" b="1" dirty="0"/>
              <a:t>Who should attend meetings?</a:t>
            </a:r>
          </a:p>
          <a:p>
            <a:endParaRPr lang="en-US" sz="3200" b="1" dirty="0"/>
          </a:p>
          <a:p>
            <a:r>
              <a:rPr lang="en-US" sz="3200" b="1" dirty="0"/>
              <a:t>How do you conduct an effective </a:t>
            </a:r>
            <a:r>
              <a:rPr lang="en-US" sz="3200" b="1" dirty="0" smtClean="0"/>
              <a:t>meeting?</a:t>
            </a:r>
            <a:endParaRPr lang="en-US" sz="3200" b="1" dirty="0"/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486400" y="1828800"/>
          <a:ext cx="2776538" cy="2116138"/>
        </p:xfrm>
        <a:graphic>
          <a:graphicData uri="http://schemas.openxmlformats.org/presentationml/2006/ole">
            <p:oleObj spid="_x0000_s69638" name="Document" r:id="rId3" imgW="2776220" imgH="21158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0ECC-4102-40A2-B067-37735AAD7BCE}" type="slidenum">
              <a:rPr lang="en-US"/>
              <a:pPr/>
              <a:t>20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Ending with a Plan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315200" cy="3962400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End the meeting at the agreed time or earlier if possible.</a:t>
            </a:r>
          </a:p>
          <a:p>
            <a:pPr>
              <a:buClr>
                <a:srgbClr val="660066"/>
              </a:buClr>
              <a:buFont typeface="Wingding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leader should end the meeting with a summary of accomplishments and a review of action items; follow by reminding participants of their assigned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568F-8AF0-49B2-B95B-64A5FF9ABE6B}" type="slidenum">
              <a:rPr lang="en-US"/>
              <a:pPr/>
              <a:t>21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Ending with a Plan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239000" cy="4530725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No one should leave the meeting without a full understanding of what was accomplished.</a:t>
            </a:r>
          </a:p>
          <a:p>
            <a:pPr>
              <a:buClr>
                <a:srgbClr val="660066"/>
              </a:buClr>
              <a:buFont typeface="Wingding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leader should conclude by asking the group to set a time for the next meeting.</a:t>
            </a:r>
          </a:p>
          <a:p>
            <a:pPr>
              <a:buClr>
                <a:srgbClr val="660066"/>
              </a:buClr>
              <a:buFont typeface="Wingding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leader should also thank the participants for attending.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8671-C762-4EAF-8DB5-C88F6AE6676A}" type="slidenum">
              <a:rPr lang="en-US"/>
              <a:pPr/>
              <a:t>22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Following Up Actively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620000" cy="4800600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If minutes were taken, they should be distributed within a couple of days after the meeting</a:t>
            </a:r>
            <a:r>
              <a:rPr lang="en-US" dirty="0" smtClean="0"/>
              <a:t>.</a:t>
            </a:r>
          </a:p>
          <a:p>
            <a:pPr>
              <a:buClr>
                <a:srgbClr val="660066"/>
              </a:buClr>
              <a:buNone/>
            </a:pPr>
            <a:endParaRPr lang="en-US" dirty="0"/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leader may need to call or e-mail people to remind them of their assignments and also volunteer to help them if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2EE8-E669-42EF-810D-FD8F58B3E973}" type="slidenum">
              <a:rPr lang="en-US"/>
              <a:pPr/>
              <a:t>23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Role of a Chairperson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162800" cy="5029200"/>
          </a:xfrm>
        </p:spPr>
        <p:txBody>
          <a:bodyPr/>
          <a:lstStyle/>
          <a:p>
            <a:r>
              <a:rPr lang="en-US" dirty="0"/>
              <a:t>Plan the agenda</a:t>
            </a:r>
          </a:p>
          <a:p>
            <a:endParaRPr lang="en-US" sz="1000" dirty="0"/>
          </a:p>
          <a:p>
            <a:r>
              <a:rPr lang="en-US" dirty="0"/>
              <a:t>Follow the agenda – item by item</a:t>
            </a:r>
          </a:p>
          <a:p>
            <a:endParaRPr lang="en-US" sz="1000" dirty="0"/>
          </a:p>
          <a:p>
            <a:r>
              <a:rPr lang="en-US" dirty="0"/>
              <a:t>Move the discussion along</a:t>
            </a:r>
          </a:p>
          <a:p>
            <a:endParaRPr lang="en-US" sz="1000" dirty="0"/>
          </a:p>
          <a:p>
            <a:r>
              <a:rPr lang="en-US" dirty="0"/>
              <a:t>Control those who speak too much</a:t>
            </a:r>
          </a:p>
          <a:p>
            <a:endParaRPr lang="en-US" sz="1000" dirty="0"/>
          </a:p>
          <a:p>
            <a:r>
              <a:rPr lang="en-US" dirty="0"/>
              <a:t>Encourage members to participate</a:t>
            </a:r>
          </a:p>
          <a:p>
            <a:endParaRPr lang="en-US" sz="1000" dirty="0"/>
          </a:p>
          <a:p>
            <a:r>
              <a:rPr lang="en-US" dirty="0"/>
              <a:t>Control time</a:t>
            </a:r>
          </a:p>
          <a:p>
            <a:endParaRPr lang="en-US" sz="1000" dirty="0"/>
          </a:p>
          <a:p>
            <a:r>
              <a:rPr lang="en-US" dirty="0" err="1"/>
              <a:t>Summarise</a:t>
            </a:r>
            <a:r>
              <a:rPr lang="en-US" dirty="0"/>
              <a:t> and conclude the discussions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63C9-14E4-47AF-BD28-3333E7717209}" type="slidenum">
              <a:rPr lang="en-US"/>
              <a:pPr/>
              <a:t>24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Role of a Participant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6934200" cy="4454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Follow the agenda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Participate in the meeting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Avoid domineering the meeting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Cooperate with other members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 courteous.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D35-5F6F-467D-A6EE-20B883ED41C1}" type="slidenum">
              <a:rPr lang="en-US"/>
              <a:pPr/>
              <a:t>25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b="1" dirty="0">
                <a:latin typeface="Arial" pitchFamily="34" charset="0"/>
                <a:cs typeface="Arial" pitchFamily="34" charset="0"/>
              </a:rPr>
              <a:t>The Do’s and Don’ts When Attending a Meeting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3733800" cy="4876800"/>
          </a:xfrm>
          <a:solidFill>
            <a:srgbClr val="FF9966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u="sng" dirty="0"/>
              <a:t>DO’s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Listen attentively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Encourage all members to speak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Concentrate on the positive elements &amp; eliminate negative ones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Stay focus on the main objectives and goals of the meeting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Contribute in the meeting</a:t>
            </a:r>
            <a:endParaRPr lang="en-US" sz="2400" b="1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00200"/>
            <a:ext cx="3810000" cy="4876800"/>
          </a:xfrm>
          <a:solidFill>
            <a:srgbClr val="CC66FF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u="sng" dirty="0"/>
              <a:t>DON’Ts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Arrive late for the meeting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Leave early without a reason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Demonstrate poor body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334C-0CBB-40E6-BA06-745639F1ED54}" type="slidenum">
              <a:rPr lang="en-US"/>
              <a:pPr/>
              <a:t>26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n-lt"/>
              </a:rPr>
              <a:t>Business Etiquette Guidelines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20000" cy="5029200"/>
          </a:xfrm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Prepare well for the meetings. If you are using statistics, reports or figures, distribute them prior to the meetings.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Be punctual and dress appropriately to display a sense of professionalism.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Do not interrupt the meeting. Switch off your mobile phone.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If there is a seating pattern, please ask if you are unsure.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9E4-5C54-419F-B5E8-3E6077FDE70E}" type="slidenum">
              <a:rPr lang="en-US"/>
              <a:pPr/>
              <a:t>27</a:t>
            </a:fld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00600"/>
          </a:xfrm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Allow more senior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persons </a:t>
            </a:r>
            <a:r>
              <a:rPr lang="en-US" dirty="0">
                <a:latin typeface="Arial" pitchFamily="34" charset="0"/>
                <a:cs typeface="Arial" pitchFamily="34" charset="0"/>
              </a:rPr>
              <a:t>to contribute their viewpoints first.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Avoid interrupting members even if you feel a strong disagreement.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Respond </a:t>
            </a:r>
            <a:r>
              <a:rPr lang="en-US" dirty="0">
                <a:latin typeface="Arial" pitchFamily="34" charset="0"/>
                <a:cs typeface="Arial" pitchFamily="34" charset="0"/>
              </a:rPr>
              <a:t>to it with permission of the chairman.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Be brief and relevant when you want to contribute to the discussed matter.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Matters discussed at any meetings should be treated confidentially.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F8F5-59D1-4077-8958-FC42D2FB09C7}" type="slidenum">
              <a:rPr lang="en-US"/>
              <a:pPr/>
              <a:t>28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667000"/>
            <a:ext cx="7010400" cy="1143000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The Language of Meetings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7790-4D72-48B6-ABAB-FC502D28800C}" type="slidenum">
              <a:rPr lang="en-US"/>
              <a:pPr/>
              <a:t>29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Chairing the Meeting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Opening the Meeting:</a:t>
            </a:r>
          </a:p>
          <a:p>
            <a:pPr>
              <a:lnSpc>
                <a:spcPct val="90000"/>
              </a:lnSpc>
            </a:pPr>
            <a:r>
              <a:rPr lang="en-US" dirty="0"/>
              <a:t>Right, shall we get started?</a:t>
            </a:r>
          </a:p>
          <a:p>
            <a:pPr>
              <a:lnSpc>
                <a:spcPct val="90000"/>
              </a:lnSpc>
            </a:pPr>
            <a:r>
              <a:rPr lang="en-US" dirty="0"/>
              <a:t>If we are all here, let’s start.</a:t>
            </a:r>
          </a:p>
          <a:p>
            <a:pPr>
              <a:lnSpc>
                <a:spcPct val="90000"/>
              </a:lnSpc>
            </a:pPr>
            <a:r>
              <a:rPr lang="en-US" dirty="0"/>
              <a:t>I think we should make a start.</a:t>
            </a:r>
          </a:p>
          <a:p>
            <a:pPr>
              <a:lnSpc>
                <a:spcPct val="90000"/>
              </a:lnSpc>
            </a:pPr>
            <a:r>
              <a:rPr lang="en-US" dirty="0"/>
              <a:t>Let’s get  down to business, shall we?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Moving on:</a:t>
            </a:r>
          </a:p>
          <a:p>
            <a:pPr>
              <a:lnSpc>
                <a:spcPct val="90000"/>
              </a:lnSpc>
            </a:pPr>
            <a:r>
              <a:rPr lang="en-US" dirty="0"/>
              <a:t>Now let’s move on to the first point</a:t>
            </a:r>
          </a:p>
          <a:p>
            <a:pPr>
              <a:lnSpc>
                <a:spcPct val="90000"/>
              </a:lnSpc>
            </a:pPr>
            <a:r>
              <a:rPr lang="en-US" dirty="0"/>
              <a:t>Shall we move on</a:t>
            </a:r>
          </a:p>
          <a:p>
            <a:pPr>
              <a:lnSpc>
                <a:spcPct val="90000"/>
              </a:lnSpc>
            </a:pPr>
            <a:r>
              <a:rPr lang="en-US" dirty="0"/>
              <a:t>Let’s move on.</a:t>
            </a:r>
          </a:p>
          <a:p>
            <a:pPr>
              <a:lnSpc>
                <a:spcPct val="90000"/>
              </a:lnSpc>
            </a:pPr>
            <a:r>
              <a:rPr lang="en-US" dirty="0"/>
              <a:t>Can we go on now to…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5800"/>
            <a:ext cx="8229600" cy="914400"/>
          </a:xfrm>
        </p:spPr>
        <p:txBody>
          <a:bodyPr anchor="ctr"/>
          <a:lstStyle/>
          <a:p>
            <a:pPr eaLnBrk="1" hangingPunct="1"/>
            <a:r>
              <a:rPr lang="en-US" sz="4800" b="1" dirty="0" smtClean="0">
                <a:solidFill>
                  <a:srgbClr val="0070C0"/>
                </a:solidFill>
                <a:latin typeface="+mn-lt"/>
              </a:rPr>
              <a:t>What is a Meeting?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941513"/>
            <a:ext cx="7391400" cy="3937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300" b="1" dirty="0" smtClean="0">
                <a:solidFill>
                  <a:srgbClr val="0070C0"/>
                </a:solidFill>
              </a:rPr>
              <a:t>Meeting</a:t>
            </a:r>
          </a:p>
          <a:p>
            <a:pPr algn="ctr" eaLnBrk="1" hangingPunct="1">
              <a:buFontTx/>
              <a:buNone/>
            </a:pPr>
            <a:endParaRPr lang="en-US" sz="1100" b="1" dirty="0" smtClean="0">
              <a:latin typeface="+mj-lt"/>
            </a:endParaRPr>
          </a:p>
          <a:p>
            <a:pPr algn="ctr" eaLnBrk="1" hangingPunct="1">
              <a:buFontTx/>
              <a:buNone/>
            </a:pPr>
            <a:r>
              <a:rPr lang="en-US" sz="3400" b="1" dirty="0" smtClean="0"/>
              <a:t>A </a:t>
            </a:r>
            <a:r>
              <a:rPr lang="en-US" sz="3400" b="1" dirty="0" smtClean="0">
                <a:solidFill>
                  <a:srgbClr val="C00000"/>
                </a:solidFill>
              </a:rPr>
              <a:t>scheduled gathering </a:t>
            </a:r>
            <a:r>
              <a:rPr lang="en-US" sz="3400" b="1" dirty="0" smtClean="0"/>
              <a:t>of </a:t>
            </a:r>
            <a:r>
              <a:rPr lang="en-US" sz="3400" b="1" dirty="0" smtClean="0">
                <a:solidFill>
                  <a:srgbClr val="C00000"/>
                </a:solidFill>
              </a:rPr>
              <a:t>group members</a:t>
            </a:r>
            <a:r>
              <a:rPr lang="en-US" sz="3400" b="1" dirty="0" smtClean="0"/>
              <a:t> for a </a:t>
            </a:r>
            <a:r>
              <a:rPr lang="en-US" sz="3400" b="1" dirty="0" smtClean="0">
                <a:solidFill>
                  <a:srgbClr val="C00000"/>
                </a:solidFill>
              </a:rPr>
              <a:t>structured discussion </a:t>
            </a:r>
            <a:r>
              <a:rPr lang="en-US" sz="3400" b="1" dirty="0" smtClean="0"/>
              <a:t>guided by a designated chairperson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31AE-7720-4E21-AF25-B7F342BF2247}" type="slidenum">
              <a:rPr lang="en-US"/>
              <a:pPr/>
              <a:t>30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Chairing the Meeting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Keeping to the Point: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I’m afraid that’s outside the scope of this meeting.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Please keep to the point.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You’re getting off the point.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Could you stick to the subject, please?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Controlling the Meeting: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One at a time please.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We can’t all speak at once. John first, then David.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Please listen to others.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 shall have to call you to order, Miss Susan.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4115-9073-4709-80BD-2EDCFE18310D}" type="slidenum">
              <a:rPr lang="en-US"/>
              <a:pPr/>
              <a:t>31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Asking for Opinions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800" b="1" dirty="0">
              <a:solidFill>
                <a:schemeClr val="hlink"/>
              </a:solidFill>
            </a:endParaRPr>
          </a:p>
          <a:p>
            <a:r>
              <a:rPr lang="en-US" dirty="0"/>
              <a:t>What do you think?</a:t>
            </a:r>
          </a:p>
          <a:p>
            <a:endParaRPr lang="en-US" sz="900" dirty="0"/>
          </a:p>
          <a:p>
            <a:r>
              <a:rPr lang="en-US" dirty="0"/>
              <a:t>What’s your opinion?</a:t>
            </a:r>
          </a:p>
          <a:p>
            <a:endParaRPr lang="en-US" sz="900" dirty="0"/>
          </a:p>
          <a:p>
            <a:r>
              <a:rPr lang="en-US" dirty="0"/>
              <a:t>What are your views on this, Steven?</a:t>
            </a:r>
          </a:p>
          <a:p>
            <a:endParaRPr lang="en-US" sz="900" dirty="0"/>
          </a:p>
          <a:p>
            <a:r>
              <a:rPr lang="en-US" dirty="0"/>
              <a:t>I’d like to hear your views on…</a:t>
            </a:r>
          </a:p>
          <a:p>
            <a:endParaRPr lang="en-US" sz="900" dirty="0"/>
          </a:p>
          <a:p>
            <a:r>
              <a:rPr lang="en-US" dirty="0"/>
              <a:t>Where exactly do you stand on this issue?</a:t>
            </a:r>
          </a:p>
          <a:p>
            <a:endParaRPr lang="en-US" sz="900" dirty="0"/>
          </a:p>
          <a:p>
            <a:r>
              <a:rPr lang="en-US" dirty="0"/>
              <a:t>I wonder if you’d like to comment, Mr. Lim?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B3F7-613A-48B4-B76B-A65506060613}" type="slidenum">
              <a:rPr lang="en-US"/>
              <a:pPr/>
              <a:t>32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Giving Opinions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543800" cy="4530725"/>
          </a:xfrm>
        </p:spPr>
        <p:txBody>
          <a:bodyPr/>
          <a:lstStyle/>
          <a:p>
            <a:r>
              <a:rPr lang="en-US" dirty="0"/>
              <a:t>I think we should…</a:t>
            </a:r>
          </a:p>
          <a:p>
            <a:pPr>
              <a:buFont typeface="Wingdings" pitchFamily="2" charset="2"/>
              <a:buNone/>
            </a:pPr>
            <a:endParaRPr lang="en-US" sz="900" dirty="0"/>
          </a:p>
          <a:p>
            <a:r>
              <a:rPr lang="en-US" dirty="0"/>
              <a:t>Why don’t we…</a:t>
            </a:r>
          </a:p>
          <a:p>
            <a:endParaRPr lang="en-US" sz="900" dirty="0"/>
          </a:p>
          <a:p>
            <a:r>
              <a:rPr lang="en-US" dirty="0"/>
              <a:t>As I see it,…</a:t>
            </a:r>
          </a:p>
          <a:p>
            <a:endParaRPr lang="en-US" sz="900" dirty="0"/>
          </a:p>
          <a:p>
            <a:r>
              <a:rPr lang="en-US" dirty="0"/>
              <a:t>How about…?</a:t>
            </a:r>
          </a:p>
          <a:p>
            <a:endParaRPr lang="en-US" sz="900" dirty="0"/>
          </a:p>
          <a:p>
            <a:r>
              <a:rPr lang="en-US" dirty="0"/>
              <a:t>I suggest we…</a:t>
            </a:r>
          </a:p>
          <a:p>
            <a:endParaRPr lang="en-US" sz="900" dirty="0"/>
          </a:p>
          <a:p>
            <a:r>
              <a:rPr lang="en-US" dirty="0"/>
              <a:t>In my opinion…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938D-1D09-4A20-9905-09BCDF688256}" type="slidenum">
              <a:rPr lang="en-US"/>
              <a:pPr/>
              <a:t>33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Agreeing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agree.</a:t>
            </a:r>
          </a:p>
          <a:p>
            <a:pPr>
              <a:buFont typeface="Wingdings" pitchFamily="2" charset="2"/>
              <a:buNone/>
            </a:pPr>
            <a:endParaRPr lang="en-US" sz="900" dirty="0"/>
          </a:p>
          <a:p>
            <a:r>
              <a:rPr lang="en-US" dirty="0"/>
              <a:t>Absolutely!</a:t>
            </a:r>
          </a:p>
          <a:p>
            <a:endParaRPr lang="en-US" sz="900" dirty="0"/>
          </a:p>
          <a:p>
            <a:r>
              <a:rPr lang="en-US" dirty="0"/>
              <a:t>Exactly!</a:t>
            </a:r>
          </a:p>
          <a:p>
            <a:endParaRPr lang="en-US" sz="900" dirty="0"/>
          </a:p>
          <a:p>
            <a:r>
              <a:rPr lang="en-US" dirty="0"/>
              <a:t>That’s how I feel.</a:t>
            </a:r>
          </a:p>
          <a:p>
            <a:endParaRPr lang="en-US" sz="900" dirty="0"/>
          </a:p>
          <a:p>
            <a:r>
              <a:rPr lang="en-US" dirty="0"/>
              <a:t>I couldn’t agree more.</a:t>
            </a:r>
          </a:p>
          <a:p>
            <a:endParaRPr lang="en-US" sz="900" dirty="0"/>
          </a:p>
          <a:p>
            <a:r>
              <a:rPr lang="en-US" dirty="0"/>
              <a:t>I’m in total agreement.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34D-5FB9-4B8F-A826-E991F5252BF9}" type="slidenum">
              <a:rPr lang="en-US"/>
              <a:pPr/>
              <a:t>34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Disagreeing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 don’t agree.</a:t>
            </a:r>
          </a:p>
          <a:p>
            <a:pPr>
              <a:buFont typeface="Wingdings" pitchFamily="2" charset="2"/>
              <a:buNone/>
            </a:pPr>
            <a:endParaRPr lang="en-US" sz="9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 don’t think so.</a:t>
            </a:r>
          </a:p>
          <a:p>
            <a:endParaRPr lang="en-US" sz="9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That’s not true!</a:t>
            </a:r>
          </a:p>
          <a:p>
            <a:endParaRPr lang="en-US" sz="9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 totally disagree with you.</a:t>
            </a:r>
          </a:p>
          <a:p>
            <a:endParaRPr lang="en-US" sz="9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I’m afraid…</a:t>
            </a:r>
          </a:p>
          <a:p>
            <a:endParaRPr lang="en-US" sz="9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 agree to a point but…</a:t>
            </a:r>
          </a:p>
          <a:p>
            <a:pPr>
              <a:buFont typeface="Wingdings" pitchFamily="2" charset="2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5203-1107-4CA6-8183-B5A2298F1B7A}" type="slidenum">
              <a:rPr lang="en-US"/>
              <a:pPr/>
              <a:t>35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Asking for Clarification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mean by…?</a:t>
            </a:r>
          </a:p>
          <a:p>
            <a:pPr>
              <a:buFont typeface="Wingdings" pitchFamily="2" charset="2"/>
              <a:buNone/>
            </a:pPr>
            <a:endParaRPr lang="en-US" sz="900" dirty="0"/>
          </a:p>
          <a:p>
            <a:r>
              <a:rPr lang="en-US" dirty="0"/>
              <a:t>I don’t quite follow you. Could you go over again?</a:t>
            </a:r>
          </a:p>
          <a:p>
            <a:endParaRPr lang="en-US" sz="900" dirty="0"/>
          </a:p>
          <a:p>
            <a:r>
              <a:rPr lang="en-US" dirty="0"/>
              <a:t>I’m not with you.</a:t>
            </a:r>
          </a:p>
          <a:p>
            <a:endParaRPr lang="en-US" sz="900" dirty="0"/>
          </a:p>
          <a:p>
            <a:r>
              <a:rPr lang="en-US" dirty="0"/>
              <a:t>Sorry?</a:t>
            </a:r>
          </a:p>
          <a:p>
            <a:endParaRPr lang="en-US" sz="900" dirty="0"/>
          </a:p>
          <a:p>
            <a:r>
              <a:rPr lang="en-US" dirty="0"/>
              <a:t>Are you saying that…?</a:t>
            </a:r>
          </a:p>
          <a:p>
            <a:endParaRPr lang="en-US" sz="900" dirty="0"/>
          </a:p>
          <a:p>
            <a:r>
              <a:rPr lang="en-US" dirty="0"/>
              <a:t>Am I correct in assuming that…?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BD6C-42A9-4E99-941A-676C5781AFFC}" type="slidenum">
              <a:rPr lang="en-US"/>
              <a:pPr/>
              <a:t>36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Interrupting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Sorry to interrupt, but…</a:t>
            </a:r>
          </a:p>
          <a:p>
            <a:pPr>
              <a:buFont typeface="Wingdings" pitchFamily="2" charset="2"/>
              <a:buNone/>
            </a:pPr>
            <a:endParaRPr lang="en-US" sz="900" dirty="0"/>
          </a:p>
          <a:p>
            <a:r>
              <a:rPr lang="en-US" dirty="0"/>
              <a:t>I wonder if I could add something here.</a:t>
            </a:r>
          </a:p>
          <a:p>
            <a:endParaRPr lang="en-US" sz="900" dirty="0"/>
          </a:p>
          <a:p>
            <a:r>
              <a:rPr lang="en-US" dirty="0"/>
              <a:t>May I interrupt for a moment?</a:t>
            </a:r>
          </a:p>
          <a:p>
            <a:endParaRPr lang="en-US" sz="900" dirty="0"/>
          </a:p>
          <a:p>
            <a:r>
              <a:rPr lang="en-US" dirty="0"/>
              <a:t>I don’t want to interrupt, but…</a:t>
            </a:r>
          </a:p>
          <a:p>
            <a:endParaRPr lang="en-US" sz="900" dirty="0"/>
          </a:p>
          <a:p>
            <a:r>
              <a:rPr lang="en-US" dirty="0"/>
              <a:t>Excuse me, but I’d just like to point out that…</a:t>
            </a:r>
          </a:p>
          <a:p>
            <a:endParaRPr lang="en-US" sz="900" dirty="0"/>
          </a:p>
          <a:p>
            <a:r>
              <a:rPr lang="en-US" dirty="0"/>
              <a:t>Could I say something about…?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4C-622E-4F67-BB98-5C3D192E6CBB}" type="slidenum">
              <a:rPr lang="en-US"/>
              <a:pPr/>
              <a:t>37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Closing the Meeting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I think that covers everything.</a:t>
            </a:r>
          </a:p>
          <a:p>
            <a:pPr>
              <a:buFont typeface="Wingdings" pitchFamily="2" charset="2"/>
              <a:buNone/>
            </a:pPr>
            <a:endParaRPr lang="en-US" sz="900" dirty="0"/>
          </a:p>
          <a:p>
            <a:r>
              <a:rPr lang="en-US" dirty="0"/>
              <a:t>Right, I declare the meeting is closed.</a:t>
            </a:r>
          </a:p>
          <a:p>
            <a:endParaRPr lang="en-US" sz="900" dirty="0"/>
          </a:p>
          <a:p>
            <a:r>
              <a:rPr lang="en-US" dirty="0"/>
              <a:t>That’s all for today. Thank you.</a:t>
            </a:r>
          </a:p>
          <a:p>
            <a:endParaRPr lang="en-US" sz="900" dirty="0"/>
          </a:p>
          <a:p>
            <a:r>
              <a:rPr lang="en-US" dirty="0"/>
              <a:t>That concludes our business for today.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Thank you.</a:t>
            </a:r>
          </a:p>
          <a:p>
            <a:endParaRPr lang="en-US" sz="900" dirty="0"/>
          </a:p>
          <a:p>
            <a:pPr>
              <a:buFont typeface="Wingdings" pitchFamily="2" charset="2"/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5FF8-0261-4F31-99D9-58AF9A8931AA}" type="slidenum">
              <a:rPr lang="en-US"/>
              <a:pPr/>
              <a:t>38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A Checklist for Meetings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marL="533400" indent="-533400">
              <a:buClr>
                <a:schemeClr val="hlink"/>
              </a:buClr>
              <a:buSzTx/>
              <a:buFont typeface="Wingdings" pitchFamily="2" charset="2"/>
              <a:buAutoNum type="alphaUcPeriod"/>
            </a:pPr>
            <a:r>
              <a:rPr lang="en-US" sz="2400" b="1" dirty="0">
                <a:solidFill>
                  <a:schemeClr val="hlink"/>
                </a:solidFill>
              </a:rPr>
              <a:t>Preparation: Before the Meeting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Define the objectives and the desired results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Work out an agenda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Decide on the participants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Determine the location and the time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Arrange for light refreshments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Determine seating needs</a:t>
            </a:r>
          </a:p>
          <a:p>
            <a:pPr marL="533400" indent="-533400">
              <a:buClr>
                <a:schemeClr val="hlink"/>
              </a:buClr>
              <a:buSzTx/>
              <a:buFont typeface="Wingdings" pitchFamily="2" charset="2"/>
              <a:buAutoNum type="alphaUcPeriod"/>
            </a:pPr>
            <a:r>
              <a:rPr lang="en-US" sz="2400" b="1" dirty="0">
                <a:solidFill>
                  <a:schemeClr val="hlink"/>
                </a:solidFill>
              </a:rPr>
              <a:t>Conduct: During the Meeting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Begin and end the meeting on time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Begin the meeting by reaffirming the objective and purpose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State the ground rules of the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44D7-F1CF-4615-AF9D-B8EF236DC3B9}" type="slidenum">
              <a:rPr lang="en-US"/>
              <a:pPr/>
              <a:t>39</a:t>
            </a:fld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800600"/>
          </a:xfrm>
        </p:spPr>
        <p:txBody>
          <a:bodyPr/>
          <a:lstStyle/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Control the meeting by following the agenda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Encourage participants to take part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Reach decisions on each item discussed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Sum up decisions and actions as well as recommendations at the end of the meeting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None/>
            </a:pPr>
            <a:endParaRPr lang="en-US" sz="2000" b="1" dirty="0">
              <a:solidFill>
                <a:schemeClr val="hlink"/>
              </a:solidFill>
            </a:endParaRPr>
          </a:p>
          <a:p>
            <a:pPr marL="533400" indent="-533400">
              <a:buClr>
                <a:schemeClr val="hlink"/>
              </a:buClr>
              <a:buSzTx/>
              <a:buFont typeface="Wingdings" pitchFamily="2" charset="2"/>
              <a:buAutoNum type="alphaUcPeriod" startAt="3"/>
            </a:pPr>
            <a:r>
              <a:rPr lang="en-US" sz="2400" b="1" dirty="0">
                <a:solidFill>
                  <a:schemeClr val="hlink"/>
                </a:solidFill>
              </a:rPr>
              <a:t>Follow-Up: After the Meeting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Circulate the meeting’s notes or minutes on a timely basis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Monitor and evaluate the outcomes of the meeting</a:t>
            </a:r>
          </a:p>
          <a:p>
            <a:pPr marL="952500" lvl="1" indent="-495300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en-US" sz="2200" dirty="0"/>
              <a:t>Take and follow-up action which was agreed in the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F21-4DF3-4B36-80F8-AA244A617975}" type="slidenum">
              <a:rPr lang="en-US"/>
              <a:pPr/>
              <a:t>4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Planning and Participating in Productive Meetings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91000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Meetings consist of </a:t>
            </a:r>
            <a:r>
              <a:rPr lang="en-US" b="1" dirty="0">
                <a:solidFill>
                  <a:srgbClr val="C00000"/>
                </a:solidFill>
              </a:rPr>
              <a:t>three or more individuals </a:t>
            </a:r>
            <a:r>
              <a:rPr lang="en-US" dirty="0"/>
              <a:t>who gather to </a:t>
            </a:r>
            <a:r>
              <a:rPr lang="en-US" b="1" dirty="0">
                <a:solidFill>
                  <a:srgbClr val="C00000"/>
                </a:solidFill>
              </a:rPr>
              <a:t>pool information, solicit feedback, clarify policy, seek consensus, and solve problems.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Meetings are </a:t>
            </a:r>
            <a:r>
              <a:rPr lang="en-US" b="1" dirty="0">
                <a:solidFill>
                  <a:srgbClr val="C00000"/>
                </a:solidFill>
              </a:rPr>
              <a:t>opportunities</a:t>
            </a:r>
            <a:r>
              <a:rPr lang="en-US" dirty="0"/>
              <a:t> to demonstrate your leadership, communication, and problem solving skills.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Make </a:t>
            </a:r>
            <a:r>
              <a:rPr lang="en-US" dirty="0" smtClean="0"/>
              <a:t>meetings </a:t>
            </a:r>
            <a:r>
              <a:rPr lang="en-US" b="1" dirty="0">
                <a:solidFill>
                  <a:srgbClr val="C00000"/>
                </a:solidFill>
              </a:rPr>
              <a:t>efficient, satisfying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productive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Minutes of Meeting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Minutes are a written record of what took place at a meeting.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 accurate written record is essential not only for those who attend the meeting but also for those who were absent.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Minutes should be written in the past tense using third person and reported speech.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80EF-B76D-4DB6-B8E6-A15EC126AB9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533400" y="609600"/>
            <a:ext cx="7993063" cy="5688013"/>
          </a:xfrm>
          <a:prstGeom prst="roundRect">
            <a:avLst>
              <a:gd name="adj" fmla="val 16667"/>
            </a:avLst>
          </a:prstGeom>
          <a:solidFill>
            <a:srgbClr val="FFFFCC">
              <a:alpha val="81175"/>
            </a:srgb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l-SI" sz="4000" b="1">
              <a:solidFill>
                <a:srgbClr val="FFFF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22238"/>
            <a:ext cx="5791200" cy="1858962"/>
          </a:xfrm>
        </p:spPr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tx1"/>
                </a:solidFill>
              </a:rPr>
              <a:t>What are minutes?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86687" cy="42973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4000" b="1" dirty="0" smtClean="0">
              <a:solidFill>
                <a:schemeClr val="bg2"/>
              </a:solidFill>
            </a:endParaRPr>
          </a:p>
          <a:p>
            <a:pPr lvl="1" eaLnBrk="1" hangingPunct="1">
              <a:buFontTx/>
              <a:buNone/>
            </a:pPr>
            <a:endParaRPr lang="en-US" sz="4000" b="1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800" dirty="0" smtClean="0">
                <a:latin typeface="+mj-lt"/>
              </a:rPr>
              <a:t>s</a:t>
            </a:r>
            <a:r>
              <a:rPr lang="sl-SI" sz="2800" dirty="0" smtClean="0">
                <a:latin typeface="+mj-lt"/>
              </a:rPr>
              <a:t>hort</a:t>
            </a:r>
            <a:r>
              <a:rPr lang="en-US" sz="2800" dirty="0" smtClean="0">
                <a:latin typeface="+mj-lt"/>
              </a:rPr>
              <a:t> notes taken to provide a record of a </a:t>
            </a:r>
            <a:r>
              <a:rPr lang="sl-SI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conference or a meeting </a:t>
            </a:r>
            <a:endParaRPr lang="sl-SI" sz="2800" dirty="0" smtClean="0">
              <a:latin typeface="+mj-lt"/>
            </a:endParaRPr>
          </a:p>
          <a:p>
            <a:pPr eaLnBrk="1" hangingPunct="1"/>
            <a:r>
              <a:rPr lang="en-US" sz="2800" dirty="0" smtClean="0">
                <a:latin typeface="+mj-lt"/>
              </a:rPr>
              <a:t>permanent and formal record of what happened</a:t>
            </a:r>
          </a:p>
          <a:p>
            <a:pPr eaLnBrk="1" hangingPunct="1"/>
            <a:r>
              <a:rPr lang="en-US" sz="2800" dirty="0" smtClean="0">
                <a:latin typeface="+mj-lt"/>
              </a:rPr>
              <a:t>summary of discussion and action items</a:t>
            </a:r>
            <a:endParaRPr lang="sl-SI" sz="28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533400" y="609600"/>
            <a:ext cx="7993063" cy="5688013"/>
          </a:xfrm>
          <a:prstGeom prst="roundRect">
            <a:avLst>
              <a:gd name="adj" fmla="val 16667"/>
            </a:avLst>
          </a:prstGeom>
          <a:solidFill>
            <a:srgbClr val="FFFFCC">
              <a:alpha val="81175"/>
            </a:srgb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l-SI" sz="4000" b="1">
              <a:solidFill>
                <a:srgbClr val="FFFFCC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sl-SI" sz="3600" b="1" dirty="0" smtClean="0">
                <a:solidFill>
                  <a:srgbClr val="0070C0"/>
                </a:solidFill>
                <a:latin typeface="+mn-lt"/>
              </a:rPr>
              <a:t>What do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 minutes</a:t>
            </a:r>
            <a:r>
              <a:rPr lang="sl-SI" sz="3600" b="1" dirty="0" smtClean="0">
                <a:solidFill>
                  <a:srgbClr val="0070C0"/>
                </a:solidFill>
                <a:latin typeface="+mn-lt"/>
              </a:rPr>
              <a:t> contain?</a:t>
            </a:r>
            <a:endParaRPr lang="en-US" sz="3600" b="1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86687" cy="45259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4000" b="1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800" dirty="0" smtClean="0"/>
              <a:t>key points of discussions</a:t>
            </a:r>
          </a:p>
          <a:p>
            <a:pPr eaLnBrk="1" hangingPunct="1"/>
            <a:r>
              <a:rPr lang="en-US" sz="2800" dirty="0" smtClean="0"/>
              <a:t>actions to be taken</a:t>
            </a:r>
          </a:p>
          <a:p>
            <a:pPr eaLnBrk="1" hangingPunct="1"/>
            <a:r>
              <a:rPr lang="en-US" sz="2800" dirty="0" smtClean="0"/>
              <a:t>assignments given </a:t>
            </a:r>
          </a:p>
          <a:p>
            <a:pPr eaLnBrk="1" hangingPunct="1"/>
            <a:r>
              <a:rPr lang="en-US" sz="2800" dirty="0" smtClean="0"/>
              <a:t>deadlines</a:t>
            </a:r>
          </a:p>
          <a:p>
            <a:pPr>
              <a:spcBef>
                <a:spcPct val="0"/>
              </a:spcBef>
            </a:pPr>
            <a:endParaRPr lang="sl-SI" sz="2800" b="1" dirty="0" smtClean="0">
              <a:solidFill>
                <a:srgbClr val="3366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533400" y="609600"/>
            <a:ext cx="7993063" cy="5688013"/>
          </a:xfrm>
          <a:prstGeom prst="roundRect">
            <a:avLst>
              <a:gd name="adj" fmla="val 16667"/>
            </a:avLst>
          </a:prstGeom>
          <a:solidFill>
            <a:srgbClr val="FFFFCC">
              <a:alpha val="81175"/>
            </a:srgb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l-SI" sz="4000" b="1">
              <a:solidFill>
                <a:srgbClr val="FFFFCC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752600"/>
          </a:xfrm>
        </p:spPr>
        <p:txBody>
          <a:bodyPr/>
          <a:lstStyle/>
          <a:p>
            <a:pPr eaLnBrk="1" hangingPunct="1"/>
            <a:r>
              <a:rPr lang="en-US" sz="4800" smtClean="0"/>
              <a:t/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4800" smtClean="0"/>
              <a:t> </a:t>
            </a:r>
            <a:br>
              <a:rPr lang="en-US" sz="4800" smtClean="0"/>
            </a:br>
            <a:r>
              <a:rPr lang="en-US" sz="4800" smtClean="0"/>
              <a:t>      </a:t>
            </a:r>
            <a:r>
              <a:rPr lang="en-US" sz="3600" smtClean="0">
                <a:solidFill>
                  <a:srgbClr val="008080"/>
                </a:solidFill>
              </a:rPr>
              <a:t>Minutes</a:t>
            </a:r>
            <a:r>
              <a:rPr lang="sl-SI" sz="3600" smtClean="0">
                <a:solidFill>
                  <a:srgbClr val="008080"/>
                </a:solidFill>
              </a:rPr>
              <a:t> </a:t>
            </a:r>
            <a:r>
              <a:rPr lang="en-US" sz="3600" smtClean="0">
                <a:solidFill>
                  <a:srgbClr val="008080"/>
                </a:solidFill>
              </a:rPr>
              <a:t>help you check:</a:t>
            </a:r>
            <a:r>
              <a:rPr lang="en-US" sz="3600" smtClean="0">
                <a:solidFill>
                  <a:schemeClr val="bg1"/>
                </a:solidFill>
              </a:rPr>
              <a:t/>
            </a:r>
            <a:br>
              <a:rPr lang="en-US" sz="3600" smtClean="0">
                <a:solidFill>
                  <a:schemeClr val="bg1"/>
                </a:solidFill>
              </a:rPr>
            </a:br>
            <a:endParaRPr lang="en-US" sz="3600" smtClean="0">
              <a:solidFill>
                <a:srgbClr val="008080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86687" cy="45259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2400" b="1" dirty="0" smtClean="0"/>
          </a:p>
          <a:p>
            <a:pPr lvl="1" eaLnBrk="1" hangingPunct="1">
              <a:buFontTx/>
              <a:buNone/>
            </a:pPr>
            <a:endParaRPr lang="en-US" sz="2400" b="1" dirty="0" smtClean="0">
              <a:solidFill>
                <a:srgbClr val="0965D5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l-SI" sz="2400" dirty="0" smtClean="0">
                <a:latin typeface="+mj-lt"/>
              </a:rPr>
              <a:t>if you have </a:t>
            </a:r>
            <a:r>
              <a:rPr lang="en-US" sz="2400" dirty="0" smtClean="0">
                <a:latin typeface="+mj-lt"/>
              </a:rPr>
              <a:t>stuck</a:t>
            </a:r>
            <a:r>
              <a:rPr lang="sl-SI" sz="2400" dirty="0" smtClean="0">
                <a:latin typeface="+mj-lt"/>
              </a:rPr>
              <a:t> to what has been decided</a:t>
            </a:r>
          </a:p>
          <a:p>
            <a:pPr eaLnBrk="1" hangingPunct="1">
              <a:lnSpc>
                <a:spcPct val="90000"/>
              </a:lnSpc>
            </a:pPr>
            <a:r>
              <a:rPr lang="sl-SI" sz="2400" dirty="0" smtClean="0">
                <a:latin typeface="+mj-lt"/>
              </a:rPr>
              <a:t>if you have completed your tasks in due time</a:t>
            </a:r>
          </a:p>
          <a:p>
            <a:pPr eaLnBrk="1" hangingPunct="1">
              <a:lnSpc>
                <a:spcPct val="90000"/>
              </a:lnSpc>
            </a:pPr>
            <a:r>
              <a:rPr lang="sl-SI" sz="2400" dirty="0" smtClean="0">
                <a:latin typeface="+mj-lt"/>
              </a:rPr>
              <a:t>if you have taken proper actions</a:t>
            </a:r>
          </a:p>
          <a:p>
            <a:pPr eaLnBrk="1" hangingPunct="1">
              <a:lnSpc>
                <a:spcPct val="90000"/>
              </a:lnSpc>
            </a:pPr>
            <a:r>
              <a:rPr lang="sl-SI" sz="2400" dirty="0" smtClean="0">
                <a:latin typeface="+mj-lt"/>
              </a:rPr>
              <a:t>if you have progressed with your task</a:t>
            </a:r>
          </a:p>
          <a:p>
            <a:pPr eaLnBrk="1" hangingPunct="1">
              <a:lnSpc>
                <a:spcPct val="90000"/>
              </a:lnSpc>
            </a:pPr>
            <a:r>
              <a:rPr lang="sl-SI" sz="2400" dirty="0" smtClean="0">
                <a:latin typeface="+mj-lt"/>
              </a:rPr>
              <a:t>if yo</a:t>
            </a:r>
            <a:r>
              <a:rPr lang="en-US" sz="2400" dirty="0" smtClean="0">
                <a:latin typeface="+mj-lt"/>
              </a:rPr>
              <a:t>u</a:t>
            </a:r>
            <a:r>
              <a:rPr lang="sl-SI" sz="2400" dirty="0" smtClean="0">
                <a:latin typeface="+mj-lt"/>
              </a:rPr>
              <a:t>r participation has been active  </a:t>
            </a:r>
          </a:p>
          <a:p>
            <a:pPr eaLnBrk="1" hangingPunct="1">
              <a:lnSpc>
                <a:spcPct val="90000"/>
              </a:lnSpc>
            </a:pPr>
            <a:r>
              <a:rPr lang="sl-SI" sz="2400" dirty="0" smtClean="0">
                <a:latin typeface="+mj-lt"/>
              </a:rPr>
              <a:t>which ideas you have contributed</a:t>
            </a:r>
            <a:endParaRPr lang="en-US" sz="2400" dirty="0" smtClean="0">
              <a:latin typeface="+mj-lt"/>
            </a:endParaRPr>
          </a:p>
          <a:p>
            <a:pPr>
              <a:spcBef>
                <a:spcPct val="0"/>
              </a:spcBef>
            </a:pPr>
            <a:endParaRPr lang="sl-SI" sz="2800" dirty="0" smtClean="0">
              <a:solidFill>
                <a:srgbClr val="336699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533400" y="609600"/>
            <a:ext cx="7993063" cy="5688013"/>
          </a:xfrm>
          <a:prstGeom prst="roundRect">
            <a:avLst>
              <a:gd name="adj" fmla="val 16667"/>
            </a:avLst>
          </a:prstGeom>
          <a:solidFill>
            <a:srgbClr val="FFFFCC">
              <a:alpha val="81175"/>
            </a:srgbClr>
          </a:solidFill>
          <a:ln w="381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sl-SI" sz="4000" b="1">
              <a:solidFill>
                <a:srgbClr val="FFFFCC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22238"/>
            <a:ext cx="7620000" cy="1935162"/>
          </a:xfrm>
        </p:spPr>
        <p:txBody>
          <a:bodyPr/>
          <a:lstStyle/>
          <a:p>
            <a:pPr eaLnBrk="1" hangingPunct="1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3200" b="1" dirty="0" smtClean="0">
                <a:solidFill>
                  <a:srgbClr val="0070C0"/>
                </a:solidFill>
                <a:latin typeface="+mn-lt"/>
              </a:rPr>
              <a:t>Minutes</a:t>
            </a:r>
            <a:r>
              <a:rPr lang="sl-SI" sz="32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+mn-lt"/>
              </a:rPr>
              <a:t>help the evaluator to find out:</a:t>
            </a:r>
            <a:r>
              <a:rPr lang="en-US" sz="4000" b="1" dirty="0" smtClean="0">
                <a:solidFill>
                  <a:srgbClr val="0070C0"/>
                </a:solidFill>
                <a:latin typeface="+mn-lt"/>
              </a:rPr>
              <a:t/>
            </a:r>
            <a:br>
              <a:rPr lang="en-US" sz="4000" b="1" dirty="0" smtClean="0">
                <a:solidFill>
                  <a:srgbClr val="0070C0"/>
                </a:solidFill>
                <a:latin typeface="+mn-lt"/>
              </a:rPr>
            </a:br>
            <a:endParaRPr lang="en-US" sz="4000" b="1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86687" cy="4525963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z="2400" b="1" dirty="0" smtClean="0">
              <a:solidFill>
                <a:srgbClr val="0965D5"/>
              </a:solidFill>
            </a:endParaRPr>
          </a:p>
          <a:p>
            <a:pPr lvl="1" eaLnBrk="1" hangingPunct="1">
              <a:buFontTx/>
              <a:buNone/>
            </a:pPr>
            <a:endParaRPr lang="en-US" sz="2400" b="1" dirty="0" smtClean="0">
              <a:solidFill>
                <a:srgbClr val="0965D5"/>
              </a:solidFill>
            </a:endParaRPr>
          </a:p>
          <a:p>
            <a:pPr eaLnBrk="1" hangingPunct="1"/>
            <a:r>
              <a:rPr lang="sl-SI" sz="2400" dirty="0" smtClean="0">
                <a:latin typeface="Arial" pitchFamily="34" charset="0"/>
                <a:cs typeface="Arial" pitchFamily="34" charset="0"/>
              </a:rPr>
              <a:t>what was discussed in a meeting</a:t>
            </a:r>
          </a:p>
          <a:p>
            <a:pPr eaLnBrk="1" hangingPunct="1"/>
            <a:r>
              <a:rPr lang="sl-SI" sz="2400" dirty="0" smtClean="0">
                <a:latin typeface="Arial" pitchFamily="34" charset="0"/>
                <a:cs typeface="Arial" pitchFamily="34" charset="0"/>
              </a:rPr>
              <a:t>who was involved in the discussion</a:t>
            </a:r>
          </a:p>
          <a:p>
            <a:pPr eaLnBrk="1" hangingPunct="1"/>
            <a:r>
              <a:rPr lang="sl-SI" sz="2400" dirty="0" smtClean="0">
                <a:latin typeface="Arial" pitchFamily="34" charset="0"/>
                <a:cs typeface="Arial" pitchFamily="34" charset="0"/>
              </a:rPr>
              <a:t>if the meeting was efficient, and progress achieved</a:t>
            </a:r>
          </a:p>
          <a:p>
            <a:pPr eaLnBrk="1" hangingPunct="1"/>
            <a:r>
              <a:rPr lang="sl-SI" sz="2400" dirty="0" smtClean="0">
                <a:latin typeface="Arial" pitchFamily="34" charset="0"/>
                <a:cs typeface="Arial" pitchFamily="34" charset="0"/>
              </a:rPr>
              <a:t>responsibilities for implementing certain actions</a:t>
            </a:r>
          </a:p>
          <a:p>
            <a:pPr eaLnBrk="1" hangingPunct="1"/>
            <a:r>
              <a:rPr lang="sl-SI" sz="2400" dirty="0" smtClean="0">
                <a:latin typeface="Arial" pitchFamily="34" charset="0"/>
                <a:cs typeface="Arial" pitchFamily="34" charset="0"/>
              </a:rPr>
              <a:t>deadlines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sl-SI" sz="2800" b="1" dirty="0" smtClean="0">
              <a:solidFill>
                <a:srgbClr val="3366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5800"/>
            <a:ext cx="8229600" cy="914400"/>
          </a:xfrm>
        </p:spPr>
        <p:txBody>
          <a:bodyPr anchor="ctr"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+mn-lt"/>
              </a:rPr>
              <a:t>What to Include in the Minutes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838200" y="1676400"/>
            <a:ext cx="3429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600" dirty="0" smtClean="0"/>
              <a:t>Name of the group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600" dirty="0" smtClean="0"/>
              <a:t>Date and place of meeting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600" dirty="0" smtClean="0"/>
              <a:t>Names of attending members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600" dirty="0" smtClean="0"/>
              <a:t>Name of the chair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600" dirty="0" smtClean="0"/>
              <a:t>Names of absent members</a:t>
            </a:r>
          </a:p>
        </p:txBody>
      </p:sp>
      <p:sp>
        <p:nvSpPr>
          <p:cNvPr id="32772" name="Content Placeholder 3"/>
          <p:cNvSpPr>
            <a:spLocks noGrp="1"/>
          </p:cNvSpPr>
          <p:nvPr>
            <p:ph sz="half" idx="4294967295"/>
          </p:nvPr>
        </p:nvSpPr>
        <p:spPr>
          <a:xfrm>
            <a:off x="4267200" y="1719263"/>
            <a:ext cx="4038600" cy="44116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600" dirty="0" smtClean="0"/>
              <a:t>Time the meeting was called to order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600" dirty="0" smtClean="0"/>
              <a:t>Time the meeting adjourned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600" dirty="0" smtClean="0"/>
              <a:t>Name of person preparing the minutes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600" dirty="0" smtClean="0"/>
              <a:t>Summary of discussion and decisions including </a:t>
            </a:r>
            <a:r>
              <a:rPr lang="en-US" sz="2600" i="1" dirty="0" smtClean="0"/>
              <a:t>action items</a:t>
            </a:r>
          </a:p>
          <a:p>
            <a:pPr eaLnBrk="1" hangingPunct="1"/>
            <a:endParaRPr lang="en-US" sz="2600" dirty="0" smtClean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90BC5-BC9C-435E-BC5A-85B7C333AE94}" type="slidenum">
              <a:rPr lang="en-US" smtClean="0">
                <a:latin typeface="Arial" pitchFamily="34" charset="0"/>
              </a:rPr>
              <a:pPr/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Writing Minutes of Meetings </a:t>
            </a:r>
            <a:endParaRPr lang="en-US" sz="360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00200"/>
            <a:ext cx="7772400" cy="5029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Aft>
                <a:spcPct val="50000"/>
              </a:spcAft>
              <a:buFont typeface="Wingdings" pitchFamily="2" charset="2"/>
              <a:buChar char="v"/>
              <a:defRPr/>
            </a:pPr>
            <a:r>
              <a:rPr lang="en-US" altLang="zh-TW" sz="2400" b="1" dirty="0" smtClean="0">
                <a:ea typeface="新細明體" pitchFamily="18" charset="-120"/>
              </a:rPr>
              <a:t>Elements to be included in a minutes: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Monotype Sorts"/>
              <a:buAutoNum type="arabicPeriod"/>
              <a:defRPr/>
            </a:pPr>
            <a:r>
              <a:rPr lang="en-US" altLang="zh-TW" sz="2200" b="1" dirty="0" smtClean="0">
                <a:solidFill>
                  <a:srgbClr val="687398"/>
                </a:solidFill>
                <a:ea typeface="新細明體" pitchFamily="18" charset="-120"/>
              </a:rPr>
              <a:t>Heading</a:t>
            </a:r>
            <a:r>
              <a:rPr lang="en-US" altLang="zh-TW" sz="2200" dirty="0" smtClean="0">
                <a:ea typeface="新細明體" pitchFamily="18" charset="-120"/>
              </a:rPr>
              <a:t> (including where and when the meeting was held)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Monotype Sorts"/>
              <a:buAutoNum type="arabicPeriod"/>
              <a:defRPr/>
            </a:pPr>
            <a:r>
              <a:rPr lang="en-US" altLang="zh-TW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新細明體" pitchFamily="18" charset="-120"/>
              </a:rPr>
              <a:t>Present</a:t>
            </a:r>
            <a:r>
              <a:rPr lang="en-US" altLang="zh-TW" sz="2200" dirty="0" smtClean="0">
                <a:ea typeface="新細明體" pitchFamily="18" charset="-120"/>
              </a:rPr>
              <a:t> (who was there)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Monotype Sorts"/>
              <a:buAutoNum type="arabicPeriod"/>
              <a:defRPr/>
            </a:pPr>
            <a:r>
              <a:rPr lang="en-US" altLang="zh-TW" sz="2200" b="1" dirty="0" smtClean="0">
                <a:solidFill>
                  <a:srgbClr val="C00000"/>
                </a:solidFill>
                <a:ea typeface="新細明體" pitchFamily="18" charset="-120"/>
              </a:rPr>
              <a:t>Apologies of Absence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Monotype Sorts"/>
              <a:buAutoNum type="arabicPeriod"/>
              <a:defRPr/>
            </a:pPr>
            <a:r>
              <a:rPr lang="en-US" altLang="zh-TW" sz="2200" b="1" dirty="0" smtClean="0">
                <a:solidFill>
                  <a:srgbClr val="0070C0"/>
                </a:solidFill>
                <a:ea typeface="新細明體" pitchFamily="18" charset="-120"/>
              </a:rPr>
              <a:t>Minutes of the previous meeting </a:t>
            </a:r>
            <a:r>
              <a:rPr lang="en-US" altLang="zh-TW" sz="2200" dirty="0" smtClean="0">
                <a:ea typeface="新細明體" pitchFamily="18" charset="-120"/>
              </a:rPr>
              <a:t>(note any corrections and state the minutes were accepted as a true record of the meeting [with the above corrections, where applicable])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Monotype Sorts"/>
              <a:buAutoNum type="arabicPeriod"/>
              <a:defRPr/>
            </a:pPr>
            <a:r>
              <a:rPr lang="en-US" altLang="zh-TW" sz="2200" b="1" dirty="0" smtClean="0">
                <a:solidFill>
                  <a:srgbClr val="008000"/>
                </a:solidFill>
                <a:ea typeface="新細明體" pitchFamily="18" charset="-120"/>
              </a:rPr>
              <a:t>Statements of what actually occurred</a:t>
            </a:r>
            <a:r>
              <a:rPr lang="en-US" altLang="zh-TW" sz="2200" b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at the meeting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Monotype Sorts"/>
              <a:buAutoNum type="arabicPeriod"/>
              <a:defRPr/>
            </a:pPr>
            <a:r>
              <a:rPr lang="en-US" altLang="zh-TW" sz="2200" dirty="0" smtClean="0">
                <a:solidFill>
                  <a:srgbClr val="FF0066"/>
                </a:solidFill>
                <a:ea typeface="新細明體" pitchFamily="18" charset="-120"/>
              </a:rPr>
              <a:t>Any Other Business</a:t>
            </a:r>
            <a:r>
              <a:rPr lang="en-US" altLang="zh-TW" sz="2200" dirty="0" smtClean="0">
                <a:ea typeface="新細明體" pitchFamily="18" charset="-120"/>
              </a:rPr>
              <a:t> (AOB)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Monotype Sorts"/>
              <a:buAutoNum type="arabicPeriod"/>
              <a:defRPr/>
            </a:pPr>
            <a:r>
              <a:rPr lang="en-US" altLang="zh-TW" sz="2200" dirty="0" smtClean="0">
                <a:ea typeface="新細明體" pitchFamily="18" charset="-120"/>
              </a:rPr>
              <a:t>Who was the </a:t>
            </a:r>
            <a:r>
              <a:rPr lang="en-US" altLang="zh-TW" sz="2200" b="1" dirty="0" smtClean="0">
                <a:solidFill>
                  <a:srgbClr val="0719C1"/>
                </a:solidFill>
                <a:ea typeface="新細明體" pitchFamily="18" charset="-120"/>
              </a:rPr>
              <a:t>chairperson</a:t>
            </a:r>
            <a:r>
              <a:rPr lang="en-US" altLang="zh-TW" sz="2200" dirty="0" smtClean="0">
                <a:ea typeface="新細明體" pitchFamily="18" charset="-120"/>
              </a:rPr>
              <a:t> and who the </a:t>
            </a:r>
            <a:r>
              <a:rPr lang="en-US" altLang="zh-TW" sz="2200" b="1" dirty="0" smtClean="0">
                <a:solidFill>
                  <a:srgbClr val="0070C0"/>
                </a:solidFill>
                <a:ea typeface="新細明體" pitchFamily="18" charset="-120"/>
              </a:rPr>
              <a:t>secretary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SzTx/>
              <a:buFont typeface="Monotype Sorts"/>
              <a:buAutoNum type="arabicPeriod"/>
              <a:defRPr/>
            </a:pPr>
            <a:r>
              <a:rPr lang="en-US" altLang="zh-TW" sz="2200" dirty="0" smtClean="0">
                <a:ea typeface="新細明體" pitchFamily="18" charset="-120"/>
              </a:rPr>
              <a:t>The </a:t>
            </a:r>
            <a:r>
              <a:rPr lang="en-US" altLang="zh-TW" sz="2200" b="1" dirty="0" smtClean="0">
                <a:solidFill>
                  <a:schemeClr val="tx2"/>
                </a:solidFill>
                <a:ea typeface="新細明體" pitchFamily="18" charset="-120"/>
              </a:rPr>
              <a:t>time the meeting adjourned</a:t>
            </a:r>
            <a:r>
              <a:rPr lang="en-US" altLang="zh-TW" sz="2200" b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and when the next meeting is to take place</a:t>
            </a:r>
            <a:endParaRPr lang="en-US" sz="2200" dirty="0" smtClean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85800"/>
            <a:ext cx="7315200" cy="914400"/>
          </a:xfrm>
        </p:spPr>
        <p:txBody>
          <a:bodyPr anchor="ctr"/>
          <a:lstStyle/>
          <a:p>
            <a:pPr eaLnBrk="1" hangingPunct="1"/>
            <a:r>
              <a:rPr lang="en-US" sz="4800" b="1" dirty="0" smtClean="0">
                <a:solidFill>
                  <a:srgbClr val="0070C0"/>
                </a:solidFill>
                <a:latin typeface="+mn-lt"/>
              </a:rPr>
              <a:t>Taking Minutes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868488"/>
            <a:ext cx="7315200" cy="408463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Write clear statements that summarize the meeting’s main ideas and actions.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Word decisions, motions, action items, and deadlines exactly as the group makes them.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If in doubt, ask the group for clarification.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Attach the agenda and any reports to the final copy of the minutes.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914400" y="685800"/>
            <a:ext cx="7315200" cy="1066800"/>
          </a:xfrm>
        </p:spPr>
        <p:txBody>
          <a:bodyPr anchor="ctr"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+mn-lt"/>
              </a:rPr>
              <a:t>Guidelines for Taking Minutes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838200" y="1722438"/>
            <a:ext cx="73914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Report the facts and all sides of a discussion accurately.</a:t>
            </a:r>
          </a:p>
          <a:p>
            <a:pPr eaLnBrk="1" hangingPunct="1"/>
            <a:r>
              <a:rPr lang="en-US" dirty="0" smtClean="0"/>
              <a:t>_________________________________</a:t>
            </a:r>
          </a:p>
          <a:p>
            <a:pPr eaLnBrk="1" hangingPunct="1"/>
            <a:r>
              <a:rPr lang="en-US" dirty="0" smtClean="0"/>
              <a:t>_________________________________</a:t>
            </a:r>
          </a:p>
          <a:p>
            <a:pPr eaLnBrk="1" hangingPunct="1"/>
            <a:r>
              <a:rPr lang="en-US" dirty="0" smtClean="0"/>
              <a:t>_________________________________</a:t>
            </a:r>
          </a:p>
          <a:p>
            <a:pPr eaLnBrk="1" hangingPunct="1"/>
            <a:r>
              <a:rPr lang="en-US" dirty="0" smtClean="0"/>
              <a:t>Always keep in mind that the minutes are a </a:t>
            </a:r>
            <a:r>
              <a:rPr lang="en-US" i="1" dirty="0" smtClean="0"/>
              <a:t>public record</a:t>
            </a:r>
            <a:r>
              <a:rPr lang="en-US" dirty="0" smtClean="0"/>
              <a:t> of the meeting.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1600200" cy="3687763"/>
          </a:xfrm>
        </p:spPr>
        <p:txBody>
          <a:bodyPr anchor="ctr"/>
          <a:lstStyle/>
          <a:p>
            <a:pPr eaLnBrk="1" hangingPunct="1"/>
            <a:r>
              <a:rPr lang="en-US" sz="2800" b="0" smtClean="0"/>
              <a:t>Sample of</a:t>
            </a:r>
            <a:br>
              <a:rPr lang="en-US" sz="2800" b="0" smtClean="0"/>
            </a:br>
            <a:r>
              <a:rPr lang="en-US" sz="2800" b="0" smtClean="0"/>
              <a:t>Informal</a:t>
            </a:r>
            <a:br>
              <a:rPr lang="en-US" sz="2800" b="0" smtClean="0"/>
            </a:br>
            <a:r>
              <a:rPr lang="en-US" sz="2800" b="0" smtClean="0"/>
              <a:t>Minutes</a:t>
            </a:r>
          </a:p>
        </p:txBody>
      </p:sp>
      <p:pic>
        <p:nvPicPr>
          <p:cNvPr id="37891" name="Picture 2" descr="E:\WIG6e_Converted_art\EW512F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754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468E-5C8A-4F5E-A475-D5E8EC6085F4}" type="slidenum">
              <a:rPr lang="en-US"/>
              <a:pPr/>
              <a:t>5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Types of meetings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Staff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Regular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Called (special)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Adjourned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Annual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Board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Sub committee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Ad hoc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Public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Interpersonal meetings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sz="2400" dirty="0"/>
              <a:t>Annual General Meetings (AGM)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685800"/>
            <a:ext cx="6934200" cy="914400"/>
          </a:xfrm>
        </p:spPr>
        <p:txBody>
          <a:bodyPr anchor="ctr"/>
          <a:lstStyle/>
          <a:p>
            <a:pPr eaLnBrk="1" hangingPunct="1"/>
            <a:r>
              <a:rPr lang="en-US" sz="43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Post-Meeting Evaluation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719263"/>
            <a:ext cx="71628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Was the meeting’s goal clear?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Was the agenda useful and followed?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prepared were group members?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Did everyone have an equal chance to participate?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Did members listen effectively and consider different points of view?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Were assignments and deadlines made clear by the end of the meeting?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>
          <a:xfrm>
            <a:off x="457200" y="685800"/>
            <a:ext cx="8229600" cy="914400"/>
          </a:xfrm>
        </p:spPr>
        <p:txBody>
          <a:bodyPr anchor="ctr"/>
          <a:lstStyle/>
          <a:p>
            <a:pPr eaLnBrk="1" hangingPunct="1"/>
            <a:r>
              <a:rPr lang="en-US" b="1" dirty="0" smtClean="0">
                <a:solidFill>
                  <a:srgbClr val="0070C0"/>
                </a:solidFill>
                <a:latin typeface="+mn-lt"/>
              </a:rPr>
              <a:t>Additional Evaluation Questions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914400" y="1912938"/>
            <a:ext cx="7239000" cy="4187825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b="1" dirty="0" smtClean="0"/>
              <a:t>What other evaluation questions would you add to those on the previous slide?</a:t>
            </a:r>
          </a:p>
          <a:p>
            <a:pPr marL="0" indent="0" eaLnBrk="1" hangingPunct="1"/>
            <a:r>
              <a:rPr lang="en-US" dirty="0" smtClean="0"/>
              <a:t>Example: </a:t>
            </a:r>
            <a:r>
              <a:rPr lang="en-US" u="sng" dirty="0" smtClean="0"/>
              <a:t>Did the meeting begin and end on time? </a:t>
            </a:r>
          </a:p>
          <a:p>
            <a:pPr marL="0" indent="0" eaLnBrk="1" hangingPunct="1"/>
            <a:r>
              <a:rPr lang="en-US" dirty="0" smtClean="0"/>
              <a:t>Example: ________________________</a:t>
            </a:r>
          </a:p>
          <a:p>
            <a:pPr marL="0" indent="0" eaLnBrk="1" hangingPunct="1"/>
            <a:r>
              <a:rPr lang="en-US" dirty="0" smtClean="0"/>
              <a:t>Example: ________________________</a:t>
            </a:r>
          </a:p>
          <a:p>
            <a:pPr marL="0" indent="0" eaLnBrk="1" hangingPunct="1"/>
            <a:r>
              <a:rPr lang="en-US" dirty="0" smtClean="0"/>
              <a:t>Example: ________________________ 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 smtClean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+mn-lt"/>
              </a:rPr>
              <a:t>Meeting Terminology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1054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Ad hoc: </a:t>
            </a:r>
            <a:r>
              <a:rPr lang="en-US" dirty="0" smtClean="0"/>
              <a:t>from Latin, meaning ‘for the purpose of’, as for example, when a sub-committee is set up specially to </a:t>
            </a:r>
            <a:r>
              <a:rPr lang="en-US" dirty="0" err="1" smtClean="0"/>
              <a:t>organise</a:t>
            </a:r>
            <a:r>
              <a:rPr lang="en-US" dirty="0" smtClean="0"/>
              <a:t> a site-visit.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Adjourn:</a:t>
            </a:r>
            <a:r>
              <a:rPr lang="en-US" dirty="0" smtClean="0"/>
              <a:t> to hold a meeting over until a later date.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Agenda: </a:t>
            </a:r>
            <a:r>
              <a:rPr lang="en-US" dirty="0" smtClean="0"/>
              <a:t>a schedule of items drawn up for discussion at a meeting.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AGM:</a:t>
            </a:r>
            <a:r>
              <a:rPr lang="en-US" dirty="0" smtClean="0"/>
              <a:t> Annual General Meeting. All members are usually eligible to attend.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Apologies:</a:t>
            </a:r>
            <a:r>
              <a:rPr lang="en-US" dirty="0" smtClean="0"/>
              <a:t> excuses given in advance for inability to attend meeting.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80EF-B76D-4DB6-B8E6-A15EC126AB9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7772400" cy="59785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Collective responsibility: </a:t>
            </a:r>
            <a:r>
              <a:rPr lang="en-US" dirty="0" smtClean="0"/>
              <a:t>a convention by which all committee members agrees to abide by a majority decision.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Consensus: </a:t>
            </a:r>
            <a:r>
              <a:rPr lang="en-US" dirty="0" smtClean="0"/>
              <a:t>agreed by general consent, no formal vote being taken.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Convene: </a:t>
            </a:r>
            <a:r>
              <a:rPr lang="en-US" dirty="0" smtClean="0"/>
              <a:t>to call a meeting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Eject: </a:t>
            </a:r>
            <a:r>
              <a:rPr lang="en-US" dirty="0" smtClean="0"/>
              <a:t>to remove someone (by force if necessary) from a meeting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Execute: </a:t>
            </a:r>
            <a:r>
              <a:rPr lang="en-US" dirty="0" smtClean="0"/>
              <a:t>to act upon taken decision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Motion: </a:t>
            </a:r>
            <a:r>
              <a:rPr lang="en-US" dirty="0" smtClean="0"/>
              <a:t>the name given to a “proposal” when it is being discussed at a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80EF-B76D-4DB6-B8E6-A15EC126AB9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56737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Opposer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one who speaks against a motion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AOB: </a:t>
            </a:r>
            <a:r>
              <a:rPr lang="en-US" dirty="0" smtClean="0"/>
              <a:t>(Any other business), items left over from a previous meeting, or item discussed after the main business of a meeting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Proxy (proxy vote) : </a:t>
            </a:r>
            <a:r>
              <a:rPr lang="en-US" dirty="0" smtClean="0"/>
              <a:t>on behalf of another person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Quorum:</a:t>
            </a:r>
            <a:r>
              <a:rPr lang="en-US" dirty="0" smtClean="0"/>
              <a:t> the number of people needed to be in attendance for a meeting to be legitimate and so commence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Resolution:</a:t>
            </a:r>
            <a:r>
              <a:rPr lang="en-US" dirty="0" smtClean="0"/>
              <a:t> motion which has been passed, used after decision has been reached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780EF-B76D-4DB6-B8E6-A15EC126AB9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E4D4-D8EC-43CC-A54B-48F2274818DA}" type="slidenum">
              <a:rPr lang="en-US"/>
              <a:pPr/>
              <a:t>55</a:t>
            </a:fld>
            <a:endParaRPr lang="en-US"/>
          </a:p>
        </p:txBody>
      </p:sp>
      <p:sp>
        <p:nvSpPr>
          <p:cNvPr id="47111" name="WordArt 7"/>
          <p:cNvSpPr>
            <a:spLocks noChangeArrowheads="1" noChangeShapeType="1" noTextEdit="1"/>
          </p:cNvSpPr>
          <p:nvPr/>
        </p:nvSpPr>
        <p:spPr bwMode="auto">
          <a:xfrm>
            <a:off x="1676400" y="2819400"/>
            <a:ext cx="5791200" cy="17526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134B-6E0C-4A94-8D45-B15BAB6C295F}" type="slidenum">
              <a:rPr lang="en-US"/>
              <a:pPr/>
              <a:t>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+mn-lt"/>
              </a:rPr>
              <a:t>Deciding Whether a Meeting is Necessary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648200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No meetings should be called unless:</a:t>
            </a:r>
          </a:p>
          <a:p>
            <a:pPr lvl="1">
              <a:buClr>
                <a:srgbClr val="660066"/>
              </a:buClr>
              <a:buFont typeface="Wingdings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the topic is important</a:t>
            </a:r>
          </a:p>
          <a:p>
            <a:pPr lvl="1">
              <a:buClr>
                <a:srgbClr val="660066"/>
              </a:buClr>
              <a:buFont typeface="Wingdings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it can’t wait</a:t>
            </a:r>
          </a:p>
          <a:p>
            <a:pPr lvl="1">
              <a:buClr>
                <a:srgbClr val="660066"/>
              </a:buClr>
              <a:buFont typeface="Wingdings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requires an exchange of ideas.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If the flow of information is one way and doesn’t need immediate attention, then don’t schedule for a meeting. Send an email, memo or letter.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Don’t call for a meeting because there is a lost of productivity of all people attending.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A0B5-7D63-4B77-BA25-F83DE96D9BAE}" type="slidenum">
              <a:rPr lang="en-US"/>
              <a:pPr/>
              <a:t>7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3200"/>
            <a:ext cx="6400800" cy="963613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Setting Up Meetings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525C-0128-4A0B-B067-849C373595AF}" type="slidenum">
              <a:rPr lang="en-US"/>
              <a:pPr/>
              <a:t>8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  <a:latin typeface="+mn-lt"/>
              </a:rPr>
              <a:t>Selecting Participants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400" dirty="0"/>
              <a:t>The number of participants is determined by the purpose of the meeting.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400" dirty="0"/>
              <a:t>Also attending should be people who will be responsible for implementing the decision and groups who will benefit from the decision.</a:t>
            </a:r>
          </a:p>
        </p:txBody>
      </p:sp>
      <p:graphicFrame>
        <p:nvGraphicFramePr>
          <p:cNvPr id="52253" name="Group 29"/>
          <p:cNvGraphicFramePr>
            <a:graphicFrameLocks noGrp="1"/>
          </p:cNvGraphicFramePr>
          <p:nvPr>
            <p:ph sz="half" idx="2"/>
          </p:nvPr>
        </p:nvGraphicFramePr>
        <p:xfrm>
          <a:off x="914400" y="3941763"/>
          <a:ext cx="7772400" cy="2231136"/>
        </p:xfrm>
        <a:graphic>
          <a:graphicData uri="http://schemas.openxmlformats.org/drawingml/2006/table">
            <a:tbl>
              <a:tblPr/>
              <a:tblGrid>
                <a:gridCol w="5562600"/>
                <a:gridCol w="2209800"/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Ideal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Intensive problem solving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Problem identification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Information reviews and presentation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Motivational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 or fewer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 or fewer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 or fewer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Unlimited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2D82-A946-4B67-AE6F-4C7D8D168FA9}" type="slidenum">
              <a:rPr lang="en-US"/>
              <a:pPr/>
              <a:t>9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 Prepare an Agenda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724400"/>
          </a:xfrm>
        </p:spPr>
        <p:txBody>
          <a:bodyPr/>
          <a:lstStyle/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Before you call for a meeting, decide on the agenda for the meeting.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Make a list of objectives and items to be discussed during the meeting.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Distribute an agenda of topics least two days in advance of a meeting.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Limit the agenda to keep the meeting productive.</a:t>
            </a:r>
          </a:p>
          <a:p>
            <a:pPr>
              <a:buClr>
                <a:srgbClr val="660066"/>
              </a:buClr>
              <a:buFont typeface="Wingdings" pitchFamily="2" charset="2"/>
              <a:buChar char="§"/>
            </a:pPr>
            <a:r>
              <a:rPr lang="en-US" dirty="0"/>
              <a:t>The narrower the focus, the greater the chances for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853</TotalTime>
  <Words>2597</Words>
  <Application>Microsoft Office PowerPoint</Application>
  <PresentationFormat>On-screen Show (4:3)</PresentationFormat>
  <Paragraphs>443</Paragraphs>
  <Slides>55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Layers</vt:lpstr>
      <vt:lpstr>Document</vt:lpstr>
      <vt:lpstr>LECTURE 4 </vt:lpstr>
      <vt:lpstr>Slide 2</vt:lpstr>
      <vt:lpstr>What is a Meeting?</vt:lpstr>
      <vt:lpstr>Planning and Participating in Productive Meetings</vt:lpstr>
      <vt:lpstr>Types of meetings</vt:lpstr>
      <vt:lpstr>Deciding Whether a Meeting is Necessary</vt:lpstr>
      <vt:lpstr>Setting Up Meetings</vt:lpstr>
      <vt:lpstr>1. Selecting Participants</vt:lpstr>
      <vt:lpstr>2. Prepare an Agenda</vt:lpstr>
      <vt:lpstr>Slide 10</vt:lpstr>
      <vt:lpstr>3. Prepare Practicalities</vt:lpstr>
      <vt:lpstr>Techniques for Conducting an Effective Meeting</vt:lpstr>
      <vt:lpstr>Slide 13</vt:lpstr>
      <vt:lpstr>Getting the Meeting Started</vt:lpstr>
      <vt:lpstr>Moving the Meeting Along</vt:lpstr>
      <vt:lpstr>Dealing with Conflict</vt:lpstr>
      <vt:lpstr>Handling Dysfunctional Group Members</vt:lpstr>
      <vt:lpstr>Slide 18</vt:lpstr>
      <vt:lpstr>Slide 19</vt:lpstr>
      <vt:lpstr>Ending with a Plan</vt:lpstr>
      <vt:lpstr>Ending with a Plan</vt:lpstr>
      <vt:lpstr>Following Up Actively</vt:lpstr>
      <vt:lpstr>Role of a Chairperson</vt:lpstr>
      <vt:lpstr>Role of a Participant</vt:lpstr>
      <vt:lpstr>The Do’s and Don’ts When Attending a Meeting</vt:lpstr>
      <vt:lpstr>Business Etiquette Guidelines</vt:lpstr>
      <vt:lpstr>Slide 27</vt:lpstr>
      <vt:lpstr>The Language of Meetings</vt:lpstr>
      <vt:lpstr>Chairing the Meeting</vt:lpstr>
      <vt:lpstr>Chairing the Meeting</vt:lpstr>
      <vt:lpstr>Asking for Opinions</vt:lpstr>
      <vt:lpstr>Giving Opinions</vt:lpstr>
      <vt:lpstr>Agreeing</vt:lpstr>
      <vt:lpstr>Disagreeing</vt:lpstr>
      <vt:lpstr>Asking for Clarification</vt:lpstr>
      <vt:lpstr>Interrupting</vt:lpstr>
      <vt:lpstr>Closing the Meeting</vt:lpstr>
      <vt:lpstr>A Checklist for Meetings</vt:lpstr>
      <vt:lpstr>Slide 39</vt:lpstr>
      <vt:lpstr>Minutes of Meeting</vt:lpstr>
      <vt:lpstr>  What are minutes?</vt:lpstr>
      <vt:lpstr>   What do minutes contain?</vt:lpstr>
      <vt:lpstr>          Minutes help you check: </vt:lpstr>
      <vt:lpstr>    Minutes help the evaluator to find out: </vt:lpstr>
      <vt:lpstr>What to Include in the Minutes</vt:lpstr>
      <vt:lpstr>Writing Minutes of Meetings </vt:lpstr>
      <vt:lpstr>Taking Minutes</vt:lpstr>
      <vt:lpstr>Guidelines for Taking Minutes</vt:lpstr>
      <vt:lpstr>Sample of Informal Minutes</vt:lpstr>
      <vt:lpstr>Post-Meeting Evaluation</vt:lpstr>
      <vt:lpstr>Additional Evaluation Questions</vt:lpstr>
      <vt:lpstr>Meeting Terminology</vt:lpstr>
      <vt:lpstr>Slide 53</vt:lpstr>
      <vt:lpstr>Slide 54</vt:lpstr>
      <vt:lpstr>Slide 55</vt:lpstr>
    </vt:vector>
  </TitlesOfParts>
  <Company>utar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:  ESSAY WRITING</dc:title>
  <dc:creator>angps</dc:creator>
  <cp:lastModifiedBy>swagata sinha roy</cp:lastModifiedBy>
  <cp:revision>76</cp:revision>
  <dcterms:created xsi:type="dcterms:W3CDTF">2006-01-20T07:42:16Z</dcterms:created>
  <dcterms:modified xsi:type="dcterms:W3CDTF">2017-02-08T07:39:52Z</dcterms:modified>
</cp:coreProperties>
</file>