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059F21E-49D1-436B-8A82-AF7284C86A03}" type="datetimeFigureOut">
              <a:rPr lang="en-US" smtClean="0"/>
              <a:pPr/>
              <a:t>2/8/2017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67AC89-AF17-4F37-8AE6-B9C0C91D90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59F21E-49D1-436B-8A82-AF7284C86A03}"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7AC89-AF17-4F37-8AE6-B9C0C91D90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767AC89-AF17-4F37-8AE6-B9C0C91D90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59F21E-49D1-436B-8A82-AF7284C86A03}"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59F21E-49D1-436B-8A82-AF7284C86A03}"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767AC89-AF17-4F37-8AE6-B9C0C91D90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059F21E-49D1-436B-8A82-AF7284C86A03}" type="datetimeFigureOut">
              <a:rPr lang="en-US" smtClean="0"/>
              <a:pPr/>
              <a:t>2/8/2017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67AC89-AF17-4F37-8AE6-B9C0C91D90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059F21E-49D1-436B-8A82-AF7284C86A03}"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7AC89-AF17-4F37-8AE6-B9C0C91D90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059F21E-49D1-436B-8A82-AF7284C86A03}" type="datetimeFigureOut">
              <a:rPr lang="en-US" smtClean="0"/>
              <a:pPr/>
              <a:t>2/8/2017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767AC89-AF17-4F37-8AE6-B9C0C91D90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59F21E-49D1-436B-8A82-AF7284C86A03}" type="datetimeFigureOut">
              <a:rPr lang="en-US" smtClean="0"/>
              <a:pPr/>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767AC89-AF17-4F37-8AE6-B9C0C91D90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059F21E-49D1-436B-8A82-AF7284C86A03}" type="datetimeFigureOut">
              <a:rPr lang="en-US" smtClean="0"/>
              <a:pPr/>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767AC89-AF17-4F37-8AE6-B9C0C91D90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767AC89-AF17-4F37-8AE6-B9C0C91D90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059F21E-49D1-436B-8A82-AF7284C86A03}" type="datetimeFigureOut">
              <a:rPr lang="en-US" smtClean="0"/>
              <a:pPr/>
              <a:t>2/8/2017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767AC89-AF17-4F37-8AE6-B9C0C91D90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059F21E-49D1-436B-8A82-AF7284C86A03}" type="datetimeFigureOut">
              <a:rPr lang="en-US" smtClean="0"/>
              <a:pPr/>
              <a:t>2/8/2017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059F21E-49D1-436B-8A82-AF7284C86A03}" type="datetimeFigureOut">
              <a:rPr lang="en-US" smtClean="0"/>
              <a:pPr/>
              <a:t>2/8/2017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767AC89-AF17-4F37-8AE6-B9C0C91D90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solidFill>
                  <a:srgbClr val="002060"/>
                </a:solidFill>
                <a:latin typeface="Arial" pitchFamily="34" charset="0"/>
                <a:cs typeface="Arial" pitchFamily="34" charset="0"/>
              </a:rPr>
              <a:t>Lecture 8</a:t>
            </a:r>
            <a:endParaRPr lang="en-US" sz="4800" dirty="0">
              <a:solidFill>
                <a:srgbClr val="002060"/>
              </a:solidFill>
              <a:latin typeface="Arial" pitchFamily="34" charset="0"/>
              <a:cs typeface="Arial" pitchFamily="34" charset="0"/>
            </a:endParaRPr>
          </a:p>
        </p:txBody>
      </p:sp>
      <p:sp>
        <p:nvSpPr>
          <p:cNvPr id="2" name="Title 1"/>
          <p:cNvSpPr>
            <a:spLocks noGrp="1"/>
          </p:cNvSpPr>
          <p:nvPr>
            <p:ph type="ctrTitle"/>
          </p:nvPr>
        </p:nvSpPr>
        <p:spPr>
          <a:xfrm>
            <a:off x="1295400" y="381000"/>
            <a:ext cx="7162800" cy="1295400"/>
          </a:xfrm>
        </p:spPr>
        <p:txBody>
          <a:bodyPr>
            <a:normAutofit/>
          </a:bodyPr>
          <a:lstStyle/>
          <a:p>
            <a:r>
              <a:rPr lang="en-US" sz="5400" b="1" dirty="0" smtClean="0">
                <a:solidFill>
                  <a:srgbClr val="C00000"/>
                </a:solidFill>
                <a:latin typeface="Arial" pitchFamily="34" charset="0"/>
                <a:cs typeface="Arial" pitchFamily="34" charset="0"/>
              </a:rPr>
              <a:t>    SALES LETTERS</a:t>
            </a:r>
            <a:endParaRPr lang="en-US" sz="5400" b="1" dirty="0">
              <a:solidFill>
                <a:srgbClr val="C00000"/>
              </a:solidFill>
              <a:latin typeface="Arial" pitchFamily="34" charset="0"/>
              <a:cs typeface="Arial" pitchFamily="34" charset="0"/>
            </a:endParaRPr>
          </a:p>
        </p:txBody>
      </p:sp>
      <p:pic>
        <p:nvPicPr>
          <p:cNvPr id="11266" name="Picture 2" descr="http://redhotsalesletters.co.uk/wp-content/uploads/2012/10/Upsell-Sales-Letter.jpg"/>
          <p:cNvPicPr>
            <a:picLocks noChangeAspect="1" noChangeArrowheads="1"/>
          </p:cNvPicPr>
          <p:nvPr/>
        </p:nvPicPr>
        <p:blipFill>
          <a:blip r:embed="rId2" cstate="print"/>
          <a:srcRect/>
          <a:stretch>
            <a:fillRect/>
          </a:stretch>
        </p:blipFill>
        <p:spPr bwMode="auto">
          <a:xfrm>
            <a:off x="6496050" y="1905000"/>
            <a:ext cx="2647950" cy="4733925"/>
          </a:xfrm>
          <a:prstGeom prst="rect">
            <a:avLst/>
          </a:prstGeom>
          <a:noFill/>
        </p:spPr>
      </p:pic>
      <p:sp>
        <p:nvSpPr>
          <p:cNvPr id="12290" name="AutoShape 2" descr="data:image/jpeg;base64,/9j/4AAQSkZJRgABAQAAAQABAAD/2wCEAAkGBxQTEhUUExQWFhUXFh0bFRcYGBwdGRoZGxgdGBcfGBwdHCggGBomHBcZITEhJikrLi4uGCEzODMsNygtLisBCgoKDg0OGxAQGywkICQsLCwvLCwsLCwsLCwsLCwsLCwsLCwsLCwsLCwsLCwsLCwsLCwsLCwsLCwsLCwsLCwsLP/AABEIAKUAwgMBEQACEQEDEQH/xAAbAAABBQEBAAAAAAAAAAAAAAAGAAECBQcEA//EAEUQAAIBAgMGAwUEBwYEBwAAAAECAwARBBIhBQYiMUFRE2GBBxQycZEjQqGxM1JicoLB8ENjkqKy4RYkU/EVVHPC0dLi/8QAGwEAAQUBAQAAAAAAAAAAAAAAAAECAwQFBgf/xAA3EQACAgECBAMECQUAAwEAAAAAAQIDEQQhBRIxQRMiUTJhcZEUI1KBobHB0fAGM0Lh8SQlohX/2gAMAwEAAhEDEQA/ANxoAg7gUAREooAXjDtQAhJ3oAcSCgD0oAVACoAYmgDzMooATS+VAC8WgBeKKAHzi16AwPE9wD3HWgGToAVAHnI9qAG8UUAMJh/X9eVADiXyoAcSUAelACoARoAiVoAbwxQAvCFAC8MdqAHCDtQA96AFegBs9AfE5sbtGKJbyyKg7swH50mUSQqnP2UVR3ow5t4Qlm84onYerWsPrScxP9DsXtYXxY0m3H6YHEsO/wBmP9UgpvO/sv8AActJDvbH8f2GTbsnXAYoDv8AZH8pL0c7+y/wB6SvtbH/AOv2IybywcpUmitrd4nCj+ICx+tLz+4RaKx+zh/BndszasUoPhyxP5KwNu1+o0HIinKSIbKbIPzRZ3xjUm9wbadtKUiZ7XoEEDQAzLegBvDFADeEOwoAfwxQA4QUASoAVACoAVACoAVACoAVAEHNKI2l1KzaW3Y4mEeryt8MSDM5Hcj7o8zYUxyLNWmnYubpH1ZVY+SYgticQmEivYLGQZG10u7DQkdFW4vzprfqWaYVp8tUOeXv6fgC+I3owEBJgwxnk/6kh1J82e7fhUTlFdGa9PCdbcvPPlXocGL9pGKPwCKMdABmP4n+Qpjul2LkOAURX1kmzni3p2hL8Mz9LZU53PkvIdT050nPYx74doIbNL5jf8S7SUZjJKBe3FHr87FeVHiWLcFw/QTfKkvn/s9cL7RMWp4jG9ujLb/SRS+PLuhs+BaWS8jf3FlDvZg8RricKqSD4XU69NQwAYa9r8qerYdylbwrVU/2p5XoEeCeTnhMSsy9YZzrbybR166sGGnOpFv0Zl2wjnF8OX3r+YLbA7wKziKZTBMeSPyb/wBNuT+mvkKfGWOpVs0jS5oeaPqi4Q04qZJ0CioAVACoAVACoAVACoAVACoAVACNAHmzWoYiXZA+21WxJdILpEoIbE6aMLEiIEEPYA3Y6A99QGZL30dVJOe8vs/uC+O3lSBmiwCIzsC8k7G69yc33vmxCjT5VHKS6I1aeHytirNVLC7Ir9n7tS4xhK8s+ewJLxFeZ5RvmsNOoUi+tqTkb6k9vEY6XNdcI4+fzCfC+z7DA3fM/ESADlUAhRbhAzDhvf8AaOlO8CPoZk+N6jpHYI8DsXDxfo4Y1t1Ci/151IoJdihbqr5vMpNlgFFOIBytAFdtTZEUy2ZEJ7lQfzpHFPqT16q2p5i2DW1fZ/hZLlM0LEaFTdQfNToR9PnUTpWehp0cb1UNpeZe/qCm8u6smEZJIFkIRQWkVixVrm4ChbhALd+ZvyqKyprdGpouIw1L5bkjp2VvqsiiDHqsqNb7S2q9i3yP3hY6cqI2p7SG6rg7j9bpnjHb9grwuLkwyq6ucTgzykHFJGDyuR+kQd/iHW/OrCfdsxbIRuk048s/Ts/2YQHaMYTxDIojIuHLDKR5Gnc0UUVTPPLjf0OD/ieFv0ReY3taJCw/xWy/jSc3oTLSWraax72ebY7Gyfo4EiB+9M9yNf1E/wDtTXIfGvTQfnk38P8Af7HVu5j3liPiW8RJHjktoMytbQXNrix9RT4kWqrUJLk6NZ3LYUpXHoAVACoAYmgBXoAWagBmOlAjYKY3Fe9FxnyYOK/jSXt4pHxKD/0xbiPXl0NMbyaUKvBa2zN9F6f7A/b29BnKxwB1wwzJkjAzsStluNbrqOED6nQQSmntE3NNw5Up2XPz9d+n/Qo3Y3UKKHmFtGtECTo4GYSE/GOEcNgBr5Wkrh6mPruIeJLEPn+wYRoALAWHYcqm2MnLzvuTJoyK3jcpdqbwxQ4iKCQ2MqmzXsAbgKD2zEm3yprkky3TorLapWx7FyjC1OKm/ccmgAT313o908LIVZy4zITr4eubkbi/IHvUM7OVmtwzhstW552SWz956bH3kgxkmSISHKLtcFVAOlm7ntT4TUuhDqOH26WGbO/Qv5w/DkAIzDNf9U87eYvfztbrT3uUElvnYFd5NyFmEkkSxpKSCvCbECxs3FbMSDxADQ2tzNRWVqRr6Li06moWNuIDbC23Ps+ZkdTkzfaxN59U7Hz5H1uIIycHudFqtHRxCHiQfmxs/wBwlTbmzs/2WHDyseHMtuJtQOK+UEm1wLAmpFbF9jGloNbhqyWIog2+OKHgt4USo5e0aklsicJYueFVDWvw6BeeopeZ+gkeHUNSXM8rG79fTBXLvHL7xhjJIfs5bakgyxyGwZl5G2Y9B0NutNVm6TLX0CvwZKCy2vk11D7Zh8PG4iPpIqTD528N/wDQD/FU62ZgWpzojPPRtF8DTioPQAqAFQB5yMelAERIaAI+IaA6lRtfEs592jazsuaRxzjjvb0Y6gfInpTWy1TFRXiSW3b3sAd8drB7YTDkLHHZcqkcbDSx15Ag6dTVa6b6ROi4Zp+T/wAi7qFO4u6fu6+NJrK4Gn6i87dy3c+Qt5zQqSMvi3E3qZckfZQVS4pEZVZgC1woPUgXNvQVK2kZHJN5kui6nsHFA3mWM5Krb+8UOEUGUm5+EAE39eQ9TSSlyrLLWl0dmpfLAy3eTa6Y2UyEhAEygGxbhJYWbpcsB5VUlLneUdZo9JPSV8i37+70LDA7YxM0kUEWJkNxYgZRoNCQbXsBa970+E23grW6OimuVlsV7uppuGiKqqklrAC7ak+Z/OrKOUlNuWenoAO9m6MYmjMKHNMxDKBcX+K9idOVib8idKgnXzM6Lh/FLlU4TaxHv3LfcbY0uEaZJApViCpXoQNQeoHIjnTqocuxT4prK9SouPbYMgalMjcZ3At58qEDWVsUW8u6sWMAz3Vxydeduo5aj+YFMnWpF7RcRt0r239zKfZXs8ghdXZ3kZdQCAEuOXCNT6k0yNCTyXdRxzUXR5cJL3BLBs+NQoEagIAE0vlA7fjU3KjIlZY29+u5m3tH2eFxQkHD4iA9uJTl+tslVb44kmdTwXUSlp3W/wCZCuDGBvccVcHMDC7fvrcddD4iAVMpZSZjW08jtp9N/wCfcFiOakMs9qAFQAqAGagDnE5INlOh5HT116Ug7B5bQ2gsMbyObKguT5AfzozhZYtVbslyx6gNtfaz4TC520xeLJY90WwGn7gIA89ahsm4x95u6TSLV38i9iH8/E4/ZxsBZGOIbMVQ2S40ZrA378PLprTaYL2izxnWuCVCS95pMcrZb5bHXhuPTXlVjc5dpJ4yZJv3trESYhBLEcOYiWj1uSbjiDcja2luVzeqls5HZ8H0VEaJSUlLm6oLPZzjJsQsk007PZsgTSwsASSAOtxby+ek1Lcupi8aqq081XCGAtx2BjlQpIgdT0YX/wC1TSWVgyKrZVvmg8GK7z7KEOMfDwqzC65F1ZuJQQBbU6n8PKqM4YeInd8P1XiaTxbX0/QtNn4HG4KeORsO+RSM3hrnBUgK9wl7NbW9uainwjKLKOpv0mqplFT3fqa5G9wD0NW10OQaaeCZSjIi2OfEQnUobNawvqOd+VHfIscbRZ6mS3b+v50bCYluyt21t+HDAeK1i3wgKSTa3K3zFJKUY9SzptHdqG/DRSYD2gQy4iOBUcBzbO1gAbGwt5kW9RUStTlhGhdwW6ql2ya27Fd7R9u4rDyxrFJkjdOYUZswOvEfIjTypt8nHoWeCaKjUJ+IstfLBb+zrajT4S8jFnR2VmJ1OuZT/hb8KfS8oo8Y00aNRywWItZK/wBrGCzYZJQP0cgBPk3Dr62ptyysln+n7XG/kfdFXupIZdlzxjV8PJ4iAc9GEy2+bBh60yt/VlrikVXr1LtJY/DBpWBnEkauOTKGHqL1ZTyjmpxcJOL7M96UaKgBUAMaAOTGYlUtmNgevQfO3IaczYUjHxrlLoDm0MamLlhgicOmfxJsvEuSM3UFgbavlFr62OlRz8zUS9VX4EJTl16L4g9jsmMxykktHFMYQpy+GCYyVPLW7ra1z8I1FRy+ss+BqV82k0rS2lKKl7+od7NwKRwrCh0VApI0PLnccjqTVlRSMC62U7Oefc78PEFUKL2Hc3PqTQQvLbKLbu7EWKniklN1iDDJ0YsVIzeWh063pjrTL2l19ulrlCG3MduydhQYdmMKCPPbMATlNr2NuQOtOjHBBdqrbsOyWSyanFfdp56FdFsiITviMt5XABY9ABYW7UxwxLJNLU2OpVp+UsgKcQrylLtHejCwkq8y51BJReJhYXNwOXrTHYkXaeH6m1c0IvHqU6+0fClrfaAfrFdPzvTfHi2XHwLVRhztHhv/ALcnijgkw8oEclwWUAk6XWzG4Atektm+xLwjR03WShct0ZvJtaVnWSSR3ZWBGZiRwnMLjlzAqrGcmzqPodEYOEYqO3X/AGHXtLXxIMLONLnmegZbi/qBVi7Ejn+ByVd1kJb7fqAOHYo9xcuDdT2ddRYjpe2tVY+VnS2xU6ml3ND3/titnw4ldbFW06BxlP4kVasXNDJy/B+bT6yVT77HD7KcZlmliYj7RA4F9bqcrX7HUaU3TMs/1HUpRjYu2we704Dx8JPF1aM2/eGq/iBU81lHPaO503ws9GZr7LcZbEvEeU0R0811+ti30qvU/O16nU8fqzTGxf4v8zQ9zHIw/hHnBI8VuwRuD/IVqxD09Dl9b/c5/tLPzL2nlQVAFPt3aLwiPw0VmkkCcTWVbg2J6m5FtOpprZY09UbG3J4SXzK3Hs4y+8Y1ILj4IrKWPkXzN/hFMlJY6liqMX/arb+INYnbuy4zmEcmKa9wXzML918Q2HoKj54fE1aeHa+z0gvl+R4H2iGzIkKQLlOQjiN+gIsAL6i/Q96Txs7ImlwLGJSlzPO6G9m8DSS5Sh8NHabOwN2crkUE8rgMT8yfOnVIbxqcVFNSWWuXC7LqadFEFYnuAOZtpfkOnxH+hVg5ffuz2ZwOZoGnDiccq8ZZBGt87MwAXTQm/ShvBLCDn5Uss5cLvRg5WyJiIyx5C9r/ACvYH0pqnGRPZw/UVxzKDwVG8u+XuztEsLO6qDe9lseR0uQt9LkWuDTJW46FvRcLeojzc2FnGAN2h7QMW/wMka/spxfViRbzAFQSvl2N+jgWlrxlNv4h/uJtRsRhI2c5nUlXJ5kqeZ+YsfWrNbzE5riunWn1LhBYT3M339wKx42YXIz2kXTmGFr/AOJSKq3R3Oq4Nc7NLH3bFbiNltHBDOGukoZdBqrC6spvfz1pko4WS1XqY3WTp+zj5F/gpDPsidD8WGcOvfw9D+F3+lTJ80MGZbBUcShJdJrf4nj7NWX3zKyhgyHUi+UjUdNL602lb4JeO76dOHZht7SIg+AcqfgdDp+8FP8Aqqe3eJgcFlKGsjnuZZh4M2HkIFzG6Mfk90P45appZizr7JSqvgm9pLHy3DjdBveNnYjClgGysYwvMKfhPO/xgn1qxCXk5TnuJRWn1kLo9G/+/gCW52OMWNgc6XbI/wAnBU3+TEH0qKvaWDc4nQrdJJLtv8jb4jcajvpe/wCVXzz/AK4ZjAQ4Tamn9liP8j//AIfT6c6o45bDuOZanh2/Xl/I1HAxiPFzjMLTKsir1uBkcjTlYJ9atHI2tzpWV7OxeinlPqiVApT7zYPxMO/QpZ1Nr2MbBwbdbZaR7ljTT5LFnoAftVw4DxTqoIkjKE2Bvls6287E+gqvZstjoeAybjOtvo8lnsjcvCzqJWlMlyCQhUKGy2cAqtiLm+lrW0pypjLdlW/i2pqfIklj5hJgt2sJCBlhQW+82p+rXqSMIwMy3W6m17ybOyLaMObIJY8w+6GW/wBL0uUuhA6bN5NMqN8N6Pclj+yaTOSAb2AI6H59PkabZPlRc4bw76Y2ubGAHx/tExLFTHljAsWULcnXUZieVgeg51Crm3sb8OA1Vp8277HX7SNpNJLHErWhMQfloSzEqW0NrZAB8z0otlIi4Lp4whKySzLOASm2fJEiO62Sa5BBBBC8wTe1+oF9dLVDyuJsrUU22Sgv8dtwui2S21IYZQ0aNHeOZmBL8Oqai1xlbNr3FqscqnFYZifSv/zLpVtN826AzEYcRTlG4gklm5i4B4vMaX1quliWGb8bvG0/NHZtZNz2JsuGCO0CBUbi06kgC57mwH0q9Fcp59qL7LZNzeWA/tbwWsM48429eJb/AIj1qvqF3Oh/py5rmq+8oNnt4uzMTH1gkWZPJGADfkx9aavNEvanFOvhOPSSw/idW4UyHEyQfcxETJY9SBe3IXNi3ToaKfawRcWrkqI3d4vIMYh5EchifEQlSeR0Nrj+utRSbjYbFUa50p42e4X7mxNLgsdBltnQsp1tny2PFfU8KmrEMuG5g8SlXVq6rINehR7oZGlkikYKk0DqWJ0vbMpv6E372qGvq0aXEVPwoWwTbi0T3M2i0OMjLNozeHIQRbKRYHzUMF17XpYPz4E4np426V4W63X6/gc+3YBhsbMuUHI5Kg8tRmU+YGalntMk0c3fo0k+25sGxtoK8EL5sxdRqbXJtc8gLmwOgFW1LY4jVUyrtlHHRgH7QVEWKWVlUiSPjGtmKXGjX4WAKWIGlr9Kr3bNM6DhKldp3XF4aeQqw207xYGdkAz2jZjoUDp010u6qKnztkx7aMWW1p9P0CmNrgEU9dDO6bE6AIOLg0PoC7APj9nZ8BkkIX3d2ALCwspYJc9AVZeLlUUo5Rr03uGo5oL2kS3X2iqfY2e7FMisjeILizF7aZOGwcaaUQe43X0Snm3577Alv1iXXFSRu7lbXUE3FmHbqL96hvk0zd4VTXOhTjFbbMopEKrHIYiqt+ibSxtzse4PyNRtyW5p5hZJ0xa96DLaeMON2SZDrJCwDd7g2v6qwNSzfNEwKKnouIKPaRQ7j4GLET+BNfKykgKbXIsedrjTsRUdSyzW4xdZTX4tXUJPaLsxIhhnROFQYtbnpeMNr8Ny2vO9qmujhGPwXUzsc4N4b3KvY208PNEsGMZo0WTPE4QBSp5q3CVCgk66CxHK1NrkmvMWtVpbqbHZp/M8b/E0TYex4cPGVw4ORtSc5a5ta9yddLD0FTxhFLY5rVai6+zmu6ma+0CMRY5iVHHGrchrmzK173158uwqtcuWWTquDN3aXkz0eDQdycd4+Dia/IZD80OU/kKs1S5kc1xGjwtTKJ5b+4HPg5WOvhgOP4bk8/KktWUx/CrXDUxw+uwEbm4lWlMBClJ42S9rG+X4W0udFJ0vYNUFZvcTqmoq37LX/Su2dMIJ0kNg0cgzWBNiHysAQLarmF7n05UkdpZLFsXfQ49mtvln8ye/eGEeNltye0im5vZhbTuMysPrTbVvkk4PN2adJ9vKadurixNgoXNrslm+Y4T+INWoNOByWuqlVqpx9GYnjcPkkdCLZXK2+RIH4fnVF+1sd9p7HZUrc9Vk6ZoJMO2WVCjlcwBy3KkEA3F+x+lOacXkrpx1MOaDz2Zb70YlZRh8Ta/ixZW0GjxnKwv3IsPSpLHlJlTh0JVTnp/Rt/czl2PtsxzQnUIjjhvw6nKdOXI86SM3lDtXoFKuWerXUOfaFhx7uk5XMqSAsL6kPZedtBe3LvU90fLk5/gzkr5VJ4b/AE3OLd2YT7OnSMWaJs6LzIKkSLz01ZT9abB+Um1tT0+rjJ9GsfPY0HAYgSRpIOTqGHqL1YXQwbYck3F9mdNAwi1AdygWADETxHVZo1cAgkAi6Ne+mtl08jTOhb5/qoWL/F4BvZmJnWRHBVpZmlWX7w8RAAAGPwqCDw6d6ZFYZo311yi4r2YpNfeVvtUwbBoJSOamNja1yvEunS93+gqO6Pc0f6evXJOpfEpVdX2ayObSQ4gFATYlZBrbvrm+lMUlyNMuNSq10XWvLNb/AHfxF57M8MZYcbEb+G6KL/tFWGnna30FSURyilx65QvqkvaQGbOxkmHlWRLCSMnmLjNYqQe/Wq6bjJm7bVVqaeV9JGibqY47RixEE8jMRkZHyhWQkW4QNOFluP3tedW4y8Q5bX6d8PthZWgV21u/LgmAkDtD0lUcI5X4QeHkBY2vbrYVDKppmxp9fXq45TSl6HTuHvE2HmWJ2PguQtuYViQAR+qLnWiqeJ4I+McOVtfiQW6+Ze+1rBXWGb9UlGP7JGYet1/GpNTHO5n/ANO3cs5w+RL2R426Twn7rCRfkwCn8V/GjTsP6jp5ZxsXdY+8P8XCHRlIuGUgjuCLVYaysHO1vlkmuxg2CkbD4hQS14plvrpwuA99De6iqK2megWxWq0zku6f5HtvXKrYqYxvmjL5lsdL2F7eV760ljw9hOHQf0WCa36F1vqhlwuBxVtWiCP9Lj8m+tPt3hko8Lfham3T9k8gsdoyhAviuFU6LmIF/lUUZS6I13paG5TUVn3ndj8DLPMzRRO+cKwyqTqyg8xy1Jpzi87FWnUVUaflnJLGV1Drbu6c2LiwrACORUtLnN7XAP3b3Obz6mrEqudbnO6XidWltsT3XbBCLcuOOARYiVnCsZAEFjfLlYKBckEAGw1vyoVWFhiy4zY7ndWsZWN99i62VuthorMIVHm/Gw5AAMTfmCf4vKnqEfQo38R1Vr5XN/d0+RLbOLwxhlgkcFAgBOYGxPwAm981wLedutqWbTQmmrtVsbYrDyB+54WLERxBmAxWFRidB9oGZnUWGgIDD6+VQR64Rt8ScrqnZhfVza+7bDDndNnEJjk0aKR0t+yGvHbvwFf9uQsR2Of1qzYpx/ySf39y/pxUImgCj25CVnw0w+65Rz2SQdf41T602XYt6eS8Kdb7rK+P/AW2/KuGnu5DXlMsSLcZAQNTYgEllLa89R3qKxqMk2ammhLUVYguiw36nTvhhpXwkshIkQOHi4V0jKi9+54iL66AadaW1NrYZw2yuvURitm9n8cmd7MwjzTKqglzcqAVUmw+7ew/o1Vgm3g6rUXRpqeXsviWu5+8UmGmRGJ8EtlkjNuG5y5hfUEHmOwOlPqm4vlZT4noK9RU5x9rGz9Tw302cYsZOANMwcfxi/1veksjiQ/hN8Z6WPqtjR9xNmYdcOk0KWeSMZ2JYm/MjU6C/TSrVSSWxy3FNRdLUOu19APxu+mI95EcuURrPkkQKLFMwU5r3N7XOh7ac6gdr5sM26uD0x0/iwe7jlfEq96tiCCecIQqqUZF65Xv8OuoDC3/AGps1h5Ra4dq3dTFSWW8psPdvn3vZBkAu3giQfNRmP5GrElzQyc9pH9G4hh9FLDAr2cY7w8cgvpICh+mZfyP1qvp5bnRccp8TSuX2dzZ2q6jhMpGPb5bGk/8Qk8OJ3D5XGUNoToTppe4Oh071UsrlzbI7ThmtgtGo2SSwT2fuDiphd0EAJ5MVay+WU36nQkedCqbW423jVFLxW+bHx6mgYrdaKTCx4Vs3hx5bEEBuHz15/zqw4Jxwc5HiFsL5ahe0xbO3PwcPwQKT+s93b6sTQq4oLeJ6q3ZzePkXcSWFgLDyp+Eik3vvuTpBoD+0feKTDeHHCwV3zEkqGIUaaX0Buet6ius5Ejc4Lw+GocpWbpfmBEEO0MWL5ZZVINixyoL8iuqqLc9PpUK8SRv2Ph+leMqMl9/7hBsXciZBmneJACrDib7h0uAyodBbUH/AOJIwl3MvWcWqsf1cW3v+P4/kEkOEwiOzgmSSNzJZAWZWkAFlyi5zfq3OjdBUvLFGTK69+Xs1h/cdWwvFbETyNA8UcgQguRmLgZTwhjlFgOg1JveiOc7keoUFVFKWWvyCOnlMVAFXvNA74aURkCTKShNrBl1HPTpTZdCfTTUbYtmfe09A3u2IU3WRCtweG9s6G/yLfSq2o3SZ0nAJYnOp9gr3UkXFbNVCbjwzE/oCv5VYi8xMfXQen1ra9coyvZWJeCeItfNDLx6clByy/hf6VTi+WZ1+phG/Tya6SW36HZvng0TGygaLfNZdLggG4PK+p/o0tu0skPCpSnpff0LXe28q4PEgMRLAUkC8yVFx056v9NKfbukyjw1qqVtL6p5KvZu92Iw0PgQ5VUMxBdczC5vbU2Fj5GmK1pYLt/CaNRPxJtttdjs3vwJzpjQpMUyK5I5CS2obsDa9/nUk1nzIr8M1EYwlpZPDTx9xQ4rFS4uUGxeQqqKqgnQaADt3uedzUL5ps0q66dHU99lvk2rd7ZhiwkcDEErHlbsSRr6a1dhHEcM4XWXq3UytXRvIM7I9mqxSJI07EowZQoAHCbrcm5PIXpkakmaep47ZbU6+XZh4RU5gZeBgKTAuSaigB6AOeHEq4upDC9rg9QbH8aRSQSjh4kewNKAzPalEabawYpvPiTjdoEJqGZYo7duRP1LH5CqM/PPB3mii9FoMy+JoLxSPKMHBI0McMIzugUkltEUEg5SACT11FWMdMHLSlBQ8exczk3s/wAyxTdqE5TKPGcfek4rnvlOg8rDSnqJWlqpv2Nl7i2WEDkAPlS8pXzJ9yCyWYqSOVx352pRTpoGioA85mpH0DpuZ9trZbPs14FBZ8PJZAAb2B4RqNeBhUM45jg3tJq1XrFZ2mt/58RvZRiCFmja4BIkW/ndWt6qD/FRT6Ev9QRUpRnH4AvvjgMmPkFiEYh9OoIuQL6XJBFu5qG6L5jW4depaJb7x2KtsNiMRISsckjMdLAm2tgLnSw/l2pjTmy3HUaamK8ySRo7bqSvs2GC4WaMhgSfhNzcAjqAbVa5G4nKriUI62Vy3i+q9TjwXsyXnPOzHqEGX8Tc01adPqWrf6ibeKYJfHcOdn7KjhhWFATGosAxvp5k1OkksGBbdOyzxH19xOHZ8UeqRqp7qAD+FCSQll85rEm2eysKVsi6LccyWoBPPQqd6MayYSdk0fIQn77cKfiRTZvCLWjrjZfGMumdwd3P3zVosuKfI6WGc8nXodPvd/rTK7E+pp8R4VKuz6ndMJNm7wwTuyQvnKgFuBgBflqQBfy50+MsmZdpLaoqU1jJz71bblw0WaOBpdNSDovmw+K3yFJNtLYl0Gmr1EkpzUTKNh7YxSsIoJ/DEsovopAZ21IzA21PSqtdksnXazQabw3ZKPso2/DIQoBYsQACx5k9TV1dDhJyTb9Aa9oG2zBAUjP2sgIFuai3EfnbQeZqO2WEafC9KrbVKfsoFNwNkrGGxsuiRK2TrqLhjbny0/iNRVw2ybHGNXzP6PX36h7u3GwjzygCWVi76ai54VPcqtl9Knh0Oc1MlzKMei2LcSCnFYfOKAPCONgzEtcE8ItqO+vUcqBx1UDRUAQdaAeMbg+sYTGSxgkeNEHWwFgV+zYi/M6qdRbQedMT2Ljy6Iy9HgC92cS8WNUSW45XjzIgWNuG5y31FnUi3nfpUUXiRtaytXabMP8AFJ+/P/DQ8XsaCRw8kauwFgWF7czpfQHU686nwnuYFeptguWLeBT4uGEasqgA6Dnpz0Gvak8qEjXbYiOydtw4jOImuUbKylWVgdOjAG3nSqWeg6/SW0Y51jKLNaUrkr0Ac+OnCIzE2Cgk+gvScyXUfXBzmoruCGxN/MPJCrTOIpOTJYkk6WKAA3Bv9dKYrYtmrqeDamq3yLmjjOQskRihKGzFeEkaX8xofSntZMmLw8S6d8GS74NtFH/5piY73QoB4RINxawvzto2unWqlvMjsuFx4fKP1Xte/qDkmJPTn10Wxa5NxYWtbL9Khbx0NeunGU9/Q2PcDCxrg42jIYycTtaxL8iD2tbLbyq9VHCOF4pbZLUSUu2y+AQypdSO4I/CpGZ8Xh5A3Zfs+w0cSpIpdxqZMxU38rEWA7VFGlI1dRxu+6b5do+gRbW2gmGhMjk2UaDmzHoB3J/3p7lhFCimWonypdTMtnTT4zFM1/tX4crRhkjg5lgSLA9AOpb52gi3JnT3xr0mnUV06pp7uQZ4XDrLKuHiFsLh7eJpo0gsyqO+U8RPew71KttjCnOUIOyb80unuCgxCpGZq26jQw2GpJ1P0JJA9Bp6UCnoIwKAJ2oAegBUAKgAf3j4J8JPoMspjYn9WUWt6uI6ZIt6bzVzh7sr4r/WTNd9Ukhx5Ck8LCSIdFvxm3QDMpJ+RqtZlSyjq+Fyqu0mGt+jPKHGbSxJBDYiT5DKljobiwTkeooTtkOdPDaI78v5sINk7rY8NGztDFkzcTEyOwcjOHsbMCABzv505Qn6mXfrtG1JRUnnstksehXbVE2zZWILXZg6OSTnIAuD3FiwIOvXoCB5rLNCq4hBL02x6INd2t7YsSLH7OQDWMg3N7WKHky86mhbzGNruF2aWW28fVevvCKFLXub3JNSGZL3oF9+tgGaKSQyOPDQsqBjlOUE6re1z30qOcco1OF6tVWqPKt9sgFu3sTECSDE+7NJCHB6EkfrBb5ja+YG3Sq9dbUsnR6/XaedUqVPEsfxG2Lyq4cP0Bn2hYJpcGyopZs6WA5/EB/Oo7VmLNLhFsatRGUuhRbI9myGEe8M3inXgNgnly4vmajjp1jc0NTx61WfVLYJt1tgHBo0YkLoWzKCNVJ+IfLS/wAyalhHl2MrXa36VJSccPGNi9vUhR+JTbxbww4RM0jXY/BGNWY+Q6DzOlRzmoouaTQ26qXLBfF9jLpNpYnH4tSq5yGBRLnw0A5EkEdbEsdTb5Cqyk5SwdX9F0+i0+ZP4vuw3w+zjhx7rhv08ozTzW0jU6XF+uhCr6nqanxjynP2XeL9dZ7K2S9Qo2Xs9IY1jQWCj1J5ksTqWJ1JqXGNjMst8WTkzsoGD0AKgBUAKgBUAMaAKjenCNLhZVT48hKW5514kt6gU2SLOksULot9O5VjaEk2VkwLFtOObKig26Xu3UjRaan7id1Rrylb8snd7ni5AAZkhHURJmIHSzPp/lpeVsidmnj/AItv3sZ91IW1laWY/wB5IxA+SghR6CjkQfTJ7cqS+CKvaMPgoYcapmwh+GYi7R9vEtqLdJPLXlemtdsFqqfNLxKHyz9PX4fsBm8G580H22HYzQ2urqbuo6cuY8xUE6+XeLN/R8Vqt+ruWJd0+jOvd/2iSxWTEKZUFgGBAkHQ3ubN+dOhdjqQ6zgNdi8Sl49webO3mwmKGVJFJI1RhY25EENz/nVhTTOd1HD9RQ8yi/ii4VRYW07U5YKcln2j0BpRFvuMTSC9Rg1GRE2zg2nt7D4cXllVfK9yfkBqfpTXJIs0aS+54hEBt4faKSLYVLAi/iONe2i99OZqCV3ob+i4Cub/AMh/cv3B7Y27eKxz+LIWCE8U0hOo/ZHX8AL+lMjCU930NLUcR02iXh1LL9F+obbJgRFMGzl62mxTC4v1yn+0ftbhX0tViCT2Rz+ounbPxNT90f50CfZWzEhQKne7MdWZjzLN1J/2p8VgyrbZTnnt6ehYAUpGPQAqAFQAqAFQAqAGNADWoBpPcbLQA4FG4hKgU83jB6UddgTwygm2G0JLYNxHfUwtcwk9wP7M+a6dwaj5OXoXY6qM9rln39/9g/tjBYSY2xkDYSY/2ot4bHkOMcJ/isaZJKXbBo6XU6mn+xPnj6P9v2KLHezyccWHeOdOY1yt6c1PzuKjdDW8WatXHqn5bouJX22lhtP+aQDtdl+mq2puLET/APrb91yt+/Y6sHvdtEsEEgLcgJEVST2F8tz5DWlVlhDbw7h0Y5ksJ+jyduB3xxbrKryKHKKsIEeviOwA6dBrUiskU7uHaOEo+H7Pfc8to4rGTqUjOJZlkZTbOquvS2UBVUG9tSSKSXO+g7Tx0tT5rFHGPdlP8zxwHs9xUnFKUiXqWN39Aun1YfKo/Ck+pbt47pq/LVFy/Au8BsbAwNZEbHTjoAGUHpmOkaWve7G/apoQijMv12r1CzJqEfx/dhIuypsRb3pgkf8A5eInLbtI4sXH7IsPnUmG9/wMt3wr/tbv7T/RF9BhlRQqKFUcgBYAeQ6U5JLoU5ylN5k8s9gKUaPQAqAFQAqAFQAqAFQB5yPQBDxqAEJqAF4lAElloA9KAFagCEkQIIIBB5gjnRgVNxeUUku7EIOaLPA3P7FigPzUHK3qKa4+hZWum/bXN8Vkh7li00TFBh/exAn5cBX601xbHKymXtQ+Tx+5E++fqYVj5l18/wBU+VKtg5qPVjD33n4eEXzDOf8A2ChgnT9pkvdca2jYiKMf3cWo/iYkf5aTDFd2mXSLb97/AJ+ZJd2431nkln8pHOT/AALZfwpVF9xPpk4rEEl8Fv8AMucJhUjUKiKqjkFAAHoNKdhFWdk5vmm8s97Uo3A9AHlI9qAwMJqAIibX+v66UASEtADpLQB60AKgBUAMRQAwFACy0APloAVqAHoAVADGlEbwNQGRiKTIYyOBRkUa1GROo9qUXoNakyJglQhR6AFQAxFACtQA2WgB8tACtQA9AC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jpeg;base64,/9j/4AAQSkZJRgABAQAAAQABAAD/2wCEAAkGBxQTEhUUExQWFhUXFh0bFRcYGBwdGRoZGxgdGBcfGBwdHCggGBomHBcZITEhJikrLi4uGCEzODMsNygtLisBCgoKDg0OGxAQGywkICQsLCwvLCwsLCwsLCwsLCwsLCwsLCwsLCwsLCwsLCwsLCwsLCwsLCwsLCwsLCwsLCwsLP/AABEIAKUAwgMBEQACEQEDEQH/xAAbAAABBQEBAAAAAAAAAAAAAAAGAAECBQcEA//EAEUQAAIBAgMGAwUEBwYEBwAAAAECAwARBBIhBQYiMUFRE2GBBxQycZEjQqGxM1JicoLB8ENjkqKy4RYkU/EVVHPC0dLi/8QAGwEAAQUBAQAAAAAAAAAAAAAAAAECAwQFBgf/xAA3EQACAgECBAMECQUAAwEAAAAAAQIDEQQhBRIxQRMiUTJhcZEUI1KBobHB0fAGM0Lh8SQlohX/2gAMAwEAAhEDEQA/ANxoAg7gUAREooAXjDtQAhJ3oAcSCgD0oAVACoAYmgDzMooATS+VAC8WgBeKKAHzi16AwPE9wD3HWgGToAVAHnI9qAG8UUAMJh/X9eVADiXyoAcSUAelACoARoAiVoAbwxQAvCFAC8MdqAHCDtQA96AFegBs9AfE5sbtGKJbyyKg7swH50mUSQqnP2UVR3ow5t4Qlm84onYerWsPrScxP9DsXtYXxY0m3H6YHEsO/wBmP9UgpvO/sv8AActJDvbH8f2GTbsnXAYoDv8AZH8pL0c7+y/wB6SvtbH/AOv2IybywcpUmitrd4nCj+ICx+tLz+4RaKx+zh/BndszasUoPhyxP5KwNu1+o0HIinKSIbKbIPzRZ3xjUm9wbadtKUiZ7XoEEDQAzLegBvDFADeEOwoAfwxQA4QUASoAVACoAVACoAVACoAVAEHNKI2l1KzaW3Y4mEeryt8MSDM5Hcj7o8zYUxyLNWmnYubpH1ZVY+SYgticQmEivYLGQZG10u7DQkdFW4vzprfqWaYVp8tUOeXv6fgC+I3owEBJgwxnk/6kh1J82e7fhUTlFdGa9PCdbcvPPlXocGL9pGKPwCKMdABmP4n+Qpjul2LkOAURX1kmzni3p2hL8Mz9LZU53PkvIdT050nPYx74doIbNL5jf8S7SUZjJKBe3FHr87FeVHiWLcFw/QTfKkvn/s9cL7RMWp4jG9ujLb/SRS+PLuhs+BaWS8jf3FlDvZg8RricKqSD4XU69NQwAYa9r8qerYdylbwrVU/2p5XoEeCeTnhMSsy9YZzrbybR166sGGnOpFv0Zl2wjnF8OX3r+YLbA7wKziKZTBMeSPyb/wBNuT+mvkKfGWOpVs0jS5oeaPqi4Q04qZJ0CioAVACoAVACoAVACoAVACoAVACNAHmzWoYiXZA+21WxJdILpEoIbE6aMLEiIEEPYA3Y6A99QGZL30dVJOe8vs/uC+O3lSBmiwCIzsC8k7G69yc33vmxCjT5VHKS6I1aeHytirNVLC7Ir9n7tS4xhK8s+ewJLxFeZ5RvmsNOoUi+tqTkb6k9vEY6XNdcI4+fzCfC+z7DA3fM/ESADlUAhRbhAzDhvf8AaOlO8CPoZk+N6jpHYI8DsXDxfo4Y1t1Ci/151IoJdihbqr5vMpNlgFFOIBytAFdtTZEUy2ZEJ7lQfzpHFPqT16q2p5i2DW1fZ/hZLlM0LEaFTdQfNToR9PnUTpWehp0cb1UNpeZe/qCm8u6smEZJIFkIRQWkVixVrm4ChbhALd+ZvyqKyprdGpouIw1L5bkjp2VvqsiiDHqsqNb7S2q9i3yP3hY6cqI2p7SG6rg7j9bpnjHb9grwuLkwyq6ucTgzykHFJGDyuR+kQd/iHW/OrCfdsxbIRuk048s/Ts/2YQHaMYTxDIojIuHLDKR5Gnc0UUVTPPLjf0OD/ieFv0ReY3taJCw/xWy/jSc3oTLSWraax72ebY7Gyfo4EiB+9M9yNf1E/wDtTXIfGvTQfnk38P8Af7HVu5j3liPiW8RJHjktoMytbQXNrix9RT4kWqrUJLk6NZ3LYUpXHoAVACoAYmgBXoAWagBmOlAjYKY3Fe9FxnyYOK/jSXt4pHxKD/0xbiPXl0NMbyaUKvBa2zN9F6f7A/b29BnKxwB1wwzJkjAzsStluNbrqOED6nQQSmntE3NNw5Up2XPz9d+n/Qo3Y3UKKHmFtGtECTo4GYSE/GOEcNgBr5Wkrh6mPruIeJLEPn+wYRoALAWHYcqm2MnLzvuTJoyK3jcpdqbwxQ4iKCQ2MqmzXsAbgKD2zEm3yprkky3TorLapWx7FyjC1OKm/ccmgAT313o908LIVZy4zITr4eubkbi/IHvUM7OVmtwzhstW552SWz956bH3kgxkmSISHKLtcFVAOlm7ntT4TUuhDqOH26WGbO/Qv5w/DkAIzDNf9U87eYvfztbrT3uUElvnYFd5NyFmEkkSxpKSCvCbECxs3FbMSDxADQ2tzNRWVqRr6Li06moWNuIDbC23Ps+ZkdTkzfaxN59U7Hz5H1uIIycHudFqtHRxCHiQfmxs/wBwlTbmzs/2WHDyseHMtuJtQOK+UEm1wLAmpFbF9jGloNbhqyWIog2+OKHgt4USo5e0aklsicJYueFVDWvw6BeeopeZ+gkeHUNSXM8rG79fTBXLvHL7xhjJIfs5bakgyxyGwZl5G2Y9B0NutNVm6TLX0CvwZKCy2vk11D7Zh8PG4iPpIqTD528N/wDQD/FU62ZgWpzojPPRtF8DTioPQAqAFQB5yMelAERIaAI+IaA6lRtfEs592jazsuaRxzjjvb0Y6gfInpTWy1TFRXiSW3b3sAd8drB7YTDkLHHZcqkcbDSx15Ag6dTVa6b6ROi4Zp+T/wAi7qFO4u6fu6+NJrK4Gn6i87dy3c+Qt5zQqSMvi3E3qZckfZQVS4pEZVZgC1woPUgXNvQVK2kZHJN5kui6nsHFA3mWM5Krb+8UOEUGUm5+EAE39eQ9TSSlyrLLWl0dmpfLAy3eTa6Y2UyEhAEygGxbhJYWbpcsB5VUlLneUdZo9JPSV8i37+70LDA7YxM0kUEWJkNxYgZRoNCQbXsBa970+E23grW6OimuVlsV7uppuGiKqqklrAC7ak+Z/OrKOUlNuWenoAO9m6MYmjMKHNMxDKBcX+K9idOVib8idKgnXzM6Lh/FLlU4TaxHv3LfcbY0uEaZJApViCpXoQNQeoHIjnTqocuxT4prK9SouPbYMgalMjcZ3At58qEDWVsUW8u6sWMAz3Vxydeduo5aj+YFMnWpF7RcRt0r239zKfZXs8ghdXZ3kZdQCAEuOXCNT6k0yNCTyXdRxzUXR5cJL3BLBs+NQoEagIAE0vlA7fjU3KjIlZY29+u5m3tH2eFxQkHD4iA9uJTl+tslVb44kmdTwXUSlp3W/wCZCuDGBvccVcHMDC7fvrcddD4iAVMpZSZjW08jtp9N/wCfcFiOakMs9qAFQAqAGagDnE5INlOh5HT116Ug7B5bQ2gsMbyObKguT5AfzozhZYtVbslyx6gNtfaz4TC520xeLJY90WwGn7gIA89ahsm4x95u6TSLV38i9iH8/E4/ZxsBZGOIbMVQ2S40ZrA378PLprTaYL2izxnWuCVCS95pMcrZb5bHXhuPTXlVjc5dpJ4yZJv3trESYhBLEcOYiWj1uSbjiDcja2luVzeqls5HZ8H0VEaJSUlLm6oLPZzjJsQsk007PZsgTSwsASSAOtxby+ek1Lcupi8aqq081XCGAtx2BjlQpIgdT0YX/wC1TSWVgyKrZVvmg8GK7z7KEOMfDwqzC65F1ZuJQQBbU6n8PKqM4YeInd8P1XiaTxbX0/QtNn4HG4KeORsO+RSM3hrnBUgK9wl7NbW9uainwjKLKOpv0mqplFT3fqa5G9wD0NW10OQaaeCZSjIi2OfEQnUobNawvqOd+VHfIscbRZ6mS3b+v50bCYluyt21t+HDAeK1i3wgKSTa3K3zFJKUY9SzptHdqG/DRSYD2gQy4iOBUcBzbO1gAbGwt5kW9RUStTlhGhdwW6ql2ya27Fd7R9u4rDyxrFJkjdOYUZswOvEfIjTypt8nHoWeCaKjUJ+IstfLBb+zrajT4S8jFnR2VmJ1OuZT/hb8KfS8oo8Y00aNRywWItZK/wBrGCzYZJQP0cgBPk3Dr62ptyysln+n7XG/kfdFXupIZdlzxjV8PJ4iAc9GEy2+bBh60yt/VlrikVXr1LtJY/DBpWBnEkauOTKGHqL1ZTyjmpxcJOL7M96UaKgBUAMaAOTGYlUtmNgevQfO3IaczYUjHxrlLoDm0MamLlhgicOmfxJsvEuSM3UFgbavlFr62OlRz8zUS9VX4EJTl16L4g9jsmMxykktHFMYQpy+GCYyVPLW7ra1z8I1FRy+ss+BqV82k0rS2lKKl7+od7NwKRwrCh0VApI0PLnccjqTVlRSMC62U7Oefc78PEFUKL2Hc3PqTQQvLbKLbu7EWKniklN1iDDJ0YsVIzeWh063pjrTL2l19ulrlCG3MduydhQYdmMKCPPbMATlNr2NuQOtOjHBBdqrbsOyWSyanFfdp56FdFsiITviMt5XABY9ABYW7UxwxLJNLU2OpVp+UsgKcQrylLtHejCwkq8y51BJReJhYXNwOXrTHYkXaeH6m1c0IvHqU6+0fClrfaAfrFdPzvTfHi2XHwLVRhztHhv/ALcnijgkw8oEclwWUAk6XWzG4Atektm+xLwjR03WShct0ZvJtaVnWSSR3ZWBGZiRwnMLjlzAqrGcmzqPodEYOEYqO3X/AGHXtLXxIMLONLnmegZbi/qBVi7Ejn+ByVd1kJb7fqAOHYo9xcuDdT2ddRYjpe2tVY+VnS2xU6ml3ND3/titnw4ldbFW06BxlP4kVasXNDJy/B+bT6yVT77HD7KcZlmliYj7RA4F9bqcrX7HUaU3TMs/1HUpRjYu2we704Dx8JPF1aM2/eGq/iBU81lHPaO503ws9GZr7LcZbEvEeU0R0811+ti30qvU/O16nU8fqzTGxf4v8zQ9zHIw/hHnBI8VuwRuD/IVqxD09Dl9b/c5/tLPzL2nlQVAFPt3aLwiPw0VmkkCcTWVbg2J6m5FtOpprZY09UbG3J4SXzK3Hs4y+8Y1ILj4IrKWPkXzN/hFMlJY6liqMX/arb+INYnbuy4zmEcmKa9wXzML918Q2HoKj54fE1aeHa+z0gvl+R4H2iGzIkKQLlOQjiN+gIsAL6i/Q96Txs7ImlwLGJSlzPO6G9m8DSS5Sh8NHabOwN2crkUE8rgMT8yfOnVIbxqcVFNSWWuXC7LqadFEFYnuAOZtpfkOnxH+hVg5ffuz2ZwOZoGnDiccq8ZZBGt87MwAXTQm/ShvBLCDn5Uss5cLvRg5WyJiIyx5C9r/ACvYH0pqnGRPZw/UVxzKDwVG8u+XuztEsLO6qDe9lseR0uQt9LkWuDTJW46FvRcLeojzc2FnGAN2h7QMW/wMka/spxfViRbzAFQSvl2N+jgWlrxlNv4h/uJtRsRhI2c5nUlXJ5kqeZ+YsfWrNbzE5riunWn1LhBYT3M339wKx42YXIz2kXTmGFr/AOJSKq3R3Oq4Nc7NLH3bFbiNltHBDOGukoZdBqrC6spvfz1pko4WS1XqY3WTp+zj5F/gpDPsidD8WGcOvfw9D+F3+lTJ80MGZbBUcShJdJrf4nj7NWX3zKyhgyHUi+UjUdNL602lb4JeO76dOHZht7SIg+AcqfgdDp+8FP8Aqqe3eJgcFlKGsjnuZZh4M2HkIFzG6Mfk90P45appZizr7JSqvgm9pLHy3DjdBveNnYjClgGysYwvMKfhPO/xgn1qxCXk5TnuJRWn1kLo9G/+/gCW52OMWNgc6XbI/wAnBU3+TEH0qKvaWDc4nQrdJJLtv8jb4jcajvpe/wCVXzz/AK4ZjAQ4Tamn9liP8j//AIfT6c6o45bDuOZanh2/Xl/I1HAxiPFzjMLTKsir1uBkcjTlYJ9atHI2tzpWV7OxeinlPqiVApT7zYPxMO/QpZ1Nr2MbBwbdbZaR7ljTT5LFnoAftVw4DxTqoIkjKE2Bvls6287E+gqvZstjoeAybjOtvo8lnsjcvCzqJWlMlyCQhUKGy2cAqtiLm+lrW0pypjLdlW/i2pqfIklj5hJgt2sJCBlhQW+82p+rXqSMIwMy3W6m17ybOyLaMObIJY8w+6GW/wBL0uUuhA6bN5NMqN8N6Pclj+yaTOSAb2AI6H59PkabZPlRc4bw76Y2ubGAHx/tExLFTHljAsWULcnXUZieVgeg51Crm3sb8OA1Vp8277HX7SNpNJLHErWhMQfloSzEqW0NrZAB8z0otlIi4Lp4whKySzLOASm2fJEiO62Sa5BBBBC8wTe1+oF9dLVDyuJsrUU22Sgv8dtwui2S21IYZQ0aNHeOZmBL8Oqai1xlbNr3FqscqnFYZifSv/zLpVtN826AzEYcRTlG4gklm5i4B4vMaX1quliWGb8bvG0/NHZtZNz2JsuGCO0CBUbi06kgC57mwH0q9Fcp59qL7LZNzeWA/tbwWsM48429eJb/AIj1qvqF3Oh/py5rmq+8oNnt4uzMTH1gkWZPJGADfkx9aavNEvanFOvhOPSSw/idW4UyHEyQfcxETJY9SBe3IXNi3ToaKfawRcWrkqI3d4vIMYh5EchifEQlSeR0Nrj+utRSbjYbFUa50p42e4X7mxNLgsdBltnQsp1tny2PFfU8KmrEMuG5g8SlXVq6rINehR7oZGlkikYKk0DqWJ0vbMpv6E372qGvq0aXEVPwoWwTbi0T3M2i0OMjLNozeHIQRbKRYHzUMF17XpYPz4E4np426V4W63X6/gc+3YBhsbMuUHI5Kg8tRmU+YGalntMk0c3fo0k+25sGxtoK8EL5sxdRqbXJtc8gLmwOgFW1LY4jVUyrtlHHRgH7QVEWKWVlUiSPjGtmKXGjX4WAKWIGlr9Kr3bNM6DhKldp3XF4aeQqw207xYGdkAz2jZjoUDp010u6qKnztkx7aMWW1p9P0CmNrgEU9dDO6bE6AIOLg0PoC7APj9nZ8BkkIX3d2ALCwspYJc9AVZeLlUUo5Rr03uGo5oL2kS3X2iqfY2e7FMisjeILizF7aZOGwcaaUQe43X0Snm3577Alv1iXXFSRu7lbXUE3FmHbqL96hvk0zd4VTXOhTjFbbMopEKrHIYiqt+ibSxtzse4PyNRtyW5p5hZJ0xa96DLaeMON2SZDrJCwDd7g2v6qwNSzfNEwKKnouIKPaRQ7j4GLET+BNfKykgKbXIsedrjTsRUdSyzW4xdZTX4tXUJPaLsxIhhnROFQYtbnpeMNr8Ny2vO9qmujhGPwXUzsc4N4b3KvY208PNEsGMZo0WTPE4QBSp5q3CVCgk66CxHK1NrkmvMWtVpbqbHZp/M8b/E0TYex4cPGVw4ORtSc5a5ta9yddLD0FTxhFLY5rVai6+zmu6ma+0CMRY5iVHHGrchrmzK173158uwqtcuWWTquDN3aXkz0eDQdycd4+Dia/IZD80OU/kKs1S5kc1xGjwtTKJ5b+4HPg5WOvhgOP4bk8/KktWUx/CrXDUxw+uwEbm4lWlMBClJ42S9rG+X4W0udFJ0vYNUFZvcTqmoq37LX/Su2dMIJ0kNg0cgzWBNiHysAQLarmF7n05UkdpZLFsXfQ49mtvln8ye/eGEeNltye0im5vZhbTuMysPrTbVvkk4PN2adJ9vKadurixNgoXNrslm+Y4T+INWoNOByWuqlVqpx9GYnjcPkkdCLZXK2+RIH4fnVF+1sd9p7HZUrc9Vk6ZoJMO2WVCjlcwBy3KkEA3F+x+lOacXkrpx1MOaDz2Zb70YlZRh8Ta/ixZW0GjxnKwv3IsPSpLHlJlTh0JVTnp/Rt/czl2PtsxzQnUIjjhvw6nKdOXI86SM3lDtXoFKuWerXUOfaFhx7uk5XMqSAsL6kPZedtBe3LvU90fLk5/gzkr5VJ4b/AE3OLd2YT7OnSMWaJs6LzIKkSLz01ZT9abB+Um1tT0+rjJ9GsfPY0HAYgSRpIOTqGHqL1YXQwbYck3F9mdNAwi1AdygWADETxHVZo1cAgkAi6Ne+mtl08jTOhb5/qoWL/F4BvZmJnWRHBVpZmlWX7w8RAAAGPwqCDw6d6ZFYZo311yi4r2YpNfeVvtUwbBoJSOamNja1yvEunS93+gqO6Pc0f6evXJOpfEpVdX2ayObSQ4gFATYlZBrbvrm+lMUlyNMuNSq10XWvLNb/AHfxF57M8MZYcbEb+G6KL/tFWGnna30FSURyilx65QvqkvaQGbOxkmHlWRLCSMnmLjNYqQe/Wq6bjJm7bVVqaeV9JGibqY47RixEE8jMRkZHyhWQkW4QNOFluP3tedW4y8Q5bX6d8PthZWgV21u/LgmAkDtD0lUcI5X4QeHkBY2vbrYVDKppmxp9fXq45TSl6HTuHvE2HmWJ2PguQtuYViQAR+qLnWiqeJ4I+McOVtfiQW6+Ze+1rBXWGb9UlGP7JGYet1/GpNTHO5n/ANO3cs5w+RL2R426Twn7rCRfkwCn8V/GjTsP6jp5ZxsXdY+8P8XCHRlIuGUgjuCLVYaysHO1vlkmuxg2CkbD4hQS14plvrpwuA99De6iqK2megWxWq0zku6f5HtvXKrYqYxvmjL5lsdL2F7eV760ljw9hOHQf0WCa36F1vqhlwuBxVtWiCP9Lj8m+tPt3hko8Lfham3T9k8gsdoyhAviuFU6LmIF/lUUZS6I13paG5TUVn3ndj8DLPMzRRO+cKwyqTqyg8xy1Jpzi87FWnUVUaflnJLGV1Drbu6c2LiwrACORUtLnN7XAP3b3Obz6mrEqudbnO6XidWltsT3XbBCLcuOOARYiVnCsZAEFjfLlYKBckEAGw1vyoVWFhiy4zY7ndWsZWN99i62VuthorMIVHm/Gw5AAMTfmCf4vKnqEfQo38R1Vr5XN/d0+RLbOLwxhlgkcFAgBOYGxPwAm981wLedutqWbTQmmrtVsbYrDyB+54WLERxBmAxWFRidB9oGZnUWGgIDD6+VQR64Rt8ScrqnZhfVza+7bDDndNnEJjk0aKR0t+yGvHbvwFf9uQsR2Of1qzYpx/ySf39y/pxUImgCj25CVnw0w+65Rz2SQdf41T602XYt6eS8Kdb7rK+P/AW2/KuGnu5DXlMsSLcZAQNTYgEllLa89R3qKxqMk2ammhLUVYguiw36nTvhhpXwkshIkQOHi4V0jKi9+54iL66AadaW1NrYZw2yuvURitm9n8cmd7MwjzTKqglzcqAVUmw+7ew/o1Vgm3g6rUXRpqeXsviWu5+8UmGmRGJ8EtlkjNuG5y5hfUEHmOwOlPqm4vlZT4noK9RU5x9rGz9Tw302cYsZOANMwcfxi/1veksjiQ/hN8Z6WPqtjR9xNmYdcOk0KWeSMZ2JYm/MjU6C/TSrVSSWxy3FNRdLUOu19APxu+mI95EcuURrPkkQKLFMwU5r3N7XOh7ac6gdr5sM26uD0x0/iwe7jlfEq96tiCCecIQqqUZF65Xv8OuoDC3/AGps1h5Ra4dq3dTFSWW8psPdvn3vZBkAu3giQfNRmP5GrElzQyc9pH9G4hh9FLDAr2cY7w8cgvpICh+mZfyP1qvp5bnRccp8TSuX2dzZ2q6jhMpGPb5bGk/8Qk8OJ3D5XGUNoToTppe4Oh071UsrlzbI7ThmtgtGo2SSwT2fuDiphd0EAJ5MVay+WU36nQkedCqbW423jVFLxW+bHx6mgYrdaKTCx4Vs3hx5bEEBuHz15/zqw4Jxwc5HiFsL5ahe0xbO3PwcPwQKT+s93b6sTQq4oLeJ6q3ZzePkXcSWFgLDyp+Eik3vvuTpBoD+0feKTDeHHCwV3zEkqGIUaaX0Buet6ius5Ejc4Lw+GocpWbpfmBEEO0MWL5ZZVINixyoL8iuqqLc9PpUK8SRv2Ph+leMqMl9/7hBsXciZBmneJACrDib7h0uAyodBbUH/AOJIwl3MvWcWqsf1cW3v+P4/kEkOEwiOzgmSSNzJZAWZWkAFlyi5zfq3OjdBUvLFGTK69+Xs1h/cdWwvFbETyNA8UcgQguRmLgZTwhjlFgOg1JveiOc7keoUFVFKWWvyCOnlMVAFXvNA74aURkCTKShNrBl1HPTpTZdCfTTUbYtmfe09A3u2IU3WRCtweG9s6G/yLfSq2o3SZ0nAJYnOp9gr3UkXFbNVCbjwzE/oCv5VYi8xMfXQen1ra9coyvZWJeCeItfNDLx6clByy/hf6VTi+WZ1+phG/Tya6SW36HZvng0TGygaLfNZdLggG4PK+p/o0tu0skPCpSnpff0LXe28q4PEgMRLAUkC8yVFx056v9NKfbukyjw1qqVtL6p5KvZu92Iw0PgQ5VUMxBdczC5vbU2Fj5GmK1pYLt/CaNRPxJtttdjs3vwJzpjQpMUyK5I5CS2obsDa9/nUk1nzIr8M1EYwlpZPDTx9xQ4rFS4uUGxeQqqKqgnQaADt3uedzUL5ps0q66dHU99lvk2rd7ZhiwkcDEErHlbsSRr6a1dhHEcM4XWXq3UytXRvIM7I9mqxSJI07EowZQoAHCbrcm5PIXpkakmaep47ZbU6+XZh4RU5gZeBgKTAuSaigB6AOeHEq4upDC9rg9QbH8aRSQSjh4kewNKAzPalEabawYpvPiTjdoEJqGZYo7duRP1LH5CqM/PPB3mii9FoMy+JoLxSPKMHBI0McMIzugUkltEUEg5SACT11FWMdMHLSlBQ8exczk3s/wAyxTdqE5TKPGcfek4rnvlOg8rDSnqJWlqpv2Nl7i2WEDkAPlS8pXzJ9yCyWYqSOVx352pRTpoGioA85mpH0DpuZ9trZbPs14FBZ8PJZAAb2B4RqNeBhUM45jg3tJq1XrFZ2mt/58RvZRiCFmja4BIkW/ndWt6qD/FRT6Ev9QRUpRnH4AvvjgMmPkFiEYh9OoIuQL6XJBFu5qG6L5jW4depaJb7x2KtsNiMRISsckjMdLAm2tgLnSw/l2pjTmy3HUaamK8ySRo7bqSvs2GC4WaMhgSfhNzcAjqAbVa5G4nKriUI62Vy3i+q9TjwXsyXnPOzHqEGX8Tc01adPqWrf6ibeKYJfHcOdn7KjhhWFATGosAxvp5k1OkksGBbdOyzxH19xOHZ8UeqRqp7qAD+FCSQll85rEm2eysKVsi6LccyWoBPPQqd6MayYSdk0fIQn77cKfiRTZvCLWjrjZfGMumdwd3P3zVosuKfI6WGc8nXodPvd/rTK7E+pp8R4VKuz6ndMJNm7wwTuyQvnKgFuBgBflqQBfy50+MsmZdpLaoqU1jJz71bblw0WaOBpdNSDovmw+K3yFJNtLYl0Gmr1EkpzUTKNh7YxSsIoJ/DEsovopAZ21IzA21PSqtdksnXazQabw3ZKPso2/DIQoBYsQACx5k9TV1dDhJyTb9Aa9oG2zBAUjP2sgIFuai3EfnbQeZqO2WEafC9KrbVKfsoFNwNkrGGxsuiRK2TrqLhjbny0/iNRVw2ybHGNXzP6PX36h7u3GwjzygCWVi76ai54VPcqtl9Knh0Oc1MlzKMei2LcSCnFYfOKAPCONgzEtcE8ItqO+vUcqBx1UDRUAQdaAeMbg+sYTGSxgkeNEHWwFgV+zYi/M6qdRbQedMT2Ljy6Iy9HgC92cS8WNUSW45XjzIgWNuG5y31FnUi3nfpUUXiRtaytXabMP8AFJ+/P/DQ8XsaCRw8kauwFgWF7czpfQHU686nwnuYFeptguWLeBT4uGEasqgA6Dnpz0Gvak8qEjXbYiOydtw4jOImuUbKylWVgdOjAG3nSqWeg6/SW0Y51jKLNaUrkr0Ac+OnCIzE2Cgk+gvScyXUfXBzmoruCGxN/MPJCrTOIpOTJYkk6WKAA3Bv9dKYrYtmrqeDamq3yLmjjOQskRihKGzFeEkaX8xofSntZMmLw8S6d8GS74NtFH/5piY73QoB4RINxawvzto2unWqlvMjsuFx4fKP1Xte/qDkmJPTn10Wxa5NxYWtbL9Khbx0NeunGU9/Q2PcDCxrg42jIYycTtaxL8iD2tbLbyq9VHCOF4pbZLUSUu2y+AQypdSO4I/CpGZ8Xh5A3Zfs+w0cSpIpdxqZMxU38rEWA7VFGlI1dRxu+6b5do+gRbW2gmGhMjk2UaDmzHoB3J/3p7lhFCimWonypdTMtnTT4zFM1/tX4crRhkjg5lgSLA9AOpb52gi3JnT3xr0mnUV06pp7uQZ4XDrLKuHiFsLh7eJpo0gsyqO+U8RPew71KttjCnOUIOyb80unuCgxCpGZq26jQw2GpJ1P0JJA9Bp6UCnoIwKAJ2oAegBUAKgAf3j4J8JPoMspjYn9WUWt6uI6ZIt6bzVzh7sr4r/WTNd9Ukhx5Ck8LCSIdFvxm3QDMpJ+RqtZlSyjq+Fyqu0mGt+jPKHGbSxJBDYiT5DKljobiwTkeooTtkOdPDaI78v5sINk7rY8NGztDFkzcTEyOwcjOHsbMCABzv505Qn6mXfrtG1JRUnnstksehXbVE2zZWILXZg6OSTnIAuD3FiwIOvXoCB5rLNCq4hBL02x6INd2t7YsSLH7OQDWMg3N7WKHky86mhbzGNruF2aWW28fVevvCKFLXub3JNSGZL3oF9+tgGaKSQyOPDQsqBjlOUE6re1z30qOcco1OF6tVWqPKt9sgFu3sTECSDE+7NJCHB6EkfrBb5ja+YG3Sq9dbUsnR6/XaedUqVPEsfxG2Lyq4cP0Bn2hYJpcGyopZs6WA5/EB/Oo7VmLNLhFsatRGUuhRbI9myGEe8M3inXgNgnly4vmajjp1jc0NTx61WfVLYJt1tgHBo0YkLoWzKCNVJ+IfLS/wAyalhHl2MrXa36VJSccPGNi9vUhR+JTbxbww4RM0jXY/BGNWY+Q6DzOlRzmoouaTQ26qXLBfF9jLpNpYnH4tSq5yGBRLnw0A5EkEdbEsdTb5Cqyk5SwdX9F0+i0+ZP4vuw3w+zjhx7rhv08ozTzW0jU6XF+uhCr6nqanxjynP2XeL9dZ7K2S9Qo2Xs9IY1jQWCj1J5ksTqWJ1JqXGNjMst8WTkzsoGD0AKgBUAKgBUAMaAKjenCNLhZVT48hKW5514kt6gU2SLOksULot9O5VjaEk2VkwLFtOObKig26Xu3UjRaan7id1Rrylb8snd7ni5AAZkhHURJmIHSzPp/lpeVsidmnj/AItv3sZ91IW1laWY/wB5IxA+SghR6CjkQfTJ7cqS+CKvaMPgoYcapmwh+GYi7R9vEtqLdJPLXlemtdsFqqfNLxKHyz9PX4fsBm8G580H22HYzQ2urqbuo6cuY8xUE6+XeLN/R8Vqt+ruWJd0+jOvd/2iSxWTEKZUFgGBAkHQ3ubN+dOhdjqQ6zgNdi8Sl49webO3mwmKGVJFJI1RhY25EENz/nVhTTOd1HD9RQ8yi/ii4VRYW07U5YKcln2j0BpRFvuMTSC9Rg1GRE2zg2nt7D4cXllVfK9yfkBqfpTXJIs0aS+54hEBt4faKSLYVLAi/iONe2i99OZqCV3ob+i4Cub/AMh/cv3B7Y27eKxz+LIWCE8U0hOo/ZHX8AL+lMjCU930NLUcR02iXh1LL9F+obbJgRFMGzl62mxTC4v1yn+0ftbhX0tViCT2Rz+ounbPxNT90f50CfZWzEhQKne7MdWZjzLN1J/2p8VgyrbZTnnt6ehYAUpGPQAqAFQAqAFQAqAGNADWoBpPcbLQA4FG4hKgU83jB6UddgTwygm2G0JLYNxHfUwtcwk9wP7M+a6dwaj5OXoXY6qM9rln39/9g/tjBYSY2xkDYSY/2ot4bHkOMcJ/isaZJKXbBo6XU6mn+xPnj6P9v2KLHezyccWHeOdOY1yt6c1PzuKjdDW8WatXHqn5bouJX22lhtP+aQDtdl+mq2puLET/APrb91yt+/Y6sHvdtEsEEgLcgJEVST2F8tz5DWlVlhDbw7h0Y5ksJ+jyduB3xxbrKryKHKKsIEeviOwA6dBrUiskU7uHaOEo+H7Pfc8to4rGTqUjOJZlkZTbOquvS2UBVUG9tSSKSXO+g7Tx0tT5rFHGPdlP8zxwHs9xUnFKUiXqWN39Aun1YfKo/Ck+pbt47pq/LVFy/Au8BsbAwNZEbHTjoAGUHpmOkaWve7G/apoQijMv12r1CzJqEfx/dhIuypsRb3pgkf8A5eInLbtI4sXH7IsPnUmG9/wMt3wr/tbv7T/RF9BhlRQqKFUcgBYAeQ6U5JLoU5ylN5k8s9gKUaPQAqAFQAqAFQAqAFQB5yPQBDxqAEJqAF4lAElloA9KAFagCEkQIIIBB5gjnRgVNxeUUku7EIOaLPA3P7FigPzUHK3qKa4+hZWum/bXN8Vkh7li00TFBh/exAn5cBX601xbHKymXtQ+Tx+5E++fqYVj5l18/wBU+VKtg5qPVjD33n4eEXzDOf8A2ChgnT9pkvdca2jYiKMf3cWo/iYkf5aTDFd2mXSLb97/AJ+ZJd2431nkln8pHOT/AALZfwpVF9xPpk4rEEl8Fv8AMucJhUjUKiKqjkFAAHoNKdhFWdk5vmm8s97Uo3A9AHlI9qAwMJqAIibX+v66UASEtADpLQB60AKgBUAMRQAwFACy0APloAVqAHoAVADGlEbwNQGRiKTIYyOBRkUa1GROo9qUXoNakyJglQhR6AFQAxFACtQA2WgB8tACtQA9AC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jpeg;base64,/9j/4AAQSkZJRgABAQAAAQABAAD/2wCEAAkGBxQTEhUUExQWFhUXFh0bFRcYGBwdGRoZGxgdGBcfGBwdHCggGBomHBcZITEhJikrLi4uGCEzODMsNygtLisBCgoKDg0OGxAQGywkICQsLCwvLCwsLCwsLCwsLCwsLCwsLCwsLCwsLCwsLCwsLCwsLCwsLCwsLCwsLCwsLCwsLP/AABEIAKUAwgMBEQACEQEDEQH/xAAbAAABBQEBAAAAAAAAAAAAAAAGAAECBQcEA//EAEUQAAIBAgMGAwUEBwYEBwAAAAECAwARBBIhBQYiMUFRE2GBBxQycZEjQqGxM1JicoLB8ENjkqKy4RYkU/EVVHPC0dLi/8QAGwEAAQUBAQAAAAAAAAAAAAAAAAECAwQFBgf/xAA3EQACAgECBAMECQUAAwEAAAAAAQIDEQQhBRIxQRMiUTJhcZEUI1KBobHB0fAGM0Lh8SQlohX/2gAMAwEAAhEDEQA/ANxoAg7gUAREooAXjDtQAhJ3oAcSCgD0oAVACoAYmgDzMooATS+VAC8WgBeKKAHzi16AwPE9wD3HWgGToAVAHnI9qAG8UUAMJh/X9eVADiXyoAcSUAelACoARoAiVoAbwxQAvCFAC8MdqAHCDtQA96AFegBs9AfE5sbtGKJbyyKg7swH50mUSQqnP2UVR3ow5t4Qlm84onYerWsPrScxP9DsXtYXxY0m3H6YHEsO/wBmP9UgpvO/sv8AActJDvbH8f2GTbsnXAYoDv8AZH8pL0c7+y/wB6SvtbH/AOv2IybywcpUmitrd4nCj+ICx+tLz+4RaKx+zh/BndszasUoPhyxP5KwNu1+o0HIinKSIbKbIPzRZ3xjUm9wbadtKUiZ7XoEEDQAzLegBvDFADeEOwoAfwxQA4QUASoAVACoAVACoAVACoAVAEHNKI2l1KzaW3Y4mEeryt8MSDM5Hcj7o8zYUxyLNWmnYubpH1ZVY+SYgticQmEivYLGQZG10u7DQkdFW4vzprfqWaYVp8tUOeXv6fgC+I3owEBJgwxnk/6kh1J82e7fhUTlFdGa9PCdbcvPPlXocGL9pGKPwCKMdABmP4n+Qpjul2LkOAURX1kmzni3p2hL8Mz9LZU53PkvIdT050nPYx74doIbNL5jf8S7SUZjJKBe3FHr87FeVHiWLcFw/QTfKkvn/s9cL7RMWp4jG9ujLb/SRS+PLuhs+BaWS8jf3FlDvZg8RricKqSD4XU69NQwAYa9r8qerYdylbwrVU/2p5XoEeCeTnhMSsy9YZzrbybR166sGGnOpFv0Zl2wjnF8OX3r+YLbA7wKziKZTBMeSPyb/wBNuT+mvkKfGWOpVs0jS5oeaPqi4Q04qZJ0CioAVACoAVACoAVACoAVACoAVACNAHmzWoYiXZA+21WxJdILpEoIbE6aMLEiIEEPYA3Y6A99QGZL30dVJOe8vs/uC+O3lSBmiwCIzsC8k7G69yc33vmxCjT5VHKS6I1aeHytirNVLC7Ir9n7tS4xhK8s+ewJLxFeZ5RvmsNOoUi+tqTkb6k9vEY6XNdcI4+fzCfC+z7DA3fM/ESADlUAhRbhAzDhvf8AaOlO8CPoZk+N6jpHYI8DsXDxfo4Y1t1Ci/151IoJdihbqr5vMpNlgFFOIBytAFdtTZEUy2ZEJ7lQfzpHFPqT16q2p5i2DW1fZ/hZLlM0LEaFTdQfNToR9PnUTpWehp0cb1UNpeZe/qCm8u6smEZJIFkIRQWkVixVrm4ChbhALd+ZvyqKyprdGpouIw1L5bkjp2VvqsiiDHqsqNb7S2q9i3yP3hY6cqI2p7SG6rg7j9bpnjHb9grwuLkwyq6ucTgzykHFJGDyuR+kQd/iHW/OrCfdsxbIRuk048s/Ts/2YQHaMYTxDIojIuHLDKR5Gnc0UUVTPPLjf0OD/ieFv0ReY3taJCw/xWy/jSc3oTLSWraax72ebY7Gyfo4EiB+9M9yNf1E/wDtTXIfGvTQfnk38P8Af7HVu5j3liPiW8RJHjktoMytbQXNrix9RT4kWqrUJLk6NZ3LYUpXHoAVACoAYmgBXoAWagBmOlAjYKY3Fe9FxnyYOK/jSXt4pHxKD/0xbiPXl0NMbyaUKvBa2zN9F6f7A/b29BnKxwB1wwzJkjAzsStluNbrqOED6nQQSmntE3NNw5Up2XPz9d+n/Qo3Y3UKKHmFtGtECTo4GYSE/GOEcNgBr5Wkrh6mPruIeJLEPn+wYRoALAWHYcqm2MnLzvuTJoyK3jcpdqbwxQ4iKCQ2MqmzXsAbgKD2zEm3yprkky3TorLapWx7FyjC1OKm/ccmgAT313o908LIVZy4zITr4eubkbi/IHvUM7OVmtwzhstW552SWz956bH3kgxkmSISHKLtcFVAOlm7ntT4TUuhDqOH26WGbO/Qv5w/DkAIzDNf9U87eYvfztbrT3uUElvnYFd5NyFmEkkSxpKSCvCbECxs3FbMSDxADQ2tzNRWVqRr6Li06moWNuIDbC23Ps+ZkdTkzfaxN59U7Hz5H1uIIycHudFqtHRxCHiQfmxs/wBwlTbmzs/2WHDyseHMtuJtQOK+UEm1wLAmpFbF9jGloNbhqyWIog2+OKHgt4USo5e0aklsicJYueFVDWvw6BeeopeZ+gkeHUNSXM8rG79fTBXLvHL7xhjJIfs5bakgyxyGwZl5G2Y9B0NutNVm6TLX0CvwZKCy2vk11D7Zh8PG4iPpIqTD528N/wDQD/FU62ZgWpzojPPRtF8DTioPQAqAFQB5yMelAERIaAI+IaA6lRtfEs592jazsuaRxzjjvb0Y6gfInpTWy1TFRXiSW3b3sAd8drB7YTDkLHHZcqkcbDSx15Ag6dTVa6b6ROi4Zp+T/wAi7qFO4u6fu6+NJrK4Gn6i87dy3c+Qt5zQqSMvi3E3qZckfZQVS4pEZVZgC1woPUgXNvQVK2kZHJN5kui6nsHFA3mWM5Krb+8UOEUGUm5+EAE39eQ9TSSlyrLLWl0dmpfLAy3eTa6Y2UyEhAEygGxbhJYWbpcsB5VUlLneUdZo9JPSV8i37+70LDA7YxM0kUEWJkNxYgZRoNCQbXsBa970+E23grW6OimuVlsV7uppuGiKqqklrAC7ak+Z/OrKOUlNuWenoAO9m6MYmjMKHNMxDKBcX+K9idOVib8idKgnXzM6Lh/FLlU4TaxHv3LfcbY0uEaZJApViCpXoQNQeoHIjnTqocuxT4prK9SouPbYMgalMjcZ3At58qEDWVsUW8u6sWMAz3Vxydeduo5aj+YFMnWpF7RcRt0r239zKfZXs8ghdXZ3kZdQCAEuOXCNT6k0yNCTyXdRxzUXR5cJL3BLBs+NQoEagIAE0vlA7fjU3KjIlZY29+u5m3tH2eFxQkHD4iA9uJTl+tslVb44kmdTwXUSlp3W/wCZCuDGBvccVcHMDC7fvrcddD4iAVMpZSZjW08jtp9N/wCfcFiOakMs9qAFQAqAGagDnE5INlOh5HT116Ug7B5bQ2gsMbyObKguT5AfzozhZYtVbslyx6gNtfaz4TC520xeLJY90WwGn7gIA89ahsm4x95u6TSLV38i9iH8/E4/ZxsBZGOIbMVQ2S40ZrA378PLprTaYL2izxnWuCVCS95pMcrZb5bHXhuPTXlVjc5dpJ4yZJv3trESYhBLEcOYiWj1uSbjiDcja2luVzeqls5HZ8H0VEaJSUlLm6oLPZzjJsQsk007PZsgTSwsASSAOtxby+ek1Lcupi8aqq081XCGAtx2BjlQpIgdT0YX/wC1TSWVgyKrZVvmg8GK7z7KEOMfDwqzC65F1ZuJQQBbU6n8PKqM4YeInd8P1XiaTxbX0/QtNn4HG4KeORsO+RSM3hrnBUgK9wl7NbW9uainwjKLKOpv0mqplFT3fqa5G9wD0NW10OQaaeCZSjIi2OfEQnUobNawvqOd+VHfIscbRZ6mS3b+v50bCYluyt21t+HDAeK1i3wgKSTa3K3zFJKUY9SzptHdqG/DRSYD2gQy4iOBUcBzbO1gAbGwt5kW9RUStTlhGhdwW6ql2ya27Fd7R9u4rDyxrFJkjdOYUZswOvEfIjTypt8nHoWeCaKjUJ+IstfLBb+zrajT4S8jFnR2VmJ1OuZT/hb8KfS8oo8Y00aNRywWItZK/wBrGCzYZJQP0cgBPk3Dr62ptyysln+n7XG/kfdFXupIZdlzxjV8PJ4iAc9GEy2+bBh60yt/VlrikVXr1LtJY/DBpWBnEkauOTKGHqL1ZTyjmpxcJOL7M96UaKgBUAMaAOTGYlUtmNgevQfO3IaczYUjHxrlLoDm0MamLlhgicOmfxJsvEuSM3UFgbavlFr62OlRz8zUS9VX4EJTl16L4g9jsmMxykktHFMYQpy+GCYyVPLW7ra1z8I1FRy+ss+BqV82k0rS2lKKl7+od7NwKRwrCh0VApI0PLnccjqTVlRSMC62U7Oefc78PEFUKL2Hc3PqTQQvLbKLbu7EWKniklN1iDDJ0YsVIzeWh063pjrTL2l19ulrlCG3MduydhQYdmMKCPPbMATlNr2NuQOtOjHBBdqrbsOyWSyanFfdp56FdFsiITviMt5XABY9ABYW7UxwxLJNLU2OpVp+UsgKcQrylLtHejCwkq8y51BJReJhYXNwOXrTHYkXaeH6m1c0IvHqU6+0fClrfaAfrFdPzvTfHi2XHwLVRhztHhv/ALcnijgkw8oEclwWUAk6XWzG4Atektm+xLwjR03WShct0ZvJtaVnWSSR3ZWBGZiRwnMLjlzAqrGcmzqPodEYOEYqO3X/AGHXtLXxIMLONLnmegZbi/qBVi7Ejn+ByVd1kJb7fqAOHYo9xcuDdT2ddRYjpe2tVY+VnS2xU6ml3ND3/titnw4ldbFW06BxlP4kVasXNDJy/B+bT6yVT77HD7KcZlmliYj7RA4F9bqcrX7HUaU3TMs/1HUpRjYu2we704Dx8JPF1aM2/eGq/iBU81lHPaO503ws9GZr7LcZbEvEeU0R0811+ti30qvU/O16nU8fqzTGxf4v8zQ9zHIw/hHnBI8VuwRuD/IVqxD09Dl9b/c5/tLPzL2nlQVAFPt3aLwiPw0VmkkCcTWVbg2J6m5FtOpprZY09UbG3J4SXzK3Hs4y+8Y1ILj4IrKWPkXzN/hFMlJY6liqMX/arb+INYnbuy4zmEcmKa9wXzML918Q2HoKj54fE1aeHa+z0gvl+R4H2iGzIkKQLlOQjiN+gIsAL6i/Q96Txs7ImlwLGJSlzPO6G9m8DSS5Sh8NHabOwN2crkUE8rgMT8yfOnVIbxqcVFNSWWuXC7LqadFEFYnuAOZtpfkOnxH+hVg5ffuz2ZwOZoGnDiccq8ZZBGt87MwAXTQm/ShvBLCDn5Uss5cLvRg5WyJiIyx5C9r/ACvYH0pqnGRPZw/UVxzKDwVG8u+XuztEsLO6qDe9lseR0uQt9LkWuDTJW46FvRcLeojzc2FnGAN2h7QMW/wMka/spxfViRbzAFQSvl2N+jgWlrxlNv4h/uJtRsRhI2c5nUlXJ5kqeZ+YsfWrNbzE5riunWn1LhBYT3M339wKx42YXIz2kXTmGFr/AOJSKq3R3Oq4Nc7NLH3bFbiNltHBDOGukoZdBqrC6spvfz1pko4WS1XqY3WTp+zj5F/gpDPsidD8WGcOvfw9D+F3+lTJ80MGZbBUcShJdJrf4nj7NWX3zKyhgyHUi+UjUdNL602lb4JeO76dOHZht7SIg+AcqfgdDp+8FP8Aqqe3eJgcFlKGsjnuZZh4M2HkIFzG6Mfk90P45appZizr7JSqvgm9pLHy3DjdBveNnYjClgGysYwvMKfhPO/xgn1qxCXk5TnuJRWn1kLo9G/+/gCW52OMWNgc6XbI/wAnBU3+TEH0qKvaWDc4nQrdJJLtv8jb4jcajvpe/wCVXzz/AK4ZjAQ4Tamn9liP8j//AIfT6c6o45bDuOZanh2/Xl/I1HAxiPFzjMLTKsir1uBkcjTlYJ9atHI2tzpWV7OxeinlPqiVApT7zYPxMO/QpZ1Nr2MbBwbdbZaR7ljTT5LFnoAftVw4DxTqoIkjKE2Bvls6287E+gqvZstjoeAybjOtvo8lnsjcvCzqJWlMlyCQhUKGy2cAqtiLm+lrW0pypjLdlW/i2pqfIklj5hJgt2sJCBlhQW+82p+rXqSMIwMy3W6m17ybOyLaMObIJY8w+6GW/wBL0uUuhA6bN5NMqN8N6Pclj+yaTOSAb2AI6H59PkabZPlRc4bw76Y2ubGAHx/tExLFTHljAsWULcnXUZieVgeg51Crm3sb8OA1Vp8277HX7SNpNJLHErWhMQfloSzEqW0NrZAB8z0otlIi4Lp4whKySzLOASm2fJEiO62Sa5BBBBC8wTe1+oF9dLVDyuJsrUU22Sgv8dtwui2S21IYZQ0aNHeOZmBL8Oqai1xlbNr3FqscqnFYZifSv/zLpVtN826AzEYcRTlG4gklm5i4B4vMaX1quliWGb8bvG0/NHZtZNz2JsuGCO0CBUbi06kgC57mwH0q9Fcp59qL7LZNzeWA/tbwWsM48429eJb/AIj1qvqF3Oh/py5rmq+8oNnt4uzMTH1gkWZPJGADfkx9aavNEvanFOvhOPSSw/idW4UyHEyQfcxETJY9SBe3IXNi3ToaKfawRcWrkqI3d4vIMYh5EchifEQlSeR0Nrj+utRSbjYbFUa50p42e4X7mxNLgsdBltnQsp1tny2PFfU8KmrEMuG5g8SlXVq6rINehR7oZGlkikYKk0DqWJ0vbMpv6E372qGvq0aXEVPwoWwTbi0T3M2i0OMjLNozeHIQRbKRYHzUMF17XpYPz4E4np426V4W63X6/gc+3YBhsbMuUHI5Kg8tRmU+YGalntMk0c3fo0k+25sGxtoK8EL5sxdRqbXJtc8gLmwOgFW1LY4jVUyrtlHHRgH7QVEWKWVlUiSPjGtmKXGjX4WAKWIGlr9Kr3bNM6DhKldp3XF4aeQqw207xYGdkAz2jZjoUDp010u6qKnztkx7aMWW1p9P0CmNrgEU9dDO6bE6AIOLg0PoC7APj9nZ8BkkIX3d2ALCwspYJc9AVZeLlUUo5Rr03uGo5oL2kS3X2iqfY2e7FMisjeILizF7aZOGwcaaUQe43X0Snm3577Alv1iXXFSRu7lbXUE3FmHbqL96hvk0zd4VTXOhTjFbbMopEKrHIYiqt+ibSxtzse4PyNRtyW5p5hZJ0xa96DLaeMON2SZDrJCwDd7g2v6qwNSzfNEwKKnouIKPaRQ7j4GLET+BNfKykgKbXIsedrjTsRUdSyzW4xdZTX4tXUJPaLsxIhhnROFQYtbnpeMNr8Ny2vO9qmujhGPwXUzsc4N4b3KvY208PNEsGMZo0WTPE4QBSp5q3CVCgk66CxHK1NrkmvMWtVpbqbHZp/M8b/E0TYex4cPGVw4ORtSc5a5ta9yddLD0FTxhFLY5rVai6+zmu6ma+0CMRY5iVHHGrchrmzK173158uwqtcuWWTquDN3aXkz0eDQdycd4+Dia/IZD80OU/kKs1S5kc1xGjwtTKJ5b+4HPg5WOvhgOP4bk8/KktWUx/CrXDUxw+uwEbm4lWlMBClJ42S9rG+X4W0udFJ0vYNUFZvcTqmoq37LX/Su2dMIJ0kNg0cgzWBNiHysAQLarmF7n05UkdpZLFsXfQ49mtvln8ye/eGEeNltye0im5vZhbTuMysPrTbVvkk4PN2adJ9vKadurixNgoXNrslm+Y4T+INWoNOByWuqlVqpx9GYnjcPkkdCLZXK2+RIH4fnVF+1sd9p7HZUrc9Vk6ZoJMO2WVCjlcwBy3KkEA3F+x+lOacXkrpx1MOaDz2Zb70YlZRh8Ta/ixZW0GjxnKwv3IsPSpLHlJlTh0JVTnp/Rt/czl2PtsxzQnUIjjhvw6nKdOXI86SM3lDtXoFKuWerXUOfaFhx7uk5XMqSAsL6kPZedtBe3LvU90fLk5/gzkr5VJ4b/AE3OLd2YT7OnSMWaJs6LzIKkSLz01ZT9abB+Um1tT0+rjJ9GsfPY0HAYgSRpIOTqGHqL1YXQwbYck3F9mdNAwi1AdygWADETxHVZo1cAgkAi6Ne+mtl08jTOhb5/qoWL/F4BvZmJnWRHBVpZmlWX7w8RAAAGPwqCDw6d6ZFYZo311yi4r2YpNfeVvtUwbBoJSOamNja1yvEunS93+gqO6Pc0f6evXJOpfEpVdX2ayObSQ4gFATYlZBrbvrm+lMUlyNMuNSq10XWvLNb/AHfxF57M8MZYcbEb+G6KL/tFWGnna30FSURyilx65QvqkvaQGbOxkmHlWRLCSMnmLjNYqQe/Wq6bjJm7bVVqaeV9JGibqY47RixEE8jMRkZHyhWQkW4QNOFluP3tedW4y8Q5bX6d8PthZWgV21u/LgmAkDtD0lUcI5X4QeHkBY2vbrYVDKppmxp9fXq45TSl6HTuHvE2HmWJ2PguQtuYViQAR+qLnWiqeJ4I+McOVtfiQW6+Ze+1rBXWGb9UlGP7JGYet1/GpNTHO5n/ANO3cs5w+RL2R426Twn7rCRfkwCn8V/GjTsP6jp5ZxsXdY+8P8XCHRlIuGUgjuCLVYaysHO1vlkmuxg2CkbD4hQS14plvrpwuA99De6iqK2megWxWq0zku6f5HtvXKrYqYxvmjL5lsdL2F7eV760ljw9hOHQf0WCa36F1vqhlwuBxVtWiCP9Lj8m+tPt3hko8Lfham3T9k8gsdoyhAviuFU6LmIF/lUUZS6I13paG5TUVn3ndj8DLPMzRRO+cKwyqTqyg8xy1Jpzi87FWnUVUaflnJLGV1Drbu6c2LiwrACORUtLnN7XAP3b3Obz6mrEqudbnO6XidWltsT3XbBCLcuOOARYiVnCsZAEFjfLlYKBckEAGw1vyoVWFhiy4zY7ndWsZWN99i62VuthorMIVHm/Gw5AAMTfmCf4vKnqEfQo38R1Vr5XN/d0+RLbOLwxhlgkcFAgBOYGxPwAm981wLedutqWbTQmmrtVsbYrDyB+54WLERxBmAxWFRidB9oGZnUWGgIDD6+VQR64Rt8ScrqnZhfVza+7bDDndNnEJjk0aKR0t+yGvHbvwFf9uQsR2Of1qzYpx/ySf39y/pxUImgCj25CVnw0w+65Rz2SQdf41T602XYt6eS8Kdb7rK+P/AW2/KuGnu5DXlMsSLcZAQNTYgEllLa89R3qKxqMk2ammhLUVYguiw36nTvhhpXwkshIkQOHi4V0jKi9+54iL66AadaW1NrYZw2yuvURitm9n8cmd7MwjzTKqglzcqAVUmw+7ew/o1Vgm3g6rUXRpqeXsviWu5+8UmGmRGJ8EtlkjNuG5y5hfUEHmOwOlPqm4vlZT4noK9RU5x9rGz9Tw302cYsZOANMwcfxi/1veksjiQ/hN8Z6WPqtjR9xNmYdcOk0KWeSMZ2JYm/MjU6C/TSrVSSWxy3FNRdLUOu19APxu+mI95EcuURrPkkQKLFMwU5r3N7XOh7ac6gdr5sM26uD0x0/iwe7jlfEq96tiCCecIQqqUZF65Xv8OuoDC3/AGps1h5Ra4dq3dTFSWW8psPdvn3vZBkAu3giQfNRmP5GrElzQyc9pH9G4hh9FLDAr2cY7w8cgvpICh+mZfyP1qvp5bnRccp8TSuX2dzZ2q6jhMpGPb5bGk/8Qk8OJ3D5XGUNoToTppe4Oh071UsrlzbI7ThmtgtGo2SSwT2fuDiphd0EAJ5MVay+WU36nQkedCqbW423jVFLxW+bHx6mgYrdaKTCx4Vs3hx5bEEBuHz15/zqw4Jxwc5HiFsL5ahe0xbO3PwcPwQKT+s93b6sTQq4oLeJ6q3ZzePkXcSWFgLDyp+Eik3vvuTpBoD+0feKTDeHHCwV3zEkqGIUaaX0Buet6ius5Ejc4Lw+GocpWbpfmBEEO0MWL5ZZVINixyoL8iuqqLc9PpUK8SRv2Ph+leMqMl9/7hBsXciZBmneJACrDib7h0uAyodBbUH/AOJIwl3MvWcWqsf1cW3v+P4/kEkOEwiOzgmSSNzJZAWZWkAFlyi5zfq3OjdBUvLFGTK69+Xs1h/cdWwvFbETyNA8UcgQguRmLgZTwhjlFgOg1JveiOc7keoUFVFKWWvyCOnlMVAFXvNA74aURkCTKShNrBl1HPTpTZdCfTTUbYtmfe09A3u2IU3WRCtweG9s6G/yLfSq2o3SZ0nAJYnOp9gr3UkXFbNVCbjwzE/oCv5VYi8xMfXQen1ra9coyvZWJeCeItfNDLx6clByy/hf6VTi+WZ1+phG/Tya6SW36HZvng0TGygaLfNZdLggG4PK+p/o0tu0skPCpSnpff0LXe28q4PEgMRLAUkC8yVFx056v9NKfbukyjw1qqVtL6p5KvZu92Iw0PgQ5VUMxBdczC5vbU2Fj5GmK1pYLt/CaNRPxJtttdjs3vwJzpjQpMUyK5I5CS2obsDa9/nUk1nzIr8M1EYwlpZPDTx9xQ4rFS4uUGxeQqqKqgnQaADt3uedzUL5ps0q66dHU99lvk2rd7ZhiwkcDEErHlbsSRr6a1dhHEcM4XWXq3UytXRvIM7I9mqxSJI07EowZQoAHCbrcm5PIXpkakmaep47ZbU6+XZh4RU5gZeBgKTAuSaigB6AOeHEq4upDC9rg9QbH8aRSQSjh4kewNKAzPalEabawYpvPiTjdoEJqGZYo7duRP1LH5CqM/PPB3mii9FoMy+JoLxSPKMHBI0McMIzugUkltEUEg5SACT11FWMdMHLSlBQ8exczk3s/wAyxTdqE5TKPGcfek4rnvlOg8rDSnqJWlqpv2Nl7i2WEDkAPlS8pXzJ9yCyWYqSOVx352pRTpoGioA85mpH0DpuZ9trZbPs14FBZ8PJZAAb2B4RqNeBhUM45jg3tJq1XrFZ2mt/58RvZRiCFmja4BIkW/ndWt6qD/FRT6Ev9QRUpRnH4AvvjgMmPkFiEYh9OoIuQL6XJBFu5qG6L5jW4depaJb7x2KtsNiMRISsckjMdLAm2tgLnSw/l2pjTmy3HUaamK8ySRo7bqSvs2GC4WaMhgSfhNzcAjqAbVa5G4nKriUI62Vy3i+q9TjwXsyXnPOzHqEGX8Tc01adPqWrf6ibeKYJfHcOdn7KjhhWFATGosAxvp5k1OkksGBbdOyzxH19xOHZ8UeqRqp7qAD+FCSQll85rEm2eysKVsi6LccyWoBPPQqd6MayYSdk0fIQn77cKfiRTZvCLWjrjZfGMumdwd3P3zVosuKfI6WGc8nXodPvd/rTK7E+pp8R4VKuz6ndMJNm7wwTuyQvnKgFuBgBflqQBfy50+MsmZdpLaoqU1jJz71bblw0WaOBpdNSDovmw+K3yFJNtLYl0Gmr1EkpzUTKNh7YxSsIoJ/DEsovopAZ21IzA21PSqtdksnXazQabw3ZKPso2/DIQoBYsQACx5k9TV1dDhJyTb9Aa9oG2zBAUjP2sgIFuai3EfnbQeZqO2WEafC9KrbVKfsoFNwNkrGGxsuiRK2TrqLhjbny0/iNRVw2ybHGNXzP6PX36h7u3GwjzygCWVi76ai54VPcqtl9Knh0Oc1MlzKMei2LcSCnFYfOKAPCONgzEtcE8ItqO+vUcqBx1UDRUAQdaAeMbg+sYTGSxgkeNEHWwFgV+zYi/M6qdRbQedMT2Ljy6Iy9HgC92cS8WNUSW45XjzIgWNuG5y31FnUi3nfpUUXiRtaytXabMP8AFJ+/P/DQ8XsaCRw8kauwFgWF7czpfQHU686nwnuYFeptguWLeBT4uGEasqgA6Dnpz0Gvak8qEjXbYiOydtw4jOImuUbKylWVgdOjAG3nSqWeg6/SW0Y51jKLNaUrkr0Ac+OnCIzE2Cgk+gvScyXUfXBzmoruCGxN/MPJCrTOIpOTJYkk6WKAA3Bv9dKYrYtmrqeDamq3yLmjjOQskRihKGzFeEkaX8xofSntZMmLw8S6d8GS74NtFH/5piY73QoB4RINxawvzto2unWqlvMjsuFx4fKP1Xte/qDkmJPTn10Wxa5NxYWtbL9Khbx0NeunGU9/Q2PcDCxrg42jIYycTtaxL8iD2tbLbyq9VHCOF4pbZLUSUu2y+AQypdSO4I/CpGZ8Xh5A3Zfs+w0cSpIpdxqZMxU38rEWA7VFGlI1dRxu+6b5do+gRbW2gmGhMjk2UaDmzHoB3J/3p7lhFCimWonypdTMtnTT4zFM1/tX4crRhkjg5lgSLA9AOpb52gi3JnT3xr0mnUV06pp7uQZ4XDrLKuHiFsLh7eJpo0gsyqO+U8RPew71KttjCnOUIOyb80unuCgxCpGZq26jQw2GpJ1P0JJA9Bp6UCnoIwKAJ2oAegBUAKgAf3j4J8JPoMspjYn9WUWt6uI6ZIt6bzVzh7sr4r/WTNd9Ukhx5Ck8LCSIdFvxm3QDMpJ+RqtZlSyjq+Fyqu0mGt+jPKHGbSxJBDYiT5DKljobiwTkeooTtkOdPDaI78v5sINk7rY8NGztDFkzcTEyOwcjOHsbMCABzv505Qn6mXfrtG1JRUnnstksehXbVE2zZWILXZg6OSTnIAuD3FiwIOvXoCB5rLNCq4hBL02x6INd2t7YsSLH7OQDWMg3N7WKHky86mhbzGNruF2aWW28fVevvCKFLXub3JNSGZL3oF9+tgGaKSQyOPDQsqBjlOUE6re1z30qOcco1OF6tVWqPKt9sgFu3sTECSDE+7NJCHB6EkfrBb5ja+YG3Sq9dbUsnR6/XaedUqVPEsfxG2Lyq4cP0Bn2hYJpcGyopZs6WA5/EB/Oo7VmLNLhFsatRGUuhRbI9myGEe8M3inXgNgnly4vmajjp1jc0NTx61WfVLYJt1tgHBo0YkLoWzKCNVJ+IfLS/wAyalhHl2MrXa36VJSccPGNi9vUhR+JTbxbww4RM0jXY/BGNWY+Q6DzOlRzmoouaTQ26qXLBfF9jLpNpYnH4tSq5yGBRLnw0A5EkEdbEsdTb5Cqyk5SwdX9F0+i0+ZP4vuw3w+zjhx7rhv08ozTzW0jU6XF+uhCr6nqanxjynP2XeL9dZ7K2S9Qo2Xs9IY1jQWCj1J5ksTqWJ1JqXGNjMst8WTkzsoGD0AKgBUAKgBUAMaAKjenCNLhZVT48hKW5514kt6gU2SLOksULot9O5VjaEk2VkwLFtOObKig26Xu3UjRaan7id1Rrylb8snd7ni5AAZkhHURJmIHSzPp/lpeVsidmnj/AItv3sZ91IW1laWY/wB5IxA+SghR6CjkQfTJ7cqS+CKvaMPgoYcapmwh+GYi7R9vEtqLdJPLXlemtdsFqqfNLxKHyz9PX4fsBm8G580H22HYzQ2urqbuo6cuY8xUE6+XeLN/R8Vqt+ruWJd0+jOvd/2iSxWTEKZUFgGBAkHQ3ubN+dOhdjqQ6zgNdi8Sl49webO3mwmKGVJFJI1RhY25EENz/nVhTTOd1HD9RQ8yi/ii4VRYW07U5YKcln2j0BpRFvuMTSC9Rg1GRE2zg2nt7D4cXllVfK9yfkBqfpTXJIs0aS+54hEBt4faKSLYVLAi/iONe2i99OZqCV3ob+i4Cub/AMh/cv3B7Y27eKxz+LIWCE8U0hOo/ZHX8AL+lMjCU930NLUcR02iXh1LL9F+obbJgRFMGzl62mxTC4v1yn+0ftbhX0tViCT2Rz+ounbPxNT90f50CfZWzEhQKne7MdWZjzLN1J/2p8VgyrbZTnnt6ehYAUpGPQAqAFQAqAFQAqAGNADWoBpPcbLQA4FG4hKgU83jB6UddgTwygm2G0JLYNxHfUwtcwk9wP7M+a6dwaj5OXoXY6qM9rln39/9g/tjBYSY2xkDYSY/2ot4bHkOMcJ/isaZJKXbBo6XU6mn+xPnj6P9v2KLHezyccWHeOdOY1yt6c1PzuKjdDW8WatXHqn5bouJX22lhtP+aQDtdl+mq2puLET/APrb91yt+/Y6sHvdtEsEEgLcgJEVST2F8tz5DWlVlhDbw7h0Y5ksJ+jyduB3xxbrKryKHKKsIEeviOwA6dBrUiskU7uHaOEo+H7Pfc8to4rGTqUjOJZlkZTbOquvS2UBVUG9tSSKSXO+g7Tx0tT5rFHGPdlP8zxwHs9xUnFKUiXqWN39Aun1YfKo/Ck+pbt47pq/LVFy/Au8BsbAwNZEbHTjoAGUHpmOkaWve7G/apoQijMv12r1CzJqEfx/dhIuypsRb3pgkf8A5eInLbtI4sXH7IsPnUmG9/wMt3wr/tbv7T/RF9BhlRQqKFUcgBYAeQ6U5JLoU5ylN5k8s9gKUaPQAqAFQAqAFQAqAFQB5yPQBDxqAEJqAF4lAElloA9KAFagCEkQIIIBB5gjnRgVNxeUUku7EIOaLPA3P7FigPzUHK3qKa4+hZWum/bXN8Vkh7li00TFBh/exAn5cBX601xbHKymXtQ+Tx+5E++fqYVj5l18/wBU+VKtg5qPVjD33n4eEXzDOf8A2ChgnT9pkvdca2jYiKMf3cWo/iYkf5aTDFd2mXSLb97/AJ+ZJd2431nkln8pHOT/AALZfwpVF9xPpk4rEEl8Fv8AMucJhUjUKiKqjkFAAHoNKdhFWdk5vmm8s97Uo3A9AHlI9qAwMJqAIibX+v66UASEtADpLQB60AKgBUAMRQAwFACy0APloAVqAHoAVADGlEbwNQGRiKTIYyOBRkUa1GROo9qUXoNakyJglQhR6AFQAxFACtQA2WgB8tACtQA9ACoA/9k="/>
          <p:cNvSpPr>
            <a:spLocks noChangeAspect="1" noChangeArrowheads="1"/>
          </p:cNvSpPr>
          <p:nvPr/>
        </p:nvSpPr>
        <p:spPr bwMode="auto">
          <a:xfrm>
            <a:off x="155575" y="-944563"/>
            <a:ext cx="2314575" cy="19716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6" name="AutoShape 8" descr="data:image/jpeg;base64,/9j/4AAQSkZJRgABAQAAAQABAAD/2wCEAAkGBxQTEhUUExQWFhUXFh0bFRcYGBwdGRoZGxgdGBcfGBwdHCggGBomHBcZITEhJikrLi4uGCEzODMsNygtLisBCgoKDg0OGxAQGywkICQsLCwvLCwsLCwsLCwsLCwsLCwsLCwsLCwsLCwsLCwsLCwsLCwsLCwsLCwsLCwsLCwsLP/AABEIAKUAwgMBEQACEQEDEQH/xAAbAAABBQEBAAAAAAAAAAAAAAAGAAECBQcEA//EAEUQAAIBAgMGAwUEBwYEBwAAAAECAwARBBIhBQYiMUFRE2GBBxQycZEjQqGxM1JicoLB8ENjkqKy4RYkU/EVVHPC0dLi/8QAGwEAAQUBAQAAAAAAAAAAAAAAAAECAwQFBgf/xAA3EQACAgECBAMECQUAAwEAAAAAAQIDEQQhBRIxQRMiUTJhcZEUI1KBobHB0fAGM0Lh8SQlohX/2gAMAwEAAhEDEQA/ANxoAg7gUAREooAXjDtQAhJ3oAcSCgD0oAVACoAYmgDzMooATS+VAC8WgBeKKAHzi16AwPE9wD3HWgGToAVAHnI9qAG8UUAMJh/X9eVADiXyoAcSUAelACoARoAiVoAbwxQAvCFAC8MdqAHCDtQA96AFegBs9AfE5sbtGKJbyyKg7swH50mUSQqnP2UVR3ow5t4Qlm84onYerWsPrScxP9DsXtYXxY0m3H6YHEsO/wBmP9UgpvO/sv8AActJDvbH8f2GTbsnXAYoDv8AZH8pL0c7+y/wB6SvtbH/AOv2IybywcpUmitrd4nCj+ICx+tLz+4RaKx+zh/BndszasUoPhyxP5KwNu1+o0HIinKSIbKbIPzRZ3xjUm9wbadtKUiZ7XoEEDQAzLegBvDFADeEOwoAfwxQA4QUASoAVACoAVACoAVACoAVAEHNKI2l1KzaW3Y4mEeryt8MSDM5Hcj7o8zYUxyLNWmnYubpH1ZVY+SYgticQmEivYLGQZG10u7DQkdFW4vzprfqWaYVp8tUOeXv6fgC+I3owEBJgwxnk/6kh1J82e7fhUTlFdGa9PCdbcvPPlXocGL9pGKPwCKMdABmP4n+Qpjul2LkOAURX1kmzni3p2hL8Mz9LZU53PkvIdT050nPYx74doIbNL5jf8S7SUZjJKBe3FHr87FeVHiWLcFw/QTfKkvn/s9cL7RMWp4jG9ujLb/SRS+PLuhs+BaWS8jf3FlDvZg8RricKqSD4XU69NQwAYa9r8qerYdylbwrVU/2p5XoEeCeTnhMSsy9YZzrbybR166sGGnOpFv0Zl2wjnF8OX3r+YLbA7wKziKZTBMeSPyb/wBNuT+mvkKfGWOpVs0jS5oeaPqi4Q04qZJ0CioAVACoAVACoAVACoAVACoAVACNAHmzWoYiXZA+21WxJdILpEoIbE6aMLEiIEEPYA3Y6A99QGZL30dVJOe8vs/uC+O3lSBmiwCIzsC8k7G69yc33vmxCjT5VHKS6I1aeHytirNVLC7Ir9n7tS4xhK8s+ewJLxFeZ5RvmsNOoUi+tqTkb6k9vEY6XNdcI4+fzCfC+z7DA3fM/ESADlUAhRbhAzDhvf8AaOlO8CPoZk+N6jpHYI8DsXDxfo4Y1t1Ci/151IoJdihbqr5vMpNlgFFOIBytAFdtTZEUy2ZEJ7lQfzpHFPqT16q2p5i2DW1fZ/hZLlM0LEaFTdQfNToR9PnUTpWehp0cb1UNpeZe/qCm8u6smEZJIFkIRQWkVixVrm4ChbhALd+ZvyqKyprdGpouIw1L5bkjp2VvqsiiDHqsqNb7S2q9i3yP3hY6cqI2p7SG6rg7j9bpnjHb9grwuLkwyq6ucTgzykHFJGDyuR+kQd/iHW/OrCfdsxbIRuk048s/Ts/2YQHaMYTxDIojIuHLDKR5Gnc0UUVTPPLjf0OD/ieFv0ReY3taJCw/xWy/jSc3oTLSWraax72ebY7Gyfo4EiB+9M9yNf1E/wDtTXIfGvTQfnk38P8Af7HVu5j3liPiW8RJHjktoMytbQXNrix9RT4kWqrUJLk6NZ3LYUpXHoAVACoAYmgBXoAWagBmOlAjYKY3Fe9FxnyYOK/jSXt4pHxKD/0xbiPXl0NMbyaUKvBa2zN9F6f7A/b29BnKxwB1wwzJkjAzsStluNbrqOED6nQQSmntE3NNw5Up2XPz9d+n/Qo3Y3UKKHmFtGtECTo4GYSE/GOEcNgBr5Wkrh6mPruIeJLEPn+wYRoALAWHYcqm2MnLzvuTJoyK3jcpdqbwxQ4iKCQ2MqmzXsAbgKD2zEm3yprkky3TorLapWx7FyjC1OKm/ccmgAT313o908LIVZy4zITr4eubkbi/IHvUM7OVmtwzhstW552SWz956bH3kgxkmSISHKLtcFVAOlm7ntT4TUuhDqOH26WGbO/Qv5w/DkAIzDNf9U87eYvfztbrT3uUElvnYFd5NyFmEkkSxpKSCvCbECxs3FbMSDxADQ2tzNRWVqRr6Li06moWNuIDbC23Ps+ZkdTkzfaxN59U7Hz5H1uIIycHudFqtHRxCHiQfmxs/wBwlTbmzs/2WHDyseHMtuJtQOK+UEm1wLAmpFbF9jGloNbhqyWIog2+OKHgt4USo5e0aklsicJYueFVDWvw6BeeopeZ+gkeHUNSXM8rG79fTBXLvHL7xhjJIfs5bakgyxyGwZl5G2Y9B0NutNVm6TLX0CvwZKCy2vk11D7Zh8PG4iPpIqTD528N/wDQD/FU62ZgWpzojPPRtF8DTioPQAqAFQB5yMelAERIaAI+IaA6lRtfEs592jazsuaRxzjjvb0Y6gfInpTWy1TFRXiSW3b3sAd8drB7YTDkLHHZcqkcbDSx15Ag6dTVa6b6ROi4Zp+T/wAi7qFO4u6fu6+NJrK4Gn6i87dy3c+Qt5zQqSMvi3E3qZckfZQVS4pEZVZgC1woPUgXNvQVK2kZHJN5kui6nsHFA3mWM5Krb+8UOEUGUm5+EAE39eQ9TSSlyrLLWl0dmpfLAy3eTa6Y2UyEhAEygGxbhJYWbpcsB5VUlLneUdZo9JPSV8i37+70LDA7YxM0kUEWJkNxYgZRoNCQbXsBa970+E23grW6OimuVlsV7uppuGiKqqklrAC7ak+Z/OrKOUlNuWenoAO9m6MYmjMKHNMxDKBcX+K9idOVib8idKgnXzM6Lh/FLlU4TaxHv3LfcbY0uEaZJApViCpXoQNQeoHIjnTqocuxT4prK9SouPbYMgalMjcZ3At58qEDWVsUW8u6sWMAz3Vxydeduo5aj+YFMnWpF7RcRt0r239zKfZXs8ghdXZ3kZdQCAEuOXCNT6k0yNCTyXdRxzUXR5cJL3BLBs+NQoEagIAE0vlA7fjU3KjIlZY29+u5m3tH2eFxQkHD4iA9uJTl+tslVb44kmdTwXUSlp3W/wCZCuDGBvccVcHMDC7fvrcddD4iAVMpZSZjW08jtp9N/wCfcFiOakMs9qAFQAqAGagDnE5INlOh5HT116Ug7B5bQ2gsMbyObKguT5AfzozhZYtVbslyx6gNtfaz4TC520xeLJY90WwGn7gIA89ahsm4x95u6TSLV38i9iH8/E4/ZxsBZGOIbMVQ2S40ZrA378PLprTaYL2izxnWuCVCS95pMcrZb5bHXhuPTXlVjc5dpJ4yZJv3trESYhBLEcOYiWj1uSbjiDcja2luVzeqls5HZ8H0VEaJSUlLm6oLPZzjJsQsk007PZsgTSwsASSAOtxby+ek1Lcupi8aqq081XCGAtx2BjlQpIgdT0YX/wC1TSWVgyKrZVvmg8GK7z7KEOMfDwqzC65F1ZuJQQBbU6n8PKqM4YeInd8P1XiaTxbX0/QtNn4HG4KeORsO+RSM3hrnBUgK9wl7NbW9uainwjKLKOpv0mqplFT3fqa5G9wD0NW10OQaaeCZSjIi2OfEQnUobNawvqOd+VHfIscbRZ6mS3b+v50bCYluyt21t+HDAeK1i3wgKSTa3K3zFJKUY9SzptHdqG/DRSYD2gQy4iOBUcBzbO1gAbGwt5kW9RUStTlhGhdwW6ql2ya27Fd7R9u4rDyxrFJkjdOYUZswOvEfIjTypt8nHoWeCaKjUJ+IstfLBb+zrajT4S8jFnR2VmJ1OuZT/hb8KfS8oo8Y00aNRywWItZK/wBrGCzYZJQP0cgBPk3Dr62ptyysln+n7XG/kfdFXupIZdlzxjV8PJ4iAc9GEy2+bBh60yt/VlrikVXr1LtJY/DBpWBnEkauOTKGHqL1ZTyjmpxcJOL7M96UaKgBUAMaAOTGYlUtmNgevQfO3IaczYUjHxrlLoDm0MamLlhgicOmfxJsvEuSM3UFgbavlFr62OlRz8zUS9VX4EJTl16L4g9jsmMxykktHFMYQpy+GCYyVPLW7ra1z8I1FRy+ss+BqV82k0rS2lKKl7+od7NwKRwrCh0VApI0PLnccjqTVlRSMC62U7Oefc78PEFUKL2Hc3PqTQQvLbKLbu7EWKniklN1iDDJ0YsVIzeWh063pjrTL2l19ulrlCG3MduydhQYdmMKCPPbMATlNr2NuQOtOjHBBdqrbsOyWSyanFfdp56FdFsiITviMt5XABY9ABYW7UxwxLJNLU2OpVp+UsgKcQrylLtHejCwkq8y51BJReJhYXNwOXrTHYkXaeH6m1c0IvHqU6+0fClrfaAfrFdPzvTfHi2XHwLVRhztHhv/ALcnijgkw8oEclwWUAk6XWzG4Atektm+xLwjR03WShct0ZvJtaVnWSSR3ZWBGZiRwnMLjlzAqrGcmzqPodEYOEYqO3X/AGHXtLXxIMLONLnmegZbi/qBVi7Ejn+ByVd1kJb7fqAOHYo9xcuDdT2ddRYjpe2tVY+VnS2xU6ml3ND3/titnw4ldbFW06BxlP4kVasXNDJy/B+bT6yVT77HD7KcZlmliYj7RA4F9bqcrX7HUaU3TMs/1HUpRjYu2we704Dx8JPF1aM2/eGq/iBU81lHPaO503ws9GZr7LcZbEvEeU0R0811+ti30qvU/O16nU8fqzTGxf4v8zQ9zHIw/hHnBI8VuwRuD/IVqxD09Dl9b/c5/tLPzL2nlQVAFPt3aLwiPw0VmkkCcTWVbg2J6m5FtOpprZY09UbG3J4SXzK3Hs4y+8Y1ILj4IrKWPkXzN/hFMlJY6liqMX/arb+INYnbuy4zmEcmKa9wXzML918Q2HoKj54fE1aeHa+z0gvl+R4H2iGzIkKQLlOQjiN+gIsAL6i/Q96Txs7ImlwLGJSlzPO6G9m8DSS5Sh8NHabOwN2crkUE8rgMT8yfOnVIbxqcVFNSWWuXC7LqadFEFYnuAOZtpfkOnxH+hVg5ffuz2ZwOZoGnDiccq8ZZBGt87MwAXTQm/ShvBLCDn5Uss5cLvRg5WyJiIyx5C9r/ACvYH0pqnGRPZw/UVxzKDwVG8u+XuztEsLO6qDe9lseR0uQt9LkWuDTJW46FvRcLeojzc2FnGAN2h7QMW/wMka/spxfViRbzAFQSvl2N+jgWlrxlNv4h/uJtRsRhI2c5nUlXJ5kqeZ+YsfWrNbzE5riunWn1LhBYT3M339wKx42YXIz2kXTmGFr/AOJSKq3R3Oq4Nc7NLH3bFbiNltHBDOGukoZdBqrC6spvfz1pko4WS1XqY3WTp+zj5F/gpDPsidD8WGcOvfw9D+F3+lTJ80MGZbBUcShJdJrf4nj7NWX3zKyhgyHUi+UjUdNL602lb4JeO76dOHZht7SIg+AcqfgdDp+8FP8Aqqe3eJgcFlKGsjnuZZh4M2HkIFzG6Mfk90P45appZizr7JSqvgm9pLHy3DjdBveNnYjClgGysYwvMKfhPO/xgn1qxCXk5TnuJRWn1kLo9G/+/gCW52OMWNgc6XbI/wAnBU3+TEH0qKvaWDc4nQrdJJLtv8jb4jcajvpe/wCVXzz/AK4ZjAQ4Tamn9liP8j//AIfT6c6o45bDuOZanh2/Xl/I1HAxiPFzjMLTKsir1uBkcjTlYJ9atHI2tzpWV7OxeinlPqiVApT7zYPxMO/QpZ1Nr2MbBwbdbZaR7ljTT5LFnoAftVw4DxTqoIkjKE2Bvls6287E+gqvZstjoeAybjOtvo8lnsjcvCzqJWlMlyCQhUKGy2cAqtiLm+lrW0pypjLdlW/i2pqfIklj5hJgt2sJCBlhQW+82p+rXqSMIwMy3W6m17ybOyLaMObIJY8w+6GW/wBL0uUuhA6bN5NMqN8N6Pclj+yaTOSAb2AI6H59PkabZPlRc4bw76Y2ubGAHx/tExLFTHljAsWULcnXUZieVgeg51Crm3sb8OA1Vp8277HX7SNpNJLHErWhMQfloSzEqW0NrZAB8z0otlIi4Lp4whKySzLOASm2fJEiO62Sa5BBBBC8wTe1+oF9dLVDyuJsrUU22Sgv8dtwui2S21IYZQ0aNHeOZmBL8Oqai1xlbNr3FqscqnFYZifSv/zLpVtN826AzEYcRTlG4gklm5i4B4vMaX1quliWGb8bvG0/NHZtZNz2JsuGCO0CBUbi06kgC57mwH0q9Fcp59qL7LZNzeWA/tbwWsM48429eJb/AIj1qvqF3Oh/py5rmq+8oNnt4uzMTH1gkWZPJGADfkx9aavNEvanFOvhOPSSw/idW4UyHEyQfcxETJY9SBe3IXNi3ToaKfawRcWrkqI3d4vIMYh5EchifEQlSeR0Nrj+utRSbjYbFUa50p42e4X7mxNLgsdBltnQsp1tny2PFfU8KmrEMuG5g8SlXVq6rINehR7oZGlkikYKk0DqWJ0vbMpv6E372qGvq0aXEVPwoWwTbi0T3M2i0OMjLNozeHIQRbKRYHzUMF17XpYPz4E4np426V4W63X6/gc+3YBhsbMuUHI5Kg8tRmU+YGalntMk0c3fo0k+25sGxtoK8EL5sxdRqbXJtc8gLmwOgFW1LY4jVUyrtlHHRgH7QVEWKWVlUiSPjGtmKXGjX4WAKWIGlr9Kr3bNM6DhKldp3XF4aeQqw207xYGdkAz2jZjoUDp010u6qKnztkx7aMWW1p9P0CmNrgEU9dDO6bE6AIOLg0PoC7APj9nZ8BkkIX3d2ALCwspYJc9AVZeLlUUo5Rr03uGo5oL2kS3X2iqfY2e7FMisjeILizF7aZOGwcaaUQe43X0Snm3577Alv1iXXFSRu7lbXUE3FmHbqL96hvk0zd4VTXOhTjFbbMopEKrHIYiqt+ibSxtzse4PyNRtyW5p5hZJ0xa96DLaeMON2SZDrJCwDd7g2v6qwNSzfNEwKKnouIKPaRQ7j4GLET+BNfKykgKbXIsedrjTsRUdSyzW4xdZTX4tXUJPaLsxIhhnROFQYtbnpeMNr8Ny2vO9qmujhGPwXUzsc4N4b3KvY208PNEsGMZo0WTPE4QBSp5q3CVCgk66CxHK1NrkmvMWtVpbqbHZp/M8b/E0TYex4cPGVw4ORtSc5a5ta9yddLD0FTxhFLY5rVai6+zmu6ma+0CMRY5iVHHGrchrmzK173158uwqtcuWWTquDN3aXkz0eDQdycd4+Dia/IZD80OU/kKs1S5kc1xGjwtTKJ5b+4HPg5WOvhgOP4bk8/KktWUx/CrXDUxw+uwEbm4lWlMBClJ42S9rG+X4W0udFJ0vYNUFZvcTqmoq37LX/Su2dMIJ0kNg0cgzWBNiHysAQLarmF7n05UkdpZLFsXfQ49mtvln8ye/eGEeNltye0im5vZhbTuMysPrTbVvkk4PN2adJ9vKadurixNgoXNrslm+Y4T+INWoNOByWuqlVqpx9GYnjcPkkdCLZXK2+RIH4fnVF+1sd9p7HZUrc9Vk6ZoJMO2WVCjlcwBy3KkEA3F+x+lOacXkrpx1MOaDz2Zb70YlZRh8Ta/ixZW0GjxnKwv3IsPSpLHlJlTh0JVTnp/Rt/czl2PtsxzQnUIjjhvw6nKdOXI86SM3lDtXoFKuWerXUOfaFhx7uk5XMqSAsL6kPZedtBe3LvU90fLk5/gzkr5VJ4b/AE3OLd2YT7OnSMWaJs6LzIKkSLz01ZT9abB+Um1tT0+rjJ9GsfPY0HAYgSRpIOTqGHqL1YXQwbYck3F9mdNAwi1AdygWADETxHVZo1cAgkAi6Ne+mtl08jTOhb5/qoWL/F4BvZmJnWRHBVpZmlWX7w8RAAAGPwqCDw6d6ZFYZo311yi4r2YpNfeVvtUwbBoJSOamNja1yvEunS93+gqO6Pc0f6evXJOpfEpVdX2ayObSQ4gFATYlZBrbvrm+lMUlyNMuNSq10XWvLNb/AHfxF57M8MZYcbEb+G6KL/tFWGnna30FSURyilx65QvqkvaQGbOxkmHlWRLCSMnmLjNYqQe/Wq6bjJm7bVVqaeV9JGibqY47RixEE8jMRkZHyhWQkW4QNOFluP3tedW4y8Q5bX6d8PthZWgV21u/LgmAkDtD0lUcI5X4QeHkBY2vbrYVDKppmxp9fXq45TSl6HTuHvE2HmWJ2PguQtuYViQAR+qLnWiqeJ4I+McOVtfiQW6+Ze+1rBXWGb9UlGP7JGYet1/GpNTHO5n/ANO3cs5w+RL2R426Twn7rCRfkwCn8V/GjTsP6jp5ZxsXdY+8P8XCHRlIuGUgjuCLVYaysHO1vlkmuxg2CkbD4hQS14plvrpwuA99De6iqK2megWxWq0zku6f5HtvXKrYqYxvmjL5lsdL2F7eV760ljw9hOHQf0WCa36F1vqhlwuBxVtWiCP9Lj8m+tPt3hko8Lfham3T9k8gsdoyhAviuFU6LmIF/lUUZS6I13paG5TUVn3ndj8DLPMzRRO+cKwyqTqyg8xy1Jpzi87FWnUVUaflnJLGV1Drbu6c2LiwrACORUtLnN7XAP3b3Obz6mrEqudbnO6XidWltsT3XbBCLcuOOARYiVnCsZAEFjfLlYKBckEAGw1vyoVWFhiy4zY7ndWsZWN99i62VuthorMIVHm/Gw5AAMTfmCf4vKnqEfQo38R1Vr5XN/d0+RLbOLwxhlgkcFAgBOYGxPwAm981wLedutqWbTQmmrtVsbYrDyB+54WLERxBmAxWFRidB9oGZnUWGgIDD6+VQR64Rt8ScrqnZhfVza+7bDDndNnEJjk0aKR0t+yGvHbvwFf9uQsR2Of1qzYpx/ySf39y/pxUImgCj25CVnw0w+65Rz2SQdf41T602XYt6eS8Kdb7rK+P/AW2/KuGnu5DXlMsSLcZAQNTYgEllLa89R3qKxqMk2ammhLUVYguiw36nTvhhpXwkshIkQOHi4V0jKi9+54iL66AadaW1NrYZw2yuvURitm9n8cmd7MwjzTKqglzcqAVUmw+7ew/o1Vgm3g6rUXRpqeXsviWu5+8UmGmRGJ8EtlkjNuG5y5hfUEHmOwOlPqm4vlZT4noK9RU5x9rGz9Tw302cYsZOANMwcfxi/1veksjiQ/hN8Z6WPqtjR9xNmYdcOk0KWeSMZ2JYm/MjU6C/TSrVSSWxy3FNRdLUOu19APxu+mI95EcuURrPkkQKLFMwU5r3N7XOh7ac6gdr5sM26uD0x0/iwe7jlfEq96tiCCecIQqqUZF65Xv8OuoDC3/AGps1h5Ra4dq3dTFSWW8psPdvn3vZBkAu3giQfNRmP5GrElzQyc9pH9G4hh9FLDAr2cY7w8cgvpICh+mZfyP1qvp5bnRccp8TSuX2dzZ2q6jhMpGPb5bGk/8Qk8OJ3D5XGUNoToTppe4Oh071UsrlzbI7ThmtgtGo2SSwT2fuDiphd0EAJ5MVay+WU36nQkedCqbW423jVFLxW+bHx6mgYrdaKTCx4Vs3hx5bEEBuHz15/zqw4Jxwc5HiFsL5ahe0xbO3PwcPwQKT+s93b6sTQq4oLeJ6q3ZzePkXcSWFgLDyp+Eik3vvuTpBoD+0feKTDeHHCwV3zEkqGIUaaX0Buet6ius5Ejc4Lw+GocpWbpfmBEEO0MWL5ZZVINixyoL8iuqqLc9PpUK8SRv2Ph+leMqMl9/7hBsXciZBmneJACrDib7h0uAyodBbUH/AOJIwl3MvWcWqsf1cW3v+P4/kEkOEwiOzgmSSNzJZAWZWkAFlyi5zfq3OjdBUvLFGTK69+Xs1h/cdWwvFbETyNA8UcgQguRmLgZTwhjlFgOg1JveiOc7keoUFVFKWWvyCOnlMVAFXvNA74aURkCTKShNrBl1HPTpTZdCfTTUbYtmfe09A3u2IU3WRCtweG9s6G/yLfSq2o3SZ0nAJYnOp9gr3UkXFbNVCbjwzE/oCv5VYi8xMfXQen1ra9coyvZWJeCeItfNDLx6clByy/hf6VTi+WZ1+phG/Tya6SW36HZvng0TGygaLfNZdLggG4PK+p/o0tu0skPCpSnpff0LXe28q4PEgMRLAUkC8yVFx056v9NKfbukyjw1qqVtL6p5KvZu92Iw0PgQ5VUMxBdczC5vbU2Fj5GmK1pYLt/CaNRPxJtttdjs3vwJzpjQpMUyK5I5CS2obsDa9/nUk1nzIr8M1EYwlpZPDTx9xQ4rFS4uUGxeQqqKqgnQaADt3uedzUL5ps0q66dHU99lvk2rd7ZhiwkcDEErHlbsSRr6a1dhHEcM4XWXq3UytXRvIM7I9mqxSJI07EowZQoAHCbrcm5PIXpkakmaep47ZbU6+XZh4RU5gZeBgKTAuSaigB6AOeHEq4upDC9rg9QbH8aRSQSjh4kewNKAzPalEabawYpvPiTjdoEJqGZYo7duRP1LH5CqM/PPB3mii9FoMy+JoLxSPKMHBI0McMIzugUkltEUEg5SACT11FWMdMHLSlBQ8exczk3s/wAyxTdqE5TKPGcfek4rnvlOg8rDSnqJWlqpv2Nl7i2WEDkAPlS8pXzJ9yCyWYqSOVx352pRTpoGioA85mpH0DpuZ9trZbPs14FBZ8PJZAAb2B4RqNeBhUM45jg3tJq1XrFZ2mt/58RvZRiCFmja4BIkW/ndWt6qD/FRT6Ev9QRUpRnH4AvvjgMmPkFiEYh9OoIuQL6XJBFu5qG6L5jW4depaJb7x2KtsNiMRISsckjMdLAm2tgLnSw/l2pjTmy3HUaamK8ySRo7bqSvs2GC4WaMhgSfhNzcAjqAbVa5G4nKriUI62Vy3i+q9TjwXsyXnPOzHqEGX8Tc01adPqWrf6ibeKYJfHcOdn7KjhhWFATGosAxvp5k1OkksGBbdOyzxH19xOHZ8UeqRqp7qAD+FCSQll85rEm2eysKVsi6LccyWoBPPQqd6MayYSdk0fIQn77cKfiRTZvCLWjrjZfGMumdwd3P3zVosuKfI6WGc8nXodPvd/rTK7E+pp8R4VKuz6ndMJNm7wwTuyQvnKgFuBgBflqQBfy50+MsmZdpLaoqU1jJz71bblw0WaOBpdNSDovmw+K3yFJNtLYl0Gmr1EkpzUTKNh7YxSsIoJ/DEsovopAZ21IzA21PSqtdksnXazQabw3ZKPso2/DIQoBYsQACx5k9TV1dDhJyTb9Aa9oG2zBAUjP2sgIFuai3EfnbQeZqO2WEafC9KrbVKfsoFNwNkrGGxsuiRK2TrqLhjbny0/iNRVw2ybHGNXzP6PX36h7u3GwjzygCWVi76ai54VPcqtl9Knh0Oc1MlzKMei2LcSCnFYfOKAPCONgzEtcE8ItqO+vUcqBx1UDRUAQdaAeMbg+sYTGSxgkeNEHWwFgV+zYi/M6qdRbQedMT2Ljy6Iy9HgC92cS8WNUSW45XjzIgWNuG5y31FnUi3nfpUUXiRtaytXabMP8AFJ+/P/DQ8XsaCRw8kauwFgWF7czpfQHU686nwnuYFeptguWLeBT4uGEasqgA6Dnpz0Gvak8qEjXbYiOydtw4jOImuUbKylWVgdOjAG3nSqWeg6/SW0Y51jKLNaUrkr0Ac+OnCIzE2Cgk+gvScyXUfXBzmoruCGxN/MPJCrTOIpOTJYkk6WKAA3Bv9dKYrYtmrqeDamq3yLmjjOQskRihKGzFeEkaX8xofSntZMmLw8S6d8GS74NtFH/5piY73QoB4RINxawvzto2unWqlvMjsuFx4fKP1Xte/qDkmJPTn10Wxa5NxYWtbL9Khbx0NeunGU9/Q2PcDCxrg42jIYycTtaxL8iD2tbLbyq9VHCOF4pbZLUSUu2y+AQypdSO4I/CpGZ8Xh5A3Zfs+w0cSpIpdxqZMxU38rEWA7VFGlI1dRxu+6b5do+gRbW2gmGhMjk2UaDmzHoB3J/3p7lhFCimWonypdTMtnTT4zFM1/tX4crRhkjg5lgSLA9AOpb52gi3JnT3xr0mnUV06pp7uQZ4XDrLKuHiFsLh7eJpo0gsyqO+U8RPew71KttjCnOUIOyb80unuCgxCpGZq26jQw2GpJ1P0JJA9Bp6UCnoIwKAJ2oAegBUAKgAf3j4J8JPoMspjYn9WUWt6uI6ZIt6bzVzh7sr4r/WTNd9Ukhx5Ck8LCSIdFvxm3QDMpJ+RqtZlSyjq+Fyqu0mGt+jPKHGbSxJBDYiT5DKljobiwTkeooTtkOdPDaI78v5sINk7rY8NGztDFkzcTEyOwcjOHsbMCABzv505Qn6mXfrtG1JRUnnstksehXbVE2zZWILXZg6OSTnIAuD3FiwIOvXoCB5rLNCq4hBL02x6INd2t7YsSLH7OQDWMg3N7WKHky86mhbzGNruF2aWW28fVevvCKFLXub3JNSGZL3oF9+tgGaKSQyOPDQsqBjlOUE6re1z30qOcco1OF6tVWqPKt9sgFu3sTECSDE+7NJCHB6EkfrBb5ja+YG3Sq9dbUsnR6/XaedUqVPEsfxG2Lyq4cP0Bn2hYJpcGyopZs6WA5/EB/Oo7VmLNLhFsatRGUuhRbI9myGEe8M3inXgNgnly4vmajjp1jc0NTx61WfVLYJt1tgHBo0YkLoWzKCNVJ+IfLS/wAyalhHl2MrXa36VJSccPGNi9vUhR+JTbxbww4RM0jXY/BGNWY+Q6DzOlRzmoouaTQ26qXLBfF9jLpNpYnH4tSq5yGBRLnw0A5EkEdbEsdTb5Cqyk5SwdX9F0+i0+ZP4vuw3w+zjhx7rhv08ozTzW0jU6XF+uhCr6nqanxjynP2XeL9dZ7K2S9Qo2Xs9IY1jQWCj1J5ksTqWJ1JqXGNjMst8WTkzsoGD0AKgBUAKgBUAMaAKjenCNLhZVT48hKW5514kt6gU2SLOksULot9O5VjaEk2VkwLFtOObKig26Xu3UjRaan7id1Rrylb8snd7ni5AAZkhHURJmIHSzPp/lpeVsidmnj/AItv3sZ91IW1laWY/wB5IxA+SghR6CjkQfTJ7cqS+CKvaMPgoYcapmwh+GYi7R9vEtqLdJPLXlemtdsFqqfNLxKHyz9PX4fsBm8G580H22HYzQ2urqbuo6cuY8xUE6+XeLN/R8Vqt+ruWJd0+jOvd/2iSxWTEKZUFgGBAkHQ3ubN+dOhdjqQ6zgNdi8Sl49webO3mwmKGVJFJI1RhY25EENz/nVhTTOd1HD9RQ8yi/ii4VRYW07U5YKcln2j0BpRFvuMTSC9Rg1GRE2zg2nt7D4cXllVfK9yfkBqfpTXJIs0aS+54hEBt4faKSLYVLAi/iONe2i99OZqCV3ob+i4Cub/AMh/cv3B7Y27eKxz+LIWCE8U0hOo/ZHX8AL+lMjCU930NLUcR02iXh1LL9F+obbJgRFMGzl62mxTC4v1yn+0ftbhX0tViCT2Rz+ounbPxNT90f50CfZWzEhQKne7MdWZjzLN1J/2p8VgyrbZTnnt6ehYAUpGPQAqAFQAqAFQAqAGNADWoBpPcbLQA4FG4hKgU83jB6UddgTwygm2G0JLYNxHfUwtcwk9wP7M+a6dwaj5OXoXY6qM9rln39/9g/tjBYSY2xkDYSY/2ot4bHkOMcJ/isaZJKXbBo6XU6mn+xPnj6P9v2KLHezyccWHeOdOY1yt6c1PzuKjdDW8WatXHqn5bouJX22lhtP+aQDtdl+mq2puLET/APrb91yt+/Y6sHvdtEsEEgLcgJEVST2F8tz5DWlVlhDbw7h0Y5ksJ+jyduB3xxbrKryKHKKsIEeviOwA6dBrUiskU7uHaOEo+H7Pfc8to4rGTqUjOJZlkZTbOquvS2UBVUG9tSSKSXO+g7Tx0tT5rFHGPdlP8zxwHs9xUnFKUiXqWN39Aun1YfKo/Ck+pbt47pq/LVFy/Au8BsbAwNZEbHTjoAGUHpmOkaWve7G/apoQijMv12r1CzJqEfx/dhIuypsRb3pgkf8A5eInLbtI4sXH7IsPnUmG9/wMt3wr/tbv7T/RF9BhlRQqKFUcgBYAeQ6U5JLoU5ylN5k8s9gKUaPQAqAFQAqAFQAqAFQB5yPQBDxqAEJqAF4lAElloA9KAFagCEkQIIIBB5gjnRgVNxeUUku7EIOaLPA3P7FigPzUHK3qKa4+hZWum/bXN8Vkh7li00TFBh/exAn5cBX601xbHKymXtQ+Tx+5E++fqYVj5l18/wBU+VKtg5qPVjD33n4eEXzDOf8A2ChgnT9pkvdca2jYiKMf3cWo/iYkf5aTDFd2mXSLb97/AJ+ZJd2431nkln8pHOT/AALZfwpVF9xPpk4rEEl8Fv8AMucJhUjUKiKqjkFAAHoNKdhFWdk5vmm8s97Uo3A9AHlI9qAwMJqAIibX+v66UASEtADpLQB60AKgBUAMRQAwFACy0APloAVqAHoAVADGlEbwNQGRiKTIYyOBRkUa1GROo9qUXoNakyJglQhR6AFQAxFACtQA2WgB8tACtQA9ACoA/9k="/>
          <p:cNvSpPr>
            <a:spLocks noChangeAspect="1" noChangeArrowheads="1"/>
          </p:cNvSpPr>
          <p:nvPr/>
        </p:nvSpPr>
        <p:spPr bwMode="auto">
          <a:xfrm>
            <a:off x="155575" y="-944563"/>
            <a:ext cx="2314575" cy="19716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8" name="Picture 10" descr="https://encrypted-tbn3.gstatic.com/images?q=tbn:ANd9GcQLVPVxBWP1r8LOHrLwHS9FmNywcrVHovgErQyMvYtmUb-xyxMp"/>
          <p:cNvPicPr>
            <a:picLocks noChangeAspect="1" noChangeArrowheads="1"/>
          </p:cNvPicPr>
          <p:nvPr/>
        </p:nvPicPr>
        <p:blipFill>
          <a:blip r:embed="rId3"/>
          <a:srcRect/>
          <a:stretch>
            <a:fillRect/>
          </a:stretch>
        </p:blipFill>
        <p:spPr bwMode="auto">
          <a:xfrm>
            <a:off x="228600" y="4038600"/>
            <a:ext cx="4772025" cy="2619375"/>
          </a:xfrm>
          <a:prstGeom prst="rect">
            <a:avLst/>
          </a:prstGeom>
          <a:noFill/>
        </p:spPr>
      </p:pic>
      <p:pic>
        <p:nvPicPr>
          <p:cNvPr id="12300" name="Picture 12" descr="https://encrypted-tbn1.gstatic.com/images?q=tbn:ANd9GcRprTVPlXQMqfEmT2ZULIb4mmoGmq3VyDcXcQvtYtZYQI2ljit4"/>
          <p:cNvPicPr>
            <a:picLocks noChangeAspect="1" noChangeArrowheads="1"/>
          </p:cNvPicPr>
          <p:nvPr/>
        </p:nvPicPr>
        <p:blipFill>
          <a:blip r:embed="rId4"/>
          <a:srcRect/>
          <a:stretch>
            <a:fillRect/>
          </a:stretch>
        </p:blipFill>
        <p:spPr bwMode="auto">
          <a:xfrm>
            <a:off x="1" y="1"/>
            <a:ext cx="2438399" cy="2362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0"/>
            <a:ext cx="8229600" cy="1139825"/>
          </a:xfrm>
        </p:spPr>
        <p:txBody>
          <a:bodyPr wrap="square" lIns="91440" tIns="45720" rIns="91440" bIns="45720" numCol="1" anchorCtr="0" compatLnSpc="1">
            <a:prstTxWarp prst="textNoShape">
              <a:avLst/>
            </a:prstTxWarp>
          </a:bodyPr>
          <a:lstStyle/>
          <a:p>
            <a:pPr eaLnBrk="1" hangingPunct="1">
              <a:defRPr/>
            </a:pPr>
            <a:r>
              <a:rPr lang="en-US" i="1" dirty="0" smtClean="0">
                <a:solidFill>
                  <a:srgbClr val="C00000"/>
                </a:solidFill>
                <a:effectLst>
                  <a:outerShdw blurRad="38100" dist="38100" dir="2700000" algn="tl">
                    <a:srgbClr val="000000"/>
                  </a:outerShdw>
                </a:effectLst>
              </a:rPr>
              <a:t>MORE TIPS …</a:t>
            </a:r>
          </a:p>
        </p:txBody>
      </p:sp>
      <p:sp>
        <p:nvSpPr>
          <p:cNvPr id="49155" name="Rectangle 3"/>
          <p:cNvSpPr>
            <a:spLocks noGrp="1" noChangeArrowheads="1"/>
          </p:cNvSpPr>
          <p:nvPr>
            <p:ph sz="quarter" idx="1"/>
          </p:nvPr>
        </p:nvSpPr>
        <p:spPr>
          <a:xfrm>
            <a:off x="381000" y="1066800"/>
            <a:ext cx="8229600" cy="5791200"/>
          </a:xfrm>
        </p:spPr>
        <p:txBody>
          <a:bodyPr>
            <a:normAutofit/>
          </a:bodyPr>
          <a:lstStyle/>
          <a:p>
            <a:pPr eaLnBrk="1" hangingPunct="1"/>
            <a:r>
              <a:rPr lang="en-US" sz="3200" dirty="0" smtClean="0">
                <a:latin typeface="Arial" pitchFamily="34" charset="0"/>
                <a:cs typeface="Arial" pitchFamily="34" charset="0"/>
              </a:rPr>
              <a:t>Use adjectives to create a vivid picture</a:t>
            </a:r>
          </a:p>
          <a:p>
            <a:pPr eaLnBrk="1" hangingPunct="1"/>
            <a:r>
              <a:rPr lang="en-US" sz="3200" dirty="0" smtClean="0">
                <a:latin typeface="Arial" pitchFamily="34" charset="0"/>
                <a:cs typeface="Arial" pitchFamily="34" charset="0"/>
              </a:rPr>
              <a:t>Use verbs to give your letter punch</a:t>
            </a:r>
          </a:p>
          <a:p>
            <a:pPr eaLnBrk="1" hangingPunct="1"/>
            <a:r>
              <a:rPr lang="en-US" sz="3200" i="1" dirty="0" smtClean="0">
                <a:latin typeface="Arial" pitchFamily="34" charset="0"/>
                <a:cs typeface="Arial" pitchFamily="34" charset="0"/>
              </a:rPr>
              <a:t>‘You’</a:t>
            </a:r>
            <a:r>
              <a:rPr lang="en-US" sz="3200" dirty="0" smtClean="0">
                <a:latin typeface="Arial" pitchFamily="34" charset="0"/>
                <a:cs typeface="Arial" pitchFamily="34" charset="0"/>
              </a:rPr>
              <a:t> approach</a:t>
            </a:r>
          </a:p>
          <a:p>
            <a:pPr eaLnBrk="1" hangingPunct="1"/>
            <a:r>
              <a:rPr lang="en-US" sz="3200" dirty="0" smtClean="0">
                <a:latin typeface="Arial" pitchFamily="34" charset="0"/>
                <a:cs typeface="Arial" pitchFamily="34" charset="0"/>
              </a:rPr>
              <a:t>Format for reader-friendly ease of access. </a:t>
            </a:r>
          </a:p>
          <a:p>
            <a:pPr eaLnBrk="1" hangingPunct="1"/>
            <a:r>
              <a:rPr lang="en-US" sz="3200" dirty="0" smtClean="0">
                <a:latin typeface="Arial" pitchFamily="34" charset="0"/>
                <a:cs typeface="Arial" pitchFamily="34" charset="0"/>
              </a:rPr>
              <a:t>Highlight through white spaces, underlining, boldface, bullets, numbering etc.</a:t>
            </a:r>
          </a:p>
          <a:p>
            <a:pPr eaLnBrk="1" hangingPunct="1"/>
            <a:r>
              <a:rPr lang="en-US" sz="3200" dirty="0" smtClean="0">
                <a:latin typeface="Arial" pitchFamily="34" charset="0"/>
                <a:cs typeface="Arial" pitchFamily="34" charset="0"/>
              </a:rPr>
              <a:t>Imply urgency</a:t>
            </a:r>
            <a:r>
              <a:rPr lang="en-US" sz="3200" i="1" dirty="0" smtClean="0">
                <a:latin typeface="Arial" pitchFamily="34" charset="0"/>
                <a:cs typeface="Arial" pitchFamily="34" charset="0"/>
              </a:rPr>
              <a:t>—now, today, soon, don’t delay </a:t>
            </a:r>
            <a:r>
              <a:rPr lang="en-US" sz="3200" dirty="0" smtClean="0">
                <a:latin typeface="Arial" pitchFamily="34" charset="0"/>
                <a:cs typeface="Arial" pitchFamily="34" charset="0"/>
              </a:rPr>
              <a:t>to force immediate 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500" fill="hold"/>
                                        <p:tgtEl>
                                          <p:spTgt spid="49154"/>
                                        </p:tgtEl>
                                        <p:attrNameLst>
                                          <p:attrName>ppt_w</p:attrName>
                                        </p:attrNameLst>
                                      </p:cBhvr>
                                      <p:tavLst>
                                        <p:tav tm="0">
                                          <p:val>
                                            <p:fltVal val="0"/>
                                          </p:val>
                                        </p:tav>
                                        <p:tav tm="100000">
                                          <p:val>
                                            <p:strVal val="#ppt_w"/>
                                          </p:val>
                                        </p:tav>
                                      </p:tavLst>
                                    </p:anim>
                                    <p:anim calcmode="lin" valueType="num">
                                      <p:cBhvr>
                                        <p:cTn id="8" dur="500" fill="hold"/>
                                        <p:tgtEl>
                                          <p:spTgt spid="49154"/>
                                        </p:tgtEl>
                                        <p:attrNameLst>
                                          <p:attrName>ppt_h</p:attrName>
                                        </p:attrNameLst>
                                      </p:cBhvr>
                                      <p:tavLst>
                                        <p:tav tm="0">
                                          <p:val>
                                            <p:fltVal val="0"/>
                                          </p:val>
                                        </p:tav>
                                        <p:tav tm="100000">
                                          <p:val>
                                            <p:strVal val="#ppt_h"/>
                                          </p:val>
                                        </p:tav>
                                      </p:tavLst>
                                    </p:anim>
                                    <p:animEffect transition="in" filter="fade">
                                      <p:cBhvr>
                                        <p:cTn id="9" dur="500"/>
                                        <p:tgtEl>
                                          <p:spTgt spid="491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9155">
                                            <p:txEl>
                                              <p:pRg st="0" end="0"/>
                                            </p:txEl>
                                          </p:spTgt>
                                        </p:tgtEl>
                                        <p:attrNameLst>
                                          <p:attrName>style.visibility</p:attrName>
                                        </p:attrNameLst>
                                      </p:cBhvr>
                                      <p:to>
                                        <p:strVal val="visible"/>
                                      </p:to>
                                    </p:set>
                                    <p:animEffect transition="in" filter="fade">
                                      <p:cBhvr>
                                        <p:cTn id="14" dur="1000">
                                          <p:stCondLst>
                                            <p:cond delay="0"/>
                                          </p:stCondLst>
                                        </p:cTn>
                                        <p:tgtEl>
                                          <p:spTgt spid="4915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9155">
                                            <p:txEl>
                                              <p:pRg st="1" end="1"/>
                                            </p:txEl>
                                          </p:spTgt>
                                        </p:tgtEl>
                                        <p:attrNameLst>
                                          <p:attrName>style.visibility</p:attrName>
                                        </p:attrNameLst>
                                      </p:cBhvr>
                                      <p:to>
                                        <p:strVal val="visible"/>
                                      </p:to>
                                    </p:set>
                                    <p:animEffect transition="in" filter="fade">
                                      <p:cBhvr>
                                        <p:cTn id="19" dur="1000">
                                          <p:stCondLst>
                                            <p:cond delay="0"/>
                                          </p:stCondLst>
                                        </p:cTn>
                                        <p:tgtEl>
                                          <p:spTgt spid="4915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9155">
                                            <p:txEl>
                                              <p:pRg st="2" end="2"/>
                                            </p:txEl>
                                          </p:spTgt>
                                        </p:tgtEl>
                                        <p:attrNameLst>
                                          <p:attrName>style.visibility</p:attrName>
                                        </p:attrNameLst>
                                      </p:cBhvr>
                                      <p:to>
                                        <p:strVal val="visible"/>
                                      </p:to>
                                    </p:set>
                                    <p:animEffect transition="in" filter="fade">
                                      <p:cBhvr>
                                        <p:cTn id="24" dur="1000">
                                          <p:stCondLst>
                                            <p:cond delay="0"/>
                                          </p:stCondLst>
                                        </p:cTn>
                                        <p:tgtEl>
                                          <p:spTgt spid="4915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9155">
                                            <p:txEl>
                                              <p:pRg st="3" end="3"/>
                                            </p:txEl>
                                          </p:spTgt>
                                        </p:tgtEl>
                                        <p:attrNameLst>
                                          <p:attrName>style.visibility</p:attrName>
                                        </p:attrNameLst>
                                      </p:cBhvr>
                                      <p:to>
                                        <p:strVal val="visible"/>
                                      </p:to>
                                    </p:set>
                                    <p:animEffect transition="in" filter="fade">
                                      <p:cBhvr>
                                        <p:cTn id="29" dur="1000">
                                          <p:stCondLst>
                                            <p:cond delay="0"/>
                                          </p:stCondLst>
                                        </p:cTn>
                                        <p:tgtEl>
                                          <p:spTgt spid="4915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9155">
                                            <p:txEl>
                                              <p:pRg st="4" end="4"/>
                                            </p:txEl>
                                          </p:spTgt>
                                        </p:tgtEl>
                                        <p:attrNameLst>
                                          <p:attrName>style.visibility</p:attrName>
                                        </p:attrNameLst>
                                      </p:cBhvr>
                                      <p:to>
                                        <p:strVal val="visible"/>
                                      </p:to>
                                    </p:set>
                                    <p:animEffect transition="in" filter="fade">
                                      <p:cBhvr>
                                        <p:cTn id="34" dur="1000">
                                          <p:stCondLst>
                                            <p:cond delay="0"/>
                                          </p:stCondLst>
                                        </p:cTn>
                                        <p:tgtEl>
                                          <p:spTgt spid="4915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9155">
                                            <p:txEl>
                                              <p:pRg st="5" end="5"/>
                                            </p:txEl>
                                          </p:spTgt>
                                        </p:tgtEl>
                                        <p:attrNameLst>
                                          <p:attrName>style.visibility</p:attrName>
                                        </p:attrNameLst>
                                      </p:cBhvr>
                                      <p:to>
                                        <p:strVal val="visible"/>
                                      </p:to>
                                    </p:set>
                                    <p:animEffect transition="in" filter="fade">
                                      <p:cBhvr>
                                        <p:cTn id="39" dur="1000">
                                          <p:stCondLst>
                                            <p:cond delay="0"/>
                                          </p:stCondLst>
                                        </p:cTn>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flipH="1" flipV="1">
            <a:off x="381000" y="203200"/>
            <a:ext cx="76200" cy="74613"/>
          </a:xfrm>
        </p:spPr>
        <p:txBody>
          <a:bodyPr wrap="square" lIns="91440" tIns="45720" rIns="91440" bIns="45720" numCol="1" anchorCtr="0" compatLnSpc="1">
            <a:prstTxWarp prst="textNoShape">
              <a:avLst/>
            </a:prstTxWarp>
            <a:normAutofit fontScale="90000"/>
          </a:bodyPr>
          <a:lstStyle/>
          <a:p>
            <a:pPr eaLnBrk="1" hangingPunct="1">
              <a:defRPr/>
            </a:pPr>
            <a:endParaRPr lang="en-US" sz="3200" smtClean="0">
              <a:effectLst>
                <a:outerShdw blurRad="38100" dist="38100" dir="2700000" algn="tl">
                  <a:srgbClr val="000000"/>
                </a:outerShdw>
              </a:effectLst>
            </a:endParaRPr>
          </a:p>
        </p:txBody>
      </p:sp>
      <p:sp>
        <p:nvSpPr>
          <p:cNvPr id="35843" name="Rectangle 3"/>
          <p:cNvSpPr>
            <a:spLocks noGrp="1" noChangeArrowheads="1"/>
          </p:cNvSpPr>
          <p:nvPr>
            <p:ph sz="quarter" idx="1"/>
          </p:nvPr>
        </p:nvSpPr>
        <p:spPr>
          <a:xfrm>
            <a:off x="0" y="0"/>
            <a:ext cx="9144000" cy="6858000"/>
          </a:xfrm>
        </p:spPr>
        <p:txBody>
          <a:bodyPr/>
          <a:lstStyle/>
          <a:p>
            <a:pPr eaLnBrk="1" hangingPunct="1">
              <a:lnSpc>
                <a:spcPct val="80000"/>
              </a:lnSpc>
              <a:buFont typeface="Wingdings" pitchFamily="2" charset="2"/>
              <a:buNone/>
            </a:pPr>
            <a:r>
              <a:rPr lang="en-US" sz="900" dirty="0" smtClean="0"/>
              <a:t>     </a:t>
            </a:r>
          </a:p>
          <a:p>
            <a:pPr eaLnBrk="1" hangingPunct="1">
              <a:lnSpc>
                <a:spcPct val="80000"/>
              </a:lnSpc>
              <a:buFont typeface="Wingdings" pitchFamily="2" charset="2"/>
              <a:buNone/>
            </a:pPr>
            <a:r>
              <a:rPr lang="en-US" sz="1800" dirty="0" smtClean="0"/>
              <a:t>     </a:t>
            </a:r>
            <a:r>
              <a:rPr lang="en-US" sz="2000" dirty="0" smtClean="0">
                <a:latin typeface="Arial" pitchFamily="34" charset="0"/>
                <a:cs typeface="Arial" pitchFamily="34" charset="0"/>
              </a:rPr>
              <a:t>Dear home-maker</a:t>
            </a:r>
          </a:p>
          <a:p>
            <a:pPr eaLnBrk="1" hangingPunct="1">
              <a:lnSpc>
                <a:spcPct val="80000"/>
              </a:lnSpc>
              <a:buFont typeface="Wingdings" pitchFamily="2" charset="2"/>
              <a:buNone/>
            </a:pPr>
            <a:endParaRPr lang="en-US" sz="2000" dirty="0" smtClean="0">
              <a:latin typeface="Arial" pitchFamily="34" charset="0"/>
              <a:cs typeface="Arial" pitchFamily="34" charset="0"/>
            </a:endParaRPr>
          </a:p>
          <a:p>
            <a:pPr eaLnBrk="1" hangingPunct="1">
              <a:lnSpc>
                <a:spcPct val="80000"/>
              </a:lnSpc>
              <a:buFont typeface="Wingdings" pitchFamily="2" charset="2"/>
              <a:buNone/>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YOU DESERVE A BREAK!</a:t>
            </a:r>
          </a:p>
          <a:p>
            <a:pPr eaLnBrk="1" hangingPunct="1">
              <a:lnSpc>
                <a:spcPct val="80000"/>
              </a:lnSpc>
              <a:buFont typeface="Wingdings" pitchFamily="2" charset="2"/>
              <a:buNone/>
            </a:pPr>
            <a:endParaRPr lang="en-US" sz="2000" b="1" dirty="0" smtClean="0">
              <a:latin typeface="Arial" pitchFamily="34" charset="0"/>
              <a:cs typeface="Arial" pitchFamily="34" charset="0"/>
            </a:endParaRPr>
          </a:p>
          <a:p>
            <a:pPr eaLnBrk="1" hangingPunct="1">
              <a:lnSpc>
                <a:spcPct val="80000"/>
              </a:lnSpc>
              <a:buFont typeface="Wingdings" pitchFamily="2" charset="2"/>
              <a:buNone/>
            </a:pPr>
            <a:r>
              <a:rPr lang="en-US" sz="2000" dirty="0" smtClean="0">
                <a:latin typeface="Arial" pitchFamily="34" charset="0"/>
                <a:cs typeface="Arial" pitchFamily="34" charset="0"/>
              </a:rPr>
              <a:t>     Do you ever tire of these long, tedious, thankless tasks? The hours spent slaving over the stove? The frantic, flustered rushes to bring in the washing when the rain starts? The dreary, daily mopping?</a:t>
            </a:r>
          </a:p>
          <a:p>
            <a:pPr eaLnBrk="1" hangingPunct="1">
              <a:lnSpc>
                <a:spcPct val="80000"/>
              </a:lnSpc>
              <a:buFont typeface="Wingdings" pitchFamily="2" charset="2"/>
              <a:buNone/>
            </a:pPr>
            <a:endParaRPr lang="en-US" sz="2000" dirty="0" smtClean="0">
              <a:latin typeface="Arial" pitchFamily="34" charset="0"/>
              <a:cs typeface="Arial" pitchFamily="34" charset="0"/>
            </a:endParaRPr>
          </a:p>
          <a:p>
            <a:pPr eaLnBrk="1" hangingPunct="1">
              <a:lnSpc>
                <a:spcPct val="80000"/>
              </a:lnSpc>
              <a:buFont typeface="Wingdings" pitchFamily="2" charset="2"/>
              <a:buNone/>
            </a:pPr>
            <a:r>
              <a:rPr lang="en-US" sz="2000" dirty="0" smtClean="0">
                <a:latin typeface="Arial" pitchFamily="34" charset="0"/>
                <a:cs typeface="Arial" pitchFamily="34" charset="0"/>
              </a:rPr>
              <a:t>     Do you ever tell yourself, ‘There </a:t>
            </a:r>
            <a:r>
              <a:rPr lang="en-US" sz="2000" b="1" dirty="0" smtClean="0">
                <a:latin typeface="Arial" pitchFamily="34" charset="0"/>
                <a:cs typeface="Arial" pitchFamily="34" charset="0"/>
              </a:rPr>
              <a:t>must</a:t>
            </a:r>
            <a:r>
              <a:rPr lang="en-US" sz="2000" dirty="0" smtClean="0">
                <a:latin typeface="Arial" pitchFamily="34" charset="0"/>
                <a:cs typeface="Arial" pitchFamily="34" charset="0"/>
              </a:rPr>
              <a:t> be more life than this?’</a:t>
            </a:r>
          </a:p>
          <a:p>
            <a:pPr eaLnBrk="1" hangingPunct="1">
              <a:lnSpc>
                <a:spcPct val="80000"/>
              </a:lnSpc>
              <a:buFont typeface="Wingdings" pitchFamily="2" charset="2"/>
              <a:buNone/>
            </a:pPr>
            <a:endParaRPr lang="en-US" sz="2000" dirty="0" smtClean="0">
              <a:latin typeface="Arial" pitchFamily="34" charset="0"/>
              <a:cs typeface="Arial" pitchFamily="34" charset="0"/>
            </a:endParaRPr>
          </a:p>
          <a:p>
            <a:pPr eaLnBrk="1" hangingPunct="1">
              <a:lnSpc>
                <a:spcPct val="80000"/>
              </a:lnSpc>
              <a:buFont typeface="Wingdings" pitchFamily="2" charset="2"/>
              <a:buNone/>
            </a:pPr>
            <a:r>
              <a:rPr lang="en-US" sz="2000" dirty="0" smtClean="0">
                <a:latin typeface="Arial" pitchFamily="34" charset="0"/>
                <a:cs typeface="Arial" pitchFamily="34" charset="0"/>
              </a:rPr>
              <a:t>     You’re right, and by investing in </a:t>
            </a:r>
            <a:r>
              <a:rPr lang="en-US" sz="2000" b="1" dirty="0" err="1" smtClean="0">
                <a:latin typeface="Arial" pitchFamily="34" charset="0"/>
                <a:cs typeface="Arial" pitchFamily="34" charset="0"/>
              </a:rPr>
              <a:t>electroworld</a:t>
            </a:r>
            <a:r>
              <a:rPr lang="en-US" sz="2000" dirty="0" smtClean="0">
                <a:latin typeface="Arial" pitchFamily="34" charset="0"/>
                <a:cs typeface="Arial" pitchFamily="34" charset="0"/>
              </a:rPr>
              <a:t> time and </a:t>
            </a:r>
            <a:r>
              <a:rPr lang="en-US" sz="2000" dirty="0" err="1" smtClean="0">
                <a:latin typeface="Arial" pitchFamily="34" charset="0"/>
                <a:cs typeface="Arial" pitchFamily="34" charset="0"/>
              </a:rPr>
              <a:t>labour</a:t>
            </a:r>
            <a:r>
              <a:rPr lang="en-US" sz="2000" dirty="0" smtClean="0">
                <a:latin typeface="Arial" pitchFamily="34" charset="0"/>
                <a:cs typeface="Arial" pitchFamily="34" charset="0"/>
              </a:rPr>
              <a:t>-saving appliances, you will begin to discover all those wonderful things in life that you have until now only dreamt about.</a:t>
            </a:r>
          </a:p>
          <a:p>
            <a:pPr eaLnBrk="1" hangingPunct="1">
              <a:lnSpc>
                <a:spcPct val="80000"/>
              </a:lnSpc>
              <a:buFont typeface="Wingdings" pitchFamily="2" charset="2"/>
              <a:buNone/>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Automatic washing machines</a:t>
            </a:r>
            <a:r>
              <a:rPr lang="en-US" sz="2000" dirty="0" smtClean="0">
                <a:latin typeface="Arial" pitchFamily="34" charset="0"/>
                <a:cs typeface="Arial" pitchFamily="34" charset="0"/>
              </a:rPr>
              <a:t> that dry as well as wash</a:t>
            </a:r>
          </a:p>
          <a:p>
            <a:pPr eaLnBrk="1" hangingPunct="1">
              <a:lnSpc>
                <a:spcPct val="80000"/>
              </a:lnSpc>
              <a:buFont typeface="Wingdings" pitchFamily="2" charset="2"/>
              <a:buNone/>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Tumble driers</a:t>
            </a:r>
            <a:r>
              <a:rPr lang="en-US" sz="2000" dirty="0" smtClean="0">
                <a:latin typeface="Arial" pitchFamily="34" charset="0"/>
                <a:cs typeface="Arial" pitchFamily="34" charset="0"/>
              </a:rPr>
              <a:t> for those wet, wet days</a:t>
            </a:r>
          </a:p>
          <a:p>
            <a:pPr eaLnBrk="1" hangingPunct="1">
              <a:lnSpc>
                <a:spcPct val="80000"/>
              </a:lnSpc>
              <a:buFont typeface="Wingdings" pitchFamily="2" charset="2"/>
              <a:buNone/>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Microwave ovens</a:t>
            </a:r>
            <a:r>
              <a:rPr lang="en-US" sz="2000" dirty="0" smtClean="0">
                <a:latin typeface="Arial" pitchFamily="34" charset="0"/>
                <a:cs typeface="Arial" pitchFamily="34" charset="0"/>
              </a:rPr>
              <a:t> for effortless, quick cooking</a:t>
            </a:r>
          </a:p>
          <a:p>
            <a:pPr eaLnBrk="1" hangingPunct="1">
              <a:lnSpc>
                <a:spcPct val="80000"/>
              </a:lnSpc>
              <a:buFont typeface="Wingdings" pitchFamily="2" charset="2"/>
              <a:buNone/>
            </a:pPr>
            <a:r>
              <a:rPr lang="en-US" sz="2000" dirty="0" smtClean="0">
                <a:latin typeface="Arial" pitchFamily="34" charset="0"/>
                <a:cs typeface="Arial" pitchFamily="34" charset="0"/>
              </a:rPr>
              <a:t>            and many other wonderful things to take the slavery out of home-making</a:t>
            </a:r>
          </a:p>
          <a:p>
            <a:pPr eaLnBrk="1" hangingPunct="1">
              <a:lnSpc>
                <a:spcPct val="80000"/>
              </a:lnSpc>
              <a:buFont typeface="Wingdings" pitchFamily="2" charset="2"/>
              <a:buNone/>
            </a:pPr>
            <a:endParaRPr lang="en-US" sz="2000" dirty="0" smtClean="0">
              <a:latin typeface="Arial" pitchFamily="34" charset="0"/>
              <a:cs typeface="Arial" pitchFamily="34" charset="0"/>
            </a:endParaRPr>
          </a:p>
          <a:p>
            <a:pPr eaLnBrk="1" hangingPunct="1">
              <a:lnSpc>
                <a:spcPct val="80000"/>
              </a:lnSpc>
              <a:buFont typeface="Wingdings" pitchFamily="2" charset="2"/>
              <a:buNone/>
            </a:pPr>
            <a:r>
              <a:rPr lang="en-US" sz="2000" dirty="0" smtClean="0">
                <a:latin typeface="Arial" pitchFamily="34" charset="0"/>
                <a:cs typeface="Arial" pitchFamily="34" charset="0"/>
              </a:rPr>
              <a:t>     Call at any of our showrooms today for a demonstration of how we can help   to take the slavery out of your life.</a:t>
            </a:r>
          </a:p>
          <a:p>
            <a:pPr eaLnBrk="1" hangingPunct="1">
              <a:lnSpc>
                <a:spcPct val="80000"/>
              </a:lnSpc>
              <a:buFont typeface="Wingdings" pitchFamily="2" charset="2"/>
              <a:buNone/>
            </a:pPr>
            <a:endParaRPr lang="en-US" sz="2000" dirty="0" smtClean="0">
              <a:latin typeface="Arial" pitchFamily="34" charset="0"/>
              <a:cs typeface="Arial" pitchFamily="34" charset="0"/>
            </a:endParaRPr>
          </a:p>
          <a:p>
            <a:pPr eaLnBrk="1" hangingPunct="1">
              <a:lnSpc>
                <a:spcPct val="80000"/>
              </a:lnSpc>
              <a:buFont typeface="Wingdings" pitchFamily="2" charset="2"/>
              <a:buNone/>
            </a:pPr>
            <a:r>
              <a:rPr lang="en-US" sz="2000" dirty="0" smtClean="0">
                <a:latin typeface="Arial" pitchFamily="34" charset="0"/>
                <a:cs typeface="Arial" pitchFamily="34" charset="0"/>
              </a:rPr>
              <a:t>      We look forward to meeting you</a:t>
            </a:r>
          </a:p>
          <a:p>
            <a:pPr eaLnBrk="1" hangingPunct="1">
              <a:lnSpc>
                <a:spcPct val="80000"/>
              </a:lnSpc>
              <a:buFont typeface="Wingdings" pitchFamily="2" charset="2"/>
              <a:buNone/>
            </a:pPr>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mart-decisions.net/sites/default/files/styles/article_cover/public/content_images/Article/psycology%20of%20persuasion.jpg?itok=Ce_S-3i5"/>
          <p:cNvPicPr>
            <a:picLocks noChangeAspect="1" noChangeArrowheads="1"/>
          </p:cNvPicPr>
          <p:nvPr/>
        </p:nvPicPr>
        <p:blipFill>
          <a:blip r:embed="rId2"/>
          <a:srcRect/>
          <a:stretch>
            <a:fillRect/>
          </a:stretch>
        </p:blipFill>
        <p:spPr bwMode="auto">
          <a:xfrm>
            <a:off x="533400" y="2286000"/>
            <a:ext cx="4724400" cy="1828800"/>
          </a:xfrm>
          <a:prstGeom prst="rect">
            <a:avLst/>
          </a:prstGeom>
          <a:noFill/>
        </p:spPr>
      </p:pic>
      <p:pic>
        <p:nvPicPr>
          <p:cNvPr id="24580" name="Picture 4" descr="http://perksuasion.files.wordpress.com/2013/01/cropped-persuasion-banner1.jpg"/>
          <p:cNvPicPr>
            <a:picLocks noChangeAspect="1" noChangeArrowheads="1"/>
          </p:cNvPicPr>
          <p:nvPr/>
        </p:nvPicPr>
        <p:blipFill>
          <a:blip r:embed="rId3"/>
          <a:srcRect/>
          <a:stretch>
            <a:fillRect/>
          </a:stretch>
        </p:blipFill>
        <p:spPr bwMode="auto">
          <a:xfrm>
            <a:off x="457200" y="228600"/>
            <a:ext cx="7924800" cy="1666875"/>
          </a:xfrm>
          <a:prstGeom prst="rect">
            <a:avLst/>
          </a:prstGeom>
          <a:noFill/>
        </p:spPr>
      </p:pic>
      <p:pic>
        <p:nvPicPr>
          <p:cNvPr id="24582" name="Picture 6" descr="https://encrypted-tbn2.gstatic.com/images?q=tbn:ANd9GcStV7sGx9vkgLX0vJ8kr16uKmHGcfg-KtMcA4wHT2EcfK7Gjmox4g"/>
          <p:cNvPicPr>
            <a:picLocks noChangeAspect="1" noChangeArrowheads="1"/>
          </p:cNvPicPr>
          <p:nvPr/>
        </p:nvPicPr>
        <p:blipFill>
          <a:blip r:embed="rId4"/>
          <a:srcRect/>
          <a:stretch>
            <a:fillRect/>
          </a:stretch>
        </p:blipFill>
        <p:spPr bwMode="auto">
          <a:xfrm>
            <a:off x="5638800" y="1981200"/>
            <a:ext cx="3107530" cy="2286000"/>
          </a:xfrm>
          <a:prstGeom prst="rect">
            <a:avLst/>
          </a:prstGeom>
          <a:noFill/>
        </p:spPr>
      </p:pic>
      <p:sp>
        <p:nvSpPr>
          <p:cNvPr id="24584" name="AutoShape 8" descr="data:image/jpeg;base64,/9j/4AAQSkZJRgABAQAAAQABAAD/2wCEAAkGBxQTEhUUExQWFhUXFh0bFRcYGBwdGRoZGxgdGBcfGBwdHCggGBomHBcZITEhJikrLi4uGCEzODMsNygtLisBCgoKDg0OGxAQGywkICQsLCwvLCwsLCwsLCwsLCwsLCwsLCwsLCwsLCwsLCwsLCwsLCwsLCwsLCwsLCwsLCwsLP/AABEIAKUAwgMBEQACEQEDEQH/xAAbAAABBQEBAAAAAAAAAAAAAAAGAAECBQcEA//EAEUQAAIBAgMGAwUEBwYEBwAAAAECAwARBBIhBQYiMUFRE2GBBxQycZEjQqGxM1JicoLB8ENjkqKy4RYkU/EVVHPC0dLi/8QAGwEAAQUBAQAAAAAAAAAAAAAAAAECAwQFBgf/xAA3EQACAgECBAMECQUAAwEAAAAAAQIDEQQhBRIxQRMiUTJhcZEUI1KBobHB0fAGM0Lh8SQlohX/2gAMAwEAAhEDEQA/ANxoAg7gUAREooAXjDtQAhJ3oAcSCgD0oAVACoAYmgDzMooATS+VAC8WgBeKKAHzi16AwPE9wD3HWgGToAVAHnI9qAG8UUAMJh/X9eVADiXyoAcSUAelACoARoAiVoAbwxQAvCFAC8MdqAHCDtQA96AFegBs9AfE5sbtGKJbyyKg7swH50mUSQqnP2UVR3ow5t4Qlm84onYerWsPrScxP9DsXtYXxY0m3H6YHEsO/wBmP9UgpvO/sv8AActJDvbH8f2GTbsnXAYoDv8AZH8pL0c7+y/wB6SvtbH/AOv2IybywcpUmitrd4nCj+ICx+tLz+4RaKx+zh/BndszasUoPhyxP5KwNu1+o0HIinKSIbKbIPzRZ3xjUm9wbadtKUiZ7XoEEDQAzLegBvDFADeEOwoAfwxQA4QUASoAVACoAVACoAVACoAVAEHNKI2l1KzaW3Y4mEeryt8MSDM5Hcj7o8zYUxyLNWmnYubpH1ZVY+SYgticQmEivYLGQZG10u7DQkdFW4vzprfqWaYVp8tUOeXv6fgC+I3owEBJgwxnk/6kh1J82e7fhUTlFdGa9PCdbcvPPlXocGL9pGKPwCKMdABmP4n+Qpjul2LkOAURX1kmzni3p2hL8Mz9LZU53PkvIdT050nPYx74doIbNL5jf8S7SUZjJKBe3FHr87FeVHiWLcFw/QTfKkvn/s9cL7RMWp4jG9ujLb/SRS+PLuhs+BaWS8jf3FlDvZg8RricKqSD4XU69NQwAYa9r8qerYdylbwrVU/2p5XoEeCeTnhMSsy9YZzrbybR166sGGnOpFv0Zl2wjnF8OX3r+YLbA7wKziKZTBMeSPyb/wBNuT+mvkKfGWOpVs0jS5oeaPqi4Q04qZJ0CioAVACoAVACoAVACoAVACoAVACNAHmzWoYiXZA+21WxJdILpEoIbE6aMLEiIEEPYA3Y6A99QGZL30dVJOe8vs/uC+O3lSBmiwCIzsC8k7G69yc33vmxCjT5VHKS6I1aeHytirNVLC7Ir9n7tS4xhK8s+ewJLxFeZ5RvmsNOoUi+tqTkb6k9vEY6XNdcI4+fzCfC+z7DA3fM/ESADlUAhRbhAzDhvf8AaOlO8CPoZk+N6jpHYI8DsXDxfo4Y1t1Ci/151IoJdihbqr5vMpNlgFFOIBytAFdtTZEUy2ZEJ7lQfzpHFPqT16q2p5i2DW1fZ/hZLlM0LEaFTdQfNToR9PnUTpWehp0cb1UNpeZe/qCm8u6smEZJIFkIRQWkVixVrm4ChbhALd+ZvyqKyprdGpouIw1L5bkjp2VvqsiiDHqsqNb7S2q9i3yP3hY6cqI2p7SG6rg7j9bpnjHb9grwuLkwyq6ucTgzykHFJGDyuR+kQd/iHW/OrCfdsxbIRuk048s/Ts/2YQHaMYTxDIojIuHLDKR5Gnc0UUVTPPLjf0OD/ieFv0ReY3taJCw/xWy/jSc3oTLSWraax72ebY7Gyfo4EiB+9M9yNf1E/wDtTXIfGvTQfnk38P8Af7HVu5j3liPiW8RJHjktoMytbQXNrix9RT4kWqrUJLk6NZ3LYUpXHoAVACoAYmgBXoAWagBmOlAjYKY3Fe9FxnyYOK/jSXt4pHxKD/0xbiPXl0NMbyaUKvBa2zN9F6f7A/b29BnKxwB1wwzJkjAzsStluNbrqOED6nQQSmntE3NNw5Up2XPz9d+n/Qo3Y3UKKHmFtGtECTo4GYSE/GOEcNgBr5Wkrh6mPruIeJLEPn+wYRoALAWHYcqm2MnLzvuTJoyK3jcpdqbwxQ4iKCQ2MqmzXsAbgKD2zEm3yprkky3TorLapWx7FyjC1OKm/ccmgAT313o908LIVZy4zITr4eubkbi/IHvUM7OVmtwzhstW552SWz956bH3kgxkmSISHKLtcFVAOlm7ntT4TUuhDqOH26WGbO/Qv5w/DkAIzDNf9U87eYvfztbrT3uUElvnYFd5NyFmEkkSxpKSCvCbECxs3FbMSDxADQ2tzNRWVqRr6Li06moWNuIDbC23Ps+ZkdTkzfaxN59U7Hz5H1uIIycHudFqtHRxCHiQfmxs/wBwlTbmzs/2WHDyseHMtuJtQOK+UEm1wLAmpFbF9jGloNbhqyWIog2+OKHgt4USo5e0aklsicJYueFVDWvw6BeeopeZ+gkeHUNSXM8rG79fTBXLvHL7xhjJIfs5bakgyxyGwZl5G2Y9B0NutNVm6TLX0CvwZKCy2vk11D7Zh8PG4iPpIqTD528N/wDQD/FU62ZgWpzojPPRtF8DTioPQAqAFQB5yMelAERIaAI+IaA6lRtfEs592jazsuaRxzjjvb0Y6gfInpTWy1TFRXiSW3b3sAd8drB7YTDkLHHZcqkcbDSx15Ag6dTVa6b6ROi4Zp+T/wAi7qFO4u6fu6+NJrK4Gn6i87dy3c+Qt5zQqSMvi3E3qZckfZQVS4pEZVZgC1woPUgXNvQVK2kZHJN5kui6nsHFA3mWM5Krb+8UOEUGUm5+EAE39eQ9TSSlyrLLWl0dmpfLAy3eTa6Y2UyEhAEygGxbhJYWbpcsB5VUlLneUdZo9JPSV8i37+70LDA7YxM0kUEWJkNxYgZRoNCQbXsBa970+E23grW6OimuVlsV7uppuGiKqqklrAC7ak+Z/OrKOUlNuWenoAO9m6MYmjMKHNMxDKBcX+K9idOVib8idKgnXzM6Lh/FLlU4TaxHv3LfcbY0uEaZJApViCpXoQNQeoHIjnTqocuxT4prK9SouPbYMgalMjcZ3At58qEDWVsUW8u6sWMAz3Vxydeduo5aj+YFMnWpF7RcRt0r239zKfZXs8ghdXZ3kZdQCAEuOXCNT6k0yNCTyXdRxzUXR5cJL3BLBs+NQoEagIAE0vlA7fjU3KjIlZY29+u5m3tH2eFxQkHD4iA9uJTl+tslVb44kmdTwXUSlp3W/wCZCuDGBvccVcHMDC7fvrcddD4iAVMpZSZjW08jtp9N/wCfcFiOakMs9qAFQAqAGagDnE5INlOh5HT116Ug7B5bQ2gsMbyObKguT5AfzozhZYtVbslyx6gNtfaz4TC520xeLJY90WwGn7gIA89ahsm4x95u6TSLV38i9iH8/E4/ZxsBZGOIbMVQ2S40ZrA378PLprTaYL2izxnWuCVCS95pMcrZb5bHXhuPTXlVjc5dpJ4yZJv3trESYhBLEcOYiWj1uSbjiDcja2luVzeqls5HZ8H0VEaJSUlLm6oLPZzjJsQsk007PZsgTSwsASSAOtxby+ek1Lcupi8aqq081XCGAtx2BjlQpIgdT0YX/wC1TSWVgyKrZVvmg8GK7z7KEOMfDwqzC65F1ZuJQQBbU6n8PKqM4YeInd8P1XiaTxbX0/QtNn4HG4KeORsO+RSM3hrnBUgK9wl7NbW9uainwjKLKOpv0mqplFT3fqa5G9wD0NW10OQaaeCZSjIi2OfEQnUobNawvqOd+VHfIscbRZ6mS3b+v50bCYluyt21t+HDAeK1i3wgKSTa3K3zFJKUY9SzptHdqG/DRSYD2gQy4iOBUcBzbO1gAbGwt5kW9RUStTlhGhdwW6ql2ya27Fd7R9u4rDyxrFJkjdOYUZswOvEfIjTypt8nHoWeCaKjUJ+IstfLBb+zrajT4S8jFnR2VmJ1OuZT/hb8KfS8oo8Y00aNRywWItZK/wBrGCzYZJQP0cgBPk3Dr62ptyysln+n7XG/kfdFXupIZdlzxjV8PJ4iAc9GEy2+bBh60yt/VlrikVXr1LtJY/DBpWBnEkauOTKGHqL1ZTyjmpxcJOL7M96UaKgBUAMaAOTGYlUtmNgevQfO3IaczYUjHxrlLoDm0MamLlhgicOmfxJsvEuSM3UFgbavlFr62OlRz8zUS9VX4EJTl16L4g9jsmMxykktHFMYQpy+GCYyVPLW7ra1z8I1FRy+ss+BqV82k0rS2lKKl7+od7NwKRwrCh0VApI0PLnccjqTVlRSMC62U7Oefc78PEFUKL2Hc3PqTQQvLbKLbu7EWKniklN1iDDJ0YsVIzeWh063pjrTL2l19ulrlCG3MduydhQYdmMKCPPbMATlNr2NuQOtOjHBBdqrbsOyWSyanFfdp56FdFsiITviMt5XABY9ABYW7UxwxLJNLU2OpVp+UsgKcQrylLtHejCwkq8y51BJReJhYXNwOXrTHYkXaeH6m1c0IvHqU6+0fClrfaAfrFdPzvTfHi2XHwLVRhztHhv/ALcnijgkw8oEclwWUAk6XWzG4Atektm+xLwjR03WShct0ZvJtaVnWSSR3ZWBGZiRwnMLjlzAqrGcmzqPodEYOEYqO3X/AGHXtLXxIMLONLnmegZbi/qBVi7Ejn+ByVd1kJb7fqAOHYo9xcuDdT2ddRYjpe2tVY+VnS2xU6ml3ND3/titnw4ldbFW06BxlP4kVasXNDJy/B+bT6yVT77HD7KcZlmliYj7RA4F9bqcrX7HUaU3TMs/1HUpRjYu2we704Dx8JPF1aM2/eGq/iBU81lHPaO503ws9GZr7LcZbEvEeU0R0811+ti30qvU/O16nU8fqzTGxf4v8zQ9zHIw/hHnBI8VuwRuD/IVqxD09Dl9b/c5/tLPzL2nlQVAFPt3aLwiPw0VmkkCcTWVbg2J6m5FtOpprZY09UbG3J4SXzK3Hs4y+8Y1ILj4IrKWPkXzN/hFMlJY6liqMX/arb+INYnbuy4zmEcmKa9wXzML918Q2HoKj54fE1aeHa+z0gvl+R4H2iGzIkKQLlOQjiN+gIsAL6i/Q96Txs7ImlwLGJSlzPO6G9m8DSS5Sh8NHabOwN2crkUE8rgMT8yfOnVIbxqcVFNSWWuXC7LqadFEFYnuAOZtpfkOnxH+hVg5ffuz2ZwOZoGnDiccq8ZZBGt87MwAXTQm/ShvBLCDn5Uss5cLvRg5WyJiIyx5C9r/ACvYH0pqnGRPZw/UVxzKDwVG8u+XuztEsLO6qDe9lseR0uQt9LkWuDTJW46FvRcLeojzc2FnGAN2h7QMW/wMka/spxfViRbzAFQSvl2N+jgWlrxlNv4h/uJtRsRhI2c5nUlXJ5kqeZ+YsfWrNbzE5riunWn1LhBYT3M339wKx42YXIz2kXTmGFr/AOJSKq3R3Oq4Nc7NLH3bFbiNltHBDOGukoZdBqrC6spvfz1pko4WS1XqY3WTp+zj5F/gpDPsidD8WGcOvfw9D+F3+lTJ80MGZbBUcShJdJrf4nj7NWX3zKyhgyHUi+UjUdNL602lb4JeO76dOHZht7SIg+AcqfgdDp+8FP8Aqqe3eJgcFlKGsjnuZZh4M2HkIFzG6Mfk90P45appZizr7JSqvgm9pLHy3DjdBveNnYjClgGysYwvMKfhPO/xgn1qxCXk5TnuJRWn1kLo9G/+/gCW52OMWNgc6XbI/wAnBU3+TEH0qKvaWDc4nQrdJJLtv8jb4jcajvpe/wCVXzz/AK4ZjAQ4Tamn9liP8j//AIfT6c6o45bDuOZanh2/Xl/I1HAxiPFzjMLTKsir1uBkcjTlYJ9atHI2tzpWV7OxeinlPqiVApT7zYPxMO/QpZ1Nr2MbBwbdbZaR7ljTT5LFnoAftVw4DxTqoIkjKE2Bvls6287E+gqvZstjoeAybjOtvo8lnsjcvCzqJWlMlyCQhUKGy2cAqtiLm+lrW0pypjLdlW/i2pqfIklj5hJgt2sJCBlhQW+82p+rXqSMIwMy3W6m17ybOyLaMObIJY8w+6GW/wBL0uUuhA6bN5NMqN8N6Pclj+yaTOSAb2AI6H59PkabZPlRc4bw76Y2ubGAHx/tExLFTHljAsWULcnXUZieVgeg51Crm3sb8OA1Vp8277HX7SNpNJLHErWhMQfloSzEqW0NrZAB8z0otlIi4Lp4whKySzLOASm2fJEiO62Sa5BBBBC8wTe1+oF9dLVDyuJsrUU22Sgv8dtwui2S21IYZQ0aNHeOZmBL8Oqai1xlbNr3FqscqnFYZifSv/zLpVtN826AzEYcRTlG4gklm5i4B4vMaX1quliWGb8bvG0/NHZtZNz2JsuGCO0CBUbi06kgC57mwH0q9Fcp59qL7LZNzeWA/tbwWsM48429eJb/AIj1qvqF3Oh/py5rmq+8oNnt4uzMTH1gkWZPJGADfkx9aavNEvanFOvhOPSSw/idW4UyHEyQfcxETJY9SBe3IXNi3ToaKfawRcWrkqI3d4vIMYh5EchifEQlSeR0Nrj+utRSbjYbFUa50p42e4X7mxNLgsdBltnQsp1tny2PFfU8KmrEMuG5g8SlXVq6rINehR7oZGlkikYKk0DqWJ0vbMpv6E372qGvq0aXEVPwoWwTbi0T3M2i0OMjLNozeHIQRbKRYHzUMF17XpYPz4E4np426V4W63X6/gc+3YBhsbMuUHI5Kg8tRmU+YGalntMk0c3fo0k+25sGxtoK8EL5sxdRqbXJtc8gLmwOgFW1LY4jVUyrtlHHRgH7QVEWKWVlUiSPjGtmKXGjX4WAKWIGlr9Kr3bNM6DhKldp3XF4aeQqw207xYGdkAz2jZjoUDp010u6qKnztkx7aMWW1p9P0CmNrgEU9dDO6bE6AIOLg0PoC7APj9nZ8BkkIX3d2ALCwspYJc9AVZeLlUUo5Rr03uGo5oL2kS3X2iqfY2e7FMisjeILizF7aZOGwcaaUQe43X0Snm3577Alv1iXXFSRu7lbXUE3FmHbqL96hvk0zd4VTXOhTjFbbMopEKrHIYiqt+ibSxtzse4PyNRtyW5p5hZJ0xa96DLaeMON2SZDrJCwDd7g2v6qwNSzfNEwKKnouIKPaRQ7j4GLET+BNfKykgKbXIsedrjTsRUdSyzW4xdZTX4tXUJPaLsxIhhnROFQYtbnpeMNr8Ny2vO9qmujhGPwXUzsc4N4b3KvY208PNEsGMZo0WTPE4QBSp5q3CVCgk66CxHK1NrkmvMWtVpbqbHZp/M8b/E0TYex4cPGVw4ORtSc5a5ta9yddLD0FTxhFLY5rVai6+zmu6ma+0CMRY5iVHHGrchrmzK173158uwqtcuWWTquDN3aXkz0eDQdycd4+Dia/IZD80OU/kKs1S5kc1xGjwtTKJ5b+4HPg5WOvhgOP4bk8/KktWUx/CrXDUxw+uwEbm4lWlMBClJ42S9rG+X4W0udFJ0vYNUFZvcTqmoq37LX/Su2dMIJ0kNg0cgzWBNiHysAQLarmF7n05UkdpZLFsXfQ49mtvln8ye/eGEeNltye0im5vZhbTuMysPrTbVvkk4PN2adJ9vKadurixNgoXNrslm+Y4T+INWoNOByWuqlVqpx9GYnjcPkkdCLZXK2+RIH4fnVF+1sd9p7HZUrc9Vk6ZoJMO2WVCjlcwBy3KkEA3F+x+lOacXkrpx1MOaDz2Zb70YlZRh8Ta/ixZW0GjxnKwv3IsPSpLHlJlTh0JVTnp/Rt/czl2PtsxzQnUIjjhvw6nKdOXI86SM3lDtXoFKuWerXUOfaFhx7uk5XMqSAsL6kPZedtBe3LvU90fLk5/gzkr5VJ4b/AE3OLd2YT7OnSMWaJs6LzIKkSLz01ZT9abB+Um1tT0+rjJ9GsfPY0HAYgSRpIOTqGHqL1YXQwbYck3F9mdNAwi1AdygWADETxHVZo1cAgkAi6Ne+mtl08jTOhb5/qoWL/F4BvZmJnWRHBVpZmlWX7w8RAAAGPwqCDw6d6ZFYZo311yi4r2YpNfeVvtUwbBoJSOamNja1yvEunS93+gqO6Pc0f6evXJOpfEpVdX2ayObSQ4gFATYlZBrbvrm+lMUlyNMuNSq10XWvLNb/AHfxF57M8MZYcbEb+G6KL/tFWGnna30FSURyilx65QvqkvaQGbOxkmHlWRLCSMnmLjNYqQe/Wq6bjJm7bVVqaeV9JGibqY47RixEE8jMRkZHyhWQkW4QNOFluP3tedW4y8Q5bX6d8PthZWgV21u/LgmAkDtD0lUcI5X4QeHkBY2vbrYVDKppmxp9fXq45TSl6HTuHvE2HmWJ2PguQtuYViQAR+qLnWiqeJ4I+McOVtfiQW6+Ze+1rBXWGb9UlGP7JGYet1/GpNTHO5n/ANO3cs5w+RL2R426Twn7rCRfkwCn8V/GjTsP6jp5ZxsXdY+8P8XCHRlIuGUgjuCLVYaysHO1vlkmuxg2CkbD4hQS14plvrpwuA99De6iqK2megWxWq0zku6f5HtvXKrYqYxvmjL5lsdL2F7eV760ljw9hOHQf0WCa36F1vqhlwuBxVtWiCP9Lj8m+tPt3hko8Lfham3T9k8gsdoyhAviuFU6LmIF/lUUZS6I13paG5TUVn3ndj8DLPMzRRO+cKwyqTqyg8xy1Jpzi87FWnUVUaflnJLGV1Drbu6c2LiwrACORUtLnN7XAP3b3Obz6mrEqudbnO6XidWltsT3XbBCLcuOOARYiVnCsZAEFjfLlYKBckEAGw1vyoVWFhiy4zY7ndWsZWN99i62VuthorMIVHm/Gw5AAMTfmCf4vKnqEfQo38R1Vr5XN/d0+RLbOLwxhlgkcFAgBOYGxPwAm981wLedutqWbTQmmrtVsbYrDyB+54WLERxBmAxWFRidB9oGZnUWGgIDD6+VQR64Rt8ScrqnZhfVza+7bDDndNnEJjk0aKR0t+yGvHbvwFf9uQsR2Of1qzYpx/ySf39y/pxUImgCj25CVnw0w+65Rz2SQdf41T602XYt6eS8Kdb7rK+P/AW2/KuGnu5DXlMsSLcZAQNTYgEllLa89R3qKxqMk2ammhLUVYguiw36nTvhhpXwkshIkQOHi4V0jKi9+54iL66AadaW1NrYZw2yuvURitm9n8cmd7MwjzTKqglzcqAVUmw+7ew/o1Vgm3g6rUXRpqeXsviWu5+8UmGmRGJ8EtlkjNuG5y5hfUEHmOwOlPqm4vlZT4noK9RU5x9rGz9Tw302cYsZOANMwcfxi/1veksjiQ/hN8Z6WPqtjR9xNmYdcOk0KWeSMZ2JYm/MjU6C/TSrVSSWxy3FNRdLUOu19APxu+mI95EcuURrPkkQKLFMwU5r3N7XOh7ac6gdr5sM26uD0x0/iwe7jlfEq96tiCCecIQqqUZF65Xv8OuoDC3/AGps1h5Ra4dq3dTFSWW8psPdvn3vZBkAu3giQfNRmP5GrElzQyc9pH9G4hh9FLDAr2cY7w8cgvpICh+mZfyP1qvp5bnRccp8TSuX2dzZ2q6jhMpGPb5bGk/8Qk8OJ3D5XGUNoToTppe4Oh071UsrlzbI7ThmtgtGo2SSwT2fuDiphd0EAJ5MVay+WU36nQkedCqbW423jVFLxW+bHx6mgYrdaKTCx4Vs3hx5bEEBuHz15/zqw4Jxwc5HiFsL5ahe0xbO3PwcPwQKT+s93b6sTQq4oLeJ6q3ZzePkXcSWFgLDyp+Eik3vvuTpBoD+0feKTDeHHCwV3zEkqGIUaaX0Buet6ius5Ejc4Lw+GocpWbpfmBEEO0MWL5ZZVINixyoL8iuqqLc9PpUK8SRv2Ph+leMqMl9/7hBsXciZBmneJACrDib7h0uAyodBbUH/AOJIwl3MvWcWqsf1cW3v+P4/kEkOEwiOzgmSSNzJZAWZWkAFlyi5zfq3OjdBUvLFGTK69+Xs1h/cdWwvFbETyNA8UcgQguRmLgZTwhjlFgOg1JveiOc7keoUFVFKWWvyCOnlMVAFXvNA74aURkCTKShNrBl1HPTpTZdCfTTUbYtmfe09A3u2IU3WRCtweG9s6G/yLfSq2o3SZ0nAJYnOp9gr3UkXFbNVCbjwzE/oCv5VYi8xMfXQen1ra9coyvZWJeCeItfNDLx6clByy/hf6VTi+WZ1+phG/Tya6SW36HZvng0TGygaLfNZdLggG4PK+p/o0tu0skPCpSnpff0LXe28q4PEgMRLAUkC8yVFx056v9NKfbukyjw1qqVtL6p5KvZu92Iw0PgQ5VUMxBdczC5vbU2Fj5GmK1pYLt/CaNRPxJtttdjs3vwJzpjQpMUyK5I5CS2obsDa9/nUk1nzIr8M1EYwlpZPDTx9xQ4rFS4uUGxeQqqKqgnQaADt3uedzUL5ps0q66dHU99lvk2rd7ZhiwkcDEErHlbsSRr6a1dhHEcM4XWXq3UytXRvIM7I9mqxSJI07EowZQoAHCbrcm5PIXpkakmaep47ZbU6+XZh4RU5gZeBgKTAuSaigB6AOeHEq4upDC9rg9QbH8aRSQSjh4kewNKAzPalEabawYpvPiTjdoEJqGZYo7duRP1LH5CqM/PPB3mii9FoMy+JoLxSPKMHBI0McMIzugUkltEUEg5SACT11FWMdMHLSlBQ8exczk3s/wAyxTdqE5TKPGcfek4rnvlOg8rDSnqJWlqpv2Nl7i2WEDkAPlS8pXzJ9yCyWYqSOVx352pRTpoGioA85mpH0DpuZ9trZbPs14FBZ8PJZAAb2B4RqNeBhUM45jg3tJq1XrFZ2mt/58RvZRiCFmja4BIkW/ndWt6qD/FRT6Ev9QRUpRnH4AvvjgMmPkFiEYh9OoIuQL6XJBFu5qG6L5jW4depaJb7x2KtsNiMRISsckjMdLAm2tgLnSw/l2pjTmy3HUaamK8ySRo7bqSvs2GC4WaMhgSfhNzcAjqAbVa5G4nKriUI62Vy3i+q9TjwXsyXnPOzHqEGX8Tc01adPqWrf6ibeKYJfHcOdn7KjhhWFATGosAxvp5k1OkksGBbdOyzxH19xOHZ8UeqRqp7qAD+FCSQll85rEm2eysKVsi6LccyWoBPPQqd6MayYSdk0fIQn77cKfiRTZvCLWjrjZfGMumdwd3P3zVosuKfI6WGc8nXodPvd/rTK7E+pp8R4VKuz6ndMJNm7wwTuyQvnKgFuBgBflqQBfy50+MsmZdpLaoqU1jJz71bblw0WaOBpdNSDovmw+K3yFJNtLYl0Gmr1EkpzUTKNh7YxSsIoJ/DEsovopAZ21IzA21PSqtdksnXazQabw3ZKPso2/DIQoBYsQACx5k9TV1dDhJyTb9Aa9oG2zBAUjP2sgIFuai3EfnbQeZqO2WEafC9KrbVKfsoFNwNkrGGxsuiRK2TrqLhjbny0/iNRVw2ybHGNXzP6PX36h7u3GwjzygCWVi76ai54VPcqtl9Knh0Oc1MlzKMei2LcSCnFYfOKAPCONgzEtcE8ItqO+vUcqBx1UDRUAQdaAeMbg+sYTGSxgkeNEHWwFgV+zYi/M6qdRbQedMT2Ljy6Iy9HgC92cS8WNUSW45XjzIgWNuG5y31FnUi3nfpUUXiRtaytXabMP8AFJ+/P/DQ8XsaCRw8kauwFgWF7czpfQHU686nwnuYFeptguWLeBT4uGEasqgA6Dnpz0Gvak8qEjXbYiOydtw4jOImuUbKylWVgdOjAG3nSqWeg6/SW0Y51jKLNaUrkr0Ac+OnCIzE2Cgk+gvScyXUfXBzmoruCGxN/MPJCrTOIpOTJYkk6WKAA3Bv9dKYrYtmrqeDamq3yLmjjOQskRihKGzFeEkaX8xofSntZMmLw8S6d8GS74NtFH/5piY73QoB4RINxawvzto2unWqlvMjsuFx4fKP1Xte/qDkmJPTn10Wxa5NxYWtbL9Khbx0NeunGU9/Q2PcDCxrg42jIYycTtaxL8iD2tbLbyq9VHCOF4pbZLUSUu2y+AQypdSO4I/CpGZ8Xh5A3Zfs+w0cSpIpdxqZMxU38rEWA7VFGlI1dRxu+6b5do+gRbW2gmGhMjk2UaDmzHoB3J/3p7lhFCimWonypdTMtnTT4zFM1/tX4crRhkjg5lgSLA9AOpb52gi3JnT3xr0mnUV06pp7uQZ4XDrLKuHiFsLh7eJpo0gsyqO+U8RPew71KttjCnOUIOyb80unuCgxCpGZq26jQw2GpJ1P0JJA9Bp6UCnoIwKAJ2oAegBUAKgAf3j4J8JPoMspjYn9WUWt6uI6ZIt6bzVzh7sr4r/WTNd9Ukhx5Ck8LCSIdFvxm3QDMpJ+RqtZlSyjq+Fyqu0mGt+jPKHGbSxJBDYiT5DKljobiwTkeooTtkOdPDaI78v5sINk7rY8NGztDFkzcTEyOwcjOHsbMCABzv505Qn6mXfrtG1JRUnnstksehXbVE2zZWILXZg6OSTnIAuD3FiwIOvXoCB5rLNCq4hBL02x6INd2t7YsSLH7OQDWMg3N7WKHky86mhbzGNruF2aWW28fVevvCKFLXub3JNSGZL3oF9+tgGaKSQyOPDQsqBjlOUE6re1z30qOcco1OF6tVWqPKt9sgFu3sTECSDE+7NJCHB6EkfrBb5ja+YG3Sq9dbUsnR6/XaedUqVPEsfxG2Lyq4cP0Bn2hYJpcGyopZs6WA5/EB/Oo7VmLNLhFsatRGUuhRbI9myGEe8M3inXgNgnly4vmajjp1jc0NTx61WfVLYJt1tgHBo0YkLoWzKCNVJ+IfLS/wAyalhHl2MrXa36VJSccPGNi9vUhR+JTbxbww4RM0jXY/BGNWY+Q6DzOlRzmoouaTQ26qXLBfF9jLpNpYnH4tSq5yGBRLnw0A5EkEdbEsdTb5Cqyk5SwdX9F0+i0+ZP4vuw3w+zjhx7rhv08ozTzW0jU6XF+uhCr6nqanxjynP2XeL9dZ7K2S9Qo2Xs9IY1jQWCj1J5ksTqWJ1JqXGNjMst8WTkzsoGD0AKgBUAKgBUAMaAKjenCNLhZVT48hKW5514kt6gU2SLOksULot9O5VjaEk2VkwLFtOObKig26Xu3UjRaan7id1Rrylb8snd7ni5AAZkhHURJmIHSzPp/lpeVsidmnj/AItv3sZ91IW1laWY/wB5IxA+SghR6CjkQfTJ7cqS+CKvaMPgoYcapmwh+GYi7R9vEtqLdJPLXlemtdsFqqfNLxKHyz9PX4fsBm8G580H22HYzQ2urqbuo6cuY8xUE6+XeLN/R8Vqt+ruWJd0+jOvd/2iSxWTEKZUFgGBAkHQ3ubN+dOhdjqQ6zgNdi8Sl49webO3mwmKGVJFJI1RhY25EENz/nVhTTOd1HD9RQ8yi/ii4VRYW07U5YKcln2j0BpRFvuMTSC9Rg1GRE2zg2nt7D4cXllVfK9yfkBqfpTXJIs0aS+54hEBt4faKSLYVLAi/iONe2i99OZqCV3ob+i4Cub/AMh/cv3B7Y27eKxz+LIWCE8U0hOo/ZHX8AL+lMjCU930NLUcR02iXh1LL9F+obbJgRFMGzl62mxTC4v1yn+0ftbhX0tViCT2Rz+ounbPxNT90f50CfZWzEhQKne7MdWZjzLN1J/2p8VgyrbZTnnt6ehYAUpGPQAqAFQAqAFQAqAGNADWoBpPcbLQA4FG4hKgU83jB6UddgTwygm2G0JLYNxHfUwtcwk9wP7M+a6dwaj5OXoXY6qM9rln39/9g/tjBYSY2xkDYSY/2ot4bHkOMcJ/isaZJKXbBo6XU6mn+xPnj6P9v2KLHezyccWHeOdOY1yt6c1PzuKjdDW8WatXHqn5bouJX22lhtP+aQDtdl+mq2puLET/APrb91yt+/Y6sHvdtEsEEgLcgJEVST2F8tz5DWlVlhDbw7h0Y5ksJ+jyduB3xxbrKryKHKKsIEeviOwA6dBrUiskU7uHaOEo+H7Pfc8to4rGTqUjOJZlkZTbOquvS2UBVUG9tSSKSXO+g7Tx0tT5rFHGPdlP8zxwHs9xUnFKUiXqWN39Aun1YfKo/Ck+pbt47pq/LVFy/Au8BsbAwNZEbHTjoAGUHpmOkaWve7G/apoQijMv12r1CzJqEfx/dhIuypsRb3pgkf8A5eInLbtI4sXH7IsPnUmG9/wMt3wr/tbv7T/RF9BhlRQqKFUcgBYAeQ6U5JLoU5ylN5k8s9gKUaPQAqAFQAqAFQAqAFQB5yPQBDxqAEJqAF4lAElloA9KAFagCEkQIIIBB5gjnRgVNxeUUku7EIOaLPA3P7FigPzUHK3qKa4+hZWum/bXN8Vkh7li00TFBh/exAn5cBX601xbHKymXtQ+Tx+5E++fqYVj5l18/wBU+VKtg5qPVjD33n4eEXzDOf8A2ChgnT9pkvdca2jYiKMf3cWo/iYkf5aTDFd2mXSLb97/AJ+ZJd2431nkln8pHOT/AALZfwpVF9xPpk4rEEl8Fv8AMucJhUjUKiKqjkFAAHoNKdhFWdk5vmm8s97Uo3A9AHlI9qAwMJqAIibX+v66UASEtADpLQB60AKgBUAMRQAwFACy0APloAVqAHoAVADGlEbwNQGRiKTIYyOBRkUa1GROo9qUXoNakyJglQhR6AFQAxFACtQA2WgB8tACtQA9AC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6" name="AutoShape 10" descr="data:image/jpeg;base64,/9j/4AAQSkZJRgABAQAAAQABAAD/2wCEAAkGBxQTEhUUExQWFhUXFh0bFRcYGBwdGRoZGxgdGBcfGBwdHCggGBomHBcZITEhJikrLi4uGCEzODMsNygtLisBCgoKDg0OGxAQGywkICQsLCwvLCwsLCwsLCwsLCwsLCwsLCwsLCwsLCwsLCwsLCwsLCwsLCwsLCwsLCwsLCwsLP/AABEIAKUAwgMBEQACEQEDEQH/xAAbAAABBQEBAAAAAAAAAAAAAAAGAAECBQcEA//EAEUQAAIBAgMGAwUEBwYEBwAAAAECAwARBBIhBQYiMUFRE2GBBxQycZEjQqGxM1JicoLB8ENjkqKy4RYkU/EVVHPC0dLi/8QAGwEAAQUBAQAAAAAAAAAAAAAAAAECAwQFBgf/xAA3EQACAgECBAMECQUAAwEAAAAAAQIDEQQhBRIxQRMiUTJhcZEUI1KBobHB0fAGM0Lh8SQlohX/2gAMAwEAAhEDEQA/ANxoAg7gUAREooAXjDtQAhJ3oAcSCgD0oAVACoAYmgDzMooATS+VAC8WgBeKKAHzi16AwPE9wD3HWgGToAVAHnI9qAG8UUAMJh/X9eVADiXyoAcSUAelACoARoAiVoAbwxQAvCFAC8MdqAHCDtQA96AFegBs9AfE5sbtGKJbyyKg7swH50mUSQqnP2UVR3ow5t4Qlm84onYerWsPrScxP9DsXtYXxY0m3H6YHEsO/wBmP9UgpvO/sv8AActJDvbH8f2GTbsnXAYoDv8AZH8pL0c7+y/wB6SvtbH/AOv2IybywcpUmitrd4nCj+ICx+tLz+4RaKx+zh/BndszasUoPhyxP5KwNu1+o0HIinKSIbKbIPzRZ3xjUm9wbadtKUiZ7XoEEDQAzLegBvDFADeEOwoAfwxQA4QUASoAVACoAVACoAVACoAVAEHNKI2l1KzaW3Y4mEeryt8MSDM5Hcj7o8zYUxyLNWmnYubpH1ZVY+SYgticQmEivYLGQZG10u7DQkdFW4vzprfqWaYVp8tUOeXv6fgC+I3owEBJgwxnk/6kh1J82e7fhUTlFdGa9PCdbcvPPlXocGL9pGKPwCKMdABmP4n+Qpjul2LkOAURX1kmzni3p2hL8Mz9LZU53PkvIdT050nPYx74doIbNL5jf8S7SUZjJKBe3FHr87FeVHiWLcFw/QTfKkvn/s9cL7RMWp4jG9ujLb/SRS+PLuhs+BaWS8jf3FlDvZg8RricKqSD4XU69NQwAYa9r8qerYdylbwrVU/2p5XoEeCeTnhMSsy9YZzrbybR166sGGnOpFv0Zl2wjnF8OX3r+YLbA7wKziKZTBMeSPyb/wBNuT+mvkKfGWOpVs0jS5oeaPqi4Q04qZJ0CioAVACoAVACoAVACoAVACoAVACNAHmzWoYiXZA+21WxJdILpEoIbE6aMLEiIEEPYA3Y6A99QGZL30dVJOe8vs/uC+O3lSBmiwCIzsC8k7G69yc33vmxCjT5VHKS6I1aeHytirNVLC7Ir9n7tS4xhK8s+ewJLxFeZ5RvmsNOoUi+tqTkb6k9vEY6XNdcI4+fzCfC+z7DA3fM/ESADlUAhRbhAzDhvf8AaOlO8CPoZk+N6jpHYI8DsXDxfo4Y1t1Ci/151IoJdihbqr5vMpNlgFFOIBytAFdtTZEUy2ZEJ7lQfzpHFPqT16q2p5i2DW1fZ/hZLlM0LEaFTdQfNToR9PnUTpWehp0cb1UNpeZe/qCm8u6smEZJIFkIRQWkVixVrm4ChbhALd+ZvyqKyprdGpouIw1L5bkjp2VvqsiiDHqsqNb7S2q9i3yP3hY6cqI2p7SG6rg7j9bpnjHb9grwuLkwyq6ucTgzykHFJGDyuR+kQd/iHW/OrCfdsxbIRuk048s/Ts/2YQHaMYTxDIojIuHLDKR5Gnc0UUVTPPLjf0OD/ieFv0ReY3taJCw/xWy/jSc3oTLSWraax72ebY7Gyfo4EiB+9M9yNf1E/wDtTXIfGvTQfnk38P8Af7HVu5j3liPiW8RJHjktoMytbQXNrix9RT4kWqrUJLk6NZ3LYUpXHoAVACoAYmgBXoAWagBmOlAjYKY3Fe9FxnyYOK/jSXt4pHxKD/0xbiPXl0NMbyaUKvBa2zN9F6f7A/b29BnKxwB1wwzJkjAzsStluNbrqOED6nQQSmntE3NNw5Up2XPz9d+n/Qo3Y3UKKHmFtGtECTo4GYSE/GOEcNgBr5Wkrh6mPruIeJLEPn+wYRoALAWHYcqm2MnLzvuTJoyK3jcpdqbwxQ4iKCQ2MqmzXsAbgKD2zEm3yprkky3TorLapWx7FyjC1OKm/ccmgAT313o908LIVZy4zITr4eubkbi/IHvUM7OVmtwzhstW552SWz956bH3kgxkmSISHKLtcFVAOlm7ntT4TUuhDqOH26WGbO/Qv5w/DkAIzDNf9U87eYvfztbrT3uUElvnYFd5NyFmEkkSxpKSCvCbECxs3FbMSDxADQ2tzNRWVqRr6Li06moWNuIDbC23Ps+ZkdTkzfaxN59U7Hz5H1uIIycHudFqtHRxCHiQfmxs/wBwlTbmzs/2WHDyseHMtuJtQOK+UEm1wLAmpFbF9jGloNbhqyWIog2+OKHgt4USo5e0aklsicJYueFVDWvw6BeeopeZ+gkeHUNSXM8rG79fTBXLvHL7xhjJIfs5bakgyxyGwZl5G2Y9B0NutNVm6TLX0CvwZKCy2vk11D7Zh8PG4iPpIqTD528N/wDQD/FU62ZgWpzojPPRtF8DTioPQAqAFQB5yMelAERIaAI+IaA6lRtfEs592jazsuaRxzjjvb0Y6gfInpTWy1TFRXiSW3b3sAd8drB7YTDkLHHZcqkcbDSx15Ag6dTVa6b6ROi4Zp+T/wAi7qFO4u6fu6+NJrK4Gn6i87dy3c+Qt5zQqSMvi3E3qZckfZQVS4pEZVZgC1woPUgXNvQVK2kZHJN5kui6nsHFA3mWM5Krb+8UOEUGUm5+EAE39eQ9TSSlyrLLWl0dmpfLAy3eTa6Y2UyEhAEygGxbhJYWbpcsB5VUlLneUdZo9JPSV8i37+70LDA7YxM0kUEWJkNxYgZRoNCQbXsBa970+E23grW6OimuVlsV7uppuGiKqqklrAC7ak+Z/OrKOUlNuWenoAO9m6MYmjMKHNMxDKBcX+K9idOVib8idKgnXzM6Lh/FLlU4TaxHv3LfcbY0uEaZJApViCpXoQNQeoHIjnTqocuxT4prK9SouPbYMgalMjcZ3At58qEDWVsUW8u6sWMAz3Vxydeduo5aj+YFMnWpF7RcRt0r239zKfZXs8ghdXZ3kZdQCAEuOXCNT6k0yNCTyXdRxzUXR5cJL3BLBs+NQoEagIAE0vlA7fjU3KjIlZY29+u5m3tH2eFxQkHD4iA9uJTl+tslVb44kmdTwXUSlp3W/wCZCuDGBvccVcHMDC7fvrcddD4iAVMpZSZjW08jtp9N/wCfcFiOakMs9qAFQAqAGagDnE5INlOh5HT116Ug7B5bQ2gsMbyObKguT5AfzozhZYtVbslyx6gNtfaz4TC520xeLJY90WwGn7gIA89ahsm4x95u6TSLV38i9iH8/E4/ZxsBZGOIbMVQ2S40ZrA378PLprTaYL2izxnWuCVCS95pMcrZb5bHXhuPTXlVjc5dpJ4yZJv3trESYhBLEcOYiWj1uSbjiDcja2luVzeqls5HZ8H0VEaJSUlLm6oLPZzjJsQsk007PZsgTSwsASSAOtxby+ek1Lcupi8aqq081XCGAtx2BjlQpIgdT0YX/wC1TSWVgyKrZVvmg8GK7z7KEOMfDwqzC65F1ZuJQQBbU6n8PKqM4YeInd8P1XiaTxbX0/QtNn4HG4KeORsO+RSM3hrnBUgK9wl7NbW9uainwjKLKOpv0mqplFT3fqa5G9wD0NW10OQaaeCZSjIi2OfEQnUobNawvqOd+VHfIscbRZ6mS3b+v50bCYluyt21t+HDAeK1i3wgKSTa3K3zFJKUY9SzptHdqG/DRSYD2gQy4iOBUcBzbO1gAbGwt5kW9RUStTlhGhdwW6ql2ya27Fd7R9u4rDyxrFJkjdOYUZswOvEfIjTypt8nHoWeCaKjUJ+IstfLBb+zrajT4S8jFnR2VmJ1OuZT/hb8KfS8oo8Y00aNRywWItZK/wBrGCzYZJQP0cgBPk3Dr62ptyysln+n7XG/kfdFXupIZdlzxjV8PJ4iAc9GEy2+bBh60yt/VlrikVXr1LtJY/DBpWBnEkauOTKGHqL1ZTyjmpxcJOL7M96UaKgBUAMaAOTGYlUtmNgevQfO3IaczYUjHxrlLoDm0MamLlhgicOmfxJsvEuSM3UFgbavlFr62OlRz8zUS9VX4EJTl16L4g9jsmMxykktHFMYQpy+GCYyVPLW7ra1z8I1FRy+ss+BqV82k0rS2lKKl7+od7NwKRwrCh0VApI0PLnccjqTVlRSMC62U7Oefc78PEFUKL2Hc3PqTQQvLbKLbu7EWKniklN1iDDJ0YsVIzeWh063pjrTL2l19ulrlCG3MduydhQYdmMKCPPbMATlNr2NuQOtOjHBBdqrbsOyWSyanFfdp56FdFsiITviMt5XABY9ABYW7UxwxLJNLU2OpVp+UsgKcQrylLtHejCwkq8y51BJReJhYXNwOXrTHYkXaeH6m1c0IvHqU6+0fClrfaAfrFdPzvTfHi2XHwLVRhztHhv/ALcnijgkw8oEclwWUAk6XWzG4Atektm+xLwjR03WShct0ZvJtaVnWSSR3ZWBGZiRwnMLjlzAqrGcmzqPodEYOEYqO3X/AGHXtLXxIMLONLnmegZbi/qBVi7Ejn+ByVd1kJb7fqAOHYo9xcuDdT2ddRYjpe2tVY+VnS2xU6ml3ND3/titnw4ldbFW06BxlP4kVasXNDJy/B+bT6yVT77HD7KcZlmliYj7RA4F9bqcrX7HUaU3TMs/1HUpRjYu2we704Dx8JPF1aM2/eGq/iBU81lHPaO503ws9GZr7LcZbEvEeU0R0811+ti30qvU/O16nU8fqzTGxf4v8zQ9zHIw/hHnBI8VuwRuD/IVqxD09Dl9b/c5/tLPzL2nlQVAFPt3aLwiPw0VmkkCcTWVbg2J6m5FtOpprZY09UbG3J4SXzK3Hs4y+8Y1ILj4IrKWPkXzN/hFMlJY6liqMX/arb+INYnbuy4zmEcmKa9wXzML918Q2HoKj54fE1aeHa+z0gvl+R4H2iGzIkKQLlOQjiN+gIsAL6i/Q96Txs7ImlwLGJSlzPO6G9m8DSS5Sh8NHabOwN2crkUE8rgMT8yfOnVIbxqcVFNSWWuXC7LqadFEFYnuAOZtpfkOnxH+hVg5ffuz2ZwOZoGnDiccq8ZZBGt87MwAXTQm/ShvBLCDn5Uss5cLvRg5WyJiIyx5C9r/ACvYH0pqnGRPZw/UVxzKDwVG8u+XuztEsLO6qDe9lseR0uQt9LkWuDTJW46FvRcLeojzc2FnGAN2h7QMW/wMka/spxfViRbzAFQSvl2N+jgWlrxlNv4h/uJtRsRhI2c5nUlXJ5kqeZ+YsfWrNbzE5riunWn1LhBYT3M339wKx42YXIz2kXTmGFr/AOJSKq3R3Oq4Nc7NLH3bFbiNltHBDOGukoZdBqrC6spvfz1pko4WS1XqY3WTp+zj5F/gpDPsidD8WGcOvfw9D+F3+lTJ80MGZbBUcShJdJrf4nj7NWX3zKyhgyHUi+UjUdNL602lb4JeO76dOHZht7SIg+AcqfgdDp+8FP8Aqqe3eJgcFlKGsjnuZZh4M2HkIFzG6Mfk90P45appZizr7JSqvgm9pLHy3DjdBveNnYjClgGysYwvMKfhPO/xgn1qxCXk5TnuJRWn1kLo9G/+/gCW52OMWNgc6XbI/wAnBU3+TEH0qKvaWDc4nQrdJJLtv8jb4jcajvpe/wCVXzz/AK4ZjAQ4Tamn9liP8j//AIfT6c6o45bDuOZanh2/Xl/I1HAxiPFzjMLTKsir1uBkcjTlYJ9atHI2tzpWV7OxeinlPqiVApT7zYPxMO/QpZ1Nr2MbBwbdbZaR7ljTT5LFnoAftVw4DxTqoIkjKE2Bvls6287E+gqvZstjoeAybjOtvo8lnsjcvCzqJWlMlyCQhUKGy2cAqtiLm+lrW0pypjLdlW/i2pqfIklj5hJgt2sJCBlhQW+82p+rXqSMIwMy3W6m17ybOyLaMObIJY8w+6GW/wBL0uUuhA6bN5NMqN8N6Pclj+yaTOSAb2AI6H59PkabZPlRc4bw76Y2ubGAHx/tExLFTHljAsWULcnXUZieVgeg51Crm3sb8OA1Vp8277HX7SNpNJLHErWhMQfloSzEqW0NrZAB8z0otlIi4Lp4whKySzLOASm2fJEiO62Sa5BBBBC8wTe1+oF9dLVDyuJsrUU22Sgv8dtwui2S21IYZQ0aNHeOZmBL8Oqai1xlbNr3FqscqnFYZifSv/zLpVtN826AzEYcRTlG4gklm5i4B4vMaX1quliWGb8bvG0/NHZtZNz2JsuGCO0CBUbi06kgC57mwH0q9Fcp59qL7LZNzeWA/tbwWsM48429eJb/AIj1qvqF3Oh/py5rmq+8oNnt4uzMTH1gkWZPJGADfkx9aavNEvanFOvhOPSSw/idW4UyHEyQfcxETJY9SBe3IXNi3ToaKfawRcWrkqI3d4vIMYh5EchifEQlSeR0Nrj+utRSbjYbFUa50p42e4X7mxNLgsdBltnQsp1tny2PFfU8KmrEMuG5g8SlXVq6rINehR7oZGlkikYKk0DqWJ0vbMpv6E372qGvq0aXEVPwoWwTbi0T3M2i0OMjLNozeHIQRbKRYHzUMF17XpYPz4E4np426V4W63X6/gc+3YBhsbMuUHI5Kg8tRmU+YGalntMk0c3fo0k+25sGxtoK8EL5sxdRqbXJtc8gLmwOgFW1LY4jVUyrtlHHRgH7QVEWKWVlUiSPjGtmKXGjX4WAKWIGlr9Kr3bNM6DhKldp3XF4aeQqw207xYGdkAz2jZjoUDp010u6qKnztkx7aMWW1p9P0CmNrgEU9dDO6bE6AIOLg0PoC7APj9nZ8BkkIX3d2ALCwspYJc9AVZeLlUUo5Rr03uGo5oL2kS3X2iqfY2e7FMisjeILizF7aZOGwcaaUQe43X0Snm3577Alv1iXXFSRu7lbXUE3FmHbqL96hvk0zd4VTXOhTjFbbMopEKrHIYiqt+ibSxtzse4PyNRtyW5p5hZJ0xa96DLaeMON2SZDrJCwDd7g2v6qwNSzfNEwKKnouIKPaRQ7j4GLET+BNfKykgKbXIsedrjTsRUdSyzW4xdZTX4tXUJPaLsxIhhnROFQYtbnpeMNr8Ny2vO9qmujhGPwXUzsc4N4b3KvY208PNEsGMZo0WTPE4QBSp5q3CVCgk66CxHK1NrkmvMWtVpbqbHZp/M8b/E0TYex4cPGVw4ORtSc5a5ta9yddLD0FTxhFLY5rVai6+zmu6ma+0CMRY5iVHHGrchrmzK173158uwqtcuWWTquDN3aXkz0eDQdycd4+Dia/IZD80OU/kKs1S5kc1xGjwtTKJ5b+4HPg5WOvhgOP4bk8/KktWUx/CrXDUxw+uwEbm4lWlMBClJ42S9rG+X4W0udFJ0vYNUFZvcTqmoq37LX/Su2dMIJ0kNg0cgzWBNiHysAQLarmF7n05UkdpZLFsXfQ49mtvln8ye/eGEeNltye0im5vZhbTuMysPrTbVvkk4PN2adJ9vKadurixNgoXNrslm+Y4T+INWoNOByWuqlVqpx9GYnjcPkkdCLZXK2+RIH4fnVF+1sd9p7HZUrc9Vk6ZoJMO2WVCjlcwBy3KkEA3F+x+lOacXkrpx1MOaDz2Zb70YlZRh8Ta/ixZW0GjxnKwv3IsPSpLHlJlTh0JVTnp/Rt/czl2PtsxzQnUIjjhvw6nKdOXI86SM3lDtXoFKuWerXUOfaFhx7uk5XMqSAsL6kPZedtBe3LvU90fLk5/gzkr5VJ4b/AE3OLd2YT7OnSMWaJs6LzIKkSLz01ZT9abB+Um1tT0+rjJ9GsfPY0HAYgSRpIOTqGHqL1YXQwbYck3F9mdNAwi1AdygWADETxHVZo1cAgkAi6Ne+mtl08jTOhb5/qoWL/F4BvZmJnWRHBVpZmlWX7w8RAAAGPwqCDw6d6ZFYZo311yi4r2YpNfeVvtUwbBoJSOamNja1yvEunS93+gqO6Pc0f6evXJOpfEpVdX2ayObSQ4gFATYlZBrbvrm+lMUlyNMuNSq10XWvLNb/AHfxF57M8MZYcbEb+G6KL/tFWGnna30FSURyilx65QvqkvaQGbOxkmHlWRLCSMnmLjNYqQe/Wq6bjJm7bVVqaeV9JGibqY47RixEE8jMRkZHyhWQkW4QNOFluP3tedW4y8Q5bX6d8PthZWgV21u/LgmAkDtD0lUcI5X4QeHkBY2vbrYVDKppmxp9fXq45TSl6HTuHvE2HmWJ2PguQtuYViQAR+qLnWiqeJ4I+McOVtfiQW6+Ze+1rBXWGb9UlGP7JGYet1/GpNTHO5n/ANO3cs5w+RL2R426Twn7rCRfkwCn8V/GjTsP6jp5ZxsXdY+8P8XCHRlIuGUgjuCLVYaysHO1vlkmuxg2CkbD4hQS14plvrpwuA99De6iqK2megWxWq0zku6f5HtvXKrYqYxvmjL5lsdL2F7eV760ljw9hOHQf0WCa36F1vqhlwuBxVtWiCP9Lj8m+tPt3hko8Lfham3T9k8gsdoyhAviuFU6LmIF/lUUZS6I13paG5TUVn3ndj8DLPMzRRO+cKwyqTqyg8xy1Jpzi87FWnUVUaflnJLGV1Drbu6c2LiwrACORUtLnN7XAP3b3Obz6mrEqudbnO6XidWltsT3XbBCLcuOOARYiVnCsZAEFjfLlYKBckEAGw1vyoVWFhiy4zY7ndWsZWN99i62VuthorMIVHm/Gw5AAMTfmCf4vKnqEfQo38R1Vr5XN/d0+RLbOLwxhlgkcFAgBOYGxPwAm981wLedutqWbTQmmrtVsbYrDyB+54WLERxBmAxWFRidB9oGZnUWGgIDD6+VQR64Rt8ScrqnZhfVza+7bDDndNnEJjk0aKR0t+yGvHbvwFf9uQsR2Of1qzYpx/ySf39y/pxUImgCj25CVnw0w+65Rz2SQdf41T602XYt6eS8Kdb7rK+P/AW2/KuGnu5DXlMsSLcZAQNTYgEllLa89R3qKxqMk2ammhLUVYguiw36nTvhhpXwkshIkQOHi4V0jKi9+54iL66AadaW1NrYZw2yuvURitm9n8cmd7MwjzTKqglzcqAVUmw+7ew/o1Vgm3g6rUXRpqeXsviWu5+8UmGmRGJ8EtlkjNuG5y5hfUEHmOwOlPqm4vlZT4noK9RU5x9rGz9Tw302cYsZOANMwcfxi/1veksjiQ/hN8Z6WPqtjR9xNmYdcOk0KWeSMZ2JYm/MjU6C/TSrVSSWxy3FNRdLUOu19APxu+mI95EcuURrPkkQKLFMwU5r3N7XOh7ac6gdr5sM26uD0x0/iwe7jlfEq96tiCCecIQqqUZF65Xv8OuoDC3/AGps1h5Ra4dq3dTFSWW8psPdvn3vZBkAu3giQfNRmP5GrElzQyc9pH9G4hh9FLDAr2cY7w8cgvpICh+mZfyP1qvp5bnRccp8TSuX2dzZ2q6jhMpGPb5bGk/8Qk8OJ3D5XGUNoToTppe4Oh071UsrlzbI7ThmtgtGo2SSwT2fuDiphd0EAJ5MVay+WU36nQkedCqbW423jVFLxW+bHx6mgYrdaKTCx4Vs3hx5bEEBuHz15/zqw4Jxwc5HiFsL5ahe0xbO3PwcPwQKT+s93b6sTQq4oLeJ6q3ZzePkXcSWFgLDyp+Eik3vvuTpBoD+0feKTDeHHCwV3zEkqGIUaaX0Buet6ius5Ejc4Lw+GocpWbpfmBEEO0MWL5ZZVINixyoL8iuqqLc9PpUK8SRv2Ph+leMqMl9/7hBsXciZBmneJACrDib7h0uAyodBbUH/AOJIwl3MvWcWqsf1cW3v+P4/kEkOEwiOzgmSSNzJZAWZWkAFlyi5zfq3OjdBUvLFGTK69+Xs1h/cdWwvFbETyNA8UcgQguRmLgZTwhjlFgOg1JveiOc7keoUFVFKWWvyCOnlMVAFXvNA74aURkCTKShNrBl1HPTpTZdCfTTUbYtmfe09A3u2IU3WRCtweG9s6G/yLfSq2o3SZ0nAJYnOp9gr3UkXFbNVCbjwzE/oCv5VYi8xMfXQen1ra9coyvZWJeCeItfNDLx6clByy/hf6VTi+WZ1+phG/Tya6SW36HZvng0TGygaLfNZdLggG4PK+p/o0tu0skPCpSnpff0LXe28q4PEgMRLAUkC8yVFx056v9NKfbukyjw1qqVtL6p5KvZu92Iw0PgQ5VUMxBdczC5vbU2Fj5GmK1pYLt/CaNRPxJtttdjs3vwJzpjQpMUyK5I5CS2obsDa9/nUk1nzIr8M1EYwlpZPDTx9xQ4rFS4uUGxeQqqKqgnQaADt3uedzUL5ps0q66dHU99lvk2rd7ZhiwkcDEErHlbsSRr6a1dhHEcM4XWXq3UytXRvIM7I9mqxSJI07EowZQoAHCbrcm5PIXpkakmaep47ZbU6+XZh4RU5gZeBgKTAuSaigB6AOeHEq4upDC9rg9QbH8aRSQSjh4kewNKAzPalEabawYpvPiTjdoEJqGZYo7duRP1LH5CqM/PPB3mii9FoMy+JoLxSPKMHBI0McMIzugUkltEUEg5SACT11FWMdMHLSlBQ8exczk3s/wAyxTdqE5TKPGcfek4rnvlOg8rDSnqJWlqpv2Nl7i2WEDkAPlS8pXzJ9yCyWYqSOVx352pRTpoGioA85mpH0DpuZ9trZbPs14FBZ8PJZAAb2B4RqNeBhUM45jg3tJq1XrFZ2mt/58RvZRiCFmja4BIkW/ndWt6qD/FRT6Ev9QRUpRnH4AvvjgMmPkFiEYh9OoIuQL6XJBFu5qG6L5jW4depaJb7x2KtsNiMRISsckjMdLAm2tgLnSw/l2pjTmy3HUaamK8ySRo7bqSvs2GC4WaMhgSfhNzcAjqAbVa5G4nKriUI62Vy3i+q9TjwXsyXnPOzHqEGX8Tc01adPqWrf6ibeKYJfHcOdn7KjhhWFATGosAxvp5k1OkksGBbdOyzxH19xOHZ8UeqRqp7qAD+FCSQll85rEm2eysKVsi6LccyWoBPPQqd6MayYSdk0fIQn77cKfiRTZvCLWjrjZfGMumdwd3P3zVosuKfI6WGc8nXodPvd/rTK7E+pp8R4VKuz6ndMJNm7wwTuyQvnKgFuBgBflqQBfy50+MsmZdpLaoqU1jJz71bblw0WaOBpdNSDovmw+K3yFJNtLYl0Gmr1EkpzUTKNh7YxSsIoJ/DEsovopAZ21IzA21PSqtdksnXazQabw3ZKPso2/DIQoBYsQACx5k9TV1dDhJyTb9Aa9oG2zBAUjP2sgIFuai3EfnbQeZqO2WEafC9KrbVKfsoFNwNkrGGxsuiRK2TrqLhjbny0/iNRVw2ybHGNXzP6PX36h7u3GwjzygCWVi76ai54VPcqtl9Knh0Oc1MlzKMei2LcSCnFYfOKAPCONgzEtcE8ItqO+vUcqBx1UDRUAQdaAeMbg+sYTGSxgkeNEHWwFgV+zYi/M6qdRbQedMT2Ljy6Iy9HgC92cS8WNUSW45XjzIgWNuG5y31FnUi3nfpUUXiRtaytXabMP8AFJ+/P/DQ8XsaCRw8kauwFgWF7czpfQHU686nwnuYFeptguWLeBT4uGEasqgA6Dnpz0Gvak8qEjXbYiOydtw4jOImuUbKylWVgdOjAG3nSqWeg6/SW0Y51jKLNaUrkr0Ac+OnCIzE2Cgk+gvScyXUfXBzmoruCGxN/MPJCrTOIpOTJYkk6WKAA3Bv9dKYrYtmrqeDamq3yLmjjOQskRihKGzFeEkaX8xofSntZMmLw8S6d8GS74NtFH/5piY73QoB4RINxawvzto2unWqlvMjsuFx4fKP1Xte/qDkmJPTn10Wxa5NxYWtbL9Khbx0NeunGU9/Q2PcDCxrg42jIYycTtaxL8iD2tbLbyq9VHCOF4pbZLUSUu2y+AQypdSO4I/CpGZ8Xh5A3Zfs+w0cSpIpdxqZMxU38rEWA7VFGlI1dRxu+6b5do+gRbW2gmGhMjk2UaDmzHoB3J/3p7lhFCimWonypdTMtnTT4zFM1/tX4crRhkjg5lgSLA9AOpb52gi3JnT3xr0mnUV06pp7uQZ4XDrLKuHiFsLh7eJpo0gsyqO+U8RPew71KttjCnOUIOyb80unuCgxCpGZq26jQw2GpJ1P0JJA9Bp6UCnoIwKAJ2oAegBUAKgAf3j4J8JPoMspjYn9WUWt6uI6ZIt6bzVzh7sr4r/WTNd9Ukhx5Ck8LCSIdFvxm3QDMpJ+RqtZlSyjq+Fyqu0mGt+jPKHGbSxJBDYiT5DKljobiwTkeooTtkOdPDaI78v5sINk7rY8NGztDFkzcTEyOwcjOHsbMCABzv505Qn6mXfrtG1JRUnnstksehXbVE2zZWILXZg6OSTnIAuD3FiwIOvXoCB5rLNCq4hBL02x6INd2t7YsSLH7OQDWMg3N7WKHky86mhbzGNruF2aWW28fVevvCKFLXub3JNSGZL3oF9+tgGaKSQyOPDQsqBjlOUE6re1z30qOcco1OF6tVWqPKt9sgFu3sTECSDE+7NJCHB6EkfrBb5ja+YG3Sq9dbUsnR6/XaedUqVPEsfxG2Lyq4cP0Bn2hYJpcGyopZs6WA5/EB/Oo7VmLNLhFsatRGUuhRbI9myGEe8M3inXgNgnly4vmajjp1jc0NTx61WfVLYJt1tgHBo0YkLoWzKCNVJ+IfLS/wAyalhHl2MrXa36VJSccPGNi9vUhR+JTbxbww4RM0jXY/BGNWY+Q6DzOlRzmoouaTQ26qXLBfF9jLpNpYnH4tSq5yGBRLnw0A5EkEdbEsdTb5Cqyk5SwdX9F0+i0+ZP4vuw3w+zjhx7rhv08ozTzW0jU6XF+uhCr6nqanxjynP2XeL9dZ7K2S9Qo2Xs9IY1jQWCj1J5ksTqWJ1JqXGNjMst8WTkzsoGD0AKgBUAKgBUAMaAKjenCNLhZVT48hKW5514kt6gU2SLOksULot9O5VjaEk2VkwLFtOObKig26Xu3UjRaan7id1Rrylb8snd7ni5AAZkhHURJmIHSzPp/lpeVsidmnj/AItv3sZ91IW1laWY/wB5IxA+SghR6CjkQfTJ7cqS+CKvaMPgoYcapmwh+GYi7R9vEtqLdJPLXlemtdsFqqfNLxKHyz9PX4fsBm8G580H22HYzQ2urqbuo6cuY8xUE6+XeLN/R8Vqt+ruWJd0+jOvd/2iSxWTEKZUFgGBAkHQ3ubN+dOhdjqQ6zgNdi8Sl49webO3mwmKGVJFJI1RhY25EENz/nVhTTOd1HD9RQ8yi/ii4VRYW07U5YKcln2j0BpRFvuMTSC9Rg1GRE2zg2nt7D4cXllVfK9yfkBqfpTXJIs0aS+54hEBt4faKSLYVLAi/iONe2i99OZqCV3ob+i4Cub/AMh/cv3B7Y27eKxz+LIWCE8U0hOo/ZHX8AL+lMjCU930NLUcR02iXh1LL9F+obbJgRFMGzl62mxTC4v1yn+0ftbhX0tViCT2Rz+ounbPxNT90f50CfZWzEhQKne7MdWZjzLN1J/2p8VgyrbZTnnt6ehYAUpGPQAqAFQAqAFQAqAGNADWoBpPcbLQA4FG4hKgU83jB6UddgTwygm2G0JLYNxHfUwtcwk9wP7M+a6dwaj5OXoXY6qM9rln39/9g/tjBYSY2xkDYSY/2ot4bHkOMcJ/isaZJKXbBo6XU6mn+xPnj6P9v2KLHezyccWHeOdOY1yt6c1PzuKjdDW8WatXHqn5bouJX22lhtP+aQDtdl+mq2puLET/APrb91yt+/Y6sHvdtEsEEgLcgJEVST2F8tz5DWlVlhDbw7h0Y5ksJ+jyduB3xxbrKryKHKKsIEeviOwA6dBrUiskU7uHaOEo+H7Pfc8to4rGTqUjOJZlkZTbOquvS2UBVUG9tSSKSXO+g7Tx0tT5rFHGPdlP8zxwHs9xUnFKUiXqWN39Aun1YfKo/Ck+pbt47pq/LVFy/Au8BsbAwNZEbHTjoAGUHpmOkaWve7G/apoQijMv12r1CzJqEfx/dhIuypsRb3pgkf8A5eInLbtI4sXH7IsPnUmG9/wMt3wr/tbv7T/RF9BhlRQqKFUcgBYAeQ6U5JLoU5ylN5k8s9gKUaPQAqAFQAqAFQAqAFQB5yPQBDxqAEJqAF4lAElloA9KAFagCEkQIIIBB5gjnRgVNxeUUku7EIOaLPA3P7FigPzUHK3qKa4+hZWum/bXN8Vkh7li00TFBh/exAn5cBX601xbHKymXtQ+Tx+5E++fqYVj5l18/wBU+VKtg5qPVjD33n4eEXzDOf8A2ChgnT9pkvdca2jYiKMf3cWo/iYkf5aTDFd2mXSLb97/AJ+ZJd2431nkln8pHOT/AALZfwpVF9xPpk4rEEl8Fv8AMucJhUjUKiKqjkFAAHoNKdhFWdk5vmm8s97Uo3A9AHlI9qAwMJqAIibX+v66UASEtADpLQB60AKgBUAMRQAwFACy0APloAVqAHoAVADGlEbwNQGRiKTIYyOBRkUa1GROo9qUXoNakyJglQhR6AFQAxFACtQA2WgB8tACtQA9AC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8" name="AutoShape 12" descr="data:image/jpeg;base64,/9j/4AAQSkZJRgABAQAAAQABAAD/2wCEAAkGBw0PDw8PDQ4PEA8QEA0UFA4NEBAQFBAUFhUYFhYUFhUYHCggGBomHBQUITEhJTUrLi4uGB8zODMsNygtLisBCgoKDg0OGhAQGywkICQsLCwsLCwsLCwsLCwsLCwsLCwsLCwsLCwsLCwsLCwsLCwsLCwsLCwsLCwsLCwsLCwsLP/AABEIALEBHQMBEQACEQEDEQH/xAAbAAACAwEBAQAAAAAAAAAAAAAAAQQFBgMCB//EAEcQAAICAgADAwcJBQQKAgMAAAECAAMEEQUSIQYxURMiQWFxgZEHFDJCUqGxwcIzcoKSsiNDotEVNFNic5Ojs+HwY2QkJUT/xAAZAQEBAQEBAQAAAAAAAAAAAAAAAQMCBAX/xAA2EQACAQIDBQYFAgYDAAAAAAAAAQIDERIhMQQTQVFxMmGBscHRIpGh4fAUMwUjJEJS8TRDgv/aAAwDAQACEQMRAD8A+uTYxCUBAFACAEEFACUBACAKAEAJSCgBAFACAEoFACAKCBACUCgBAFACUgoAQBQAlAQBQAgClIEAmzA1CAKAEAIIKAEoCAKAEAIApQEECAKAEAUoCAEAUECAEoFACAKCBKBQAgCgBKAgCgBKBQQIAoBNmBqEAIAQQUAJQEAUAIAQBSkCAKAEAJQKAEAUECAEAUoCAEAUECUCgBAFKAgCgBAFKQIAoAQAgE2YGoQBQQJQEAIAoAQBQAlIEAUAIASgUAIIKAEAJQKAEAUECUCgBAFACUBAFACAKUgQBQAgBAFAJ0wNBQAlAQBQAgBAFKAggQBQAgHK6+tBux0QeLsF/GVJvQjaWpwo4pi2NyV5NDv9iu6tm+AO504SWqZyqkXo0c+I8Yx6CqOzNYw2tNKNbYw8Qq+j1npLGnKWa0JOpGOT1+ZEbj1n1eH5pHiVpT7mfc63a/yX19jneP8Axf09zvwzjdGQzVrz13KNtReprsA8dH6Q9Y2JzKDjnwOo1FLLjyLGcnYQDm9yKdM6g+DMBLZkuj2D6R3eMgCUCgBAOd1qorO7BUUEszdAoHeTKlfJEbSV2ZXI7TZNh3i1111+h8gMzuPEICOUe3c9KoRXafyPJLaJPsr5kOzi/ET/AP0ov/DoT9W52qVPl9Th1qnP6EZ+IZ/f89t3+5SB8OSdbuHLzOd7U/y8vYteznaix7hi5nL5RwfJXIOUWEDZRl9DaBI10OvR6fPUpqOaPTSquWTNXMjcIAoAQAgClIEAmzA1CAEAUAIAQBSkCAKABMAqG7SYWyqWNaQdH5tVbeN+HMikTXcz4q3XIy30OGfTPyOd/Fr7V5MPFyhY5VVuyMd66q9nq7Ftb0NnXplVOKzm1bueZHUk8oJ371kS8Xszhp51tYyLj9K/KAtdj/F0UeodJnKvN6Oy5I7VCCzau+bzOuVwXCsXlfFoI8PJoNewgdJI1Zp3TZZUoNWaR4wuGY2NzfN6Ur5tcxUd+vX4eqWVSU+07kjThDsqxyyOJUJrnflBOgzKwUn97Wp3GlN6IyntFOPadiNxPhldxRuZ67aztLqiFdN9CASD0I7xEJuJ1OClbmuJF8hn1dacw26/u8tEYN/GgDD753eD1Vuhxaa0d+v2OVteXk7OVY1FfoxsZyN+uy0dW34DQnV4Q7Ofe/Y5+Ofay7l7nL/QeEB/q1R9bKGPxPWXez5k3UOSIz8NNHn4NjY7jryqSan9TVnoR7NGHK/azCjh7OXkXvZ3jQy0cOoryKSFtqB2AT9F18Vbrr2EeiZTjY3hPEu8t5wdilBnu3Dn5vUn1bcmlH9a+c+veUE2odq/cYbR2bd5TVVNY6V18vO5IXmJUbALdSAddAZu2krs8ubdkWK9mMs/SehfY1j/AKRM9/HgaKhPjYo+0WLbhWUo7pYLQ3VUZOXRA9LHffNqc1NMwqxlTkk87lLxKzydlFo6Gu+h9j0acGc1FkaUnmfXTPGe8UAIAoASkCAKATpgahAFACAEAUpAgCgBAKfNq+d5deExIoWry94BI8qC3LXUT9kkMT48s0Ut3DHx0XqzNxxzwcNX6I0bvTQiruulANKu1rUAegDunnSlN8WbylCms2kvkRv9KYzfRuR/+Gef+nc73M1qrfQyW00pdmSfTPyK/J4vis6oWscBmD1VLcLN62PNXTa6H1eM2jQqJXyXJu1vY89TaqTajdvmle/0zI3D8MWrnWUtk12B7FrqYsuv7JWTaN1B2x907qTwuCkk1xfjnmjGjTxqrKDknd2Xgmsn3s84Nef83ZMnHtZ9WDmLUDzSOm/P3vvipusd4SVvH2OqO/3TjUi758vcqu1XEbMjExBZX5O2xyy1BizNXy8qsRrpzFugm+zU1TqSs7pce/7Hk22rKrRhiVm3ku61vqX74doVA99FDMAAto8ozHXd9Nevs3PIpRu8m/p6M+k4zss0uufqvUqcvKuxr0oy1TVn7O+rYVuutFT1B6j4ibRhGccUOGqPPKrOnUUKts9GvYm0VGxxWDrYYk9+lHefvA98zbsrnotd2OKDhl2Q2ItuQb15tsttqja/S1o8ux7NTv8AmxjjsrdEY3ozqOmm7rvf+ilFtlOVbh3P5Tl6pYQAWUgMAfE6P3GbNKUFNGMJShUdKTvyZxquTFzqch2CVWJbVYxOhrl50J/iXXvnGByi0jbeKEk30Lxu1eH9Ty1nrrotI+JAnG4n+M0/UQ/EzyO1mL9avKX1tjv+W5dxLu+Y/UQ7/kV/aXi+Jk4w8jcrOl+O3Ido/wBMA+awB7mndKlOMs1zM61WEoZPivMiYFnLfjnwuqH8x5f1TuS+FmUXaS6m9Jnkse0wnyoDQxLPBrh8eQ/pnq2fijxbWuyzI9of2TkfZJE1mjiDzPr9FnMiN9pVPxG54D6R7gClIEAUAIAQCbMDUIAQBSkCAEAUAIB4ssVRt2VR4sQPxlSuLlZwu6tuKWGt0cPgpvkYNo13Eddf8QTqpF7pX5+n2M6clvWly8n9zQVAfOH2Ad016311p33r+YTF/trq/Q1S/mu/JebJxaZWNrnz5G5OOkeNrf46N/i0+s89j8PJnwF8P8R8fOJqMP8A1rOUHq3zV/jWU3/054Z/twfXzv6n1KeVWoudn9Lehj+ywvz3tTIzMsciodVXFd7JB3909+0YaKThFZ9x8rY1U2iTVScsraOxV8FxOZrrNlrcU1sik9GZSeUE9/1Na9c1rTskuDMtnpKTlJ6xtb08jScR4pwrJ5DxCi6mzl6eXrurIG/Qyd43PLCnWhfdtNd1j3VKuzVbb6LT7019UVPbLhiVJRlV33XVO6jlttazoylwyMe4EL+E12eo5NwaSfTzMNsoqKjUjJtd7v35MskwsfMsoFw5k09oXegwAHmn+YH3THHKmnboeqVOFZxxdTviZWSub82x8FKMStmD2ivl51CnRDdB1Oug2fvklGLhilK7LGc1VwRhaK4lH2q83i1J+1VX94dPym9H9lr84Hnrr+pT7vckPo94nKNmRLsypTprEB8Cy7+E6UWcOSXEjtn0b15avfgXUTrCznHHmK1EfRIVh6CQD8JU2iOzPJflZG+zZU38rhvyleg4o+hMZ4z2mN+VBd4lLfZyFHuKP/kJvR7R5tpziupjeI+dT7UH3ibz0MIan0/s3bz4OG/pONj79vINzwPU+lF5FjBQgCgBACUCgE6ec1CAKUBBBQAgEbiGfVjp5S1tDYACjmZ2PcqqOrMfCdRg5OyOZzUVdkfH4Zn5fnX2NhUnuooIOQw8Xt7qz6l6+uWVWnDKKxPm9PlxIqdSfaeFclr8+Hh8ybV2R4YnVsVLW9L5PNex9psJmT2mq+NumXkaLZqS4X65+ZMxuGYtJLUY1FTEaLVVV1kjodbUd3QfCcyqTkrSbfiWNKEHeMUuiPPNrJr8DRkD3h6iPxadf9b6r1OX+6uj80TiZma3PnfaK5aeMVWMdLzYrMx7gPoEn3L90+pQTlszj19z4e0tU9sUn3P0JmV2rxqc/wAoj+VosorR2rB2jq7kHR1sab0eMzjs05UrPJp+xtPbYQr4k7ppJ27m/c78Oz8Cvyz8Lptvvs71VbQoPUgMz6VF2ZzUhUdlVdkvzhqd0qlGOJ0E2319ckV3CezOfWl4fyKvcE843MChXZDDlQgnZ33+ia1NopyatfLu+5lR2WrBSva779PoXttOYyKMnFwcp06hi7L18QrVEA++edOCfwtr86nqcajSxxjK35yZje1OVm33VU5la4lQbzdnab7i3lB0Y67u7W/RPZRjCEW4Zs8G0SqVJKNRYV9PmW2ZisUTyFhqsq5TXYv1dDWj4gg6mMZZ553PXOF0sLs1oVmVbxuzSvlKqgg7rKp3HYPmqCfZNEqK0Rg/1EsnL8+R4w+A5l+Qll2SbWrKks5duVQSQNn176D193UyupGMbJCNCcppuVzY08Ex1/aL5Y//AC9V9yfR/E+ueZzlwPYqceOZOrVVGkUKPBQAPunJ1oebkVxp1Vh4OAw+BlWRHmZfjXZRCDZgaouHXyS9KrfUV7lPrH/mbwqvSR550VrDJ/QyS5nlarQQUtRXV0PQq2iPxH3T0HnvdH1BLOYBvtAH49Z47HuuZn5RV3w+w/ZsoP8AjC/qmlPtGVbOBhN82On7i/cNT0vQ8sdT6J2Et5+G4h8EdP5HZP0zwy1Z9KHZRezk6CAEAUoCAEEJswNgggQBQAgHmxwoLMQFUEknuAHUkyjQhdmsI5LjiOQp0djFqb+6qP8Ae6+2/fv0DQlrzwLdx8evLojmhDG95Lw6c+rNFbcxJWsDY72bfKvuH0j6vvHTfmSWrN3J6RI1mEH/AGltzepbGpA9nk+Xp7dzRTtol8r+dzOVLF2m/nbysRbuCVnrXdlVN9pMm5virsVPwnarPik/Behk9mj/AGykv/T8m2iuxmzasuirJ5baz5YJlIvIT5hPI6joG83fu+GslTlTcoZPLL2MoOtGrGNTNZ2l4aNGhJnmsewwfbKtP9JYZdQyWLUhU9x/tGUj/GJ9DZm9zK3D2Pk7ZFfqYN6Oy+v3LbE4DiBx5KhFK9S52xXfTQ5t9T19nwmDrTazZ6o7NSi/hiXmPTXUoSpFRB3Kg0BMm23dnojFRVkrDZwOpOh4npFhcXN4S2FyPm41VyNXcgdGHVW/H1H1zqLcXdHEoqSszBkPw/JGJaxbHt60WN3jr9A+/p8PGevKpHEteJ4FelPA9HoWbmcG5ecGQLQh9NgDn+LqPgND3TOWbNIaD4rxGvGpe+0nkQb0O8k9Ao9ZJAiMW3ZCc1FXZgj2w4rkMWxaq0rB6bUN7izHqfYJ6dzBank39SWiL/s12ivusOPmUiu7lLI9f0LAO8d50w2D/lM500s0a06jllJGjJnFjU+bds6Bj8RrsXomUmmHi2+Vv0H4z0UnlY8lVWlfmbjgt3Pi4zHvaign2lBuZNZnoi7pFf21Tm4dlDwrDfysrflLHVHM84s+b4Lbxl9XOP8AEZ6v7TycTf8Aybvvh6r9i7JX4uW/VPDPtH0aXZRqJwaBKBQAggQBQCdMDUIAoAQBSgqO0Km35vhgkfO7lR9dD5FBz2/FV5f4ppTeG8+S+vAyqLFaHN/Tiau48iBUABOlUDuHTw9QBOvVPHFXeZ65OyyEoCgAdw/92fEy6kWRxzcyqlDZc6oi97Mfu9Z9QncYOTtFHE6kYLFJ2Rmre32AraAvYfbCKB8GYH7p6lsVS3A8L/iVFPiXfDOLY+UnPj2BwD1HUMp8Cp6iYTpSg7SR6qVaFVYoMlEzmx3cwvyityXYFp6BWfZ/datv857tkzjJfnE+Zt+U4S5e6NfhDVYPpfzz7W6ge4aHunkep9COhy4rnpj0W3v1WtSdD6x7go9pIHvnUIOUkkc1JqEXJ8D5vi4eTxRmvyrWFQYhQO792tT0AHj+PWe6Uo0vhisz5kac9oeKby/NCzx+HZGB/aYN1liL1fFtIItX08ugAG8On+Rzc1UykvE2jSlSzg/A2mLkpbWltZ2liqyn1MNieZqzsz2KSaujPfKBg+WwmsH08ciwEd+u5/uO/wCETahK0up59pjihfkVXDcs349dn1mTR/eHQ/eJ3JWdjiEsUUyIva7iaqtdeAo5FVdutrdw14geidbqHM5309FErOL8S4vnJ5B8dSOZWKULtgR3c3nEgdfTOoxhF3ucSlUmrNF7w7gmWKq6xUtfKqgm2wDZ9JATmPfvv1OXNGkabsXnDODilvKWOHsAOtLyqm+/Q2STrpv7hOJSuaRhYsyZDq5gflWGkxLB3rZaPiFb9E0pmNVaGm7NW82HR6g6/wArsv5SSWbO4vJHvj6c+JlL9rHvH+Awgz5RwV9459TN+AP5z1R0PJLJm7+S9/8A8fKT7OUx9zVp+YM8NXtH0KPZNnODUUAIIEAUAJQTZ5zUIASgUAIBXYo5+LVA/wBzhWuPbZaq7+FZlnlR6vyRzDOsu5ebNBe27lH2a2JHrYgA/BX+MwivhNZP4j0TLYGA7Vs+bxKnBViK05d69BK87t7eTQH/AJn0aFqVF1OJ8nar1tojS4L/AG/oazE4Vi0KEqprUD0lQWb1sx6kzwyqzm7tn0oUadNWiitz8NMa1MyhRXplS9EAVbKnIBYgdNqSG34AzWE3OOCXh1+5hUpqEt5HLn3r7F8TMz0GK+U5AaMZj6Lyv8yE/pnr2R2k+h4NvV4x6mw3PNY9pX8c4YmXS1FjuisyEmvW/NOwOoPpAncJODujKrBVI4WQcPs7XSi1rkZJRd6XmqXWzs9VQHvJncqjk72RzCkoqyb/ADwO3+g8bvbyzfvZOR+AcCTG/wASG7j3/NkzHpSpFrrUKijQUb6emTXNnSslZHjMqFldlZ7rEdT/ABAj85Vk7keasfNuxVxNFiHvSzu8OYD8wZ6qmp46PZsavh2ALdu+/JgkAA65yO/qPqju9Z34dcm7G8Y3LutFQBUVVUdyqAAPcJydlZxXtHg4pIvyEVx/drt396rsj3zpRbOXJLUzR+UFbciinGpbke6pXtt7wrOFJCju7+8n3Tvd5Ge8u7I2pM5sd3MX8qibwq2+zkJ8Cjj8dTuOpxPQsew93Ng1+prf8R5/1xLUR0Lq5eZWX7SsPiNRYtz4x2dY+TsU94Yfhr8pvT0Z56uTRufkvs8/OT14zfEOP0ieSsviPXs7+E3kyPQEEFACAEoFAJ085qEoFACAKCFfw464u3+9w+vX8N77/qEtX9pdfQlP919PUubDrKf10U69z2b/AKhMo9jx9juXbfRep1JlsW5hsbp2gt39ZCR/yV/yM9kv+MvzifNgv619PRG1czwn0yDxOoWU3Ie567F+KkTSDtJMzmsUWjtjWlq0Y97Ih+IBnTWZyndGY+UtN4G/sXVH2b2v6p6NmymeXbFemaHByRbTVaO6yutv5lB/OZNWdj0RldJkXj3EHxsa29KxYawDyFuXY2ATvR7gSfdOoRxOxxUnhi2jGp204pcvNj4CFTvTlbXU66d+1Bm+6gtWeZV6kuzE8txntC/dRTX/AA1j+pzGGlzLjrPh+fM4u/aF+/KrT1DyQ1/Khl/l8ifzuZwfhvFn/acScfuWW/lqLx4ImGfGRI4Jwj5oLN2eUZypJ5eUDW/WfE9YcrljHCbLhfTHp/4VZJ8SVBJ95JMz4my0K/thn2Y+DkW1HThVAYd687qhYesBifdOoq7OZOyPnfAeC02VLfdt2csQpJ0OpGz4k631mx57GhwcNS9dVSKo562IRQNKrBmPT1D4kQ9Cx1NqTM7G1zL/ACjrvhtx+y1Df9RR+cqIR/k2t5sNh4WL/wBqsfiplZyjWiQp8X4avJkZtf2bXH8ruJtS4mW0LQ1vybWazMlPtUK38rgfrnnrrM32Z5H0eYHpFACUBAFACATZgahACCCgBAKm9/JcSwbD3W15VBPr0tq/9tp1JXpSXR+nqcrKrF9V6+hc8TfkycZvq2LkVe1tLYv3V2fGZUs4tdH6ep3VynF87r19GSCZ0DE9sEbFzcTiSgmtStduvQOo371Zh7VHjPVR+OnKn8jwbQt3VjV8Ga9bVdVdGDKwBVlOwwPUETx2tkz6F01dEbNJ5Co+k+1X2kd/uGz7jOorM5k8juNAADuAAHsmhwZ/t6nNw7J19XyTfy2KT925rRymjDaM6bIfyecS8rhrUx8+jY6+msk8jezoy/wTqtG0rnOzyvC3I0tyq6sjgMrAqynuII0QfdM0bPMxGPgZPDHdBVZkYTsWR6Rz2Uk+hkHUj1jw36dTaTU8+J54xdPLVE0cVoI2C/sNNwPw5dzjCzTEjyM1W6JXkNvwxsjXxKanVjm57+bWNsvatFakc7eYSOuuTmPmht9D3geJPQBY553Z7IBL4mWeuz5HLAsrPqDqAyj4zpPmRx5FxwmmyvHoruKmyuqtGKEkEqANgkA+iTiVaHvNx67q3qtXmSxSrDu2D6/RKiGdwuyS0r5NMu7yQJ0pSosuzvXNr8p1iZzhReYeHVSCK10TrbE8zN7Sff07oB1SwMAykMpGwynYI8QYBTdtK+bh2YPClm/lIb8oKtTPfJTdum5PAUn4taPwUSshvNSA+O5ShOKZ6juay5v5mD/qM1o6mdfsovOwNmuJ6+1j3j70b9My2g02Y+ozzHrCUCgBACAEpCbPObBBBQAgClBUdqMd2xzZUN3Yz15FYHpas7K+9eZffO4WvZ6PI4qJ2utVmWWXZ89wlsxWBs1VfSf99dOoPqPVT6mMwpvdztLozSqt5TvHqj1wziNeTUl1ewG71P0kYdGRh6CD0msoOLszOE1NXR1yKksVksUOjAhlYbBHgRCyzQdmrMp8LgTY21xcu5KSSRRYEuVN/YLecB75pKSn2lmZwp4MovLkWVNPL1ZmsfWud+XevAAAAD2eA3ucnY6r1ccyMGAZ12PFWKsPcQR7pbEvcrO1K82Dlj/69x+Ck/lO4dpGdTODMV2ZFww6cvEAa/He9Gq7vnFRbnNftHNsev2zWbWJpmNNPAnHU2fBuO42YnNQ/nD6VL+bZWfSGX8+6ZuLWptGaloWBMWKItFjm5GznIrYhuXWtknl83Y5tH0HWwD4y2IQMK9TYFsUVsqqaqdj+zU8wGx6HIVu/wBGwPrb6IdhYKTy7Hktgd/7EnuU+CH0eHd3a0BX5HazhlZIbMq2CQQpL9R+6DLYhAt7f8KXuvdv3abfzAnViFblfKbgrvydOQ59YrQH38xP3QLFBxPtRxTiCmuin5tS3QlSdsD3g2kDp6lHxlsG0h42fxnFqTGxrajVWPNcqhI2dlfP9AJOvVLhZzjjxOGXmcauRkuzE5HVlZPMUFSNEHlTwlwDeRRDqwLa61WvLepvO5zUzqGG9gdCN669/iZ1hVtTjeWehHu4YG/bZVln72z+JMYFzLvZcEKmmjHJZWYnRHnEdPcJU4xzOJY55M2HyX8NstvszmBFSo9dZP8AeOxHMR4gAEb8T6jPJUniZ7KMMKPpk4NRQAgBAFKQIBNnnNQgBKBQAgBAM1iZJ4XkGl+mDkOTS/oosY7alvBSdlfaRLUjjWJa8SQeB24cCRxTAyKrWzeF8rNZo34bHS36+un2bPx+42nUi1hn4Myq0pRljp+K5/c54PbbBc8lzNi3Do1WSpXlPhza18dH1TV0ZLNZma2iLyeT7ybZ2l4co2c3H91qMfgDuTdy5HW9hzRle0HbwOPIcNV3sfzRdyka3/s07y3rOteuaxo2zkYzr3ygROG8d4hw6lMNuHWWunM3OGdgfKEvrzUOyCxB694MrUZvFckXOCw2PeV2j41ej1rw0Ktisp50s3pho9WI8ZFGC4lcqj/tO/Y6i3DxWTJARmtdghYEheVR11071MzqzTldGlGDjGzOfE+HYOW3lVc1Xg/t8dgDsdOuu8+vv9cRqNZFlTTzIZxOM1jVHFA6j/b73/iV/wAZpjg+BngmuJxerj7dG4jWP3W5f6axLihyJaRzWjieGfnVmUcsL9NHay3ySnq1tau2i6gdPbLdMJNF7j5CXIrUMeVgbF/tCCnMNfOcp1Oy/oWsH8NpCsg8e7TphVjutvJsVa26FUDaK3oTzBSp2vpBOu7cqQMr2f4QjLZdmUKFflNaHa6B2SQoPReo1vwlbOWdr8jhlZ15HH2PQyq34znGVRYU8TQ9MfHLeqign+lY3hd22TcfhvF8kjyeHYin6+SRSB7Q3nfATl1TpUSc/Yji+9eWwtfa57wfh5OTeMu5R1X5Pc1vp51S/uUu/wCLCTeMu6RJq+TZNf2mfczeNddaD4Hmkxsu7iSKvk2wR9O/Lf22Vr/SkYmXdxJmP2B4ShDHHNhHouttdT7V3o+8SXZ0opGlrRVAVVCqoACqAAoHcAB3CCjgBACAKUgQAgE2ec1FKAgBAFBAlBwzMWq6tqrkV63GmRhsESp2DVzMticR4f8A6tzZmKO6osPnFI8AT0tX/F7ZJRUu5kTce9Ee/tDwrM8zMrr8qOnJkoarU9XnaYe6RbyGgkqc9SHZwrgXf5M68PL26/q3O/1FTmZ/pqfI5Lx/huIeTDqrFjdAtCm21/V02xnLlOep3GEIaEluK8Vb6PDcvqNjm8kvT17fofUYw95b9x4//eWd2DyDxtyaB9ysTLbvJ4Hley3FMltZd9WPT9YY7Nbaw8ASoVfb19kWBc5HYjh7BRStmMyqFFmNYykgdAWB2rH1kbM6xN6kwpaFfb2Kyx+y4kdeF2OrH4qw/CMhY8J2Nz9+dxGoD/dxmP42QmRxOFzX4dwoymDh9mrIC8q2j0qR9Vx4TVNaoxlFrJlBxXgdjtrEyvI472i16duALf8AaLrv7h06a18NE0ckangaJa1+ZkfOX3sc3N5zDuZyTs9w6d0OSQ1JuFjZPFLjVjkpSh/tckrtU/3V+058PR3mYylc1hA+jcI4LjYlSVU1jSj6bgM7k9SzNrqSf/dTk0SsWO4KKAEECAKAEoFACAEAUECUBACAKATZgahACCCgBKBQAgClBHzcGi8ct9NVo8La1cfeIIVh7I8J3v5hjf8ALXXw7pbsWRY4XD8egax6KqR4U1om/boSAkSgIAQBQAgCghE4pw6jKqNOQgdDo95BUjuZSOoI8RKsg1cyV3YK3eqeI2KnhdStjAfvBl38JbnGAdfyd1lh84zci1PsIEq5vUSNnXs1FyqKRrsDCpx61porWupBpUQdB4n1k95J6mQ6O8oCAEEFACAEoFACAEAUECUBAFACAEAmzA1FBAlAoAQAgClAQBQAgClIEAUAIAQBSkCAEAUAIApQEAIIKAEoCAKAEAIIKUBACAKAEAIAoBNmBoEoFACAKAEoCAKAEAUpAgCgBACAKUBBBQAgBKBQAggQBQAlAoAQAgBKQUAIAoAQAgBAFACATZiaCgBAFKAgCgBAFKAggQBQAgCgBKQIAoAQAlAoAQQUAIASgUAIAQBQQJQEAUAIAQAgCgBACATJiaBAFKAgCgBAFKQIAoAQAgClIEAUAIAQBSgIAQQUAJQEAUAIAQQUoCAEAUAIAQBQAgBACAEAlzE0CUBAFACAIygIIEAUAIAoASkCAKAEAJQKAEEEYASgIAoAQAggpQEAIAoAQAgBAFACAEAIAQD/2Q=="/>
          <p:cNvSpPr>
            <a:spLocks noChangeAspect="1" noChangeArrowheads="1"/>
          </p:cNvSpPr>
          <p:nvPr/>
        </p:nvSpPr>
        <p:spPr bwMode="auto">
          <a:xfrm>
            <a:off x="155575" y="-1790700"/>
            <a:ext cx="60198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90" name="Picture 14" descr="http://s3images.coroflot.com/user_files/individual_files/original_299567_G6PYdrxljdenVuAS5kNzJhe_z.jpg"/>
          <p:cNvPicPr>
            <a:picLocks noChangeAspect="1" noChangeArrowheads="1"/>
          </p:cNvPicPr>
          <p:nvPr/>
        </p:nvPicPr>
        <p:blipFill>
          <a:blip r:embed="rId5" cstate="print"/>
          <a:srcRect/>
          <a:stretch>
            <a:fillRect/>
          </a:stretch>
        </p:blipFill>
        <p:spPr bwMode="auto">
          <a:xfrm>
            <a:off x="5562600" y="4191000"/>
            <a:ext cx="3200400" cy="199012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b="1" dirty="0" smtClean="0">
                <a:solidFill>
                  <a:srgbClr val="C00000"/>
                </a:solidFill>
                <a:latin typeface="Arial" pitchFamily="34" charset="0"/>
                <a:cs typeface="Arial" pitchFamily="34" charset="0"/>
              </a:rPr>
              <a:t>SALES LETTERS</a:t>
            </a:r>
          </a:p>
        </p:txBody>
      </p:sp>
      <p:sp>
        <p:nvSpPr>
          <p:cNvPr id="40963" name="Rectangle 3"/>
          <p:cNvSpPr>
            <a:spLocks noGrp="1" noChangeArrowheads="1"/>
          </p:cNvSpPr>
          <p:nvPr>
            <p:ph sz="quarter" idx="1"/>
          </p:nvPr>
        </p:nvSpPr>
        <p:spPr>
          <a:xfrm>
            <a:off x="381000" y="1066800"/>
            <a:ext cx="8229600" cy="5410200"/>
          </a:xfrm>
        </p:spPr>
        <p:txBody>
          <a:bodyPr>
            <a:normAutofit lnSpcReduction="10000"/>
          </a:bodyPr>
          <a:lstStyle/>
          <a:p>
            <a:pPr eaLnBrk="1" hangingPunct="1">
              <a:lnSpc>
                <a:spcPct val="90000"/>
              </a:lnSpc>
            </a:pPr>
            <a:r>
              <a:rPr lang="en-US" sz="3600" dirty="0" smtClean="0">
                <a:latin typeface="Arial" pitchFamily="34" charset="0"/>
                <a:cs typeface="Arial" pitchFamily="34" charset="0"/>
              </a:rPr>
              <a:t>Aims to sell particular goods or services to selected types of customers.</a:t>
            </a:r>
          </a:p>
          <a:p>
            <a:pPr eaLnBrk="1" hangingPunct="1">
              <a:lnSpc>
                <a:spcPct val="90000"/>
              </a:lnSpc>
            </a:pPr>
            <a:r>
              <a:rPr lang="en-US" sz="3600" dirty="0" smtClean="0">
                <a:latin typeface="Arial" pitchFamily="34" charset="0"/>
                <a:cs typeface="Arial" pitchFamily="34" charset="0"/>
              </a:rPr>
              <a:t>Purpose is to </a:t>
            </a:r>
            <a:r>
              <a:rPr lang="en-US" sz="3600" u="sng" dirty="0" smtClean="0">
                <a:latin typeface="Arial" pitchFamily="34" charset="0"/>
                <a:cs typeface="Arial" pitchFamily="34" charset="0"/>
              </a:rPr>
              <a:t>persuade readers </a:t>
            </a:r>
            <a:r>
              <a:rPr lang="en-US" sz="3600" dirty="0" smtClean="0">
                <a:latin typeface="Arial" pitchFamily="34" charset="0"/>
                <a:cs typeface="Arial" pitchFamily="34" charset="0"/>
              </a:rPr>
              <a:t>that they need what you are trying to sell, and persuade them to buy it.</a:t>
            </a:r>
          </a:p>
          <a:p>
            <a:pPr eaLnBrk="1" hangingPunct="1">
              <a:lnSpc>
                <a:spcPct val="90000"/>
              </a:lnSpc>
              <a:buFont typeface="Wingdings" pitchFamily="2" charset="2"/>
              <a:buNone/>
            </a:pPr>
            <a:endParaRPr lang="en-US" sz="3600" i="1" dirty="0" smtClean="0">
              <a:latin typeface="Arial" pitchFamily="34" charset="0"/>
              <a:cs typeface="Arial" pitchFamily="34" charset="0"/>
            </a:endParaRPr>
          </a:p>
          <a:p>
            <a:pPr eaLnBrk="1" hangingPunct="1">
              <a:lnSpc>
                <a:spcPct val="90000"/>
              </a:lnSpc>
              <a:buFont typeface="Wingdings" pitchFamily="2" charset="2"/>
              <a:buNone/>
            </a:pPr>
            <a:r>
              <a:rPr lang="en-US" sz="3600" i="1" dirty="0" smtClean="0">
                <a:latin typeface="Arial" pitchFamily="34" charset="0"/>
                <a:cs typeface="Arial" pitchFamily="34" charset="0"/>
              </a:rPr>
              <a:t>  You take something attractive and make it seem necessary, or you take something necessary and make it seem attractive</a:t>
            </a:r>
            <a:r>
              <a:rPr lang="en-US" sz="36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0963">
                                            <p:txEl>
                                              <p:pRg st="0" end="0"/>
                                            </p:txEl>
                                          </p:spTgt>
                                        </p:tgtEl>
                                        <p:attrNameLst>
                                          <p:attrName>style.visibility</p:attrName>
                                        </p:attrNameLst>
                                      </p:cBhvr>
                                      <p:to>
                                        <p:strVal val="visible"/>
                                      </p:to>
                                    </p:set>
                                    <p:animEffect transition="in" filter="fade">
                                      <p:cBhvr>
                                        <p:cTn id="14" dur="1000">
                                          <p:stCondLst>
                                            <p:cond delay="0"/>
                                          </p:stCondLst>
                                        </p:cTn>
                                        <p:tgtEl>
                                          <p:spTgt spid="4096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0963">
                                            <p:txEl>
                                              <p:pRg st="1" end="1"/>
                                            </p:txEl>
                                          </p:spTgt>
                                        </p:tgtEl>
                                        <p:attrNameLst>
                                          <p:attrName>style.visibility</p:attrName>
                                        </p:attrNameLst>
                                      </p:cBhvr>
                                      <p:to>
                                        <p:strVal val="visible"/>
                                      </p:to>
                                    </p:set>
                                    <p:animEffect transition="in" filter="fade">
                                      <p:cBhvr>
                                        <p:cTn id="19" dur="1000">
                                          <p:stCondLst>
                                            <p:cond delay="0"/>
                                          </p:stCondLst>
                                        </p:cTn>
                                        <p:tgtEl>
                                          <p:spTgt spid="4096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963">
                                            <p:txEl>
                                              <p:pRg st="3" end="3"/>
                                            </p:txEl>
                                          </p:spTgt>
                                        </p:tgtEl>
                                        <p:attrNameLst>
                                          <p:attrName>style.visibility</p:attrName>
                                        </p:attrNameLst>
                                      </p:cBhvr>
                                      <p:to>
                                        <p:strVal val="visible"/>
                                      </p:to>
                                    </p:set>
                                    <p:animEffect transition="in" filter="fade">
                                      <p:cBhvr>
                                        <p:cTn id="24" dur="10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1139825"/>
          </a:xfrm>
        </p:spPr>
        <p:txBody>
          <a:bodyPr/>
          <a:lstStyle/>
          <a:p>
            <a:pPr eaLnBrk="1" fontAlgn="auto" hangingPunct="1">
              <a:spcAft>
                <a:spcPts val="0"/>
              </a:spcAft>
              <a:defRPr/>
            </a:pPr>
            <a:r>
              <a:rPr lang="en-US" b="1" dirty="0" smtClean="0">
                <a:solidFill>
                  <a:srgbClr val="C00000"/>
                </a:solidFill>
                <a:latin typeface="Arial" pitchFamily="34" charset="0"/>
                <a:cs typeface="Arial" pitchFamily="34" charset="0"/>
              </a:rPr>
              <a:t>SALES LETTERS</a:t>
            </a:r>
          </a:p>
        </p:txBody>
      </p:sp>
      <p:sp>
        <p:nvSpPr>
          <p:cNvPr id="41987" name="Rectangle 3"/>
          <p:cNvSpPr>
            <a:spLocks noGrp="1" noChangeArrowheads="1"/>
          </p:cNvSpPr>
          <p:nvPr>
            <p:ph sz="quarter" idx="1"/>
          </p:nvPr>
        </p:nvSpPr>
        <p:spPr>
          <a:xfrm>
            <a:off x="304800" y="1295400"/>
            <a:ext cx="8229600" cy="5562600"/>
          </a:xfrm>
        </p:spPr>
        <p:txBody>
          <a:bodyPr>
            <a:normAutofit lnSpcReduction="10000"/>
          </a:bodyPr>
          <a:lstStyle/>
          <a:p>
            <a:pPr marL="609600" indent="-609600" eaLnBrk="1" hangingPunct="1"/>
            <a:r>
              <a:rPr lang="en-US" sz="3600" dirty="0" smtClean="0">
                <a:latin typeface="Arial" pitchFamily="34" charset="0"/>
                <a:cs typeface="Arial" pitchFamily="34" charset="0"/>
              </a:rPr>
              <a:t>They aim to motivate readers to act by gaining their </a:t>
            </a:r>
            <a:r>
              <a:rPr lang="en-US" sz="3600" dirty="0" smtClean="0">
                <a:solidFill>
                  <a:srgbClr val="C00000"/>
                </a:solidFill>
                <a:latin typeface="Arial" pitchFamily="34" charset="0"/>
                <a:cs typeface="Arial" pitchFamily="34" charset="0"/>
              </a:rPr>
              <a:t>attention</a:t>
            </a:r>
            <a:r>
              <a:rPr lang="en-US" sz="3600" dirty="0" smtClean="0">
                <a:latin typeface="Arial" pitchFamily="34" charset="0"/>
                <a:cs typeface="Arial" pitchFamily="34" charset="0"/>
              </a:rPr>
              <a:t> and </a:t>
            </a:r>
            <a:r>
              <a:rPr lang="en-US" sz="3600" dirty="0" smtClean="0">
                <a:solidFill>
                  <a:srgbClr val="C00000"/>
                </a:solidFill>
                <a:latin typeface="Arial" pitchFamily="34" charset="0"/>
                <a:cs typeface="Arial" pitchFamily="34" charset="0"/>
              </a:rPr>
              <a:t>interest</a:t>
            </a:r>
            <a:r>
              <a:rPr lang="en-US" sz="3600" dirty="0" smtClean="0">
                <a:latin typeface="Arial" pitchFamily="34" charset="0"/>
                <a:cs typeface="Arial" pitchFamily="34" charset="0"/>
              </a:rPr>
              <a:t> and prompting their </a:t>
            </a:r>
            <a:r>
              <a:rPr lang="en-US" sz="3600" dirty="0" smtClean="0">
                <a:solidFill>
                  <a:srgbClr val="C00000"/>
                </a:solidFill>
                <a:latin typeface="Arial" pitchFamily="34" charset="0"/>
                <a:cs typeface="Arial" pitchFamily="34" charset="0"/>
              </a:rPr>
              <a:t>desire</a:t>
            </a:r>
            <a:r>
              <a:rPr lang="en-US" sz="3600" dirty="0" smtClean="0">
                <a:latin typeface="Arial" pitchFamily="34" charset="0"/>
                <a:cs typeface="Arial" pitchFamily="34" charset="0"/>
              </a:rPr>
              <a:t> and </a:t>
            </a:r>
            <a:r>
              <a:rPr lang="en-US" sz="3600" dirty="0" smtClean="0">
                <a:solidFill>
                  <a:srgbClr val="C00000"/>
                </a:solidFill>
                <a:latin typeface="Arial" pitchFamily="34" charset="0"/>
                <a:cs typeface="Arial" pitchFamily="34" charset="0"/>
              </a:rPr>
              <a:t>action</a:t>
            </a:r>
            <a:r>
              <a:rPr lang="en-US" sz="3600" dirty="0" smtClean="0">
                <a:latin typeface="Arial" pitchFamily="34" charset="0"/>
                <a:cs typeface="Arial" pitchFamily="34" charset="0"/>
              </a:rPr>
              <a:t>.</a:t>
            </a:r>
          </a:p>
          <a:p>
            <a:pPr marL="609600" indent="-609600" eaLnBrk="1" hangingPunct="1"/>
            <a:endParaRPr lang="en-US" sz="3600" dirty="0" smtClean="0">
              <a:latin typeface="Arial" pitchFamily="34" charset="0"/>
              <a:cs typeface="Arial" pitchFamily="34" charset="0"/>
            </a:endParaRPr>
          </a:p>
          <a:p>
            <a:pPr marL="609600" indent="-609600" eaLnBrk="1" hangingPunct="1">
              <a:buFont typeface="Wingdings" pitchFamily="2" charset="2"/>
              <a:buAutoNum type="arabicPeriod"/>
            </a:pPr>
            <a:r>
              <a:rPr lang="en-US" sz="3600" dirty="0" smtClean="0">
                <a:latin typeface="Arial" pitchFamily="34" charset="0"/>
                <a:cs typeface="Arial" pitchFamily="34" charset="0"/>
              </a:rPr>
              <a:t>Arouse interest</a:t>
            </a:r>
          </a:p>
          <a:p>
            <a:pPr marL="609600" indent="-609600" eaLnBrk="1" hangingPunct="1">
              <a:buFont typeface="Wingdings" pitchFamily="2" charset="2"/>
              <a:buAutoNum type="arabicPeriod"/>
            </a:pPr>
            <a:r>
              <a:rPr lang="en-US" sz="3600" dirty="0" smtClean="0">
                <a:latin typeface="Arial" pitchFamily="34" charset="0"/>
                <a:cs typeface="Arial" pitchFamily="34" charset="0"/>
              </a:rPr>
              <a:t>Create desire</a:t>
            </a:r>
          </a:p>
          <a:p>
            <a:pPr marL="609600" indent="-609600" eaLnBrk="1" hangingPunct="1">
              <a:buFont typeface="Wingdings" pitchFamily="2" charset="2"/>
              <a:buAutoNum type="arabicPeriod"/>
            </a:pPr>
            <a:r>
              <a:rPr lang="en-US" sz="3600" dirty="0" smtClean="0">
                <a:latin typeface="Arial" pitchFamily="34" charset="0"/>
                <a:cs typeface="Arial" pitchFamily="34" charset="0"/>
              </a:rPr>
              <a:t>Carry conviction /develop claim</a:t>
            </a:r>
          </a:p>
          <a:p>
            <a:pPr marL="609600" indent="-609600" eaLnBrk="1" hangingPunct="1">
              <a:buFont typeface="Wingdings" pitchFamily="2" charset="2"/>
              <a:buAutoNum type="arabicPeriod"/>
            </a:pPr>
            <a:r>
              <a:rPr lang="en-US" sz="3600" dirty="0" smtClean="0">
                <a:latin typeface="Arial" pitchFamily="34" charset="0"/>
                <a:cs typeface="Arial" pitchFamily="34" charset="0"/>
              </a:rPr>
              <a:t>Induce action/persuade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p:cTn id="7" dur="500" fill="hold"/>
                                        <p:tgtEl>
                                          <p:spTgt spid="41986"/>
                                        </p:tgtEl>
                                        <p:attrNameLst>
                                          <p:attrName>ppt_w</p:attrName>
                                        </p:attrNameLst>
                                      </p:cBhvr>
                                      <p:tavLst>
                                        <p:tav tm="0">
                                          <p:val>
                                            <p:fltVal val="0"/>
                                          </p:val>
                                        </p:tav>
                                        <p:tav tm="100000">
                                          <p:val>
                                            <p:strVal val="#ppt_w"/>
                                          </p:val>
                                        </p:tav>
                                      </p:tavLst>
                                    </p:anim>
                                    <p:anim calcmode="lin" valueType="num">
                                      <p:cBhvr>
                                        <p:cTn id="8" dur="500" fill="hold"/>
                                        <p:tgtEl>
                                          <p:spTgt spid="41986"/>
                                        </p:tgtEl>
                                        <p:attrNameLst>
                                          <p:attrName>ppt_h</p:attrName>
                                        </p:attrNameLst>
                                      </p:cBhvr>
                                      <p:tavLst>
                                        <p:tav tm="0">
                                          <p:val>
                                            <p:fltVal val="0"/>
                                          </p:val>
                                        </p:tav>
                                        <p:tav tm="100000">
                                          <p:val>
                                            <p:strVal val="#ppt_h"/>
                                          </p:val>
                                        </p:tav>
                                      </p:tavLst>
                                    </p:anim>
                                    <p:animEffect transition="in" filter="fade">
                                      <p:cBhvr>
                                        <p:cTn id="9" dur="500"/>
                                        <p:tgtEl>
                                          <p:spTgt spid="4198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987">
                                            <p:txEl>
                                              <p:pRg st="0" end="0"/>
                                            </p:txEl>
                                          </p:spTgt>
                                        </p:tgtEl>
                                        <p:attrNameLst>
                                          <p:attrName>style.visibility</p:attrName>
                                        </p:attrNameLst>
                                      </p:cBhvr>
                                      <p:to>
                                        <p:strVal val="visible"/>
                                      </p:to>
                                    </p:set>
                                    <p:animEffect transition="in" filter="fade">
                                      <p:cBhvr>
                                        <p:cTn id="14" dur="1000">
                                          <p:stCondLst>
                                            <p:cond delay="0"/>
                                          </p:stCondLst>
                                        </p:cTn>
                                        <p:tgtEl>
                                          <p:spTgt spid="4198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Effect transition="in" filter="fade">
                                      <p:cBhvr>
                                        <p:cTn id="19" dur="1000">
                                          <p:stCondLst>
                                            <p:cond delay="0"/>
                                          </p:stCondLst>
                                        </p:cTn>
                                        <p:tgtEl>
                                          <p:spTgt spid="4198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987">
                                            <p:txEl>
                                              <p:pRg st="3" end="3"/>
                                            </p:txEl>
                                          </p:spTgt>
                                        </p:tgtEl>
                                        <p:attrNameLst>
                                          <p:attrName>style.visibility</p:attrName>
                                        </p:attrNameLst>
                                      </p:cBhvr>
                                      <p:to>
                                        <p:strVal val="visible"/>
                                      </p:to>
                                    </p:set>
                                    <p:animEffect transition="in" filter="fade">
                                      <p:cBhvr>
                                        <p:cTn id="24" dur="1000">
                                          <p:stCondLst>
                                            <p:cond delay="0"/>
                                          </p:stCondLst>
                                        </p:cTn>
                                        <p:tgtEl>
                                          <p:spTgt spid="4198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987">
                                            <p:txEl>
                                              <p:pRg st="4" end="4"/>
                                            </p:txEl>
                                          </p:spTgt>
                                        </p:tgtEl>
                                        <p:attrNameLst>
                                          <p:attrName>style.visibility</p:attrName>
                                        </p:attrNameLst>
                                      </p:cBhvr>
                                      <p:to>
                                        <p:strVal val="visible"/>
                                      </p:to>
                                    </p:set>
                                    <p:animEffect transition="in" filter="fade">
                                      <p:cBhvr>
                                        <p:cTn id="29" dur="1000">
                                          <p:stCondLst>
                                            <p:cond delay="0"/>
                                          </p:stCondLst>
                                        </p:cTn>
                                        <p:tgtEl>
                                          <p:spTgt spid="4198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987">
                                            <p:txEl>
                                              <p:pRg st="5" end="5"/>
                                            </p:txEl>
                                          </p:spTgt>
                                        </p:tgtEl>
                                        <p:attrNameLst>
                                          <p:attrName>style.visibility</p:attrName>
                                        </p:attrNameLst>
                                      </p:cBhvr>
                                      <p:to>
                                        <p:strVal val="visible"/>
                                      </p:to>
                                    </p:set>
                                    <p:animEffect transition="in" filter="fade">
                                      <p:cBhvr>
                                        <p:cTn id="34" dur="1000">
                                          <p:stCondLst>
                                            <p:cond delay="0"/>
                                          </p:stCondLst>
                                        </p:cTn>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3238" y="4983163"/>
            <a:ext cx="8183562" cy="1052512"/>
          </a:xfrm>
        </p:spPr>
        <p:txBody>
          <a:bodyPr>
            <a:normAutofit/>
          </a:bodyPr>
          <a:lstStyle/>
          <a:p>
            <a:pPr eaLnBrk="1" fontAlgn="auto" hangingPunct="1">
              <a:spcAft>
                <a:spcPts val="0"/>
              </a:spcAft>
              <a:defRPr/>
            </a:pPr>
            <a:r>
              <a:rPr lang="en-US" sz="3600" b="1" dirty="0" smtClean="0">
                <a:solidFill>
                  <a:srgbClr val="C00000"/>
                </a:solidFill>
                <a:latin typeface="Arial" pitchFamily="34" charset="0"/>
                <a:cs typeface="Arial" pitchFamily="34" charset="0"/>
              </a:rPr>
              <a:t>AROUSE INTEREST</a:t>
            </a:r>
          </a:p>
        </p:txBody>
      </p:sp>
      <p:sp>
        <p:nvSpPr>
          <p:cNvPr id="43011" name="Rectangle 3"/>
          <p:cNvSpPr>
            <a:spLocks noGrp="1" noChangeArrowheads="1"/>
          </p:cNvSpPr>
          <p:nvPr>
            <p:ph sz="quarter" idx="1"/>
          </p:nvPr>
        </p:nvSpPr>
        <p:spPr>
          <a:xfrm>
            <a:off x="503238" y="530225"/>
            <a:ext cx="8183562" cy="4187825"/>
          </a:xfrm>
        </p:spPr>
        <p:txBody>
          <a:bodyPr/>
          <a:lstStyle/>
          <a:p>
            <a:pPr eaLnBrk="1" hangingPunct="1"/>
            <a:r>
              <a:rPr lang="en-US" sz="3600" dirty="0" smtClean="0">
                <a:latin typeface="Arial" pitchFamily="34" charset="0"/>
                <a:cs typeface="Arial" pitchFamily="34" charset="0"/>
              </a:rPr>
              <a:t>Layout, print, </a:t>
            </a:r>
            <a:r>
              <a:rPr lang="en-US" sz="3600" dirty="0" err="1" smtClean="0">
                <a:latin typeface="Arial" pitchFamily="34" charset="0"/>
                <a:cs typeface="Arial" pitchFamily="34" charset="0"/>
              </a:rPr>
              <a:t>colour</a:t>
            </a:r>
            <a:r>
              <a:rPr lang="en-US" sz="3600" dirty="0" smtClean="0">
                <a:latin typeface="Arial" pitchFamily="34" charset="0"/>
                <a:cs typeface="Arial" pitchFamily="34" charset="0"/>
              </a:rPr>
              <a:t> could attract attention</a:t>
            </a:r>
          </a:p>
          <a:p>
            <a:pPr eaLnBrk="1" hangingPunct="1"/>
            <a:r>
              <a:rPr lang="en-US" sz="3600" dirty="0" smtClean="0">
                <a:latin typeface="Arial" pitchFamily="34" charset="0"/>
                <a:cs typeface="Arial" pitchFamily="34" charset="0"/>
              </a:rPr>
              <a:t>Tell readers what and why you are writing</a:t>
            </a:r>
          </a:p>
          <a:p>
            <a:pPr eaLnBrk="1" hangingPunct="1"/>
            <a:r>
              <a:rPr lang="en-US" sz="3600" dirty="0" smtClean="0">
                <a:latin typeface="Arial" pitchFamily="34" charset="0"/>
                <a:cs typeface="Arial" pitchFamily="34" charset="0"/>
              </a:rPr>
              <a:t>May begin with a question, an instruction or a quotation. (lead-ins)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p:cTn id="7" dur="500" fill="hold"/>
                                        <p:tgtEl>
                                          <p:spTgt spid="43010"/>
                                        </p:tgtEl>
                                        <p:attrNameLst>
                                          <p:attrName>ppt_w</p:attrName>
                                        </p:attrNameLst>
                                      </p:cBhvr>
                                      <p:tavLst>
                                        <p:tav tm="0">
                                          <p:val>
                                            <p:fltVal val="0"/>
                                          </p:val>
                                        </p:tav>
                                        <p:tav tm="100000">
                                          <p:val>
                                            <p:strVal val="#ppt_w"/>
                                          </p:val>
                                        </p:tav>
                                      </p:tavLst>
                                    </p:anim>
                                    <p:anim calcmode="lin" valueType="num">
                                      <p:cBhvr>
                                        <p:cTn id="8" dur="500" fill="hold"/>
                                        <p:tgtEl>
                                          <p:spTgt spid="43010"/>
                                        </p:tgtEl>
                                        <p:attrNameLst>
                                          <p:attrName>ppt_h</p:attrName>
                                        </p:attrNameLst>
                                      </p:cBhvr>
                                      <p:tavLst>
                                        <p:tav tm="0">
                                          <p:val>
                                            <p:fltVal val="0"/>
                                          </p:val>
                                        </p:tav>
                                        <p:tav tm="100000">
                                          <p:val>
                                            <p:strVal val="#ppt_h"/>
                                          </p:val>
                                        </p:tav>
                                      </p:tavLst>
                                    </p:anim>
                                    <p:animEffect transition="in" filter="fade">
                                      <p:cBhvr>
                                        <p:cTn id="9" dur="500"/>
                                        <p:tgtEl>
                                          <p:spTgt spid="430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3011">
                                            <p:txEl>
                                              <p:pRg st="0" end="0"/>
                                            </p:txEl>
                                          </p:spTgt>
                                        </p:tgtEl>
                                        <p:attrNameLst>
                                          <p:attrName>style.visibility</p:attrName>
                                        </p:attrNameLst>
                                      </p:cBhvr>
                                      <p:to>
                                        <p:strVal val="visible"/>
                                      </p:to>
                                    </p:set>
                                    <p:animEffect transition="in" filter="fade">
                                      <p:cBhvr>
                                        <p:cTn id="14" dur="1000">
                                          <p:stCondLst>
                                            <p:cond delay="0"/>
                                          </p:stCondLst>
                                        </p:cTn>
                                        <p:tgtEl>
                                          <p:spTgt spid="430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3011">
                                            <p:txEl>
                                              <p:pRg st="1" end="1"/>
                                            </p:txEl>
                                          </p:spTgt>
                                        </p:tgtEl>
                                        <p:attrNameLst>
                                          <p:attrName>style.visibility</p:attrName>
                                        </p:attrNameLst>
                                      </p:cBhvr>
                                      <p:to>
                                        <p:strVal val="visible"/>
                                      </p:to>
                                    </p:set>
                                    <p:animEffect transition="in" filter="fade">
                                      <p:cBhvr>
                                        <p:cTn id="19" dur="1000">
                                          <p:stCondLst>
                                            <p:cond delay="0"/>
                                          </p:stCondLst>
                                        </p:cTn>
                                        <p:tgtEl>
                                          <p:spTgt spid="430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3011">
                                            <p:txEl>
                                              <p:pRg st="2" end="2"/>
                                            </p:txEl>
                                          </p:spTgt>
                                        </p:tgtEl>
                                        <p:attrNameLst>
                                          <p:attrName>style.visibility</p:attrName>
                                        </p:attrNameLst>
                                      </p:cBhvr>
                                      <p:to>
                                        <p:strVal val="visible"/>
                                      </p:to>
                                    </p:set>
                                    <p:animEffect transition="in" filter="fade">
                                      <p:cBhvr>
                                        <p:cTn id="24" dur="1000">
                                          <p:stCondLst>
                                            <p:cond delay="0"/>
                                          </p:stCondLst>
                                        </p:cTn>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flipH="1" flipV="1">
            <a:off x="381000" y="152400"/>
            <a:ext cx="76200" cy="125413"/>
          </a:xfrm>
        </p:spPr>
        <p:txBody>
          <a:bodyPr wrap="square" lIns="91440" tIns="45720" rIns="91440" bIns="45720" numCol="1" anchorCtr="0" compatLnSpc="1">
            <a:prstTxWarp prst="textNoShape">
              <a:avLst/>
            </a:prstTxWarp>
            <a:normAutofit fontScale="90000"/>
          </a:bodyPr>
          <a:lstStyle/>
          <a:p>
            <a:pPr eaLnBrk="1" hangingPunct="1">
              <a:defRPr/>
            </a:pPr>
            <a:r>
              <a:rPr lang="en-US" sz="3200" smtClean="0">
                <a:effectLst>
                  <a:outerShdw blurRad="38100" dist="38100" dir="2700000" algn="tl">
                    <a:srgbClr val="000000"/>
                  </a:outerShdw>
                </a:effectLst>
              </a:rPr>
              <a:t>.</a:t>
            </a:r>
          </a:p>
        </p:txBody>
      </p:sp>
      <p:sp>
        <p:nvSpPr>
          <p:cNvPr id="44035" name="Rectangle 3"/>
          <p:cNvSpPr>
            <a:spLocks noGrp="1" noChangeArrowheads="1"/>
          </p:cNvSpPr>
          <p:nvPr>
            <p:ph sz="quarter" idx="1"/>
          </p:nvPr>
        </p:nvSpPr>
        <p:spPr>
          <a:xfrm>
            <a:off x="381000" y="228600"/>
            <a:ext cx="8229600" cy="6629400"/>
          </a:xfrm>
        </p:spPr>
        <p:txBody>
          <a:bodyPr/>
          <a:lstStyle/>
          <a:p>
            <a:pPr eaLnBrk="1" hangingPunct="1">
              <a:lnSpc>
                <a:spcPct val="80000"/>
              </a:lnSpc>
              <a:buFont typeface="Wingdings" pitchFamily="2" charset="2"/>
              <a:buNone/>
            </a:pPr>
            <a:r>
              <a:rPr lang="en-US" sz="2400" smtClean="0"/>
              <a:t>   </a:t>
            </a:r>
            <a:r>
              <a:rPr lang="en-US" sz="2400" smtClean="0">
                <a:solidFill>
                  <a:srgbClr val="0066FF"/>
                </a:solidFill>
              </a:rPr>
              <a:t>AN ANECDOTE </a:t>
            </a:r>
          </a:p>
          <a:p>
            <a:pPr eaLnBrk="1" hangingPunct="1">
              <a:lnSpc>
                <a:spcPct val="80000"/>
              </a:lnSpc>
              <a:buFont typeface="Wingdings" pitchFamily="2" charset="2"/>
              <a:buNone/>
            </a:pPr>
            <a:r>
              <a:rPr lang="en-US" sz="2400" smtClean="0"/>
              <a:t>    </a:t>
            </a:r>
            <a:r>
              <a:rPr lang="en-US" sz="2400" smtClean="0">
                <a:solidFill>
                  <a:srgbClr val="008000"/>
                </a:solidFill>
              </a:rPr>
              <a:t>It’s late at night, the service stations are closed, and you’ve just had a blowout on Highway 35. Don’t worry. Our new Tire-Right will solve your problems</a:t>
            </a:r>
            <a:r>
              <a:rPr lang="en-US" sz="2400" smtClean="0">
                <a:solidFill>
                  <a:srgbClr val="FFFF00"/>
                </a:solidFill>
              </a:rPr>
              <a:t>!</a:t>
            </a:r>
          </a:p>
          <a:p>
            <a:pPr eaLnBrk="1" hangingPunct="1">
              <a:lnSpc>
                <a:spcPct val="80000"/>
              </a:lnSpc>
              <a:buFont typeface="Wingdings" pitchFamily="2" charset="2"/>
              <a:buNone/>
            </a:pPr>
            <a:r>
              <a:rPr lang="en-US" sz="2400" smtClean="0"/>
              <a:t>   </a:t>
            </a:r>
            <a:r>
              <a:rPr lang="en-US" sz="2400" smtClean="0">
                <a:solidFill>
                  <a:srgbClr val="0066FF"/>
                </a:solidFill>
              </a:rPr>
              <a:t>A QUESTION</a:t>
            </a:r>
          </a:p>
          <a:p>
            <a:pPr eaLnBrk="1" hangingPunct="1">
              <a:lnSpc>
                <a:spcPct val="80000"/>
              </a:lnSpc>
              <a:buFont typeface="Wingdings" pitchFamily="2" charset="2"/>
              <a:buNone/>
            </a:pPr>
            <a:r>
              <a:rPr lang="en-US" sz="2400" smtClean="0"/>
              <a:t>    </a:t>
            </a:r>
            <a:r>
              <a:rPr lang="en-US" sz="2400" smtClean="0">
                <a:solidFill>
                  <a:srgbClr val="C00000"/>
                </a:solidFill>
              </a:rPr>
              <a:t>“Where will I get the money for my kid’s college education?” “How am I going to afford to retire?” “Will my insurance cover all medical bills?” You’ve asked yourself these questions. Our estate planning video has the answers</a:t>
            </a:r>
            <a:r>
              <a:rPr lang="en-US" sz="2400" smtClean="0">
                <a:solidFill>
                  <a:srgbClr val="FF9933"/>
                </a:solidFill>
              </a:rPr>
              <a:t>.</a:t>
            </a:r>
          </a:p>
          <a:p>
            <a:pPr eaLnBrk="1" hangingPunct="1">
              <a:lnSpc>
                <a:spcPct val="80000"/>
              </a:lnSpc>
              <a:buFont typeface="Wingdings" pitchFamily="2" charset="2"/>
              <a:buNone/>
            </a:pPr>
            <a:r>
              <a:rPr lang="en-US" sz="2400" smtClean="0"/>
              <a:t>   </a:t>
            </a:r>
            <a:r>
              <a:rPr lang="en-US" sz="2400" smtClean="0">
                <a:solidFill>
                  <a:srgbClr val="0066FF"/>
                </a:solidFill>
              </a:rPr>
              <a:t>A QUOTATION</a:t>
            </a:r>
          </a:p>
          <a:p>
            <a:pPr eaLnBrk="1" hangingPunct="1">
              <a:lnSpc>
                <a:spcPct val="80000"/>
              </a:lnSpc>
              <a:buFont typeface="Wingdings" pitchFamily="2" charset="2"/>
              <a:buNone/>
            </a:pPr>
            <a:r>
              <a:rPr lang="en-US" sz="2400" smtClean="0"/>
              <a:t>   “Omit needles words,” technical writers say. If you can’t, let us help you. Write now, our new office communications service, can help you write your in-house newsletters—clearly and concisely.</a:t>
            </a:r>
          </a:p>
          <a:p>
            <a:pPr eaLnBrk="1" hangingPunct="1">
              <a:lnSpc>
                <a:spcPct val="80000"/>
              </a:lnSpc>
              <a:buFont typeface="Wingdings" pitchFamily="2" charset="2"/>
              <a:buNone/>
            </a:pPr>
            <a:r>
              <a:rPr lang="en-US" sz="2400" smtClean="0"/>
              <a:t>   DATA</a:t>
            </a:r>
          </a:p>
          <a:p>
            <a:pPr eaLnBrk="1" hangingPunct="1">
              <a:lnSpc>
                <a:spcPct val="80000"/>
              </a:lnSpc>
              <a:buFont typeface="Wingdings" pitchFamily="2" charset="2"/>
              <a:buNone/>
            </a:pPr>
            <a:r>
              <a:rPr lang="en-US" sz="2400" smtClean="0"/>
              <a:t>    </a:t>
            </a:r>
            <a:r>
              <a:rPr lang="en-US" sz="2400" smtClean="0">
                <a:solidFill>
                  <a:srgbClr val="8A2E4E"/>
                </a:solidFill>
              </a:rPr>
              <a:t>You’re not alone. In fact, if you’re at least 25 years old, you’re in the majority. Today, 51 percent of our students are older than 25, so why not enroll now? Our college offers the nontraditional student many benefits</a:t>
            </a:r>
            <a:r>
              <a:rPr lang="en-US" sz="2400" smtClean="0">
                <a:solidFill>
                  <a:srgbClr val="00FFFF"/>
                </a:solidFill>
              </a:rPr>
              <a:t>.</a:t>
            </a:r>
          </a:p>
          <a:p>
            <a:pPr eaLnBrk="1" hangingPunct="1">
              <a:lnSpc>
                <a:spcPct val="80000"/>
              </a:lnSpc>
              <a:buFont typeface="Wingdings" pitchFamily="2" charset="2"/>
              <a:buNone/>
            </a:pPr>
            <a:endParaRPr lang="en-US" sz="2400" smtClean="0">
              <a:solidFill>
                <a:srgbClr val="00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4035">
                                            <p:txEl>
                                              <p:pRg st="0" end="0"/>
                                            </p:txEl>
                                          </p:spTgt>
                                        </p:tgtEl>
                                        <p:attrNameLst>
                                          <p:attrName>style.visibility</p:attrName>
                                        </p:attrNameLst>
                                      </p:cBhvr>
                                      <p:to>
                                        <p:strVal val="visible"/>
                                      </p:to>
                                    </p:set>
                                    <p:animEffect transition="in" filter="fade">
                                      <p:cBhvr>
                                        <p:cTn id="14" dur="1000">
                                          <p:stCondLst>
                                            <p:cond delay="0"/>
                                          </p:stCondLst>
                                        </p:cTn>
                                        <p:tgtEl>
                                          <p:spTgt spid="4403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4035">
                                            <p:txEl>
                                              <p:pRg st="1" end="1"/>
                                            </p:txEl>
                                          </p:spTgt>
                                        </p:tgtEl>
                                        <p:attrNameLst>
                                          <p:attrName>style.visibility</p:attrName>
                                        </p:attrNameLst>
                                      </p:cBhvr>
                                      <p:to>
                                        <p:strVal val="visible"/>
                                      </p:to>
                                    </p:set>
                                    <p:animEffect transition="in" filter="fade">
                                      <p:cBhvr>
                                        <p:cTn id="19" dur="1000">
                                          <p:stCondLst>
                                            <p:cond delay="0"/>
                                          </p:stCondLst>
                                        </p:cTn>
                                        <p:tgtEl>
                                          <p:spTgt spid="4403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4035">
                                            <p:txEl>
                                              <p:pRg st="2" end="2"/>
                                            </p:txEl>
                                          </p:spTgt>
                                        </p:tgtEl>
                                        <p:attrNameLst>
                                          <p:attrName>style.visibility</p:attrName>
                                        </p:attrNameLst>
                                      </p:cBhvr>
                                      <p:to>
                                        <p:strVal val="visible"/>
                                      </p:to>
                                    </p:set>
                                    <p:animEffect transition="in" filter="fade">
                                      <p:cBhvr>
                                        <p:cTn id="24" dur="1000">
                                          <p:stCondLst>
                                            <p:cond delay="0"/>
                                          </p:stCondLst>
                                        </p:cTn>
                                        <p:tgtEl>
                                          <p:spTgt spid="4403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4035">
                                            <p:txEl>
                                              <p:pRg st="3" end="3"/>
                                            </p:txEl>
                                          </p:spTgt>
                                        </p:tgtEl>
                                        <p:attrNameLst>
                                          <p:attrName>style.visibility</p:attrName>
                                        </p:attrNameLst>
                                      </p:cBhvr>
                                      <p:to>
                                        <p:strVal val="visible"/>
                                      </p:to>
                                    </p:set>
                                    <p:animEffect transition="in" filter="fade">
                                      <p:cBhvr>
                                        <p:cTn id="29" dur="1000">
                                          <p:stCondLst>
                                            <p:cond delay="0"/>
                                          </p:stCondLst>
                                        </p:cTn>
                                        <p:tgtEl>
                                          <p:spTgt spid="4403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4035">
                                            <p:txEl>
                                              <p:pRg st="4" end="4"/>
                                            </p:txEl>
                                          </p:spTgt>
                                        </p:tgtEl>
                                        <p:attrNameLst>
                                          <p:attrName>style.visibility</p:attrName>
                                        </p:attrNameLst>
                                      </p:cBhvr>
                                      <p:to>
                                        <p:strVal val="visible"/>
                                      </p:to>
                                    </p:set>
                                    <p:animEffect transition="in" filter="fade">
                                      <p:cBhvr>
                                        <p:cTn id="34" dur="1000">
                                          <p:stCondLst>
                                            <p:cond delay="0"/>
                                          </p:stCondLst>
                                        </p:cTn>
                                        <p:tgtEl>
                                          <p:spTgt spid="4403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4035">
                                            <p:txEl>
                                              <p:pRg st="5" end="5"/>
                                            </p:txEl>
                                          </p:spTgt>
                                        </p:tgtEl>
                                        <p:attrNameLst>
                                          <p:attrName>style.visibility</p:attrName>
                                        </p:attrNameLst>
                                      </p:cBhvr>
                                      <p:to>
                                        <p:strVal val="visible"/>
                                      </p:to>
                                    </p:set>
                                    <p:animEffect transition="in" filter="fade">
                                      <p:cBhvr>
                                        <p:cTn id="39" dur="1000">
                                          <p:stCondLst>
                                            <p:cond delay="0"/>
                                          </p:stCondLst>
                                        </p:cTn>
                                        <p:tgtEl>
                                          <p:spTgt spid="4403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4035">
                                            <p:txEl>
                                              <p:pRg st="6" end="6"/>
                                            </p:txEl>
                                          </p:spTgt>
                                        </p:tgtEl>
                                        <p:attrNameLst>
                                          <p:attrName>style.visibility</p:attrName>
                                        </p:attrNameLst>
                                      </p:cBhvr>
                                      <p:to>
                                        <p:strVal val="visible"/>
                                      </p:to>
                                    </p:set>
                                    <p:animEffect transition="in" filter="fade">
                                      <p:cBhvr>
                                        <p:cTn id="44" dur="1000">
                                          <p:stCondLst>
                                            <p:cond delay="0"/>
                                          </p:stCondLst>
                                        </p:cTn>
                                        <p:tgtEl>
                                          <p:spTgt spid="4403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035">
                                            <p:txEl>
                                              <p:pRg st="7" end="7"/>
                                            </p:txEl>
                                          </p:spTgt>
                                        </p:tgtEl>
                                        <p:attrNameLst>
                                          <p:attrName>style.visibility</p:attrName>
                                        </p:attrNameLst>
                                      </p:cBhvr>
                                      <p:to>
                                        <p:strVal val="visible"/>
                                      </p:to>
                                    </p:set>
                                    <p:animEffect transition="in" filter="fade">
                                      <p:cBhvr>
                                        <p:cTn id="49" dur="1000">
                                          <p:stCondLst>
                                            <p:cond delay="0"/>
                                          </p:stCondLst>
                                        </p:cTn>
                                        <p:tgtEl>
                                          <p:spTgt spid="44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0"/>
            <a:ext cx="8229600" cy="1139825"/>
          </a:xfrm>
        </p:spPr>
        <p:txBody>
          <a:bodyPr>
            <a:normAutofit/>
          </a:bodyPr>
          <a:lstStyle/>
          <a:p>
            <a:pPr eaLnBrk="1" fontAlgn="auto" hangingPunct="1">
              <a:spcAft>
                <a:spcPts val="0"/>
              </a:spcAft>
              <a:defRPr/>
            </a:pPr>
            <a:r>
              <a:rPr lang="en-US" sz="3600" b="1" dirty="0" smtClean="0">
                <a:solidFill>
                  <a:srgbClr val="C00000"/>
                </a:solidFill>
                <a:latin typeface="Arial" pitchFamily="34" charset="0"/>
                <a:cs typeface="Arial" pitchFamily="34" charset="0"/>
              </a:rPr>
              <a:t>CREATE DESIRE</a:t>
            </a:r>
          </a:p>
        </p:txBody>
      </p:sp>
      <p:sp>
        <p:nvSpPr>
          <p:cNvPr id="45059" name="Rectangle 3"/>
          <p:cNvSpPr>
            <a:spLocks noGrp="1" noChangeArrowheads="1"/>
          </p:cNvSpPr>
          <p:nvPr>
            <p:ph sz="quarter" idx="1"/>
          </p:nvPr>
        </p:nvSpPr>
        <p:spPr>
          <a:xfrm>
            <a:off x="304800" y="1143000"/>
            <a:ext cx="8839200" cy="4876800"/>
          </a:xfrm>
        </p:spPr>
        <p:txBody>
          <a:bodyPr>
            <a:normAutofit/>
          </a:bodyPr>
          <a:lstStyle/>
          <a:p>
            <a:pPr eaLnBrk="1" hangingPunct="1"/>
            <a:r>
              <a:rPr lang="en-US" sz="3200" dirty="0" smtClean="0">
                <a:latin typeface="Arial" pitchFamily="34" charset="0"/>
                <a:cs typeface="Arial" pitchFamily="34" charset="0"/>
              </a:rPr>
              <a:t>Knowing what will appeal to the reader and how it will appeal to him.</a:t>
            </a:r>
          </a:p>
          <a:p>
            <a:pPr eaLnBrk="1" hangingPunct="1"/>
            <a:r>
              <a:rPr lang="en-US" sz="3200" dirty="0" smtClean="0">
                <a:latin typeface="Arial" pitchFamily="34" charset="0"/>
                <a:cs typeface="Arial" pitchFamily="34" charset="0"/>
              </a:rPr>
              <a:t>If the reader is a lay person, clear description must be given. </a:t>
            </a:r>
          </a:p>
          <a:p>
            <a:pPr eaLnBrk="1" hangingPunct="1"/>
            <a:r>
              <a:rPr lang="en-US" sz="3200" dirty="0" smtClean="0">
                <a:latin typeface="Arial" pitchFamily="34" charset="0"/>
                <a:cs typeface="Arial" pitchFamily="34" charset="0"/>
              </a:rPr>
              <a:t>Study the product and then select those features which make it superior to others of its kind. </a:t>
            </a:r>
          </a:p>
          <a:p>
            <a:pPr eaLnBrk="1" hangingPunct="1"/>
            <a:r>
              <a:rPr lang="en-US" sz="3200" dirty="0" smtClean="0">
                <a:latin typeface="Arial" pitchFamily="34" charset="0"/>
                <a:cs typeface="Arial" pitchFamily="34" charset="0"/>
              </a:rPr>
              <a:t>Special features should be stressed from </a:t>
            </a:r>
            <a:r>
              <a:rPr lang="en-US" sz="3200" dirty="0" err="1" smtClean="0">
                <a:latin typeface="Arial" pitchFamily="34" charset="0"/>
                <a:cs typeface="Arial" pitchFamily="34" charset="0"/>
              </a:rPr>
              <a:t>from</a:t>
            </a:r>
            <a:r>
              <a:rPr lang="en-US" sz="3200" dirty="0" smtClean="0">
                <a:latin typeface="Arial" pitchFamily="34" charset="0"/>
                <a:cs typeface="Arial" pitchFamily="34" charset="0"/>
              </a:rPr>
              <a:t> the reader’s point of view.</a:t>
            </a:r>
          </a:p>
        </p:txBody>
      </p:sp>
      <p:pic>
        <p:nvPicPr>
          <p:cNvPr id="6146" name="Picture 2" descr="https://encrypted-tbn2.gstatic.com/images?q=tbn:ANd9GcQqs3-z_OSE03HCHDADYluUIXRP6HcmNs2hIWl8102QUdUinVxrfg"/>
          <p:cNvPicPr>
            <a:picLocks noChangeAspect="1" noChangeArrowheads="1"/>
          </p:cNvPicPr>
          <p:nvPr/>
        </p:nvPicPr>
        <p:blipFill>
          <a:blip r:embed="rId2"/>
          <a:srcRect/>
          <a:stretch>
            <a:fillRect/>
          </a:stretch>
        </p:blipFill>
        <p:spPr bwMode="auto">
          <a:xfrm>
            <a:off x="7239000" y="4267200"/>
            <a:ext cx="1905000" cy="20097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5059">
                                            <p:txEl>
                                              <p:pRg st="0" end="0"/>
                                            </p:txEl>
                                          </p:spTgt>
                                        </p:tgtEl>
                                        <p:attrNameLst>
                                          <p:attrName>style.visibility</p:attrName>
                                        </p:attrNameLst>
                                      </p:cBhvr>
                                      <p:to>
                                        <p:strVal val="visible"/>
                                      </p:to>
                                    </p:set>
                                    <p:animEffect transition="in" filter="fade">
                                      <p:cBhvr>
                                        <p:cTn id="14" dur="1000">
                                          <p:stCondLst>
                                            <p:cond delay="0"/>
                                          </p:stCondLst>
                                        </p:cTn>
                                        <p:tgtEl>
                                          <p:spTgt spid="4505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5059">
                                            <p:txEl>
                                              <p:pRg st="1" end="1"/>
                                            </p:txEl>
                                          </p:spTgt>
                                        </p:tgtEl>
                                        <p:attrNameLst>
                                          <p:attrName>style.visibility</p:attrName>
                                        </p:attrNameLst>
                                      </p:cBhvr>
                                      <p:to>
                                        <p:strVal val="visible"/>
                                      </p:to>
                                    </p:set>
                                    <p:animEffect transition="in" filter="fade">
                                      <p:cBhvr>
                                        <p:cTn id="19" dur="1000">
                                          <p:stCondLst>
                                            <p:cond delay="0"/>
                                          </p:stCondLst>
                                        </p:cTn>
                                        <p:tgtEl>
                                          <p:spTgt spid="4505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5059">
                                            <p:txEl>
                                              <p:pRg st="2" end="2"/>
                                            </p:txEl>
                                          </p:spTgt>
                                        </p:tgtEl>
                                        <p:attrNameLst>
                                          <p:attrName>style.visibility</p:attrName>
                                        </p:attrNameLst>
                                      </p:cBhvr>
                                      <p:to>
                                        <p:strVal val="visible"/>
                                      </p:to>
                                    </p:set>
                                    <p:animEffect transition="in" filter="fade">
                                      <p:cBhvr>
                                        <p:cTn id="24" dur="1000">
                                          <p:stCondLst>
                                            <p:cond delay="0"/>
                                          </p:stCondLst>
                                        </p:cTn>
                                        <p:tgtEl>
                                          <p:spTgt spid="4505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5059">
                                            <p:txEl>
                                              <p:pRg st="3" end="3"/>
                                            </p:txEl>
                                          </p:spTgt>
                                        </p:tgtEl>
                                        <p:attrNameLst>
                                          <p:attrName>style.visibility</p:attrName>
                                        </p:attrNameLst>
                                      </p:cBhvr>
                                      <p:to>
                                        <p:strVal val="visible"/>
                                      </p:to>
                                    </p:set>
                                    <p:animEffect transition="in" filter="fade">
                                      <p:cBhvr>
                                        <p:cTn id="29" dur="1000">
                                          <p:stCondLst>
                                            <p:cond delay="0"/>
                                          </p:stCondLst>
                                        </p:cTn>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flipH="1" flipV="1">
            <a:off x="381000" y="203200"/>
            <a:ext cx="76200" cy="74613"/>
          </a:xfrm>
        </p:spPr>
        <p:txBody>
          <a:bodyPr wrap="square" lIns="91440" tIns="45720" rIns="91440" bIns="45720" numCol="1" anchorCtr="0" compatLnSpc="1">
            <a:prstTxWarp prst="textNoShape">
              <a:avLst/>
            </a:prstTxWarp>
            <a:normAutofit fontScale="90000"/>
          </a:bodyPr>
          <a:lstStyle/>
          <a:p>
            <a:pPr eaLnBrk="1" hangingPunct="1">
              <a:defRPr/>
            </a:pPr>
            <a:endParaRPr lang="en-US" sz="3200" smtClean="0">
              <a:effectLst>
                <a:outerShdw blurRad="38100" dist="38100" dir="2700000" algn="tl">
                  <a:srgbClr val="000000"/>
                </a:outerShdw>
              </a:effectLst>
            </a:endParaRPr>
          </a:p>
        </p:txBody>
      </p:sp>
      <p:sp>
        <p:nvSpPr>
          <p:cNvPr id="46083" name="Rectangle 3"/>
          <p:cNvSpPr>
            <a:spLocks noGrp="1" noChangeArrowheads="1"/>
          </p:cNvSpPr>
          <p:nvPr>
            <p:ph sz="quarter" idx="1"/>
          </p:nvPr>
        </p:nvSpPr>
        <p:spPr>
          <a:xfrm>
            <a:off x="609600" y="228600"/>
            <a:ext cx="8001000" cy="6202363"/>
          </a:xfrm>
        </p:spPr>
        <p:txBody>
          <a:bodyPr/>
          <a:lstStyle/>
          <a:p>
            <a:pPr eaLnBrk="1" hangingPunct="1">
              <a:buFont typeface="Wingdings" pitchFamily="2" charset="2"/>
              <a:buNone/>
            </a:pPr>
            <a:r>
              <a:rPr lang="en-US" sz="3000" b="1" dirty="0" smtClean="0">
                <a:latin typeface="Arial" pitchFamily="34" charset="0"/>
                <a:cs typeface="Arial" pitchFamily="34" charset="0"/>
              </a:rPr>
              <a:t>Mattress…</a:t>
            </a:r>
          </a:p>
          <a:p>
            <a:pPr eaLnBrk="1" hangingPunct="1">
              <a:buFontTx/>
              <a:buChar char="-"/>
            </a:pPr>
            <a:r>
              <a:rPr lang="en-US" sz="3000" dirty="0" smtClean="0">
                <a:latin typeface="Arial" pitchFamily="34" charset="0"/>
                <a:cs typeface="Arial" pitchFamily="34" charset="0"/>
              </a:rPr>
              <a:t>Comfort or appreciation of a good, deep </a:t>
            </a:r>
            <a:r>
              <a:rPr lang="en-US" sz="3000" dirty="0" err="1" smtClean="0">
                <a:latin typeface="Arial" pitchFamily="34" charset="0"/>
                <a:cs typeface="Arial" pitchFamily="34" charset="0"/>
              </a:rPr>
              <a:t>revitalising</a:t>
            </a:r>
            <a:r>
              <a:rPr lang="en-US" sz="3000" dirty="0" smtClean="0">
                <a:latin typeface="Arial" pitchFamily="34" charset="0"/>
                <a:cs typeface="Arial" pitchFamily="34" charset="0"/>
              </a:rPr>
              <a:t> sleep</a:t>
            </a:r>
          </a:p>
          <a:p>
            <a:pPr eaLnBrk="1" hangingPunct="1">
              <a:buFontTx/>
              <a:buNone/>
            </a:pPr>
            <a:endParaRPr lang="en-US" sz="3000" dirty="0" smtClean="0">
              <a:latin typeface="Arial" pitchFamily="34" charset="0"/>
              <a:cs typeface="Arial" pitchFamily="34" charset="0"/>
            </a:endParaRPr>
          </a:p>
          <a:p>
            <a:pPr eaLnBrk="1" hangingPunct="1">
              <a:buFontTx/>
              <a:buNone/>
            </a:pPr>
            <a:r>
              <a:rPr lang="en-US" sz="3000" b="1" dirty="0" smtClean="0">
                <a:latin typeface="Arial" pitchFamily="34" charset="0"/>
                <a:cs typeface="Arial" pitchFamily="34" charset="0"/>
              </a:rPr>
              <a:t>Life insurance…</a:t>
            </a:r>
          </a:p>
          <a:p>
            <a:pPr eaLnBrk="1" hangingPunct="1">
              <a:buFontTx/>
              <a:buNone/>
            </a:pPr>
            <a:r>
              <a:rPr lang="en-US" sz="3000" dirty="0" smtClean="0">
                <a:latin typeface="Arial" pitchFamily="34" charset="0"/>
                <a:cs typeface="Arial" pitchFamily="34" charset="0"/>
              </a:rPr>
              <a:t>-  Reader’s sense of responsibility to family</a:t>
            </a:r>
          </a:p>
          <a:p>
            <a:pPr eaLnBrk="1" hangingPunct="1">
              <a:buFontTx/>
              <a:buNone/>
            </a:pPr>
            <a:endParaRPr lang="en-US" sz="3000" dirty="0" smtClean="0">
              <a:latin typeface="Arial" pitchFamily="34" charset="0"/>
              <a:cs typeface="Arial" pitchFamily="34" charset="0"/>
            </a:endParaRPr>
          </a:p>
          <a:p>
            <a:pPr eaLnBrk="1" hangingPunct="1">
              <a:buFontTx/>
              <a:buNone/>
            </a:pPr>
            <a:r>
              <a:rPr lang="en-US" sz="3000" b="1" dirty="0" smtClean="0">
                <a:latin typeface="Arial" pitchFamily="34" charset="0"/>
                <a:cs typeface="Arial" pitchFamily="34" charset="0"/>
              </a:rPr>
              <a:t>An electronic scanner </a:t>
            </a:r>
            <a:r>
              <a:rPr lang="en-US" sz="3000" dirty="0" smtClean="0">
                <a:latin typeface="Arial" pitchFamily="34" charset="0"/>
                <a:cs typeface="Arial" pitchFamily="34" charset="0"/>
              </a:rPr>
              <a:t>for medical practice…</a:t>
            </a:r>
          </a:p>
          <a:p>
            <a:pPr eaLnBrk="1" hangingPunct="1">
              <a:buFontTx/>
              <a:buNone/>
            </a:pPr>
            <a:r>
              <a:rPr lang="en-US" sz="3000" dirty="0" smtClean="0">
                <a:latin typeface="Arial" pitchFamily="34" charset="0"/>
                <a:cs typeface="Arial" pitchFamily="34" charset="0"/>
              </a:rPr>
              <a:t>-  Listing and explanation of the functions and technological superiority of the product</a:t>
            </a:r>
          </a:p>
          <a:p>
            <a:pPr eaLnBrk="1" hangingPunct="1">
              <a:buFontTx/>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nodePh="1">
                                  <p:stCondLst>
                                    <p:cond delay="0"/>
                                  </p:stCondLst>
                                  <p:endCondLst>
                                    <p:cond evt="begin" delay="0">
                                      <p:tn val="5"/>
                                    </p:cond>
                                  </p:end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ppt_w</p:attrName>
                                        </p:attrNameLst>
                                      </p:cBhvr>
                                      <p:tavLst>
                                        <p:tav tm="0">
                                          <p:val>
                                            <p:fltVal val="0"/>
                                          </p:val>
                                        </p:tav>
                                        <p:tav tm="100000">
                                          <p:val>
                                            <p:strVal val="#ppt_w"/>
                                          </p:val>
                                        </p:tav>
                                      </p:tavLst>
                                    </p:anim>
                                    <p:anim calcmode="lin" valueType="num">
                                      <p:cBhvr>
                                        <p:cTn id="8" dur="500" fill="hold"/>
                                        <p:tgtEl>
                                          <p:spTgt spid="46082"/>
                                        </p:tgtEl>
                                        <p:attrNameLst>
                                          <p:attrName>ppt_h</p:attrName>
                                        </p:attrNameLst>
                                      </p:cBhvr>
                                      <p:tavLst>
                                        <p:tav tm="0">
                                          <p:val>
                                            <p:fltVal val="0"/>
                                          </p:val>
                                        </p:tav>
                                        <p:tav tm="100000">
                                          <p:val>
                                            <p:strVal val="#ppt_h"/>
                                          </p:val>
                                        </p:tav>
                                      </p:tavLst>
                                    </p:anim>
                                    <p:animEffect transition="in" filter="fade">
                                      <p:cBhvr>
                                        <p:cTn id="9" dur="500"/>
                                        <p:tgtEl>
                                          <p:spTgt spid="4608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6083">
                                            <p:txEl>
                                              <p:pRg st="0" end="0"/>
                                            </p:txEl>
                                          </p:spTgt>
                                        </p:tgtEl>
                                        <p:attrNameLst>
                                          <p:attrName>style.visibility</p:attrName>
                                        </p:attrNameLst>
                                      </p:cBhvr>
                                      <p:to>
                                        <p:strVal val="visible"/>
                                      </p:to>
                                    </p:set>
                                    <p:animEffect transition="in" filter="fade">
                                      <p:cBhvr>
                                        <p:cTn id="14" dur="1000">
                                          <p:stCondLst>
                                            <p:cond delay="0"/>
                                          </p:stCondLst>
                                        </p:cTn>
                                        <p:tgtEl>
                                          <p:spTgt spid="4608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6083">
                                            <p:txEl>
                                              <p:pRg st="1" end="1"/>
                                            </p:txEl>
                                          </p:spTgt>
                                        </p:tgtEl>
                                        <p:attrNameLst>
                                          <p:attrName>style.visibility</p:attrName>
                                        </p:attrNameLst>
                                      </p:cBhvr>
                                      <p:to>
                                        <p:strVal val="visible"/>
                                      </p:to>
                                    </p:set>
                                    <p:animEffect transition="in" filter="fade">
                                      <p:cBhvr>
                                        <p:cTn id="19" dur="1000">
                                          <p:stCondLst>
                                            <p:cond delay="0"/>
                                          </p:stCondLst>
                                        </p:cTn>
                                        <p:tgtEl>
                                          <p:spTgt spid="460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6083">
                                            <p:txEl>
                                              <p:pRg st="3" end="3"/>
                                            </p:txEl>
                                          </p:spTgt>
                                        </p:tgtEl>
                                        <p:attrNameLst>
                                          <p:attrName>style.visibility</p:attrName>
                                        </p:attrNameLst>
                                      </p:cBhvr>
                                      <p:to>
                                        <p:strVal val="visible"/>
                                      </p:to>
                                    </p:set>
                                    <p:animEffect transition="in" filter="fade">
                                      <p:cBhvr>
                                        <p:cTn id="24" dur="1000">
                                          <p:stCondLst>
                                            <p:cond delay="0"/>
                                          </p:stCondLst>
                                        </p:cTn>
                                        <p:tgtEl>
                                          <p:spTgt spid="4608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083">
                                            <p:txEl>
                                              <p:pRg st="4" end="4"/>
                                            </p:txEl>
                                          </p:spTgt>
                                        </p:tgtEl>
                                        <p:attrNameLst>
                                          <p:attrName>style.visibility</p:attrName>
                                        </p:attrNameLst>
                                      </p:cBhvr>
                                      <p:to>
                                        <p:strVal val="visible"/>
                                      </p:to>
                                    </p:set>
                                    <p:animEffect transition="in" filter="fade">
                                      <p:cBhvr>
                                        <p:cTn id="29" dur="1000">
                                          <p:stCondLst>
                                            <p:cond delay="0"/>
                                          </p:stCondLst>
                                        </p:cTn>
                                        <p:tgtEl>
                                          <p:spTgt spid="4608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083">
                                            <p:txEl>
                                              <p:pRg st="6" end="6"/>
                                            </p:txEl>
                                          </p:spTgt>
                                        </p:tgtEl>
                                        <p:attrNameLst>
                                          <p:attrName>style.visibility</p:attrName>
                                        </p:attrNameLst>
                                      </p:cBhvr>
                                      <p:to>
                                        <p:strVal val="visible"/>
                                      </p:to>
                                    </p:set>
                                    <p:animEffect transition="in" filter="fade">
                                      <p:cBhvr>
                                        <p:cTn id="34" dur="1000">
                                          <p:stCondLst>
                                            <p:cond delay="0"/>
                                          </p:stCondLst>
                                        </p:cTn>
                                        <p:tgtEl>
                                          <p:spTgt spid="4608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6083">
                                            <p:txEl>
                                              <p:pRg st="7" end="7"/>
                                            </p:txEl>
                                          </p:spTgt>
                                        </p:tgtEl>
                                        <p:attrNameLst>
                                          <p:attrName>style.visibility</p:attrName>
                                        </p:attrNameLst>
                                      </p:cBhvr>
                                      <p:to>
                                        <p:strVal val="visible"/>
                                      </p:to>
                                    </p:set>
                                    <p:animEffect transition="in" filter="fade">
                                      <p:cBhvr>
                                        <p:cTn id="39" dur="1000">
                                          <p:stCondLst>
                                            <p:cond delay="0"/>
                                          </p:stCondLst>
                                        </p:cTn>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77813"/>
            <a:ext cx="9144000" cy="712787"/>
          </a:xfrm>
        </p:spPr>
        <p:txBody>
          <a:bodyPr wrap="square" lIns="91440" tIns="45720" rIns="91440" bIns="45720" numCol="1" anchorCtr="0" compatLnSpc="1">
            <a:prstTxWarp prst="textNoShape">
              <a:avLst/>
            </a:prstTxWarp>
            <a:normAutofit fontScale="90000"/>
          </a:bodyPr>
          <a:lstStyle/>
          <a:p>
            <a:pPr marL="838200" indent="-838200" eaLnBrk="1" hangingPunct="1">
              <a:defRPr/>
            </a:pPr>
            <a:r>
              <a:rPr lang="en-US" sz="3000" dirty="0" smtClean="0">
                <a:solidFill>
                  <a:srgbClr val="FF0000"/>
                </a:solidFill>
                <a:effectLst>
                  <a:outerShdw blurRad="38100" dist="38100" dir="2700000" algn="tl">
                    <a:srgbClr val="000000"/>
                  </a:outerShdw>
                </a:effectLst>
                <a:latin typeface="Arial" pitchFamily="34" charset="0"/>
                <a:cs typeface="Arial" pitchFamily="34" charset="0"/>
              </a:rPr>
              <a:t>CARRY CONVICTION / DEVELOP ASSERTIONS</a:t>
            </a:r>
            <a:r>
              <a:rPr lang="en-US" sz="3000" dirty="0" smtClean="0">
                <a:solidFill>
                  <a:srgbClr val="FF0000"/>
                </a:solidFill>
                <a:effectLst>
                  <a:outerShdw blurRad="38100" dist="38100" dir="2700000" algn="tl">
                    <a:srgbClr val="000000"/>
                  </a:outerShdw>
                </a:effectLst>
              </a:rPr>
              <a:t/>
            </a:r>
            <a:br>
              <a:rPr lang="en-US" sz="3000" dirty="0" smtClean="0">
                <a:solidFill>
                  <a:srgbClr val="FF0000"/>
                </a:solidFill>
                <a:effectLst>
                  <a:outerShdw blurRad="38100" dist="38100" dir="2700000" algn="tl">
                    <a:srgbClr val="000000"/>
                  </a:outerShdw>
                </a:effectLst>
              </a:rPr>
            </a:br>
            <a:endParaRPr lang="en-US" sz="3000" dirty="0" smtClean="0">
              <a:solidFill>
                <a:srgbClr val="FF0000"/>
              </a:solidFill>
              <a:effectLst>
                <a:outerShdw blurRad="38100" dist="38100" dir="2700000" algn="tl">
                  <a:srgbClr val="000000"/>
                </a:outerShdw>
              </a:effectLst>
            </a:endParaRPr>
          </a:p>
        </p:txBody>
      </p:sp>
      <p:sp>
        <p:nvSpPr>
          <p:cNvPr id="47107" name="Rectangle 3"/>
          <p:cNvSpPr>
            <a:spLocks noGrp="1" noChangeArrowheads="1"/>
          </p:cNvSpPr>
          <p:nvPr>
            <p:ph sz="quarter" idx="1"/>
          </p:nvPr>
        </p:nvSpPr>
        <p:spPr>
          <a:xfrm>
            <a:off x="0" y="1219200"/>
            <a:ext cx="9144000" cy="5867400"/>
          </a:xfrm>
        </p:spPr>
        <p:txBody>
          <a:bodyPr/>
          <a:lstStyle/>
          <a:p>
            <a:pPr eaLnBrk="1" hangingPunct="1">
              <a:lnSpc>
                <a:spcPct val="80000"/>
              </a:lnSpc>
            </a:pPr>
            <a:r>
              <a:rPr lang="en-US" dirty="0" smtClean="0">
                <a:latin typeface="Arial" pitchFamily="34" charset="0"/>
                <a:cs typeface="Arial" pitchFamily="34" charset="0"/>
              </a:rPr>
              <a:t>Convince the reader that the product is what you claim it to be.</a:t>
            </a:r>
          </a:p>
          <a:p>
            <a:pPr eaLnBrk="1" hangingPunct="1">
              <a:lnSpc>
                <a:spcPct val="80000"/>
              </a:lnSpc>
            </a:pPr>
            <a:r>
              <a:rPr lang="en-US" dirty="0" smtClean="0">
                <a:latin typeface="Arial" pitchFamily="34" charset="0"/>
                <a:cs typeface="Arial" pitchFamily="34" charset="0"/>
              </a:rPr>
              <a:t>Support by evidence – facts, opinions.</a:t>
            </a:r>
          </a:p>
          <a:p>
            <a:pPr eaLnBrk="1" hangingPunct="1">
              <a:lnSpc>
                <a:spcPct val="80000"/>
              </a:lnSpc>
              <a:buFontTx/>
              <a:buChar char="-"/>
            </a:pPr>
            <a:r>
              <a:rPr lang="en-US" dirty="0" smtClean="0">
                <a:latin typeface="Arial" pitchFamily="34" charset="0"/>
                <a:cs typeface="Arial" pitchFamily="34" charset="0"/>
              </a:rPr>
              <a:t>Invite the reader to your factory or showroom</a:t>
            </a:r>
          </a:p>
          <a:p>
            <a:pPr eaLnBrk="1" hangingPunct="1">
              <a:lnSpc>
                <a:spcPct val="80000"/>
              </a:lnSpc>
              <a:buFontTx/>
              <a:buChar char="-"/>
            </a:pPr>
            <a:r>
              <a:rPr lang="en-US" dirty="0" smtClean="0">
                <a:latin typeface="Arial" pitchFamily="34" charset="0"/>
                <a:cs typeface="Arial" pitchFamily="34" charset="0"/>
              </a:rPr>
              <a:t>Offer to send goods on approval</a:t>
            </a:r>
          </a:p>
          <a:p>
            <a:pPr eaLnBrk="1" hangingPunct="1">
              <a:lnSpc>
                <a:spcPct val="80000"/>
              </a:lnSpc>
              <a:buFontTx/>
              <a:buChar char="-"/>
            </a:pPr>
            <a:r>
              <a:rPr lang="en-US" dirty="0" smtClean="0">
                <a:latin typeface="Arial" pitchFamily="34" charset="0"/>
                <a:cs typeface="Arial" pitchFamily="34" charset="0"/>
              </a:rPr>
              <a:t>Provide guarantee</a:t>
            </a:r>
          </a:p>
          <a:p>
            <a:pPr eaLnBrk="1" hangingPunct="1">
              <a:lnSpc>
                <a:spcPct val="80000"/>
              </a:lnSpc>
              <a:buFontTx/>
              <a:buChar char="-"/>
            </a:pPr>
            <a:r>
              <a:rPr lang="en-US" dirty="0" smtClean="0">
                <a:latin typeface="Arial" pitchFamily="34" charset="0"/>
                <a:cs typeface="Arial" pitchFamily="34" charset="0"/>
              </a:rPr>
              <a:t>Quote your 100 years of experience in the field</a:t>
            </a:r>
          </a:p>
          <a:p>
            <a:pPr eaLnBrk="1" hangingPunct="1">
              <a:lnSpc>
                <a:spcPct val="80000"/>
              </a:lnSpc>
              <a:buFontTx/>
              <a:buChar char="-"/>
            </a:pPr>
            <a:r>
              <a:rPr lang="en-US" dirty="0" smtClean="0">
                <a:latin typeface="Arial" pitchFamily="34" charset="0"/>
                <a:cs typeface="Arial" pitchFamily="34" charset="0"/>
              </a:rPr>
              <a:t>Give testimony from satisfied customers</a:t>
            </a:r>
          </a:p>
          <a:p>
            <a:pPr eaLnBrk="1" hangingPunct="1">
              <a:lnSpc>
                <a:spcPct val="80000"/>
              </a:lnSpc>
              <a:buFontTx/>
              <a:buNone/>
            </a:pPr>
            <a:endParaRPr lang="en-US" dirty="0" smtClean="0">
              <a:latin typeface="Arial" pitchFamily="34" charset="0"/>
              <a:cs typeface="Arial" pitchFamily="34" charset="0"/>
            </a:endParaRPr>
          </a:p>
          <a:p>
            <a:pPr eaLnBrk="1" hangingPunct="1">
              <a:lnSpc>
                <a:spcPct val="80000"/>
              </a:lnSpc>
              <a:buFontTx/>
              <a:buNone/>
            </a:pPr>
            <a:r>
              <a:rPr lang="en-US" i="1" dirty="0" smtClean="0">
                <a:latin typeface="Arial" pitchFamily="34" charset="0"/>
                <a:cs typeface="Arial" pitchFamily="34" charset="0"/>
              </a:rPr>
              <a:t>   </a:t>
            </a:r>
            <a:r>
              <a:rPr lang="en-US" b="1" i="1" dirty="0" smtClean="0">
                <a:latin typeface="Arial" pitchFamily="34" charset="0"/>
                <a:cs typeface="Arial" pitchFamily="34" charset="0"/>
              </a:rPr>
              <a:t>AVOID FALSE OR EXAGERRATED </a:t>
            </a:r>
          </a:p>
          <a:p>
            <a:pPr eaLnBrk="1" hangingPunct="1">
              <a:lnSpc>
                <a:spcPct val="80000"/>
              </a:lnSpc>
              <a:buFontTx/>
              <a:buNone/>
            </a:pPr>
            <a:r>
              <a:rPr lang="en-US" b="1" i="1" dirty="0" smtClean="0">
                <a:latin typeface="Arial" pitchFamily="34" charset="0"/>
                <a:cs typeface="Arial" pitchFamily="34" charset="0"/>
              </a:rPr>
              <a:t>   CLAIMS</a:t>
            </a:r>
            <a:r>
              <a:rPr lang="en-US" b="1" dirty="0" smtClean="0">
                <a:latin typeface="Arial" pitchFamily="34" charset="0"/>
                <a:cs typeface="Arial" pitchFamily="34" charset="0"/>
              </a:rPr>
              <a:t> </a:t>
            </a:r>
          </a:p>
        </p:txBody>
      </p:sp>
      <p:pic>
        <p:nvPicPr>
          <p:cNvPr id="4098" name="Picture 2" descr="https://encrypted-tbn0.gstatic.com/images?q=tbn:ANd9GcR17OaGwH1qf9An-TqPZ9J2Ereg3J7jeibbzeZSTg0d0j49ppu2ZA"/>
          <p:cNvPicPr>
            <a:picLocks noChangeAspect="1" noChangeArrowheads="1"/>
          </p:cNvPicPr>
          <p:nvPr/>
        </p:nvPicPr>
        <p:blipFill>
          <a:blip r:embed="rId2"/>
          <a:srcRect/>
          <a:stretch>
            <a:fillRect/>
          </a:stretch>
        </p:blipFill>
        <p:spPr bwMode="auto">
          <a:xfrm>
            <a:off x="5943600" y="4419600"/>
            <a:ext cx="2667000" cy="243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animEffect transition="in" filter="fade">
                                      <p:cBhvr>
                                        <p:cTn id="9" dur="500"/>
                                        <p:tgtEl>
                                          <p:spTgt spid="4710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7107">
                                            <p:txEl>
                                              <p:pRg st="0" end="0"/>
                                            </p:txEl>
                                          </p:spTgt>
                                        </p:tgtEl>
                                        <p:attrNameLst>
                                          <p:attrName>style.visibility</p:attrName>
                                        </p:attrNameLst>
                                      </p:cBhvr>
                                      <p:to>
                                        <p:strVal val="visible"/>
                                      </p:to>
                                    </p:set>
                                    <p:animEffect transition="in" filter="fade">
                                      <p:cBhvr>
                                        <p:cTn id="14" dur="1000">
                                          <p:stCondLst>
                                            <p:cond delay="0"/>
                                          </p:stCondLst>
                                        </p:cTn>
                                        <p:tgtEl>
                                          <p:spTgt spid="4710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107">
                                            <p:txEl>
                                              <p:pRg st="1" end="1"/>
                                            </p:txEl>
                                          </p:spTgt>
                                        </p:tgtEl>
                                        <p:attrNameLst>
                                          <p:attrName>style.visibility</p:attrName>
                                        </p:attrNameLst>
                                      </p:cBhvr>
                                      <p:to>
                                        <p:strVal val="visible"/>
                                      </p:to>
                                    </p:set>
                                    <p:animEffect transition="in" filter="fade">
                                      <p:cBhvr>
                                        <p:cTn id="19" dur="1000">
                                          <p:stCondLst>
                                            <p:cond delay="0"/>
                                          </p:stCondLst>
                                        </p:cTn>
                                        <p:tgtEl>
                                          <p:spTgt spid="4710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2" end="2"/>
                                            </p:txEl>
                                          </p:spTgt>
                                        </p:tgtEl>
                                        <p:attrNameLst>
                                          <p:attrName>style.visibility</p:attrName>
                                        </p:attrNameLst>
                                      </p:cBhvr>
                                      <p:to>
                                        <p:strVal val="visible"/>
                                      </p:to>
                                    </p:set>
                                    <p:animEffect transition="in" filter="fade">
                                      <p:cBhvr>
                                        <p:cTn id="24" dur="1000">
                                          <p:stCondLst>
                                            <p:cond delay="0"/>
                                          </p:stCondLst>
                                        </p:cTn>
                                        <p:tgtEl>
                                          <p:spTgt spid="4710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7107">
                                            <p:txEl>
                                              <p:pRg st="3" end="3"/>
                                            </p:txEl>
                                          </p:spTgt>
                                        </p:tgtEl>
                                        <p:attrNameLst>
                                          <p:attrName>style.visibility</p:attrName>
                                        </p:attrNameLst>
                                      </p:cBhvr>
                                      <p:to>
                                        <p:strVal val="visible"/>
                                      </p:to>
                                    </p:set>
                                    <p:animEffect transition="in" filter="fade">
                                      <p:cBhvr>
                                        <p:cTn id="29" dur="1000">
                                          <p:stCondLst>
                                            <p:cond delay="0"/>
                                          </p:stCondLst>
                                        </p:cTn>
                                        <p:tgtEl>
                                          <p:spTgt spid="4710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7107">
                                            <p:txEl>
                                              <p:pRg st="4" end="4"/>
                                            </p:txEl>
                                          </p:spTgt>
                                        </p:tgtEl>
                                        <p:attrNameLst>
                                          <p:attrName>style.visibility</p:attrName>
                                        </p:attrNameLst>
                                      </p:cBhvr>
                                      <p:to>
                                        <p:strVal val="visible"/>
                                      </p:to>
                                    </p:set>
                                    <p:animEffect transition="in" filter="fade">
                                      <p:cBhvr>
                                        <p:cTn id="34" dur="1000">
                                          <p:stCondLst>
                                            <p:cond delay="0"/>
                                          </p:stCondLst>
                                        </p:cTn>
                                        <p:tgtEl>
                                          <p:spTgt spid="4710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7107">
                                            <p:txEl>
                                              <p:pRg st="5" end="5"/>
                                            </p:txEl>
                                          </p:spTgt>
                                        </p:tgtEl>
                                        <p:attrNameLst>
                                          <p:attrName>style.visibility</p:attrName>
                                        </p:attrNameLst>
                                      </p:cBhvr>
                                      <p:to>
                                        <p:strVal val="visible"/>
                                      </p:to>
                                    </p:set>
                                    <p:animEffect transition="in" filter="fade">
                                      <p:cBhvr>
                                        <p:cTn id="39" dur="1000">
                                          <p:stCondLst>
                                            <p:cond delay="0"/>
                                          </p:stCondLst>
                                        </p:cTn>
                                        <p:tgtEl>
                                          <p:spTgt spid="4710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7107">
                                            <p:txEl>
                                              <p:pRg st="6" end="6"/>
                                            </p:txEl>
                                          </p:spTgt>
                                        </p:tgtEl>
                                        <p:attrNameLst>
                                          <p:attrName>style.visibility</p:attrName>
                                        </p:attrNameLst>
                                      </p:cBhvr>
                                      <p:to>
                                        <p:strVal val="visible"/>
                                      </p:to>
                                    </p:set>
                                    <p:animEffect transition="in" filter="fade">
                                      <p:cBhvr>
                                        <p:cTn id="44" dur="1000">
                                          <p:stCondLst>
                                            <p:cond delay="0"/>
                                          </p:stCondLst>
                                        </p:cTn>
                                        <p:tgtEl>
                                          <p:spTgt spid="4710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7107">
                                            <p:txEl>
                                              <p:pRg st="8" end="8"/>
                                            </p:txEl>
                                          </p:spTgt>
                                        </p:tgtEl>
                                        <p:attrNameLst>
                                          <p:attrName>style.visibility</p:attrName>
                                        </p:attrNameLst>
                                      </p:cBhvr>
                                      <p:to>
                                        <p:strVal val="visible"/>
                                      </p:to>
                                    </p:set>
                                    <p:animEffect transition="in" filter="fade">
                                      <p:cBhvr>
                                        <p:cTn id="49" dur="1000">
                                          <p:stCondLst>
                                            <p:cond delay="0"/>
                                          </p:stCondLst>
                                        </p:cTn>
                                        <p:tgtEl>
                                          <p:spTgt spid="47107">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7107">
                                            <p:txEl>
                                              <p:pRg st="9" end="9"/>
                                            </p:txEl>
                                          </p:spTgt>
                                        </p:tgtEl>
                                        <p:attrNameLst>
                                          <p:attrName>style.visibility</p:attrName>
                                        </p:attrNameLst>
                                      </p:cBhvr>
                                      <p:to>
                                        <p:strVal val="visible"/>
                                      </p:to>
                                    </p:set>
                                    <p:animEffect transition="in" filter="fade">
                                      <p:cBhvr>
                                        <p:cTn id="54" dur="1000">
                                          <p:stCondLst>
                                            <p:cond delay="0"/>
                                          </p:stCondLst>
                                        </p:cTn>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228600"/>
            <a:ext cx="9144000" cy="1139825"/>
          </a:xfrm>
        </p:spPr>
        <p:txBody>
          <a:bodyPr/>
          <a:lstStyle/>
          <a:p>
            <a:pPr eaLnBrk="1" fontAlgn="auto" hangingPunct="1">
              <a:spcAft>
                <a:spcPts val="0"/>
              </a:spcAft>
              <a:defRPr/>
            </a:pPr>
            <a:r>
              <a:rPr lang="en-US" sz="4800" b="1" dirty="0" smtClean="0">
                <a:solidFill>
                  <a:srgbClr val="C00000"/>
                </a:solidFill>
                <a:latin typeface="Arial" pitchFamily="34" charset="0"/>
                <a:cs typeface="Arial" pitchFamily="34" charset="0"/>
              </a:rPr>
              <a:t>INDUCE ACTION</a:t>
            </a:r>
          </a:p>
        </p:txBody>
      </p:sp>
      <p:sp>
        <p:nvSpPr>
          <p:cNvPr id="48131" name="Rectangle 3"/>
          <p:cNvSpPr>
            <a:spLocks noGrp="1" noChangeArrowheads="1"/>
          </p:cNvSpPr>
          <p:nvPr>
            <p:ph sz="quarter" idx="1"/>
          </p:nvPr>
        </p:nvSpPr>
        <p:spPr>
          <a:xfrm>
            <a:off x="381000" y="838200"/>
            <a:ext cx="8229600" cy="6172200"/>
          </a:xfrm>
        </p:spPr>
        <p:txBody>
          <a:bodyPr/>
          <a:lstStyle/>
          <a:p>
            <a:pPr marL="609600" indent="-609600" eaLnBrk="1" hangingPunct="1">
              <a:lnSpc>
                <a:spcPct val="80000"/>
              </a:lnSpc>
            </a:pPr>
            <a:r>
              <a:rPr lang="en-US" sz="2600" dirty="0" smtClean="0">
                <a:latin typeface="Arial" pitchFamily="34" charset="0"/>
                <a:cs typeface="Arial" pitchFamily="34" charset="0"/>
              </a:rPr>
              <a:t>Persuade the reader to take the action you want. Do something to make the reader act.</a:t>
            </a:r>
          </a:p>
          <a:p>
            <a:pPr marL="609600" indent="-609600" eaLnBrk="1" hangingPunct="1">
              <a:lnSpc>
                <a:spcPct val="80000"/>
              </a:lnSpc>
            </a:pPr>
            <a:r>
              <a:rPr lang="en-US" sz="2600" dirty="0" smtClean="0">
                <a:latin typeface="Arial" pitchFamily="34" charset="0"/>
                <a:cs typeface="Arial" pitchFamily="34" charset="0"/>
              </a:rPr>
              <a:t>Reader wants to know the way ahead / next step</a:t>
            </a:r>
          </a:p>
          <a:p>
            <a:pPr marL="609600" indent="-609600" eaLnBrk="1" hangingPunct="1">
              <a:lnSpc>
                <a:spcPct val="80000"/>
              </a:lnSpc>
              <a:buFont typeface="Wingdings" pitchFamily="2" charset="2"/>
              <a:buNone/>
            </a:pPr>
            <a:r>
              <a:rPr lang="en-US" sz="2600" dirty="0" smtClean="0">
                <a:latin typeface="Arial" pitchFamily="34" charset="0"/>
                <a:cs typeface="Arial" pitchFamily="34" charset="0"/>
              </a:rPr>
              <a:t>SUGGESTION:</a:t>
            </a:r>
          </a:p>
          <a:p>
            <a:pPr marL="609600" indent="-609600" eaLnBrk="1" hangingPunct="1">
              <a:lnSpc>
                <a:spcPct val="80000"/>
              </a:lnSpc>
              <a:buFont typeface="Wingdings" pitchFamily="2" charset="2"/>
              <a:buAutoNum type="arabicPeriod"/>
            </a:pPr>
            <a:r>
              <a:rPr lang="en-US" sz="2600" dirty="0" smtClean="0">
                <a:latin typeface="Arial" pitchFamily="34" charset="0"/>
                <a:cs typeface="Arial" pitchFamily="34" charset="0"/>
              </a:rPr>
              <a:t>Give directions (with a map) to your business location</a:t>
            </a:r>
          </a:p>
          <a:p>
            <a:pPr marL="609600" indent="-609600" eaLnBrk="1" hangingPunct="1">
              <a:lnSpc>
                <a:spcPct val="80000"/>
              </a:lnSpc>
              <a:buFont typeface="Wingdings" pitchFamily="2" charset="2"/>
              <a:buAutoNum type="arabicPeriod"/>
            </a:pPr>
            <a:r>
              <a:rPr lang="en-US" sz="2600" dirty="0" smtClean="0">
                <a:latin typeface="Arial" pitchFamily="34" charset="0"/>
                <a:cs typeface="Arial" pitchFamily="34" charset="0"/>
              </a:rPr>
              <a:t>Provide a tear-out to send back for further information</a:t>
            </a:r>
          </a:p>
          <a:p>
            <a:pPr marL="609600" indent="-609600" eaLnBrk="1" hangingPunct="1">
              <a:lnSpc>
                <a:spcPct val="80000"/>
              </a:lnSpc>
              <a:buFont typeface="Wingdings" pitchFamily="2" charset="2"/>
              <a:buAutoNum type="arabicPeriod"/>
            </a:pPr>
            <a:r>
              <a:rPr lang="en-US" sz="2600" dirty="0" smtClean="0">
                <a:latin typeface="Arial" pitchFamily="34" charset="0"/>
                <a:cs typeface="Arial" pitchFamily="34" charset="0"/>
              </a:rPr>
              <a:t>Supply a self-addressed, stamped envelope for customer response</a:t>
            </a:r>
          </a:p>
          <a:p>
            <a:pPr marL="609600" indent="-609600" eaLnBrk="1" hangingPunct="1">
              <a:lnSpc>
                <a:spcPct val="80000"/>
              </a:lnSpc>
              <a:buFont typeface="Wingdings" pitchFamily="2" charset="2"/>
              <a:buAutoNum type="arabicPeriod"/>
            </a:pPr>
            <a:r>
              <a:rPr lang="en-US" sz="2600" dirty="0" smtClean="0">
                <a:latin typeface="Arial" pitchFamily="34" charset="0"/>
                <a:cs typeface="Arial" pitchFamily="34" charset="0"/>
              </a:rPr>
              <a:t>Offer a discount within a given period of time</a:t>
            </a:r>
          </a:p>
          <a:p>
            <a:pPr marL="609600" indent="-609600" eaLnBrk="1" hangingPunct="1">
              <a:lnSpc>
                <a:spcPct val="80000"/>
              </a:lnSpc>
              <a:buFont typeface="Wingdings" pitchFamily="2" charset="2"/>
              <a:buAutoNum type="arabicPeriod"/>
            </a:pPr>
            <a:r>
              <a:rPr lang="en-US" sz="2600" dirty="0" smtClean="0">
                <a:latin typeface="Arial" pitchFamily="34" charset="0"/>
                <a:cs typeface="Arial" pitchFamily="34" charset="0"/>
              </a:rPr>
              <a:t>Give your name or customer-contact name and a phone number (toll-free if possible)</a:t>
            </a:r>
          </a:p>
          <a:p>
            <a:pPr marL="609600" indent="-609600" eaLnBrk="1" hangingPunct="1">
              <a:lnSpc>
                <a:spcPct val="80000"/>
              </a:lnSpc>
              <a:buFont typeface="Wingdings" pitchFamily="2" charset="2"/>
              <a:buNone/>
            </a:pPr>
            <a:r>
              <a:rPr lang="en-US" sz="2600" dirty="0" smtClean="0">
                <a:latin typeface="Arial" pitchFamily="34" charset="0"/>
                <a:cs typeface="Arial" pitchFamily="34" charset="0"/>
              </a:rPr>
              <a:t>       </a:t>
            </a:r>
            <a:r>
              <a:rPr lang="en-US" sz="2600" i="1" dirty="0" smtClean="0">
                <a:latin typeface="Arial" pitchFamily="34" charset="0"/>
                <a:cs typeface="Arial" pitchFamily="34" charset="0"/>
              </a:rPr>
              <a:t>THE</a:t>
            </a:r>
            <a:r>
              <a:rPr lang="en-US" sz="2400" i="1" dirty="0" smtClean="0">
                <a:latin typeface="Arial" pitchFamily="34" charset="0"/>
                <a:cs typeface="Arial" pitchFamily="34" charset="0"/>
              </a:rPr>
              <a:t> </a:t>
            </a:r>
            <a:r>
              <a:rPr lang="en-US" sz="2600" i="1" dirty="0" smtClean="0">
                <a:latin typeface="Arial" pitchFamily="34" charset="0"/>
                <a:cs typeface="Arial" pitchFamily="34" charset="0"/>
              </a:rPr>
              <a:t>LESS EFFORT REQUIRED FROM THE READER, THE MORE ACTIVATED THEY ARE—THE LETTER HAS SERVED ITS PURPOSE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fltVal val="0"/>
                                          </p:val>
                                        </p:tav>
                                        <p:tav tm="100000">
                                          <p:val>
                                            <p:strVal val="#ppt_w"/>
                                          </p:val>
                                        </p:tav>
                                      </p:tavLst>
                                    </p:anim>
                                    <p:anim calcmode="lin" valueType="num">
                                      <p:cBhvr>
                                        <p:cTn id="8" dur="500" fill="hold"/>
                                        <p:tgtEl>
                                          <p:spTgt spid="48130"/>
                                        </p:tgtEl>
                                        <p:attrNameLst>
                                          <p:attrName>ppt_h</p:attrName>
                                        </p:attrNameLst>
                                      </p:cBhvr>
                                      <p:tavLst>
                                        <p:tav tm="0">
                                          <p:val>
                                            <p:fltVal val="0"/>
                                          </p:val>
                                        </p:tav>
                                        <p:tav tm="100000">
                                          <p:val>
                                            <p:strVal val="#ppt_h"/>
                                          </p:val>
                                        </p:tav>
                                      </p:tavLst>
                                    </p:anim>
                                    <p:animEffect transition="in" filter="fade">
                                      <p:cBhvr>
                                        <p:cTn id="9" dur="500"/>
                                        <p:tgtEl>
                                          <p:spTgt spid="4813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8131">
                                            <p:txEl>
                                              <p:pRg st="0" end="0"/>
                                            </p:txEl>
                                          </p:spTgt>
                                        </p:tgtEl>
                                        <p:attrNameLst>
                                          <p:attrName>style.visibility</p:attrName>
                                        </p:attrNameLst>
                                      </p:cBhvr>
                                      <p:to>
                                        <p:strVal val="visible"/>
                                      </p:to>
                                    </p:set>
                                    <p:animEffect transition="in" filter="fade">
                                      <p:cBhvr>
                                        <p:cTn id="14" dur="1000">
                                          <p:stCondLst>
                                            <p:cond delay="0"/>
                                          </p:stCondLst>
                                        </p:cTn>
                                        <p:tgtEl>
                                          <p:spTgt spid="481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8131">
                                            <p:txEl>
                                              <p:pRg st="1" end="1"/>
                                            </p:txEl>
                                          </p:spTgt>
                                        </p:tgtEl>
                                        <p:attrNameLst>
                                          <p:attrName>style.visibility</p:attrName>
                                        </p:attrNameLst>
                                      </p:cBhvr>
                                      <p:to>
                                        <p:strVal val="visible"/>
                                      </p:to>
                                    </p:set>
                                    <p:animEffect transition="in" filter="fade">
                                      <p:cBhvr>
                                        <p:cTn id="19" dur="1000">
                                          <p:stCondLst>
                                            <p:cond delay="0"/>
                                          </p:stCondLst>
                                        </p:cTn>
                                        <p:tgtEl>
                                          <p:spTgt spid="4813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8131">
                                            <p:txEl>
                                              <p:pRg st="2" end="2"/>
                                            </p:txEl>
                                          </p:spTgt>
                                        </p:tgtEl>
                                        <p:attrNameLst>
                                          <p:attrName>style.visibility</p:attrName>
                                        </p:attrNameLst>
                                      </p:cBhvr>
                                      <p:to>
                                        <p:strVal val="visible"/>
                                      </p:to>
                                    </p:set>
                                    <p:animEffect transition="in" filter="fade">
                                      <p:cBhvr>
                                        <p:cTn id="24" dur="1000">
                                          <p:stCondLst>
                                            <p:cond delay="0"/>
                                          </p:stCondLst>
                                        </p:cTn>
                                        <p:tgtEl>
                                          <p:spTgt spid="4813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8131">
                                            <p:txEl>
                                              <p:pRg st="3" end="3"/>
                                            </p:txEl>
                                          </p:spTgt>
                                        </p:tgtEl>
                                        <p:attrNameLst>
                                          <p:attrName>style.visibility</p:attrName>
                                        </p:attrNameLst>
                                      </p:cBhvr>
                                      <p:to>
                                        <p:strVal val="visible"/>
                                      </p:to>
                                    </p:set>
                                    <p:animEffect transition="in" filter="fade">
                                      <p:cBhvr>
                                        <p:cTn id="29" dur="1000">
                                          <p:stCondLst>
                                            <p:cond delay="0"/>
                                          </p:stCondLst>
                                        </p:cTn>
                                        <p:tgtEl>
                                          <p:spTgt spid="4813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8131">
                                            <p:txEl>
                                              <p:pRg st="4" end="4"/>
                                            </p:txEl>
                                          </p:spTgt>
                                        </p:tgtEl>
                                        <p:attrNameLst>
                                          <p:attrName>style.visibility</p:attrName>
                                        </p:attrNameLst>
                                      </p:cBhvr>
                                      <p:to>
                                        <p:strVal val="visible"/>
                                      </p:to>
                                    </p:set>
                                    <p:animEffect transition="in" filter="fade">
                                      <p:cBhvr>
                                        <p:cTn id="34" dur="1000">
                                          <p:stCondLst>
                                            <p:cond delay="0"/>
                                          </p:stCondLst>
                                        </p:cTn>
                                        <p:tgtEl>
                                          <p:spTgt spid="4813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8131">
                                            <p:txEl>
                                              <p:pRg st="5" end="5"/>
                                            </p:txEl>
                                          </p:spTgt>
                                        </p:tgtEl>
                                        <p:attrNameLst>
                                          <p:attrName>style.visibility</p:attrName>
                                        </p:attrNameLst>
                                      </p:cBhvr>
                                      <p:to>
                                        <p:strVal val="visible"/>
                                      </p:to>
                                    </p:set>
                                    <p:animEffect transition="in" filter="fade">
                                      <p:cBhvr>
                                        <p:cTn id="39" dur="1000">
                                          <p:stCondLst>
                                            <p:cond delay="0"/>
                                          </p:stCondLst>
                                        </p:cTn>
                                        <p:tgtEl>
                                          <p:spTgt spid="48131">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8131">
                                            <p:txEl>
                                              <p:pRg st="6" end="6"/>
                                            </p:txEl>
                                          </p:spTgt>
                                        </p:tgtEl>
                                        <p:attrNameLst>
                                          <p:attrName>style.visibility</p:attrName>
                                        </p:attrNameLst>
                                      </p:cBhvr>
                                      <p:to>
                                        <p:strVal val="visible"/>
                                      </p:to>
                                    </p:set>
                                    <p:animEffect transition="in" filter="fade">
                                      <p:cBhvr>
                                        <p:cTn id="44" dur="1000">
                                          <p:stCondLst>
                                            <p:cond delay="0"/>
                                          </p:stCondLst>
                                        </p:cTn>
                                        <p:tgtEl>
                                          <p:spTgt spid="48131">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8131">
                                            <p:txEl>
                                              <p:pRg st="7" end="7"/>
                                            </p:txEl>
                                          </p:spTgt>
                                        </p:tgtEl>
                                        <p:attrNameLst>
                                          <p:attrName>style.visibility</p:attrName>
                                        </p:attrNameLst>
                                      </p:cBhvr>
                                      <p:to>
                                        <p:strVal val="visible"/>
                                      </p:to>
                                    </p:set>
                                    <p:animEffect transition="in" filter="fade">
                                      <p:cBhvr>
                                        <p:cTn id="49" dur="1000">
                                          <p:stCondLst>
                                            <p:cond delay="0"/>
                                          </p:stCondLst>
                                        </p:cTn>
                                        <p:tgtEl>
                                          <p:spTgt spid="48131">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8131">
                                            <p:txEl>
                                              <p:pRg st="8" end="8"/>
                                            </p:txEl>
                                          </p:spTgt>
                                        </p:tgtEl>
                                        <p:attrNameLst>
                                          <p:attrName>style.visibility</p:attrName>
                                        </p:attrNameLst>
                                      </p:cBhvr>
                                      <p:to>
                                        <p:strVal val="visible"/>
                                      </p:to>
                                    </p:set>
                                    <p:animEffect transition="in" filter="fade">
                                      <p:cBhvr>
                                        <p:cTn id="54" dur="1000">
                                          <p:stCondLst>
                                            <p:cond delay="0"/>
                                          </p:stCondLst>
                                        </p:cTn>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55</TotalTime>
  <Words>810</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    SALES LETTERS</vt:lpstr>
      <vt:lpstr>SALES LETTERS</vt:lpstr>
      <vt:lpstr>SALES LETTERS</vt:lpstr>
      <vt:lpstr>AROUSE INTEREST</vt:lpstr>
      <vt:lpstr>.</vt:lpstr>
      <vt:lpstr>CREATE DESIRE</vt:lpstr>
      <vt:lpstr>Slide 7</vt:lpstr>
      <vt:lpstr>CARRY CONVICTION / DEVELOP ASSERTIONS </vt:lpstr>
      <vt:lpstr>INDUCE ACTION</vt:lpstr>
      <vt:lpstr>MORE TIPS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LETTERS</dc:title>
  <dc:creator>swagata sinha roy</dc:creator>
  <cp:lastModifiedBy>swagata sinha roy</cp:lastModifiedBy>
  <cp:revision>14</cp:revision>
  <dcterms:created xsi:type="dcterms:W3CDTF">2014-11-03T05:10:39Z</dcterms:created>
  <dcterms:modified xsi:type="dcterms:W3CDTF">2017-02-08T07:29:57Z</dcterms:modified>
</cp:coreProperties>
</file>