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77" r:id="rId16"/>
    <p:sldId id="268" r:id="rId17"/>
    <p:sldId id="269" r:id="rId18"/>
    <p:sldId id="270" r:id="rId19"/>
    <p:sldId id="278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71242" autoAdjust="0"/>
  </p:normalViewPr>
  <p:slideViewPr>
    <p:cSldViewPr>
      <p:cViewPr varScale="1">
        <p:scale>
          <a:sx n="51" d="100"/>
          <a:sy n="51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E51B-FD41-45DC-A9C0-459C4AABA0A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92E54-8F15-41AC-97E9-BD4A0E19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92E54-8F15-41AC-97E9-BD4A0E1942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ECE6DB-B802-417B-AA53-16202A8EA32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49C6653-6202-495F-A876-CF800449D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and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38508" cy="4000948"/>
          </a:xfrm>
        </p:spPr>
        <p:txBody>
          <a:bodyPr>
            <a:normAutofit/>
          </a:bodyPr>
          <a:lstStyle/>
          <a:p>
            <a:r>
              <a:rPr lang="en-US" dirty="0" smtClean="0"/>
              <a:t>Sampling is the process of selection of a number of units from a defined study population.</a:t>
            </a:r>
          </a:p>
          <a:p>
            <a:r>
              <a:rPr lang="en-US" dirty="0" smtClean="0"/>
              <a:t>Process of sampling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Identification of study population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Determination of sampling population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Definition of the sampling unit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Choice of sampling method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Estimation of the sample 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90908" cy="4000948"/>
          </a:xfrm>
        </p:spPr>
        <p:txBody>
          <a:bodyPr>
            <a:normAutofit/>
          </a:bodyPr>
          <a:lstStyle/>
          <a:p>
            <a:r>
              <a:rPr lang="en-US" dirty="0" smtClean="0"/>
              <a:t> is a characteristic of phenomenon that may take on different values; variables must vary!</a:t>
            </a:r>
          </a:p>
          <a:p>
            <a:r>
              <a:rPr lang="en-US" dirty="0" smtClean="0"/>
              <a:t>Classification:</a:t>
            </a:r>
          </a:p>
          <a:p>
            <a:pPr lvl="1"/>
            <a:r>
              <a:rPr lang="en-US" dirty="0" smtClean="0"/>
              <a:t>Dependent  variable (DV) : an outcome of interest that is observed and measured by the researcher; </a:t>
            </a:r>
            <a:r>
              <a:rPr lang="en-US" dirty="0" err="1" smtClean="0"/>
              <a:t>hypothesised</a:t>
            </a:r>
            <a:r>
              <a:rPr lang="en-US" dirty="0" smtClean="0"/>
              <a:t> to be affected by the independent variable</a:t>
            </a:r>
          </a:p>
          <a:p>
            <a:pPr lvl="1"/>
            <a:r>
              <a:rPr lang="en-US" dirty="0" smtClean="0"/>
              <a:t>Independent </a:t>
            </a:r>
            <a:r>
              <a:rPr lang="en-US" dirty="0" smtClean="0"/>
              <a:t>variable </a:t>
            </a:r>
            <a:r>
              <a:rPr lang="en-US" dirty="0" smtClean="0"/>
              <a:t>(IV): the controlled variable in a study; </a:t>
            </a:r>
            <a:r>
              <a:rPr lang="en-US" dirty="0" err="1" smtClean="0"/>
              <a:t>hypothesised</a:t>
            </a:r>
            <a:r>
              <a:rPr lang="en-US" dirty="0" smtClean="0"/>
              <a:t> to have an effect on the dependent variable.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 smtClean="0"/>
              <a:t>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Surveys</a:t>
            </a:r>
          </a:p>
          <a:p>
            <a:r>
              <a:rPr lang="en-US" dirty="0" smtClean="0"/>
              <a:t>Questionnaire</a:t>
            </a:r>
          </a:p>
          <a:p>
            <a:r>
              <a:rPr lang="en-US" dirty="0" smtClean="0"/>
              <a:t>Interview</a:t>
            </a:r>
          </a:p>
          <a:p>
            <a:r>
              <a:rPr lang="en-US" dirty="0" smtClean="0"/>
              <a:t>Tests</a:t>
            </a:r>
          </a:p>
          <a:p>
            <a:r>
              <a:rPr lang="en-US" dirty="0" smtClean="0"/>
              <a:t>Biographies / case studies</a:t>
            </a:r>
          </a:p>
          <a:p>
            <a:r>
              <a:rPr lang="en-US" dirty="0" smtClean="0"/>
              <a:t>Role playing</a:t>
            </a:r>
          </a:p>
          <a:p>
            <a:r>
              <a:rPr lang="en-US" dirty="0" smtClean="0"/>
              <a:t>simulations</a:t>
            </a:r>
          </a:p>
          <a:p>
            <a:pPr marL="0" indent="0">
              <a:buNone/>
            </a:pPr>
            <a:r>
              <a:rPr lang="en-US" dirty="0" smtClean="0"/>
              <a:t>Different methods use to investigate a research problem. </a:t>
            </a:r>
          </a:p>
          <a:p>
            <a:pPr marL="0" indent="0">
              <a:buNone/>
            </a:pPr>
            <a:r>
              <a:rPr lang="en-US" dirty="0" smtClean="0"/>
              <a:t>The research methodology should make clear the reasons why you chose a particular method or procedure.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know how the data was collected because the method affects the results.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Learners’ perceptions of the efficiency of online learning in Malaysia, different results will be obtained if you use a multiple choice questionnaire than if you conduct interviews.</a:t>
            </a:r>
          </a:p>
          <a:p>
            <a:r>
              <a:rPr lang="en-US" dirty="0" smtClean="0"/>
              <a:t>To know that the data was collected in a way that is consistent with accepted practice in the field of study.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Questionnaire – respondents is offered a reasonable range of answers choose from</a:t>
            </a:r>
          </a:p>
          <a:p>
            <a:pPr marL="457200" lvl="1" indent="0">
              <a:buNone/>
            </a:pPr>
            <a:r>
              <a:rPr lang="en-US" dirty="0" smtClean="0"/>
              <a:t>(Efficiency of online learning- “a. excellent b. very good  c. good. </a:t>
            </a:r>
          </a:p>
          <a:p>
            <a:pPr marL="457200" lvl="1" indent="0">
              <a:buNone/>
            </a:pPr>
            <a:r>
              <a:rPr lang="en-US" dirty="0" smtClean="0"/>
              <a:t>Obviously not be acceptable as it does not allow respondents to give negative answers.)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4461029"/>
          </a:xfrm>
        </p:spPr>
        <p:txBody>
          <a:bodyPr/>
          <a:lstStyle/>
          <a:p>
            <a:r>
              <a:rPr lang="en-US" dirty="0" smtClean="0"/>
              <a:t>Research methods must be appropriate to the objectives of the study.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 perform a case study of some learners in a subject using online learning in order to investigate the users’ perceptions of the efficiency of online learning in Malaysia – this method is obviously not suitable to the objective.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696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Explain/ describe methodology used – clear and descriptive, easily adapt or replicate by other researchers.</a:t>
            </a:r>
          </a:p>
          <a:p>
            <a:r>
              <a:rPr lang="en-US" dirty="0" smtClean="0"/>
              <a:t>Common problems:</a:t>
            </a:r>
          </a:p>
          <a:p>
            <a:pPr lvl="1"/>
            <a:r>
              <a:rPr lang="en-US" dirty="0" smtClean="0"/>
              <a:t>Irrelevant detail or unnecessary explanation or procedures</a:t>
            </a:r>
          </a:p>
          <a:p>
            <a:pPr lvl="2"/>
            <a:r>
              <a:rPr lang="en-US" dirty="0" smtClean="0"/>
              <a:t>Not so detail look like guide for beginners</a:t>
            </a:r>
          </a:p>
          <a:p>
            <a:pPr lvl="1"/>
            <a:r>
              <a:rPr lang="en-US" dirty="0" smtClean="0"/>
              <a:t>Problem blindness</a:t>
            </a:r>
          </a:p>
          <a:p>
            <a:pPr lvl="2"/>
            <a:r>
              <a:rPr lang="en-US" dirty="0" smtClean="0"/>
              <a:t>Record how you overcame the significant problems occur during data collection / generation </a:t>
            </a:r>
          </a:p>
          <a:p>
            <a:pPr lvl="2"/>
            <a:r>
              <a:rPr lang="en-US" dirty="0" smtClean="0"/>
              <a:t> give rationale on certain decision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/>
          <a:lstStyle/>
          <a:p>
            <a:r>
              <a:rPr lang="en-US" dirty="0" smtClean="0"/>
              <a:t>Pilot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62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 small scale survey carried out prior to the main survey</a:t>
            </a:r>
          </a:p>
          <a:p>
            <a:r>
              <a:rPr lang="en-US" dirty="0" smtClean="0"/>
              <a:t>To improve the efficiency of the main survey</a:t>
            </a:r>
          </a:p>
          <a:p>
            <a:r>
              <a:rPr lang="en-US" dirty="0" smtClean="0"/>
              <a:t>To test whether questions are giving out provide the answers you want.</a:t>
            </a:r>
          </a:p>
          <a:p>
            <a:r>
              <a:rPr lang="en-US" dirty="0" smtClean="0"/>
              <a:t>To modify questions to get better response</a:t>
            </a:r>
          </a:p>
          <a:p>
            <a:r>
              <a:rPr lang="en-US" dirty="0" smtClean="0"/>
              <a:t>Help to work out solutions to the problem encountered for better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3652"/>
            <a:ext cx="7620000" cy="3924748"/>
          </a:xfrm>
        </p:spPr>
        <p:txBody>
          <a:bodyPr/>
          <a:lstStyle/>
          <a:p>
            <a:r>
              <a:rPr lang="en-US" dirty="0" smtClean="0"/>
              <a:t>For the timely completion of the research</a:t>
            </a:r>
          </a:p>
          <a:p>
            <a:r>
              <a:rPr lang="en-US" dirty="0" smtClean="0"/>
              <a:t>Research process is divided in to various stages and a time frame is given.</a:t>
            </a:r>
          </a:p>
          <a:p>
            <a:r>
              <a:rPr lang="en-US" dirty="0" smtClean="0"/>
              <a:t>Evaluate the progress of the study and make the necessary changes if required.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567108" cy="4000948"/>
          </a:xfrm>
        </p:spPr>
        <p:txBody>
          <a:bodyPr>
            <a:normAutofit/>
          </a:bodyPr>
          <a:lstStyle/>
          <a:p>
            <a:r>
              <a:rPr lang="en-US" dirty="0" smtClean="0"/>
              <a:t>Important aspect of any type of research study.</a:t>
            </a:r>
          </a:p>
          <a:p>
            <a:r>
              <a:rPr lang="en-US" dirty="0" smtClean="0"/>
              <a:t>Inaccurate data collection can impact the results of a study and lead to invalid results.</a:t>
            </a:r>
          </a:p>
          <a:p>
            <a:r>
              <a:rPr lang="en-US" dirty="0" smtClean="0"/>
              <a:t>Data collected can be</a:t>
            </a:r>
          </a:p>
          <a:p>
            <a:pPr lvl="1"/>
            <a:r>
              <a:rPr lang="en-US" dirty="0" smtClean="0"/>
              <a:t>Qualitative</a:t>
            </a:r>
          </a:p>
          <a:p>
            <a:pPr lvl="1"/>
            <a:r>
              <a:rPr lang="en-US" dirty="0" smtClean="0"/>
              <a:t>Quantitative</a:t>
            </a:r>
          </a:p>
        </p:txBody>
      </p:sp>
    </p:spTree>
    <p:extLst>
      <p:ext uri="{BB962C8B-B14F-4D97-AF65-F5344CB8AC3E}">
        <p14:creationId xmlns:p14="http://schemas.microsoft.com/office/powerpoint/2010/main" val="2504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024744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Quantitative vs Quantitative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3041809" imgH="1720215" progId="Visio.Drawing.6">
                  <p:embed/>
                </p:oleObj>
              </mc:Choice>
              <mc:Fallback>
                <p:oleObj name="Visio" r:id="rId3" imgW="3041809" imgH="1720215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440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7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the systematic enquiry to find out the truth.</a:t>
            </a:r>
          </a:p>
          <a:p>
            <a:r>
              <a:rPr lang="en-US" dirty="0" smtClean="0"/>
              <a:t>systematic collection and interpretation of data to answer a certain question or solve a problem.</a:t>
            </a:r>
          </a:p>
          <a:p>
            <a:r>
              <a:rPr lang="en-US" dirty="0" smtClean="0"/>
              <a:t>4 important stages: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Collection of data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024744" cy="1143000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39276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selecting the tools of data analysis, a researcher should make sure that the assumptions related to the technique are satisfied.</a:t>
            </a:r>
          </a:p>
          <a:p>
            <a:r>
              <a:rPr lang="en-US" dirty="0" smtClean="0"/>
              <a:t>Descriptive analysis – percentage, ratio, proportions etc.</a:t>
            </a:r>
          </a:p>
          <a:p>
            <a:r>
              <a:rPr lang="en-US" dirty="0" smtClean="0"/>
              <a:t>Qualitative data analysis (Atlas. </a:t>
            </a:r>
            <a:r>
              <a:rPr lang="en-US" dirty="0" err="1" smtClean="0"/>
              <a:t>ti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Statistical data analysis</a:t>
            </a:r>
          </a:p>
          <a:p>
            <a:pPr lvl="1"/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Regression analysis</a:t>
            </a:r>
          </a:p>
          <a:p>
            <a:r>
              <a:rPr lang="en-US" dirty="0" smtClean="0"/>
              <a:t>Statistical software – SPSS, PSPP, </a:t>
            </a:r>
            <a:r>
              <a:rPr lang="en-US" dirty="0" err="1" smtClean="0"/>
              <a:t>Eviews</a:t>
            </a:r>
            <a:r>
              <a:rPr lang="en-US" dirty="0" smtClean="0"/>
              <a:t>, Stata 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Transform the data collected into credible evidence of outcome.</a:t>
            </a:r>
          </a:p>
          <a:p>
            <a:r>
              <a:rPr lang="en-US" sz="2000" dirty="0" smtClean="0"/>
              <a:t>Steps:</a:t>
            </a:r>
          </a:p>
          <a:p>
            <a:pPr lvl="1"/>
            <a:r>
              <a:rPr lang="en-US" sz="2000" dirty="0" err="1" smtClean="0"/>
              <a:t>Organising</a:t>
            </a:r>
            <a:r>
              <a:rPr lang="en-US" sz="2000" dirty="0" smtClean="0"/>
              <a:t> the data for analysis (data preparation)</a:t>
            </a:r>
          </a:p>
          <a:p>
            <a:pPr lvl="1"/>
            <a:r>
              <a:rPr lang="en-US" sz="2000" dirty="0" smtClean="0"/>
              <a:t>Describing the data</a:t>
            </a:r>
          </a:p>
          <a:p>
            <a:pPr lvl="1"/>
            <a:r>
              <a:rPr lang="en-US" sz="2000" dirty="0" smtClean="0"/>
              <a:t>Interpreting the data</a:t>
            </a:r>
          </a:p>
          <a:p>
            <a:r>
              <a:rPr lang="en-US" sz="2000" dirty="0" smtClean="0"/>
              <a:t>Quantitative data have been collected, statistical analysis can:</a:t>
            </a:r>
          </a:p>
          <a:p>
            <a:pPr lvl="1"/>
            <a:r>
              <a:rPr lang="en-US" sz="2000" dirty="0" smtClean="0"/>
              <a:t>Help to measure the degree of change that has taken place </a:t>
            </a:r>
          </a:p>
          <a:p>
            <a:pPr lvl="1"/>
            <a:r>
              <a:rPr lang="en-US" sz="2000" dirty="0" smtClean="0"/>
              <a:t>Allow an assessment to be made about the consistency of data.</a:t>
            </a:r>
          </a:p>
          <a:p>
            <a:r>
              <a:rPr lang="en-US" sz="2000" dirty="0" smtClean="0"/>
              <a:t>Quantitative data have been collected, interpretation is more difficult</a:t>
            </a:r>
          </a:p>
          <a:p>
            <a:pPr lvl="1"/>
            <a:r>
              <a:rPr lang="en-US" sz="2000" dirty="0" smtClean="0"/>
              <a:t>Group similar responses into categories and identify common patterns that can help derive meaning from what may seem unrelated and diffuse responses.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84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3048000"/>
          </a:xfrm>
        </p:spPr>
        <p:txBody>
          <a:bodyPr/>
          <a:lstStyle/>
          <a:p>
            <a:r>
              <a:rPr lang="en-US" dirty="0" smtClean="0"/>
              <a:t>Presentation of facts and findings, </a:t>
            </a:r>
            <a:r>
              <a:rPr lang="en-US" b="1" dirty="0" smtClean="0"/>
              <a:t>as a basis for recommendations.</a:t>
            </a:r>
          </a:p>
          <a:p>
            <a:r>
              <a:rPr lang="en-US" dirty="0" smtClean="0"/>
              <a:t>Written to be read by intended audience.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Structure of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490908" cy="40771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Title of the report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Statement of the problem</a:t>
            </a:r>
          </a:p>
          <a:p>
            <a:r>
              <a:rPr lang="en-US" dirty="0" smtClean="0"/>
              <a:t>Importance</a:t>
            </a:r>
          </a:p>
          <a:p>
            <a:r>
              <a:rPr lang="en-US" dirty="0" smtClean="0"/>
              <a:t>Research gap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Methodology of the study</a:t>
            </a:r>
          </a:p>
          <a:p>
            <a:r>
              <a:rPr lang="en-US" dirty="0" smtClean="0"/>
              <a:t>Limitations of the study/ challenges </a:t>
            </a:r>
          </a:p>
          <a:p>
            <a:r>
              <a:rPr lang="en-US" dirty="0" smtClean="0"/>
              <a:t>Chapter structure</a:t>
            </a:r>
          </a:p>
          <a:p>
            <a:r>
              <a:rPr lang="en-US" dirty="0" smtClean="0"/>
              <a:t>Review of the literature</a:t>
            </a:r>
          </a:p>
          <a:p>
            <a:r>
              <a:rPr lang="en-US" dirty="0" smtClean="0"/>
              <a:t>Findings/ result (analysis of data)</a:t>
            </a:r>
          </a:p>
          <a:p>
            <a:r>
              <a:rPr lang="en-US" dirty="0" smtClean="0"/>
              <a:t>Summary, suggestions for future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/>
          <a:lstStyle/>
          <a:p>
            <a:r>
              <a:rPr lang="en-US" dirty="0" smtClean="0"/>
              <a:t>Steps involved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of study area</a:t>
            </a:r>
          </a:p>
          <a:p>
            <a:r>
              <a:rPr lang="en-US" dirty="0" smtClean="0"/>
              <a:t>Identification of the topic</a:t>
            </a:r>
          </a:p>
          <a:p>
            <a:r>
              <a:rPr lang="en-US" dirty="0" smtClean="0"/>
              <a:t>Tentative research question (RQ)</a:t>
            </a:r>
          </a:p>
          <a:p>
            <a:r>
              <a:rPr lang="en-US" dirty="0" smtClean="0"/>
              <a:t>Refined RQ after literature survey</a:t>
            </a:r>
          </a:p>
          <a:p>
            <a:r>
              <a:rPr lang="en-US" dirty="0" smtClean="0"/>
              <a:t>Research hypothesis, goals and objectives</a:t>
            </a:r>
          </a:p>
          <a:p>
            <a:r>
              <a:rPr lang="en-US" dirty="0" smtClean="0"/>
              <a:t>Study design</a:t>
            </a:r>
          </a:p>
          <a:p>
            <a:r>
              <a:rPr lang="en-US" dirty="0" smtClean="0"/>
              <a:t>Population and sampling</a:t>
            </a:r>
          </a:p>
          <a:p>
            <a:r>
              <a:rPr lang="en-US" dirty="0" smtClean="0"/>
              <a:t>Selection of variables to study the objectives</a:t>
            </a:r>
          </a:p>
          <a:p>
            <a:r>
              <a:rPr lang="en-US" dirty="0" smtClean="0"/>
              <a:t>Research tools to be used in the study</a:t>
            </a:r>
          </a:p>
          <a:p>
            <a:r>
              <a:rPr lang="en-US" dirty="0" smtClean="0"/>
              <a:t>Pilot study</a:t>
            </a:r>
          </a:p>
          <a:p>
            <a:r>
              <a:rPr lang="en-US" dirty="0" smtClean="0"/>
              <a:t>Work plan</a:t>
            </a:r>
          </a:p>
          <a:p>
            <a:r>
              <a:rPr lang="en-US" dirty="0" smtClean="0"/>
              <a:t>Collection of data</a:t>
            </a:r>
          </a:p>
          <a:p>
            <a:r>
              <a:rPr lang="en-US" dirty="0"/>
              <a:t> </a:t>
            </a:r>
            <a:r>
              <a:rPr lang="en-US" dirty="0" smtClean="0"/>
              <a:t>data analysis</a:t>
            </a:r>
          </a:p>
          <a:p>
            <a:r>
              <a:rPr lang="en-US" dirty="0" smtClean="0"/>
              <a:t>Interpretation</a:t>
            </a:r>
          </a:p>
          <a:p>
            <a:r>
              <a:rPr lang="en-US" dirty="0" smtClean="0"/>
              <a:t>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area and research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6777317" cy="3508977"/>
          </a:xfrm>
        </p:spPr>
        <p:txBody>
          <a:bodyPr/>
          <a:lstStyle/>
          <a:p>
            <a:r>
              <a:rPr lang="en-US" dirty="0" smtClean="0"/>
              <a:t>Identification of the area (</a:t>
            </a:r>
            <a:r>
              <a:rPr lang="en-US" dirty="0" err="1" smtClean="0"/>
              <a:t>Eg</a:t>
            </a:r>
            <a:r>
              <a:rPr lang="en-US" dirty="0" smtClean="0"/>
              <a:t>. Economics, software quality, entrepreneurship, requirement engineering,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Look out for problems/ issues in that area that can be studied.</a:t>
            </a:r>
          </a:p>
          <a:p>
            <a:r>
              <a:rPr lang="en-US" dirty="0" smtClean="0"/>
              <a:t>Topics should be narrowly focused and carefully refined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/>
          <a:lstStyle/>
          <a:p>
            <a:r>
              <a:rPr lang="en-US" dirty="0" smtClean="0"/>
              <a:t>Sources of research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r>
              <a:rPr lang="en-US" dirty="0" smtClean="0"/>
              <a:t>Personal/ professional questions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Library search</a:t>
            </a:r>
          </a:p>
          <a:p>
            <a:r>
              <a:rPr lang="en-US" dirty="0" smtClean="0"/>
              <a:t>Sponsoring agencies</a:t>
            </a:r>
          </a:p>
          <a:p>
            <a:r>
              <a:rPr lang="en-US" dirty="0" smtClean="0"/>
              <a:t>Issues confronting the society</a:t>
            </a:r>
          </a:p>
          <a:p>
            <a:r>
              <a:rPr lang="en-US" dirty="0" smtClean="0"/>
              <a:t>Problems that urgent solutions are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refine research question?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752600"/>
            <a:ext cx="4495800" cy="3282105"/>
          </a:xfrm>
        </p:spPr>
      </p:pic>
      <p:sp>
        <p:nvSpPr>
          <p:cNvPr id="5" name="TextBox 4"/>
          <p:cNvSpPr txBox="1"/>
          <p:nvPr/>
        </p:nvSpPr>
        <p:spPr>
          <a:xfrm>
            <a:off x="685800" y="4572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Research topic can come,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Personal experience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theory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Observations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Contemporary issues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Engagement with literature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63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467600" cy="4267200"/>
          </a:xfrm>
        </p:spPr>
        <p:txBody>
          <a:bodyPr/>
          <a:lstStyle/>
          <a:p>
            <a:r>
              <a:rPr lang="en-US" dirty="0" smtClean="0"/>
              <a:t>- clear statements indicating what researcher wanted to answer at the end of the study.</a:t>
            </a:r>
          </a:p>
          <a:p>
            <a:pPr lvl="1"/>
            <a:r>
              <a:rPr lang="en-US" dirty="0" smtClean="0"/>
              <a:t>The research problem become the broad objective of the study.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divided in to specific objectives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at the end of the study, researcher should be able to satisfactorily answer the objectives of the study.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024744" cy="1143000"/>
          </a:xfrm>
        </p:spPr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90908" cy="4077148"/>
          </a:xfrm>
        </p:spPr>
        <p:txBody>
          <a:bodyPr>
            <a:normAutofit/>
          </a:bodyPr>
          <a:lstStyle/>
          <a:p>
            <a:r>
              <a:rPr lang="en-US" dirty="0" smtClean="0"/>
              <a:t>Is a tentative statement to be tested positive or negative.</a:t>
            </a:r>
          </a:p>
          <a:p>
            <a:r>
              <a:rPr lang="en-US" dirty="0" smtClean="0"/>
              <a:t>When relationship between variables are not known, it is better to formulate the hypothesis and to be tested.</a:t>
            </a:r>
          </a:p>
          <a:p>
            <a:r>
              <a:rPr lang="en-US" dirty="0" smtClean="0"/>
              <a:t>Null </a:t>
            </a:r>
            <a:r>
              <a:rPr lang="en-US" dirty="0" smtClean="0"/>
              <a:t>hypothesis (H0) :there is no perceptible difference in the variables being studied.</a:t>
            </a:r>
          </a:p>
          <a:p>
            <a:r>
              <a:rPr lang="en-US" dirty="0" smtClean="0"/>
              <a:t>Alternate </a:t>
            </a:r>
            <a:r>
              <a:rPr lang="en-US" dirty="0" smtClean="0"/>
              <a:t>hypothesis (H1):opposite of null hypothesis. There is perceptible difference in the variables being studied.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1143000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Research design basically answers the following questions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What is the study about?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Why is the study being made?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Where will the study be carried out 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What type of data is required?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Where can the required data be found?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What periods of time will the study include?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What will be the sample design?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What techniques of data collection will be used?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How will the data be analyzed?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In what style will the report be prepared?</a:t>
            </a:r>
            <a:endParaRPr lang="en-US" dirty="0"/>
          </a:p>
          <a:p>
            <a:pPr marL="571500" indent="-571500">
              <a:buAutoNum type="romanLcParenBoth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77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118</TotalTime>
  <Words>1140</Words>
  <Application>Microsoft Office PowerPoint</Application>
  <PresentationFormat>On-screen Show (4:3)</PresentationFormat>
  <Paragraphs>160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Austin</vt:lpstr>
      <vt:lpstr>Microsoft Visio Drawing</vt:lpstr>
      <vt:lpstr>Research Method</vt:lpstr>
      <vt:lpstr>What is research?</vt:lpstr>
      <vt:lpstr>Steps involved in research</vt:lpstr>
      <vt:lpstr>Research area and research topic</vt:lpstr>
      <vt:lpstr>Sources of research topic</vt:lpstr>
      <vt:lpstr>How to refine research question?</vt:lpstr>
      <vt:lpstr>objectives</vt:lpstr>
      <vt:lpstr>Hypothesis</vt:lpstr>
      <vt:lpstr>Research design</vt:lpstr>
      <vt:lpstr>Population and sample</vt:lpstr>
      <vt:lpstr>variables</vt:lpstr>
      <vt:lpstr>Research tools</vt:lpstr>
      <vt:lpstr>PowerPoint Presentation</vt:lpstr>
      <vt:lpstr>PowerPoint Presentation</vt:lpstr>
      <vt:lpstr>PowerPoint Presentation</vt:lpstr>
      <vt:lpstr>Pilot study</vt:lpstr>
      <vt:lpstr>Work plan</vt:lpstr>
      <vt:lpstr>Collection of data</vt:lpstr>
      <vt:lpstr>Quantitative vs Quantitative</vt:lpstr>
      <vt:lpstr>Data analysis</vt:lpstr>
      <vt:lpstr>Interpretation</vt:lpstr>
      <vt:lpstr>Reporting</vt:lpstr>
      <vt:lpstr>Structure of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 Meei Hao</dc:creator>
  <cp:lastModifiedBy>Hoo Meei Hao</cp:lastModifiedBy>
  <cp:revision>19</cp:revision>
  <dcterms:created xsi:type="dcterms:W3CDTF">2017-03-02T01:28:53Z</dcterms:created>
  <dcterms:modified xsi:type="dcterms:W3CDTF">2017-03-02T03:27:37Z</dcterms:modified>
</cp:coreProperties>
</file>