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9" r:id="rId1"/>
  </p:sldMasterIdLst>
  <p:notesMasterIdLst>
    <p:notesMasterId r:id="rId28"/>
  </p:notesMasterIdLst>
  <p:handoutMasterIdLst>
    <p:handoutMasterId r:id="rId29"/>
  </p:handoutMasterIdLst>
  <p:sldIdLst>
    <p:sldId id="257" r:id="rId2"/>
    <p:sldId id="258" r:id="rId3"/>
    <p:sldId id="259" r:id="rId4"/>
    <p:sldId id="260" r:id="rId5"/>
    <p:sldId id="281" r:id="rId6"/>
    <p:sldId id="282" r:id="rId7"/>
    <p:sldId id="283" r:id="rId8"/>
    <p:sldId id="261" r:id="rId9"/>
    <p:sldId id="262" r:id="rId10"/>
    <p:sldId id="263" r:id="rId11"/>
    <p:sldId id="264" r:id="rId12"/>
    <p:sldId id="265" r:id="rId13"/>
    <p:sldId id="278" r:id="rId14"/>
    <p:sldId id="280"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CCFF"/>
    <a:srgbClr val="99FFCC"/>
    <a:srgbClr val="66FFFF"/>
    <a:srgbClr val="FF66FF"/>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3481" autoAdjust="0"/>
  </p:normalViewPr>
  <p:slideViewPr>
    <p:cSldViewPr>
      <p:cViewPr varScale="1">
        <p:scale>
          <a:sx n="61" d="100"/>
          <a:sy n="61" d="100"/>
        </p:scale>
        <p:origin x="-1620" y="-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5346"/>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ata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hyperlink" Target="http://www.dawsonera.com/" TargetMode="External"/></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hyperlink" Target="http://www.swetswise.com/" TargetMode="External"/></Relationships>
</file>

<file path=ppt/diagrams/_rels/data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hyperlink" Target="http://www.dcsf.gov.uk/everychildmatters/about/background/background/" TargetMode="Externa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hyperlink" Target="http://www.dawsonera.com/" TargetMode="External"/></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hyperlink" Target="http://www.swetswise.com/" TargetMode="External"/></Relationships>
</file>

<file path=ppt/diagrams/_rels/drawing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hyperlink" Target="http://www.dcsf.gov.uk/everychildmatters/about/background/backgroun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67862B-444F-4DA7-BF9F-B48CDA5B4D43}"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en-US"/>
        </a:p>
      </dgm:t>
    </dgm:pt>
    <dgm:pt modelId="{3CECDE30-B83C-4B35-AC0E-F6F2B6077DD0}">
      <dgm:prSet/>
      <dgm:spPr>
        <a:solidFill>
          <a:schemeClr val="accent5">
            <a:lumMod val="75000"/>
          </a:schemeClr>
        </a:solidFill>
      </dgm:spPr>
      <dgm:t>
        <a:bodyPr/>
        <a:lstStyle/>
        <a:p>
          <a:pPr rtl="0"/>
          <a:r>
            <a:rPr lang="en-GB" b="0" i="0" baseline="0" dirty="0" smtClean="0"/>
            <a:t>Naidoo, J. &amp; Willis, J.,2001. </a:t>
          </a:r>
          <a:r>
            <a:rPr lang="en-GB" b="0" i="1" baseline="0" dirty="0" smtClean="0"/>
            <a:t>Health studies: an introduction</a:t>
          </a:r>
          <a:r>
            <a:rPr lang="en-GB" b="0" i="0" baseline="0" dirty="0" smtClean="0"/>
            <a:t>. Basingstoke, Palgrave.</a:t>
          </a:r>
          <a:endParaRPr lang="en-GB" b="0" i="0" baseline="0" dirty="0"/>
        </a:p>
      </dgm:t>
    </dgm:pt>
    <dgm:pt modelId="{D2165AF1-6180-4107-86A1-D5B0F473DE13}" type="parTrans" cxnId="{191D666C-30B7-4A5C-96CB-435910AE28C5}">
      <dgm:prSet/>
      <dgm:spPr/>
      <dgm:t>
        <a:bodyPr/>
        <a:lstStyle/>
        <a:p>
          <a:endParaRPr lang="en-US"/>
        </a:p>
      </dgm:t>
    </dgm:pt>
    <dgm:pt modelId="{7B1FDB89-3D42-43F5-8D82-1363AC7C6F72}" type="sibTrans" cxnId="{191D666C-30B7-4A5C-96CB-435910AE28C5}">
      <dgm:prSet/>
      <dgm:spPr/>
      <dgm:t>
        <a:bodyPr/>
        <a:lstStyle/>
        <a:p>
          <a:endParaRPr lang="en-US"/>
        </a:p>
      </dgm:t>
    </dgm:pt>
    <dgm:pt modelId="{C772C051-63AC-468D-808B-4C74BBCB4ADA}" type="pres">
      <dgm:prSet presAssocID="{5667862B-444F-4DA7-BF9F-B48CDA5B4D43}" presName="linearFlow" presStyleCnt="0">
        <dgm:presLayoutVars>
          <dgm:dir/>
          <dgm:resizeHandles val="exact"/>
        </dgm:presLayoutVars>
      </dgm:prSet>
      <dgm:spPr/>
      <dgm:t>
        <a:bodyPr/>
        <a:lstStyle/>
        <a:p>
          <a:endParaRPr lang="en-US"/>
        </a:p>
      </dgm:t>
    </dgm:pt>
    <dgm:pt modelId="{9694E0BF-3833-4723-8C76-4DDEA87C4172}" type="pres">
      <dgm:prSet presAssocID="{3CECDE30-B83C-4B35-AC0E-F6F2B6077DD0}" presName="composite" presStyleCnt="0"/>
      <dgm:spPr/>
    </dgm:pt>
    <dgm:pt modelId="{3CED5414-7AA1-4FBA-87C0-F1FF2BDBEB0B}" type="pres">
      <dgm:prSet presAssocID="{3CECDE30-B83C-4B35-AC0E-F6F2B6077DD0}" presName="imgShp" presStyleLbl="fgImgPlace1" presStyleIdx="0" presStyleCnt="1" custLinFactX="300000" custLinFactNeighborX="326618" custLinFactNeighborY="-642"/>
      <dgm:spPr>
        <a:blipFill rotWithShape="0">
          <a:blip xmlns:r="http://schemas.openxmlformats.org/officeDocument/2006/relationships" r:embed="rId1"/>
          <a:stretch>
            <a:fillRect/>
          </a:stretch>
        </a:blipFill>
      </dgm:spPr>
    </dgm:pt>
    <dgm:pt modelId="{3235C887-13F7-4110-BE7C-C7E3972484A4}" type="pres">
      <dgm:prSet presAssocID="{3CECDE30-B83C-4B35-AC0E-F6F2B6077DD0}" presName="txShp" presStyleLbl="node1" presStyleIdx="0" presStyleCnt="1" custScaleX="126280" custLinFactNeighborX="-5005" custLinFactNeighborY="-642">
        <dgm:presLayoutVars>
          <dgm:bulletEnabled val="1"/>
        </dgm:presLayoutVars>
      </dgm:prSet>
      <dgm:spPr>
        <a:prstGeom prst="roundRect">
          <a:avLst/>
        </a:prstGeom>
      </dgm:spPr>
      <dgm:t>
        <a:bodyPr/>
        <a:lstStyle/>
        <a:p>
          <a:endParaRPr lang="en-US"/>
        </a:p>
      </dgm:t>
    </dgm:pt>
  </dgm:ptLst>
  <dgm:cxnLst>
    <dgm:cxn modelId="{191D666C-30B7-4A5C-96CB-435910AE28C5}" srcId="{5667862B-444F-4DA7-BF9F-B48CDA5B4D43}" destId="{3CECDE30-B83C-4B35-AC0E-F6F2B6077DD0}" srcOrd="0" destOrd="0" parTransId="{D2165AF1-6180-4107-86A1-D5B0F473DE13}" sibTransId="{7B1FDB89-3D42-43F5-8D82-1363AC7C6F72}"/>
    <dgm:cxn modelId="{7F687F47-9F40-4C99-8E8B-1112EADEF74E}" type="presOf" srcId="{3CECDE30-B83C-4B35-AC0E-F6F2B6077DD0}" destId="{3235C887-13F7-4110-BE7C-C7E3972484A4}" srcOrd="0" destOrd="0" presId="urn:microsoft.com/office/officeart/2005/8/layout/vList3#6"/>
    <dgm:cxn modelId="{2F9D07D4-95D6-4229-B9CE-98CD36DA771A}" type="presOf" srcId="{5667862B-444F-4DA7-BF9F-B48CDA5B4D43}" destId="{C772C051-63AC-468D-808B-4C74BBCB4ADA}" srcOrd="0" destOrd="0" presId="urn:microsoft.com/office/officeart/2005/8/layout/vList3#6"/>
    <dgm:cxn modelId="{9EBCD1EE-AADF-423B-B6A5-1582E3C615BA}" type="presParOf" srcId="{C772C051-63AC-468D-808B-4C74BBCB4ADA}" destId="{9694E0BF-3833-4723-8C76-4DDEA87C4172}" srcOrd="0" destOrd="0" presId="urn:microsoft.com/office/officeart/2005/8/layout/vList3#6"/>
    <dgm:cxn modelId="{24914E21-BD87-412D-B992-8CFB6D9703B6}" type="presParOf" srcId="{9694E0BF-3833-4723-8C76-4DDEA87C4172}" destId="{3CED5414-7AA1-4FBA-87C0-F1FF2BDBEB0B}" srcOrd="0" destOrd="0" presId="urn:microsoft.com/office/officeart/2005/8/layout/vList3#6"/>
    <dgm:cxn modelId="{6682CBF2-9BB9-498B-9907-EEBF31FFAFBB}" type="presParOf" srcId="{9694E0BF-3833-4723-8C76-4DDEA87C4172}" destId="{3235C887-13F7-4110-BE7C-C7E3972484A4}"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67862B-444F-4DA7-BF9F-B48CDA5B4D43}" type="doc">
      <dgm:prSet loTypeId="urn:microsoft.com/office/officeart/2005/8/layout/vList3#7" loCatId="list" qsTypeId="urn:microsoft.com/office/officeart/2005/8/quickstyle/simple1" qsCatId="simple" csTypeId="urn:microsoft.com/office/officeart/2005/8/colors/accent1_2" csCatId="accent1" phldr="1"/>
      <dgm:spPr/>
      <dgm:t>
        <a:bodyPr/>
        <a:lstStyle/>
        <a:p>
          <a:endParaRPr lang="en-US"/>
        </a:p>
      </dgm:t>
    </dgm:pt>
    <dgm:pt modelId="{3CECDE30-B83C-4B35-AC0E-F6F2B6077DD0}">
      <dgm:prSet custT="1"/>
      <dgm:spPr>
        <a:solidFill>
          <a:schemeClr val="accent5">
            <a:lumMod val="75000"/>
          </a:schemeClr>
        </a:solidFill>
      </dgm:spPr>
      <dgm:t>
        <a:bodyPr/>
        <a:lstStyle/>
        <a:p>
          <a:pPr rtl="0"/>
          <a:r>
            <a:rPr lang="en-GB" sz="1600" dirty="0" smtClean="0"/>
            <a:t>Seedhouse, D., 2009. </a:t>
          </a:r>
          <a:r>
            <a:rPr lang="en-GB" sz="1600" i="1" dirty="0" smtClean="0"/>
            <a:t>Ethics: the heart of health care</a:t>
          </a:r>
          <a:r>
            <a:rPr lang="en-GB" sz="1600" dirty="0" smtClean="0"/>
            <a:t> (3</a:t>
          </a:r>
          <a:r>
            <a:rPr lang="en-GB" sz="1600" baseline="30000" dirty="0" smtClean="0"/>
            <a:t>rd</a:t>
          </a:r>
          <a:r>
            <a:rPr lang="en-GB" sz="1600" dirty="0" smtClean="0"/>
            <a:t> ed). Chichester, Wiley [Online]. Available at &lt;</a:t>
          </a:r>
          <a:r>
            <a:rPr lang="en-GB" sz="1600" dirty="0" smtClean="0">
              <a:hlinkClick xmlns:r="http://schemas.openxmlformats.org/officeDocument/2006/relationships" r:id="rId1"/>
            </a:rPr>
            <a:t>http://www.dawsonera.com</a:t>
          </a:r>
          <a:r>
            <a:rPr lang="en-GB" sz="1600" dirty="0" smtClean="0"/>
            <a:t>&gt; [Accessed on 24</a:t>
          </a:r>
          <a:r>
            <a:rPr lang="en-GB" sz="1600" baseline="30000" dirty="0" smtClean="0"/>
            <a:t>th</a:t>
          </a:r>
          <a:r>
            <a:rPr lang="en-GB" sz="1600" dirty="0" smtClean="0"/>
            <a:t> January 2010]. </a:t>
          </a:r>
          <a:endParaRPr lang="en-GB" sz="1600" b="0" i="0" baseline="0" dirty="0"/>
        </a:p>
      </dgm:t>
    </dgm:pt>
    <dgm:pt modelId="{D2165AF1-6180-4107-86A1-D5B0F473DE13}" type="parTrans" cxnId="{191D666C-30B7-4A5C-96CB-435910AE28C5}">
      <dgm:prSet/>
      <dgm:spPr/>
      <dgm:t>
        <a:bodyPr/>
        <a:lstStyle/>
        <a:p>
          <a:endParaRPr lang="en-US"/>
        </a:p>
      </dgm:t>
    </dgm:pt>
    <dgm:pt modelId="{7B1FDB89-3D42-43F5-8D82-1363AC7C6F72}" type="sibTrans" cxnId="{191D666C-30B7-4A5C-96CB-435910AE28C5}">
      <dgm:prSet/>
      <dgm:spPr/>
      <dgm:t>
        <a:bodyPr/>
        <a:lstStyle/>
        <a:p>
          <a:endParaRPr lang="en-US"/>
        </a:p>
      </dgm:t>
    </dgm:pt>
    <dgm:pt modelId="{C772C051-63AC-468D-808B-4C74BBCB4ADA}" type="pres">
      <dgm:prSet presAssocID="{5667862B-444F-4DA7-BF9F-B48CDA5B4D43}" presName="linearFlow" presStyleCnt="0">
        <dgm:presLayoutVars>
          <dgm:dir/>
          <dgm:resizeHandles val="exact"/>
        </dgm:presLayoutVars>
      </dgm:prSet>
      <dgm:spPr/>
      <dgm:t>
        <a:bodyPr/>
        <a:lstStyle/>
        <a:p>
          <a:endParaRPr lang="en-US"/>
        </a:p>
      </dgm:t>
    </dgm:pt>
    <dgm:pt modelId="{9694E0BF-3833-4723-8C76-4DDEA87C4172}" type="pres">
      <dgm:prSet presAssocID="{3CECDE30-B83C-4B35-AC0E-F6F2B6077DD0}" presName="composite" presStyleCnt="0"/>
      <dgm:spPr/>
    </dgm:pt>
    <dgm:pt modelId="{3CED5414-7AA1-4FBA-87C0-F1FF2BDBEB0B}" type="pres">
      <dgm:prSet presAssocID="{3CECDE30-B83C-4B35-AC0E-F6F2B6077DD0}" presName="imgShp" presStyleLbl="fgImgPlace1" presStyleIdx="0" presStyleCnt="1" custLinFactX="200000" custLinFactNeighborX="241853" custLinFactNeighborY="-49"/>
      <dgm:spPr>
        <a:blipFill rotWithShape="0">
          <a:blip xmlns:r="http://schemas.openxmlformats.org/officeDocument/2006/relationships" r:embed="rId2"/>
          <a:stretch>
            <a:fillRect/>
          </a:stretch>
        </a:blipFill>
      </dgm:spPr>
    </dgm:pt>
    <dgm:pt modelId="{3235C887-13F7-4110-BE7C-C7E3972484A4}" type="pres">
      <dgm:prSet presAssocID="{3CECDE30-B83C-4B35-AC0E-F6F2B6077DD0}" presName="txShp" presStyleLbl="node1" presStyleIdx="0" presStyleCnt="1" custScaleX="129288" custLinFactNeighborX="-10544" custLinFactNeighborY="-49">
        <dgm:presLayoutVars>
          <dgm:bulletEnabled val="1"/>
        </dgm:presLayoutVars>
      </dgm:prSet>
      <dgm:spPr>
        <a:prstGeom prst="roundRect">
          <a:avLst/>
        </a:prstGeom>
      </dgm:spPr>
      <dgm:t>
        <a:bodyPr/>
        <a:lstStyle/>
        <a:p>
          <a:endParaRPr lang="en-US"/>
        </a:p>
      </dgm:t>
    </dgm:pt>
  </dgm:ptLst>
  <dgm:cxnLst>
    <dgm:cxn modelId="{1B2FB074-CC37-4E02-988B-F669159EEA8E}" type="presOf" srcId="{3CECDE30-B83C-4B35-AC0E-F6F2B6077DD0}" destId="{3235C887-13F7-4110-BE7C-C7E3972484A4}" srcOrd="0" destOrd="0" presId="urn:microsoft.com/office/officeart/2005/8/layout/vList3#7"/>
    <dgm:cxn modelId="{4461E32C-D6DF-4DA3-8C11-81953F610499}" type="presOf" srcId="{5667862B-444F-4DA7-BF9F-B48CDA5B4D43}" destId="{C772C051-63AC-468D-808B-4C74BBCB4ADA}" srcOrd="0" destOrd="0" presId="urn:microsoft.com/office/officeart/2005/8/layout/vList3#7"/>
    <dgm:cxn modelId="{191D666C-30B7-4A5C-96CB-435910AE28C5}" srcId="{5667862B-444F-4DA7-BF9F-B48CDA5B4D43}" destId="{3CECDE30-B83C-4B35-AC0E-F6F2B6077DD0}" srcOrd="0" destOrd="0" parTransId="{D2165AF1-6180-4107-86A1-D5B0F473DE13}" sibTransId="{7B1FDB89-3D42-43F5-8D82-1363AC7C6F72}"/>
    <dgm:cxn modelId="{C169DCFC-5A12-40FD-AFB6-4ED5C11810B2}" type="presParOf" srcId="{C772C051-63AC-468D-808B-4C74BBCB4ADA}" destId="{9694E0BF-3833-4723-8C76-4DDEA87C4172}" srcOrd="0" destOrd="0" presId="urn:microsoft.com/office/officeart/2005/8/layout/vList3#7"/>
    <dgm:cxn modelId="{D92D0B7F-C16E-4DDD-BB4D-C03DFE0627BA}" type="presParOf" srcId="{9694E0BF-3833-4723-8C76-4DDEA87C4172}" destId="{3CED5414-7AA1-4FBA-87C0-F1FF2BDBEB0B}" srcOrd="0" destOrd="0" presId="urn:microsoft.com/office/officeart/2005/8/layout/vList3#7"/>
    <dgm:cxn modelId="{5774AA61-8DA5-4303-92DC-378D4CB3EAA6}" type="presParOf" srcId="{9694E0BF-3833-4723-8C76-4DDEA87C4172}" destId="{3235C887-13F7-4110-BE7C-C7E3972484A4}" srcOrd="1" destOrd="0" presId="urn:microsoft.com/office/officeart/2005/8/layout/vList3#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67862B-444F-4DA7-BF9F-B48CDA5B4D43}" type="doc">
      <dgm:prSet loTypeId="urn:microsoft.com/office/officeart/2005/8/layout/vList3#8" loCatId="list" qsTypeId="urn:microsoft.com/office/officeart/2005/8/quickstyle/simple1" qsCatId="simple" csTypeId="urn:microsoft.com/office/officeart/2005/8/colors/accent1_2" csCatId="accent1" phldr="1"/>
      <dgm:spPr/>
      <dgm:t>
        <a:bodyPr/>
        <a:lstStyle/>
        <a:p>
          <a:endParaRPr lang="en-US"/>
        </a:p>
      </dgm:t>
    </dgm:pt>
    <dgm:pt modelId="{3CECDE30-B83C-4B35-AC0E-F6F2B6077DD0}">
      <dgm:prSet custT="1"/>
      <dgm:spPr>
        <a:solidFill>
          <a:schemeClr val="accent5">
            <a:lumMod val="75000"/>
          </a:schemeClr>
        </a:solidFill>
      </dgm:spPr>
      <dgm:t>
        <a:bodyPr/>
        <a:lstStyle/>
        <a:p>
          <a:pPr rtl="0"/>
          <a:r>
            <a:rPr lang="en-GB" sz="1600" dirty="0" smtClean="0"/>
            <a:t>Kelly, C. &amp; Lynes, D., 2008. Psychological effects of chronic lung disease. </a:t>
          </a:r>
          <a:r>
            <a:rPr lang="en-GB" sz="1600" i="1" dirty="0" smtClean="0"/>
            <a:t>Nursing Times</a:t>
          </a:r>
          <a:r>
            <a:rPr lang="en-GB" sz="1600" dirty="0" smtClean="0"/>
            <a:t>, 104(47), pp.82-85. </a:t>
          </a:r>
          <a:endParaRPr lang="en-GB" sz="1600" b="0" i="0" baseline="0" dirty="0"/>
        </a:p>
      </dgm:t>
    </dgm:pt>
    <dgm:pt modelId="{D2165AF1-6180-4107-86A1-D5B0F473DE13}" type="parTrans" cxnId="{191D666C-30B7-4A5C-96CB-435910AE28C5}">
      <dgm:prSet/>
      <dgm:spPr/>
      <dgm:t>
        <a:bodyPr/>
        <a:lstStyle/>
        <a:p>
          <a:endParaRPr lang="en-US"/>
        </a:p>
      </dgm:t>
    </dgm:pt>
    <dgm:pt modelId="{7B1FDB89-3D42-43F5-8D82-1363AC7C6F72}" type="sibTrans" cxnId="{191D666C-30B7-4A5C-96CB-435910AE28C5}">
      <dgm:prSet/>
      <dgm:spPr/>
      <dgm:t>
        <a:bodyPr/>
        <a:lstStyle/>
        <a:p>
          <a:endParaRPr lang="en-US"/>
        </a:p>
      </dgm:t>
    </dgm:pt>
    <dgm:pt modelId="{C772C051-63AC-468D-808B-4C74BBCB4ADA}" type="pres">
      <dgm:prSet presAssocID="{5667862B-444F-4DA7-BF9F-B48CDA5B4D43}" presName="linearFlow" presStyleCnt="0">
        <dgm:presLayoutVars>
          <dgm:dir/>
          <dgm:resizeHandles val="exact"/>
        </dgm:presLayoutVars>
      </dgm:prSet>
      <dgm:spPr/>
      <dgm:t>
        <a:bodyPr/>
        <a:lstStyle/>
        <a:p>
          <a:endParaRPr lang="en-US"/>
        </a:p>
      </dgm:t>
    </dgm:pt>
    <dgm:pt modelId="{9694E0BF-3833-4723-8C76-4DDEA87C4172}" type="pres">
      <dgm:prSet presAssocID="{3CECDE30-B83C-4B35-AC0E-F6F2B6077DD0}" presName="composite" presStyleCnt="0"/>
      <dgm:spPr/>
    </dgm:pt>
    <dgm:pt modelId="{3CED5414-7AA1-4FBA-87C0-F1FF2BDBEB0B}" type="pres">
      <dgm:prSet presAssocID="{3CECDE30-B83C-4B35-AC0E-F6F2B6077DD0}" presName="imgShp" presStyleLbl="fgImgPlace1" presStyleIdx="0" presStyleCnt="1" custLinFactX="200000" custLinFactNeighborX="241470"/>
      <dgm:spPr>
        <a:blipFill rotWithShape="0">
          <a:blip xmlns:r="http://schemas.openxmlformats.org/officeDocument/2006/relationships" r:embed="rId1"/>
          <a:stretch>
            <a:fillRect/>
          </a:stretch>
        </a:blipFill>
      </dgm:spPr>
    </dgm:pt>
    <dgm:pt modelId="{3235C887-13F7-4110-BE7C-C7E3972484A4}" type="pres">
      <dgm:prSet presAssocID="{3CECDE30-B83C-4B35-AC0E-F6F2B6077DD0}" presName="txShp" presStyleLbl="node1" presStyleIdx="0" presStyleCnt="1" custScaleX="126280" custLinFactNeighborX="-10544" custLinFactNeighborY="-49">
        <dgm:presLayoutVars>
          <dgm:bulletEnabled val="1"/>
        </dgm:presLayoutVars>
      </dgm:prSet>
      <dgm:spPr>
        <a:prstGeom prst="roundRect">
          <a:avLst/>
        </a:prstGeom>
      </dgm:spPr>
      <dgm:t>
        <a:bodyPr/>
        <a:lstStyle/>
        <a:p>
          <a:endParaRPr lang="en-US"/>
        </a:p>
      </dgm:t>
    </dgm:pt>
  </dgm:ptLst>
  <dgm:cxnLst>
    <dgm:cxn modelId="{8A8ECBD1-FCF9-4D44-BBA5-5EDCAE65F1CD}" type="presOf" srcId="{5667862B-444F-4DA7-BF9F-B48CDA5B4D43}" destId="{C772C051-63AC-468D-808B-4C74BBCB4ADA}" srcOrd="0" destOrd="0" presId="urn:microsoft.com/office/officeart/2005/8/layout/vList3#8"/>
    <dgm:cxn modelId="{191D666C-30B7-4A5C-96CB-435910AE28C5}" srcId="{5667862B-444F-4DA7-BF9F-B48CDA5B4D43}" destId="{3CECDE30-B83C-4B35-AC0E-F6F2B6077DD0}" srcOrd="0" destOrd="0" parTransId="{D2165AF1-6180-4107-86A1-D5B0F473DE13}" sibTransId="{7B1FDB89-3D42-43F5-8D82-1363AC7C6F72}"/>
    <dgm:cxn modelId="{FF8B65F3-AA1E-407E-83CC-35DBCD17B2AB}" type="presOf" srcId="{3CECDE30-B83C-4B35-AC0E-F6F2B6077DD0}" destId="{3235C887-13F7-4110-BE7C-C7E3972484A4}" srcOrd="0" destOrd="0" presId="urn:microsoft.com/office/officeart/2005/8/layout/vList3#8"/>
    <dgm:cxn modelId="{743C0CA0-0B05-446C-9BFD-BD9678EEB808}" type="presParOf" srcId="{C772C051-63AC-468D-808B-4C74BBCB4ADA}" destId="{9694E0BF-3833-4723-8C76-4DDEA87C4172}" srcOrd="0" destOrd="0" presId="urn:microsoft.com/office/officeart/2005/8/layout/vList3#8"/>
    <dgm:cxn modelId="{4F21432A-AD3B-4075-8046-9290FD62689A}" type="presParOf" srcId="{9694E0BF-3833-4723-8C76-4DDEA87C4172}" destId="{3CED5414-7AA1-4FBA-87C0-F1FF2BDBEB0B}" srcOrd="0" destOrd="0" presId="urn:microsoft.com/office/officeart/2005/8/layout/vList3#8"/>
    <dgm:cxn modelId="{7DAD6952-AE4E-4B5F-978B-19458AC6A8CF}" type="presParOf" srcId="{9694E0BF-3833-4723-8C76-4DDEA87C4172}" destId="{3235C887-13F7-4110-BE7C-C7E3972484A4}" srcOrd="1" destOrd="0" presId="urn:microsoft.com/office/officeart/2005/8/layout/vList3#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67862B-444F-4DA7-BF9F-B48CDA5B4D43}" type="doc">
      <dgm:prSet loTypeId="urn:microsoft.com/office/officeart/2005/8/layout/vList3#9" loCatId="list" qsTypeId="urn:microsoft.com/office/officeart/2005/8/quickstyle/simple1" qsCatId="simple" csTypeId="urn:microsoft.com/office/officeart/2005/8/colors/accent1_2" csCatId="accent1" phldr="1"/>
      <dgm:spPr/>
      <dgm:t>
        <a:bodyPr/>
        <a:lstStyle/>
        <a:p>
          <a:endParaRPr lang="en-US"/>
        </a:p>
      </dgm:t>
    </dgm:pt>
    <dgm:pt modelId="{3CECDE30-B83C-4B35-AC0E-F6F2B6077DD0}">
      <dgm:prSet custT="1"/>
      <dgm:spPr>
        <a:solidFill>
          <a:schemeClr val="accent5">
            <a:lumMod val="75000"/>
          </a:schemeClr>
        </a:solidFill>
      </dgm:spPr>
      <dgm:t>
        <a:bodyPr/>
        <a:lstStyle/>
        <a:p>
          <a:pPr rtl="0"/>
          <a:r>
            <a:rPr lang="en-GB" sz="1600" dirty="0" smtClean="0"/>
            <a:t>Pollard, K., 2009. </a:t>
          </a:r>
          <a:r>
            <a:rPr lang="en-GB" sz="1600" i="0" dirty="0" smtClean="0"/>
            <a:t>Student engagement in interprofessional working in practice placement settings. </a:t>
          </a:r>
          <a:r>
            <a:rPr lang="en-GB" sz="1600" i="1" dirty="0" smtClean="0"/>
            <a:t>Journal of Clinical Nursing</a:t>
          </a:r>
          <a:r>
            <a:rPr lang="en-GB" sz="1600" dirty="0" smtClean="0"/>
            <a:t>, 18(20), pp.2846-56. Available at </a:t>
          </a:r>
          <a:r>
            <a:rPr lang="en-GB" sz="1600" dirty="0" smtClean="0">
              <a:hlinkClick xmlns:r="http://schemas.openxmlformats.org/officeDocument/2006/relationships" r:id="rId1"/>
            </a:rPr>
            <a:t>www.swetswise.com</a:t>
          </a:r>
          <a:r>
            <a:rPr lang="en-GB" sz="1600" dirty="0" smtClean="0"/>
            <a:t>. [Accessed on 15</a:t>
          </a:r>
          <a:r>
            <a:rPr lang="en-GB" sz="1600" baseline="30000" dirty="0" smtClean="0"/>
            <a:t>th</a:t>
          </a:r>
          <a:r>
            <a:rPr lang="en-GB" sz="1600" dirty="0" smtClean="0"/>
            <a:t> May 2010]</a:t>
          </a:r>
          <a:endParaRPr lang="en-GB" sz="1600" b="0" i="0" baseline="0" dirty="0"/>
        </a:p>
      </dgm:t>
    </dgm:pt>
    <dgm:pt modelId="{D2165AF1-6180-4107-86A1-D5B0F473DE13}" type="parTrans" cxnId="{191D666C-30B7-4A5C-96CB-435910AE28C5}">
      <dgm:prSet/>
      <dgm:spPr/>
      <dgm:t>
        <a:bodyPr/>
        <a:lstStyle/>
        <a:p>
          <a:endParaRPr lang="en-US"/>
        </a:p>
      </dgm:t>
    </dgm:pt>
    <dgm:pt modelId="{7B1FDB89-3D42-43F5-8D82-1363AC7C6F72}" type="sibTrans" cxnId="{191D666C-30B7-4A5C-96CB-435910AE28C5}">
      <dgm:prSet/>
      <dgm:spPr/>
      <dgm:t>
        <a:bodyPr/>
        <a:lstStyle/>
        <a:p>
          <a:endParaRPr lang="en-US"/>
        </a:p>
      </dgm:t>
    </dgm:pt>
    <dgm:pt modelId="{C772C051-63AC-468D-808B-4C74BBCB4ADA}" type="pres">
      <dgm:prSet presAssocID="{5667862B-444F-4DA7-BF9F-B48CDA5B4D43}" presName="linearFlow" presStyleCnt="0">
        <dgm:presLayoutVars>
          <dgm:dir/>
          <dgm:resizeHandles val="exact"/>
        </dgm:presLayoutVars>
      </dgm:prSet>
      <dgm:spPr/>
      <dgm:t>
        <a:bodyPr/>
        <a:lstStyle/>
        <a:p>
          <a:endParaRPr lang="en-US"/>
        </a:p>
      </dgm:t>
    </dgm:pt>
    <dgm:pt modelId="{9694E0BF-3833-4723-8C76-4DDEA87C4172}" type="pres">
      <dgm:prSet presAssocID="{3CECDE30-B83C-4B35-AC0E-F6F2B6077DD0}" presName="composite" presStyleCnt="0"/>
      <dgm:spPr/>
    </dgm:pt>
    <dgm:pt modelId="{3CED5414-7AA1-4FBA-87C0-F1FF2BDBEB0B}" type="pres">
      <dgm:prSet presAssocID="{3CECDE30-B83C-4B35-AC0E-F6F2B6077DD0}" presName="imgShp" presStyleLbl="fgImgPlace1" presStyleIdx="0" presStyleCnt="1" custLinFactX="200000" custLinFactNeighborX="233986" custLinFactNeighborY="-49"/>
      <dgm:spPr>
        <a:blipFill rotWithShape="0">
          <a:blip xmlns:r="http://schemas.openxmlformats.org/officeDocument/2006/relationships" r:embed="rId2"/>
          <a:stretch>
            <a:fillRect/>
          </a:stretch>
        </a:blipFill>
      </dgm:spPr>
    </dgm:pt>
    <dgm:pt modelId="{3235C887-13F7-4110-BE7C-C7E3972484A4}" type="pres">
      <dgm:prSet presAssocID="{3CECDE30-B83C-4B35-AC0E-F6F2B6077DD0}" presName="txShp" presStyleLbl="node1" presStyleIdx="0" presStyleCnt="1" custScaleX="127635" custLinFactNeighborX="-10544" custLinFactNeighborY="-49">
        <dgm:presLayoutVars>
          <dgm:bulletEnabled val="1"/>
        </dgm:presLayoutVars>
      </dgm:prSet>
      <dgm:spPr>
        <a:prstGeom prst="roundRect">
          <a:avLst/>
        </a:prstGeom>
      </dgm:spPr>
      <dgm:t>
        <a:bodyPr/>
        <a:lstStyle/>
        <a:p>
          <a:endParaRPr lang="en-US"/>
        </a:p>
      </dgm:t>
    </dgm:pt>
  </dgm:ptLst>
  <dgm:cxnLst>
    <dgm:cxn modelId="{1252FEFD-20B8-49C9-9B3D-B108AF826AEE}" type="presOf" srcId="{3CECDE30-B83C-4B35-AC0E-F6F2B6077DD0}" destId="{3235C887-13F7-4110-BE7C-C7E3972484A4}" srcOrd="0" destOrd="0" presId="urn:microsoft.com/office/officeart/2005/8/layout/vList3#9"/>
    <dgm:cxn modelId="{222AC82C-09D5-45FB-9C9C-78CAFE42A62B}" type="presOf" srcId="{5667862B-444F-4DA7-BF9F-B48CDA5B4D43}" destId="{C772C051-63AC-468D-808B-4C74BBCB4ADA}" srcOrd="0" destOrd="0" presId="urn:microsoft.com/office/officeart/2005/8/layout/vList3#9"/>
    <dgm:cxn modelId="{191D666C-30B7-4A5C-96CB-435910AE28C5}" srcId="{5667862B-444F-4DA7-BF9F-B48CDA5B4D43}" destId="{3CECDE30-B83C-4B35-AC0E-F6F2B6077DD0}" srcOrd="0" destOrd="0" parTransId="{D2165AF1-6180-4107-86A1-D5B0F473DE13}" sibTransId="{7B1FDB89-3D42-43F5-8D82-1363AC7C6F72}"/>
    <dgm:cxn modelId="{F73D1CA5-CFB7-4DB6-AC09-92AA7BF54DF7}" type="presParOf" srcId="{C772C051-63AC-468D-808B-4C74BBCB4ADA}" destId="{9694E0BF-3833-4723-8C76-4DDEA87C4172}" srcOrd="0" destOrd="0" presId="urn:microsoft.com/office/officeart/2005/8/layout/vList3#9"/>
    <dgm:cxn modelId="{39A2282C-828E-4E62-A3BB-6B1821111507}" type="presParOf" srcId="{9694E0BF-3833-4723-8C76-4DDEA87C4172}" destId="{3CED5414-7AA1-4FBA-87C0-F1FF2BDBEB0B}" srcOrd="0" destOrd="0" presId="urn:microsoft.com/office/officeart/2005/8/layout/vList3#9"/>
    <dgm:cxn modelId="{31AEF748-CC9B-47E5-AF5C-0FA9770E801F}" type="presParOf" srcId="{9694E0BF-3833-4723-8C76-4DDEA87C4172}" destId="{3235C887-13F7-4110-BE7C-C7E3972484A4}" srcOrd="1" destOrd="0" presId="urn:microsoft.com/office/officeart/2005/8/layout/vList3#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67862B-444F-4DA7-BF9F-B48CDA5B4D43}" type="doc">
      <dgm:prSet loTypeId="urn:microsoft.com/office/officeart/2005/8/layout/vList3#10" loCatId="list" qsTypeId="urn:microsoft.com/office/officeart/2005/8/quickstyle/simple1" qsCatId="simple" csTypeId="urn:microsoft.com/office/officeart/2005/8/colors/accent1_2" csCatId="accent1" phldr="1"/>
      <dgm:spPr/>
      <dgm:t>
        <a:bodyPr/>
        <a:lstStyle/>
        <a:p>
          <a:endParaRPr lang="en-US"/>
        </a:p>
      </dgm:t>
    </dgm:pt>
    <dgm:pt modelId="{3CECDE30-B83C-4B35-AC0E-F6F2B6077DD0}">
      <dgm:prSet custT="1"/>
      <dgm:spPr>
        <a:solidFill>
          <a:schemeClr val="accent5">
            <a:lumMod val="75000"/>
          </a:schemeClr>
        </a:solidFill>
      </dgm:spPr>
      <dgm:t>
        <a:bodyPr/>
        <a:lstStyle/>
        <a:p>
          <a:pPr rtl="0"/>
          <a:r>
            <a:rPr lang="en-GB" sz="1600" dirty="0" smtClean="0"/>
            <a:t>Department for Children, Schools and Families, 2009. Background to every child matters. </a:t>
          </a:r>
          <a:r>
            <a:rPr lang="en-GB" sz="1600" i="1" dirty="0" smtClean="0"/>
            <a:t>Every Child Matters</a:t>
          </a:r>
          <a:r>
            <a:rPr lang="en-GB" sz="1600" dirty="0" smtClean="0"/>
            <a:t> [Online]. Available at </a:t>
          </a:r>
          <a:r>
            <a:rPr lang="en-GB" sz="1600" dirty="0" smtClean="0">
              <a:hlinkClick xmlns:r="http://schemas.openxmlformats.org/officeDocument/2006/relationships" r:id="rId1"/>
            </a:rPr>
            <a:t>http://www.dcsf.gov.uk/everychildmatters/about/background/background/</a:t>
          </a:r>
          <a:r>
            <a:rPr lang="en-GB" sz="1600" dirty="0" smtClean="0"/>
            <a:t> [Accessed on 18</a:t>
          </a:r>
          <a:r>
            <a:rPr lang="en-GB" sz="1600" baseline="30000" dirty="0" smtClean="0"/>
            <a:t>th</a:t>
          </a:r>
          <a:r>
            <a:rPr lang="en-GB" sz="1600" dirty="0" smtClean="0"/>
            <a:t> February 2010].</a:t>
          </a:r>
          <a:endParaRPr lang="en-GB" sz="1600" b="0" i="0" baseline="0" dirty="0"/>
        </a:p>
      </dgm:t>
    </dgm:pt>
    <dgm:pt modelId="{D2165AF1-6180-4107-86A1-D5B0F473DE13}" type="parTrans" cxnId="{191D666C-30B7-4A5C-96CB-435910AE28C5}">
      <dgm:prSet/>
      <dgm:spPr/>
      <dgm:t>
        <a:bodyPr/>
        <a:lstStyle/>
        <a:p>
          <a:endParaRPr lang="en-US"/>
        </a:p>
      </dgm:t>
    </dgm:pt>
    <dgm:pt modelId="{7B1FDB89-3D42-43F5-8D82-1363AC7C6F72}" type="sibTrans" cxnId="{191D666C-30B7-4A5C-96CB-435910AE28C5}">
      <dgm:prSet/>
      <dgm:spPr/>
      <dgm:t>
        <a:bodyPr/>
        <a:lstStyle/>
        <a:p>
          <a:endParaRPr lang="en-US"/>
        </a:p>
      </dgm:t>
    </dgm:pt>
    <dgm:pt modelId="{C772C051-63AC-468D-808B-4C74BBCB4ADA}" type="pres">
      <dgm:prSet presAssocID="{5667862B-444F-4DA7-BF9F-B48CDA5B4D43}" presName="linearFlow" presStyleCnt="0">
        <dgm:presLayoutVars>
          <dgm:dir/>
          <dgm:resizeHandles val="exact"/>
        </dgm:presLayoutVars>
      </dgm:prSet>
      <dgm:spPr/>
      <dgm:t>
        <a:bodyPr/>
        <a:lstStyle/>
        <a:p>
          <a:endParaRPr lang="en-US"/>
        </a:p>
      </dgm:t>
    </dgm:pt>
    <dgm:pt modelId="{9694E0BF-3833-4723-8C76-4DDEA87C4172}" type="pres">
      <dgm:prSet presAssocID="{3CECDE30-B83C-4B35-AC0E-F6F2B6077DD0}" presName="composite" presStyleCnt="0"/>
      <dgm:spPr/>
    </dgm:pt>
    <dgm:pt modelId="{3CED5414-7AA1-4FBA-87C0-F1FF2BDBEB0B}" type="pres">
      <dgm:prSet presAssocID="{3CECDE30-B83C-4B35-AC0E-F6F2B6077DD0}" presName="imgShp" presStyleLbl="fgImgPlace1" presStyleIdx="0" presStyleCnt="1" custLinFactX="218656" custLinFactNeighborX="300000" custLinFactNeighborY="-49"/>
      <dgm:spPr>
        <a:blipFill rotWithShape="0">
          <a:blip xmlns:r="http://schemas.openxmlformats.org/officeDocument/2006/relationships" r:embed="rId2"/>
          <a:stretch>
            <a:fillRect/>
          </a:stretch>
        </a:blipFill>
      </dgm:spPr>
    </dgm:pt>
    <dgm:pt modelId="{3235C887-13F7-4110-BE7C-C7E3972484A4}" type="pres">
      <dgm:prSet presAssocID="{3CECDE30-B83C-4B35-AC0E-F6F2B6077DD0}" presName="txShp" presStyleLbl="node1" presStyleIdx="0" presStyleCnt="1" custScaleX="129288" custLinFactNeighborX="-10544" custLinFactNeighborY="-49">
        <dgm:presLayoutVars>
          <dgm:bulletEnabled val="1"/>
        </dgm:presLayoutVars>
      </dgm:prSet>
      <dgm:spPr>
        <a:prstGeom prst="roundRect">
          <a:avLst/>
        </a:prstGeom>
      </dgm:spPr>
      <dgm:t>
        <a:bodyPr/>
        <a:lstStyle/>
        <a:p>
          <a:endParaRPr lang="en-US"/>
        </a:p>
      </dgm:t>
    </dgm:pt>
  </dgm:ptLst>
  <dgm:cxnLst>
    <dgm:cxn modelId="{ACE5A5D8-4A21-44DB-A9B7-544790F16CCC}" type="presOf" srcId="{3CECDE30-B83C-4B35-AC0E-F6F2B6077DD0}" destId="{3235C887-13F7-4110-BE7C-C7E3972484A4}" srcOrd="0" destOrd="0" presId="urn:microsoft.com/office/officeart/2005/8/layout/vList3#10"/>
    <dgm:cxn modelId="{25C7B9F1-FDD3-4C42-8CA3-AA2A3BF42566}" type="presOf" srcId="{5667862B-444F-4DA7-BF9F-B48CDA5B4D43}" destId="{C772C051-63AC-468D-808B-4C74BBCB4ADA}" srcOrd="0" destOrd="0" presId="urn:microsoft.com/office/officeart/2005/8/layout/vList3#10"/>
    <dgm:cxn modelId="{191D666C-30B7-4A5C-96CB-435910AE28C5}" srcId="{5667862B-444F-4DA7-BF9F-B48CDA5B4D43}" destId="{3CECDE30-B83C-4B35-AC0E-F6F2B6077DD0}" srcOrd="0" destOrd="0" parTransId="{D2165AF1-6180-4107-86A1-D5B0F473DE13}" sibTransId="{7B1FDB89-3D42-43F5-8D82-1363AC7C6F72}"/>
    <dgm:cxn modelId="{D45744AD-FC82-4A1D-B2A6-82AA0C24379F}" type="presParOf" srcId="{C772C051-63AC-468D-808B-4C74BBCB4ADA}" destId="{9694E0BF-3833-4723-8C76-4DDEA87C4172}" srcOrd="0" destOrd="0" presId="urn:microsoft.com/office/officeart/2005/8/layout/vList3#10"/>
    <dgm:cxn modelId="{10B1246F-0A21-47B8-A581-5ECA0B701E35}" type="presParOf" srcId="{9694E0BF-3833-4723-8C76-4DDEA87C4172}" destId="{3CED5414-7AA1-4FBA-87C0-F1FF2BDBEB0B}" srcOrd="0" destOrd="0" presId="urn:microsoft.com/office/officeart/2005/8/layout/vList3#10"/>
    <dgm:cxn modelId="{C9F126DB-4BF0-4000-88CB-000EA20E2119}" type="presParOf" srcId="{9694E0BF-3833-4723-8C76-4DDEA87C4172}" destId="{3235C887-13F7-4110-BE7C-C7E3972484A4}" srcOrd="1" destOrd="0" presId="urn:microsoft.com/office/officeart/2005/8/layout/vList3#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5C887-13F7-4110-BE7C-C7E3972484A4}">
      <dsp:nvSpPr>
        <dsp:cNvPr id="0" name=""/>
        <dsp:cNvSpPr/>
      </dsp:nvSpPr>
      <dsp:spPr>
        <a:xfrm rot="10800000">
          <a:off x="330509" y="0"/>
          <a:ext cx="5926019" cy="1002596"/>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117" tIns="91440" rIns="170688" bIns="91440" numCol="1" spcCol="1270" anchor="ctr" anchorCtr="0">
          <a:noAutofit/>
        </a:bodyPr>
        <a:lstStyle/>
        <a:p>
          <a:pPr lvl="0" algn="ctr" defTabSz="1066800" rtl="0">
            <a:lnSpc>
              <a:spcPct val="90000"/>
            </a:lnSpc>
            <a:spcBef>
              <a:spcPct val="0"/>
            </a:spcBef>
            <a:spcAft>
              <a:spcPct val="35000"/>
            </a:spcAft>
          </a:pPr>
          <a:r>
            <a:rPr lang="en-GB" sz="2400" b="0" i="0" kern="1200" baseline="0" dirty="0" smtClean="0"/>
            <a:t>Naidoo, J. &amp; Willis, J.,2001. </a:t>
          </a:r>
          <a:r>
            <a:rPr lang="en-GB" sz="2400" b="0" i="1" kern="1200" baseline="0" dirty="0" smtClean="0"/>
            <a:t>Health studies: an introduction</a:t>
          </a:r>
          <a:r>
            <a:rPr lang="en-GB" sz="2400" b="0" i="0" kern="1200" baseline="0" dirty="0" smtClean="0"/>
            <a:t>. Basingstoke, Palgrave.</a:t>
          </a:r>
          <a:endParaRPr lang="en-GB" sz="2400" b="0" i="0" kern="1200" baseline="0" dirty="0"/>
        </a:p>
      </dsp:txBody>
      <dsp:txXfrm rot="10800000">
        <a:off x="379452" y="48943"/>
        <a:ext cx="5828133" cy="904710"/>
      </dsp:txXfrm>
    </dsp:sp>
    <dsp:sp modelId="{3CED5414-7AA1-4FBA-87C0-F1FF2BDBEB0B}">
      <dsp:nvSpPr>
        <dsp:cNvPr id="0" name=""/>
        <dsp:cNvSpPr/>
      </dsp:nvSpPr>
      <dsp:spPr>
        <a:xfrm>
          <a:off x="6054187" y="0"/>
          <a:ext cx="1002596" cy="1002596"/>
        </a:xfrm>
        <a:prstGeom prst="ellipse">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5C887-13F7-4110-BE7C-C7E3972484A4}">
      <dsp:nvSpPr>
        <dsp:cNvPr id="0" name=""/>
        <dsp:cNvSpPr/>
      </dsp:nvSpPr>
      <dsp:spPr>
        <a:xfrm rot="10800000">
          <a:off x="0" y="0"/>
          <a:ext cx="6190997" cy="121862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378" tIns="60960" rIns="113792" bIns="60960" numCol="1" spcCol="1270" anchor="ctr" anchorCtr="0">
          <a:noAutofit/>
        </a:bodyPr>
        <a:lstStyle/>
        <a:p>
          <a:pPr lvl="0" algn="ctr" defTabSz="711200" rtl="0">
            <a:lnSpc>
              <a:spcPct val="90000"/>
            </a:lnSpc>
            <a:spcBef>
              <a:spcPct val="0"/>
            </a:spcBef>
            <a:spcAft>
              <a:spcPct val="35000"/>
            </a:spcAft>
          </a:pPr>
          <a:r>
            <a:rPr lang="en-GB" sz="1600" kern="1200" dirty="0" smtClean="0"/>
            <a:t>Seedhouse, D., 2009. </a:t>
          </a:r>
          <a:r>
            <a:rPr lang="en-GB" sz="1600" i="1" kern="1200" dirty="0" smtClean="0"/>
            <a:t>Ethics: the heart of health care</a:t>
          </a:r>
          <a:r>
            <a:rPr lang="en-GB" sz="1600" kern="1200" dirty="0" smtClean="0"/>
            <a:t> (3</a:t>
          </a:r>
          <a:r>
            <a:rPr lang="en-GB" sz="1600" kern="1200" baseline="30000" dirty="0" smtClean="0"/>
            <a:t>rd</a:t>
          </a:r>
          <a:r>
            <a:rPr lang="en-GB" sz="1600" kern="1200" dirty="0" smtClean="0"/>
            <a:t> ed). Chichester, Wiley [Online]. Available at &lt;</a:t>
          </a:r>
          <a:r>
            <a:rPr lang="en-GB" sz="1600" kern="1200" dirty="0" smtClean="0">
              <a:hlinkClick xmlns:r="http://schemas.openxmlformats.org/officeDocument/2006/relationships" r:id="rId1"/>
            </a:rPr>
            <a:t>http://www.dawsonera.com</a:t>
          </a:r>
          <a:r>
            <a:rPr lang="en-GB" sz="1600" kern="1200" dirty="0" smtClean="0"/>
            <a:t>&gt; [Accessed on 24</a:t>
          </a:r>
          <a:r>
            <a:rPr lang="en-GB" sz="1600" kern="1200" baseline="30000" dirty="0" smtClean="0"/>
            <a:t>th</a:t>
          </a:r>
          <a:r>
            <a:rPr lang="en-GB" sz="1600" kern="1200" dirty="0" smtClean="0"/>
            <a:t> January 2010]. </a:t>
          </a:r>
          <a:endParaRPr lang="en-GB" sz="1600" b="0" i="0" kern="1200" baseline="0" dirty="0"/>
        </a:p>
      </dsp:txBody>
      <dsp:txXfrm rot="10800000">
        <a:off x="59488" y="59488"/>
        <a:ext cx="6072021" cy="1099644"/>
      </dsp:txXfrm>
    </dsp:sp>
    <dsp:sp modelId="{3CED5414-7AA1-4FBA-87C0-F1FF2BDBEB0B}">
      <dsp:nvSpPr>
        <dsp:cNvPr id="0" name=""/>
        <dsp:cNvSpPr/>
      </dsp:nvSpPr>
      <dsp:spPr>
        <a:xfrm>
          <a:off x="5981333" y="0"/>
          <a:ext cx="1218620" cy="1218620"/>
        </a:xfrm>
        <a:prstGeom prst="ellipse">
          <a:avLst/>
        </a:prstGeom>
        <a:blipFill rotWithShape="0">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5C887-13F7-4110-BE7C-C7E3972484A4}">
      <dsp:nvSpPr>
        <dsp:cNvPr id="0" name=""/>
        <dsp:cNvSpPr/>
      </dsp:nvSpPr>
      <dsp:spPr>
        <a:xfrm rot="10800000">
          <a:off x="72018" y="0"/>
          <a:ext cx="6046958" cy="121862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378" tIns="60960" rIns="113792" bIns="60960" numCol="1" spcCol="1270" anchor="ctr" anchorCtr="0">
          <a:noAutofit/>
        </a:bodyPr>
        <a:lstStyle/>
        <a:p>
          <a:pPr lvl="0" algn="ctr" defTabSz="711200" rtl="0">
            <a:lnSpc>
              <a:spcPct val="90000"/>
            </a:lnSpc>
            <a:spcBef>
              <a:spcPct val="0"/>
            </a:spcBef>
            <a:spcAft>
              <a:spcPct val="35000"/>
            </a:spcAft>
          </a:pPr>
          <a:r>
            <a:rPr lang="en-GB" sz="1600" kern="1200" dirty="0" smtClean="0"/>
            <a:t>Kelly, C. &amp; Lynes, D., 2008. Psychological effects of chronic lung disease. </a:t>
          </a:r>
          <a:r>
            <a:rPr lang="en-GB" sz="1600" i="1" kern="1200" dirty="0" smtClean="0"/>
            <a:t>Nursing Times</a:t>
          </a:r>
          <a:r>
            <a:rPr lang="en-GB" sz="1600" kern="1200" dirty="0" smtClean="0"/>
            <a:t>, 104(47), pp.82-85. </a:t>
          </a:r>
          <a:endParaRPr lang="en-GB" sz="1600" b="0" i="0" kern="1200" baseline="0" dirty="0"/>
        </a:p>
      </dsp:txBody>
      <dsp:txXfrm rot="10800000">
        <a:off x="131506" y="59488"/>
        <a:ext cx="5927982" cy="1099644"/>
      </dsp:txXfrm>
    </dsp:sp>
    <dsp:sp modelId="{3CED5414-7AA1-4FBA-87C0-F1FF2BDBEB0B}">
      <dsp:nvSpPr>
        <dsp:cNvPr id="0" name=""/>
        <dsp:cNvSpPr/>
      </dsp:nvSpPr>
      <dsp:spPr>
        <a:xfrm>
          <a:off x="5976665" y="0"/>
          <a:ext cx="1218620" cy="1218620"/>
        </a:xfrm>
        <a:prstGeom prst="ellipse">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5C887-13F7-4110-BE7C-C7E3972484A4}">
      <dsp:nvSpPr>
        <dsp:cNvPr id="0" name=""/>
        <dsp:cNvSpPr/>
      </dsp:nvSpPr>
      <dsp:spPr>
        <a:xfrm rot="10800000">
          <a:off x="38784" y="0"/>
          <a:ext cx="5989605" cy="1217429"/>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853" tIns="60960" rIns="113792" bIns="60960" numCol="1" spcCol="1270" anchor="ctr" anchorCtr="0">
          <a:noAutofit/>
        </a:bodyPr>
        <a:lstStyle/>
        <a:p>
          <a:pPr lvl="0" algn="ctr" defTabSz="711200" rtl="0">
            <a:lnSpc>
              <a:spcPct val="90000"/>
            </a:lnSpc>
            <a:spcBef>
              <a:spcPct val="0"/>
            </a:spcBef>
            <a:spcAft>
              <a:spcPct val="35000"/>
            </a:spcAft>
          </a:pPr>
          <a:r>
            <a:rPr lang="en-GB" sz="1600" kern="1200" dirty="0" smtClean="0"/>
            <a:t>Pollard, K., 2009. </a:t>
          </a:r>
          <a:r>
            <a:rPr lang="en-GB" sz="1600" i="0" kern="1200" dirty="0" smtClean="0"/>
            <a:t>Student engagement in interprofessional working in practice placement settings. </a:t>
          </a:r>
          <a:r>
            <a:rPr lang="en-GB" sz="1600" i="1" kern="1200" dirty="0" smtClean="0"/>
            <a:t>Journal of Clinical Nursing</a:t>
          </a:r>
          <a:r>
            <a:rPr lang="en-GB" sz="1600" kern="1200" dirty="0" smtClean="0"/>
            <a:t>, 18(20), pp.2846-56. Available at </a:t>
          </a:r>
          <a:r>
            <a:rPr lang="en-GB" sz="1600" kern="1200" dirty="0" smtClean="0">
              <a:hlinkClick xmlns:r="http://schemas.openxmlformats.org/officeDocument/2006/relationships" r:id="rId1"/>
            </a:rPr>
            <a:t>www.swetswise.com</a:t>
          </a:r>
          <a:r>
            <a:rPr lang="en-GB" sz="1600" kern="1200" dirty="0" smtClean="0"/>
            <a:t>. [Accessed on 15</a:t>
          </a:r>
          <a:r>
            <a:rPr lang="en-GB" sz="1600" kern="1200" baseline="30000" dirty="0" smtClean="0"/>
            <a:t>th</a:t>
          </a:r>
          <a:r>
            <a:rPr lang="en-GB" sz="1600" kern="1200" dirty="0" smtClean="0"/>
            <a:t> May 2010]</a:t>
          </a:r>
          <a:endParaRPr lang="en-GB" sz="1600" b="0" i="0" kern="1200" baseline="0" dirty="0"/>
        </a:p>
      </dsp:txBody>
      <dsp:txXfrm rot="10800000">
        <a:off x="98214" y="59430"/>
        <a:ext cx="5870745" cy="1098569"/>
      </dsp:txXfrm>
    </dsp:sp>
    <dsp:sp modelId="{3CED5414-7AA1-4FBA-87C0-F1FF2BDBEB0B}">
      <dsp:nvSpPr>
        <dsp:cNvPr id="0" name=""/>
        <dsp:cNvSpPr/>
      </dsp:nvSpPr>
      <dsp:spPr>
        <a:xfrm>
          <a:off x="5839354" y="0"/>
          <a:ext cx="1217429" cy="1217429"/>
        </a:xfrm>
        <a:prstGeom prst="ellipse">
          <a:avLst/>
        </a:prstGeom>
        <a:blipFill rotWithShape="0">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5C887-13F7-4110-BE7C-C7E3972484A4}">
      <dsp:nvSpPr>
        <dsp:cNvPr id="0" name=""/>
        <dsp:cNvSpPr/>
      </dsp:nvSpPr>
      <dsp:spPr>
        <a:xfrm rot="10800000">
          <a:off x="0" y="0"/>
          <a:ext cx="7305376" cy="1217429"/>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853" tIns="60960" rIns="113792" bIns="60960" numCol="1" spcCol="1270" anchor="ctr" anchorCtr="0">
          <a:noAutofit/>
        </a:bodyPr>
        <a:lstStyle/>
        <a:p>
          <a:pPr lvl="0" algn="ctr" defTabSz="711200" rtl="0">
            <a:lnSpc>
              <a:spcPct val="90000"/>
            </a:lnSpc>
            <a:spcBef>
              <a:spcPct val="0"/>
            </a:spcBef>
            <a:spcAft>
              <a:spcPct val="35000"/>
            </a:spcAft>
          </a:pPr>
          <a:r>
            <a:rPr lang="en-GB" sz="1600" kern="1200" dirty="0" smtClean="0"/>
            <a:t>Department for Children, Schools and Families, 2009. Background to every child matters. </a:t>
          </a:r>
          <a:r>
            <a:rPr lang="en-GB" sz="1600" i="1" kern="1200" dirty="0" smtClean="0"/>
            <a:t>Every Child Matters</a:t>
          </a:r>
          <a:r>
            <a:rPr lang="en-GB" sz="1600" kern="1200" dirty="0" smtClean="0"/>
            <a:t> [Online]. Available at </a:t>
          </a:r>
          <a:r>
            <a:rPr lang="en-GB" sz="1600" kern="1200" dirty="0" smtClean="0">
              <a:hlinkClick xmlns:r="http://schemas.openxmlformats.org/officeDocument/2006/relationships" r:id="rId1"/>
            </a:rPr>
            <a:t>http://www.dcsf.gov.uk/everychildmatters/about/background/background/</a:t>
          </a:r>
          <a:r>
            <a:rPr lang="en-GB" sz="1600" kern="1200" dirty="0" smtClean="0"/>
            <a:t> [Accessed on 18</a:t>
          </a:r>
          <a:r>
            <a:rPr lang="en-GB" sz="1600" kern="1200" baseline="30000" dirty="0" smtClean="0"/>
            <a:t>th</a:t>
          </a:r>
          <a:r>
            <a:rPr lang="en-GB" sz="1600" kern="1200" dirty="0" smtClean="0"/>
            <a:t> February 2010].</a:t>
          </a:r>
          <a:endParaRPr lang="en-GB" sz="1600" b="0" i="0" kern="1200" baseline="0" dirty="0"/>
        </a:p>
      </dsp:txBody>
      <dsp:txXfrm rot="10800000">
        <a:off x="59430" y="59430"/>
        <a:ext cx="7186516" cy="1098569"/>
      </dsp:txXfrm>
    </dsp:sp>
    <dsp:sp modelId="{3CED5414-7AA1-4FBA-87C0-F1FF2BDBEB0B}">
      <dsp:nvSpPr>
        <dsp:cNvPr id="0" name=""/>
        <dsp:cNvSpPr/>
      </dsp:nvSpPr>
      <dsp:spPr>
        <a:xfrm>
          <a:off x="7128796" y="0"/>
          <a:ext cx="1217429" cy="1217429"/>
        </a:xfrm>
        <a:prstGeom prst="ellipse">
          <a:avLst/>
        </a:prstGeom>
        <a:blipFill rotWithShape="0">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7">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9">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10">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33B3A7-4529-41D8-81B6-647B75702A5E}" type="datetimeFigureOut">
              <a:rPr lang="en-US" smtClean="0"/>
              <a:t>1/23/2017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57E556-C7D2-4430-8EAF-BF85C9162AC8}" type="slidenum">
              <a:rPr lang="en-US" smtClean="0"/>
              <a:t>‹#›</a:t>
            </a:fld>
            <a:endParaRPr lang="en-US"/>
          </a:p>
        </p:txBody>
      </p:sp>
    </p:spTree>
    <p:extLst>
      <p:ext uri="{BB962C8B-B14F-4D97-AF65-F5344CB8AC3E}">
        <p14:creationId xmlns:p14="http://schemas.microsoft.com/office/powerpoint/2010/main" val="2927154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3F3547C5-28BD-4DF1-A214-1642F082845F}" type="slidenum">
              <a:rPr lang="en-US"/>
              <a:pPr>
                <a:defRPr/>
              </a:pPr>
              <a:t>‹#›</a:t>
            </a:fld>
            <a:endParaRPr lang="en-US"/>
          </a:p>
        </p:txBody>
      </p:sp>
    </p:spTree>
    <p:extLst>
      <p:ext uri="{BB962C8B-B14F-4D97-AF65-F5344CB8AC3E}">
        <p14:creationId xmlns:p14="http://schemas.microsoft.com/office/powerpoint/2010/main" val="2720055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B525AF9-AFAB-4D6D-B6CF-61DE3EE6AA05}" type="slidenum">
              <a:rPr lang="en-GB" smtClean="0"/>
              <a:pPr/>
              <a:t>8</a:t>
            </a:fld>
            <a:endParaRPr lang="en-GB"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DF70A28-2749-4A7E-8F20-FB3309B0F6A0}" type="slidenum">
              <a:rPr lang="en-GB" smtClean="0"/>
              <a:pPr/>
              <a:t>10</a:t>
            </a:fld>
            <a:endParaRPr lang="en-GB"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b="1"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2013 Kishigami</a:t>
            </a:r>
            <a:endParaRPr lang="en-US" dirty="0"/>
          </a:p>
        </p:txBody>
      </p:sp>
      <p:sp>
        <p:nvSpPr>
          <p:cNvPr id="6" name="Slide Number Placeholder 5"/>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2013 Kishigami</a:t>
            </a:r>
            <a:endParaRPr lang="en-US" dirty="0"/>
          </a:p>
        </p:txBody>
      </p:sp>
      <p:sp>
        <p:nvSpPr>
          <p:cNvPr id="6" name="Slide Number Placeholder 5"/>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2013 Kishigami</a:t>
            </a:r>
            <a:endParaRPr lang="en-US" dirty="0"/>
          </a:p>
        </p:txBody>
      </p:sp>
      <p:sp>
        <p:nvSpPr>
          <p:cNvPr id="6" name="Slide Number Placeholder 5"/>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pPr>
              <a:defRPr/>
            </a:pPr>
            <a:endParaRPr lang="en-US"/>
          </a:p>
        </p:txBody>
      </p:sp>
      <p:sp>
        <p:nvSpPr>
          <p:cNvPr id="91" name="Footer Placeholder 90"/>
          <p:cNvSpPr>
            <a:spLocks noGrp="1"/>
          </p:cNvSpPr>
          <p:nvPr>
            <p:ph type="ftr" sz="quarter" idx="11"/>
          </p:nvPr>
        </p:nvSpPr>
        <p:spPr/>
        <p:txBody>
          <a:bodyPr/>
          <a:lstStyle/>
          <a:p>
            <a:pPr>
              <a:defRPr/>
            </a:pPr>
            <a:r>
              <a:rPr lang="en-US" smtClean="0"/>
              <a:t>copyright 2013 Kishigami</a:t>
            </a:r>
            <a:endParaRPr lang="en-US" dirty="0"/>
          </a:p>
        </p:txBody>
      </p:sp>
      <p:sp>
        <p:nvSpPr>
          <p:cNvPr id="92" name="Slide Number Placeholder 91"/>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2013 Kishigami</a:t>
            </a:r>
            <a:endParaRPr lang="en-US" dirty="0"/>
          </a:p>
        </p:txBody>
      </p:sp>
      <p:sp>
        <p:nvSpPr>
          <p:cNvPr id="7" name="Slide Number Placeholder 6"/>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2013 Kishigami</a:t>
            </a:r>
            <a:endParaRPr lang="en-US" dirty="0"/>
          </a:p>
        </p:txBody>
      </p:sp>
      <p:sp>
        <p:nvSpPr>
          <p:cNvPr id="9" name="Slide Number Placeholder 8"/>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2013 Kishigami</a:t>
            </a:r>
            <a:endParaRPr lang="en-US" dirty="0"/>
          </a:p>
        </p:txBody>
      </p:sp>
      <p:sp>
        <p:nvSpPr>
          <p:cNvPr id="5" name="Slide Number Placeholder 4"/>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2013 Kishigami</a:t>
            </a:r>
            <a:endParaRPr lang="en-US" dirty="0"/>
          </a:p>
        </p:txBody>
      </p:sp>
      <p:sp>
        <p:nvSpPr>
          <p:cNvPr id="4" name="Slide Number Placeholder 3"/>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2013 Kishigami</a:t>
            </a:r>
            <a:endParaRPr lang="en-US" dirty="0"/>
          </a:p>
        </p:txBody>
      </p:sp>
      <p:sp>
        <p:nvSpPr>
          <p:cNvPr id="7" name="Slide Number Placeholder 6"/>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2013 Kishigami</a:t>
            </a:r>
            <a:endParaRPr lang="en-US" dirty="0"/>
          </a:p>
        </p:txBody>
      </p:sp>
      <p:sp>
        <p:nvSpPr>
          <p:cNvPr id="7" name="Slide Number Placeholder 6"/>
          <p:cNvSpPr>
            <a:spLocks noGrp="1"/>
          </p:cNvSpPr>
          <p:nvPr>
            <p:ph type="sldNum" sz="quarter" idx="12"/>
          </p:nvPr>
        </p:nvSpPr>
        <p:spPr/>
        <p:txBody>
          <a:bodyPr/>
          <a:lstStyle/>
          <a:p>
            <a:pPr>
              <a:defRPr/>
            </a:pPr>
            <a:fld id="{BD109241-56A6-46D1-898B-7C3DA981B016}" type="slidenum">
              <a:rPr lang="en-US" smtClean="0"/>
              <a:pPr>
                <a:defRPr/>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pPr>
              <a:defRPr/>
            </a:pPr>
            <a:r>
              <a:rPr lang="en-US" smtClean="0"/>
              <a:t>copyright 2013 Kishigami</a:t>
            </a:r>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BD109241-56A6-46D1-898B-7C3DA981B016}" type="slidenum">
              <a:rPr lang="en-US" smtClean="0"/>
              <a:pPr>
                <a:defRPr/>
              </a:pPr>
              <a:t>‹#›</a:t>
            </a:fld>
            <a:endParaRPr lang="en-US"/>
          </a:p>
        </p:txBody>
      </p:sp>
      <p:sp>
        <p:nvSpPr>
          <p:cNvPr id="8" name="Slide Number Placeholder 5"/>
          <p:cNvSpPr txBox="1">
            <a:spLocks/>
          </p:cNvSpPr>
          <p:nvPr userDrawn="1"/>
        </p:nvSpPr>
        <p:spPr>
          <a:xfrm>
            <a:off x="8458200" y="304800"/>
            <a:ext cx="685800" cy="381000"/>
          </a:xfrm>
          <a:prstGeom prst="rect">
            <a:avLst/>
          </a:prstGeo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CA3777-3B77-4059-A093-46D746F7275F}" type="slidenum">
              <a:rPr kumimoji="0" lang="en-US" sz="18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800" b="0" i="0" u="none" strike="noStrike" kern="1200" cap="none" spc="0" normalizeH="0" baseline="0" noProof="0">
              <a:ln>
                <a:noFill/>
              </a:ln>
              <a:solidFill>
                <a:schemeClr val="bg1"/>
              </a:solidFill>
              <a:effectLst/>
              <a:uLnTx/>
              <a:uFillTx/>
              <a:latin typeface="Arial" pitchFamily="34" charset="0"/>
              <a:ea typeface="+mn-ea"/>
              <a:cs typeface="Arial" pitchFamily="34" charset="0"/>
            </a:endParaRPr>
          </a:p>
        </p:txBody>
      </p:sp>
    </p:spTree>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228600" y="2362200"/>
            <a:ext cx="4419600" cy="1828927"/>
          </a:xfrm>
        </p:spPr>
        <p:txBody>
          <a:bodyPr>
            <a:noAutofit/>
          </a:bodyPr>
          <a:lstStyle/>
          <a:p>
            <a:r>
              <a:rPr lang="en-GB" sz="4000" dirty="0" smtClean="0"/>
              <a:t>Citing and referencing</a:t>
            </a:r>
            <a:br>
              <a:rPr lang="en-GB" sz="4000" dirty="0" smtClean="0"/>
            </a:br>
            <a:r>
              <a:rPr lang="en-GB" sz="4000" dirty="0" smtClean="0"/>
              <a:t>Harvard Style </a:t>
            </a:r>
            <a:endParaRPr lang="en-US" sz="4000" dirty="0"/>
          </a:p>
        </p:txBody>
      </p:sp>
      <p:sp>
        <p:nvSpPr>
          <p:cNvPr id="3" name="Subtitle 2"/>
          <p:cNvSpPr>
            <a:spLocks noGrp="1"/>
          </p:cNvSpPr>
          <p:nvPr>
            <p:ph type="subTitle" idx="1"/>
          </p:nvPr>
        </p:nvSpPr>
        <p:spPr>
          <a:xfrm>
            <a:off x="762000" y="5105400"/>
            <a:ext cx="6781800" cy="1752600"/>
          </a:xfrm>
        </p:spPr>
        <p:txBody>
          <a:bodyPr>
            <a:normAutofit fontScale="77500" lnSpcReduction="20000"/>
          </a:bodyPr>
          <a:lstStyle/>
          <a:p>
            <a:pPr algn="l"/>
            <a:r>
              <a:rPr lang="en-US" dirty="0" smtClean="0"/>
              <a:t>Some important guidelines gathered from :</a:t>
            </a:r>
          </a:p>
          <a:p>
            <a:pPr algn="l"/>
            <a:r>
              <a:rPr lang="en-US" dirty="0" smtClean="0"/>
              <a:t>- www.hw.ac.uk/is/citeharvard-2011.ppt</a:t>
            </a:r>
          </a:p>
          <a:p>
            <a:pPr algn="l"/>
            <a:r>
              <a:rPr lang="en-US" dirty="0" smtClean="0"/>
              <a:t>- www.resources.fhsc.salford.ac.uk/referencing/Referencing%20Presen...</a:t>
            </a:r>
          </a:p>
          <a:p>
            <a:pPr algn="l"/>
            <a:r>
              <a:rPr lang="en-US" dirty="0" smtClean="0"/>
              <a:t>education.exeter.ac.uk/</a:t>
            </a:r>
            <a:r>
              <a:rPr lang="en-US" dirty="0" err="1" smtClean="0"/>
              <a:t>dll</a:t>
            </a:r>
            <a:r>
              <a:rPr lang="en-US" dirty="0" smtClean="0"/>
              <a:t>/</a:t>
            </a:r>
            <a:r>
              <a:rPr lang="en-US" dirty="0" err="1" smtClean="0"/>
              <a:t>studyskills</a:t>
            </a:r>
            <a:r>
              <a:rPr lang="en-US" dirty="0" smtClean="0"/>
              <a:t>/harvard_referencing.htm</a:t>
            </a:r>
          </a:p>
          <a:p>
            <a:pPr algn="l"/>
            <a:r>
              <a:rPr lang="en-US" dirty="0" smtClean="0"/>
              <a:t>- http</a:t>
            </a:r>
            <a:r>
              <a:rPr lang="en-US" dirty="0"/>
              <a:t>://fes.utar.edu.my/wp-content/uploads/2015/10/HarvardStyleReferencingJan2014.pdf</a:t>
            </a:r>
          </a:p>
        </p:txBody>
      </p:sp>
    </p:spTree>
    <p:extLst>
      <p:ext uri="{BB962C8B-B14F-4D97-AF65-F5344CB8AC3E}">
        <p14:creationId xmlns:p14="http://schemas.microsoft.com/office/powerpoint/2010/main" val="467678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smtClean="0"/>
              <a:t>What’s a reference list?</a:t>
            </a:r>
          </a:p>
        </p:txBody>
      </p:sp>
      <p:sp>
        <p:nvSpPr>
          <p:cNvPr id="10243" name="Rectangle 3"/>
          <p:cNvSpPr>
            <a:spLocks noGrp="1" noChangeArrowheads="1"/>
          </p:cNvSpPr>
          <p:nvPr>
            <p:ph idx="1"/>
          </p:nvPr>
        </p:nvSpPr>
        <p:spPr/>
        <p:txBody>
          <a:bodyPr>
            <a:normAutofit/>
          </a:bodyPr>
          <a:lstStyle/>
          <a:p>
            <a:r>
              <a:rPr lang="en-US" dirty="0" smtClean="0"/>
              <a:t>A list of </a:t>
            </a:r>
            <a:r>
              <a:rPr lang="en-US" b="1" dirty="0" smtClean="0"/>
              <a:t>all</a:t>
            </a:r>
            <a:r>
              <a:rPr lang="en-US" dirty="0" smtClean="0"/>
              <a:t> the sources you have </a:t>
            </a:r>
            <a:r>
              <a:rPr lang="en-US" b="1" dirty="0" smtClean="0"/>
              <a:t>cited</a:t>
            </a:r>
            <a:r>
              <a:rPr lang="en-US" dirty="0" smtClean="0"/>
              <a:t> in the text of your assignment </a:t>
            </a:r>
          </a:p>
          <a:p>
            <a:r>
              <a:rPr lang="en-US" dirty="0" smtClean="0"/>
              <a:t>Presented at the </a:t>
            </a:r>
            <a:r>
              <a:rPr lang="en-US" b="1" dirty="0" smtClean="0"/>
              <a:t>end of your work </a:t>
            </a:r>
            <a:r>
              <a:rPr lang="en-US" dirty="0" smtClean="0"/>
              <a:t>in </a:t>
            </a:r>
            <a:r>
              <a:rPr lang="en-US" b="1" dirty="0" smtClean="0"/>
              <a:t>alphabetical order</a:t>
            </a:r>
            <a:r>
              <a:rPr lang="en-US" dirty="0" smtClean="0"/>
              <a:t> by author/ editor </a:t>
            </a:r>
          </a:p>
          <a:p>
            <a:r>
              <a:rPr lang="en-US" dirty="0" smtClean="0"/>
              <a:t>Do not list books, journals, newspapers, then websites etc. </a:t>
            </a:r>
          </a:p>
          <a:p>
            <a:endParaRPr lang="en-GB" dirty="0" smtClean="0"/>
          </a:p>
          <a:p>
            <a:r>
              <a:rPr lang="en-GB" dirty="0" smtClean="0"/>
              <a:t>Note: a</a:t>
            </a:r>
            <a:r>
              <a:rPr lang="en-US" dirty="0" smtClean="0"/>
              <a:t> </a:t>
            </a:r>
            <a:r>
              <a:rPr lang="en-US" dirty="0" smtClean="0">
                <a:solidFill>
                  <a:schemeClr val="accent6">
                    <a:lumMod val="40000"/>
                    <a:lumOff val="60000"/>
                  </a:schemeClr>
                </a:solidFill>
              </a:rPr>
              <a:t>bibliography </a:t>
            </a:r>
            <a:r>
              <a:rPr lang="en-US" dirty="0" smtClean="0"/>
              <a:t>lists all of the sources you have read to help write your assignment, not just those cited in the text. </a:t>
            </a:r>
          </a:p>
          <a:p>
            <a:endParaRPr lang="en-US" dirty="0" smtClean="0"/>
          </a:p>
        </p:txBody>
      </p:sp>
    </p:spTree>
    <p:extLst>
      <p:ext uri="{BB962C8B-B14F-4D97-AF65-F5344CB8AC3E}">
        <p14:creationId xmlns:p14="http://schemas.microsoft.com/office/powerpoint/2010/main" val="2916995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Why Cite + Ref ?</a:t>
            </a:r>
          </a:p>
        </p:txBody>
      </p:sp>
      <p:sp>
        <p:nvSpPr>
          <p:cNvPr id="48131" name="Rectangle 3"/>
          <p:cNvSpPr>
            <a:spLocks noGrp="1" noChangeArrowheads="1"/>
          </p:cNvSpPr>
          <p:nvPr>
            <p:ph idx="1"/>
          </p:nvPr>
        </p:nvSpPr>
        <p:spPr/>
        <p:txBody>
          <a:bodyPr>
            <a:normAutofit fontScale="92500" lnSpcReduction="20000"/>
          </a:bodyPr>
          <a:lstStyle/>
          <a:p>
            <a:r>
              <a:rPr lang="en-US" dirty="0" smtClean="0"/>
              <a:t>It’s good academic practice and enhances presentation </a:t>
            </a:r>
          </a:p>
          <a:p>
            <a:endParaRPr lang="en-US" dirty="0" smtClean="0"/>
          </a:p>
          <a:p>
            <a:pPr marL="0" indent="0">
              <a:buNone/>
            </a:pPr>
            <a:r>
              <a:rPr lang="en-US" dirty="0" smtClean="0"/>
              <a:t>It allows you to:</a:t>
            </a:r>
          </a:p>
          <a:p>
            <a:r>
              <a:rPr lang="en-US" dirty="0" smtClean="0"/>
              <a:t>acknowledge the work of others </a:t>
            </a:r>
          </a:p>
          <a:p>
            <a:pPr marL="0" indent="0">
              <a:buNone/>
            </a:pPr>
            <a:r>
              <a:rPr lang="en-US" dirty="0" smtClean="0"/>
              <a:t>AND </a:t>
            </a:r>
          </a:p>
          <a:p>
            <a:r>
              <a:rPr lang="en-US" dirty="0" smtClean="0"/>
              <a:t>allows your tutor to differentiate between your own work and the work of others AND to locate the sources you have used </a:t>
            </a:r>
          </a:p>
          <a:p>
            <a:endParaRPr lang="en-US" dirty="0" smtClean="0"/>
          </a:p>
          <a:p>
            <a:pPr marL="0" indent="0">
              <a:buNone/>
            </a:pPr>
            <a:r>
              <a:rPr lang="en-US" dirty="0" smtClean="0"/>
              <a:t>It allows you to demonstrate that: </a:t>
            </a:r>
          </a:p>
          <a:p>
            <a:r>
              <a:rPr lang="en-GB" dirty="0" smtClean="0"/>
              <a:t>You have gathered </a:t>
            </a:r>
            <a:r>
              <a:rPr lang="en-GB" b="1" dirty="0" smtClean="0"/>
              <a:t>evidence</a:t>
            </a:r>
            <a:r>
              <a:rPr lang="en-GB" dirty="0" smtClean="0"/>
              <a:t> to support your ideas/ arguments</a:t>
            </a:r>
            <a:endParaRPr lang="en-US" dirty="0" smtClean="0"/>
          </a:p>
          <a:p>
            <a:r>
              <a:rPr lang="en-US" dirty="0" smtClean="0"/>
              <a:t>You have used credible, good quality sources </a:t>
            </a:r>
          </a:p>
          <a:p>
            <a:r>
              <a:rPr lang="en-US" dirty="0" smtClean="0"/>
              <a:t>Have read widely </a:t>
            </a:r>
          </a:p>
          <a:p>
            <a:r>
              <a:rPr lang="en-US" dirty="0" smtClean="0"/>
              <a:t>AND have read at an appropriate academic level</a:t>
            </a:r>
          </a:p>
          <a:p>
            <a:endParaRPr lang="en-US" dirty="0" smtClean="0"/>
          </a:p>
          <a:p>
            <a:endParaRPr lang="en-US" dirty="0" smtClean="0"/>
          </a:p>
        </p:txBody>
      </p:sp>
    </p:spTree>
    <p:extLst>
      <p:ext uri="{BB962C8B-B14F-4D97-AF65-F5344CB8AC3E}">
        <p14:creationId xmlns:p14="http://schemas.microsoft.com/office/powerpoint/2010/main" val="2933557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Plagiarism</a:t>
            </a:r>
            <a:endParaRPr lang="en-US" dirty="0" smtClean="0"/>
          </a:p>
        </p:txBody>
      </p:sp>
      <p:sp>
        <p:nvSpPr>
          <p:cNvPr id="49155" name="Rectangle 3"/>
          <p:cNvSpPr>
            <a:spLocks noGrp="1" noChangeArrowheads="1"/>
          </p:cNvSpPr>
          <p:nvPr>
            <p:ph idx="1"/>
          </p:nvPr>
        </p:nvSpPr>
        <p:spPr/>
        <p:txBody>
          <a:bodyPr/>
          <a:lstStyle/>
          <a:p>
            <a:r>
              <a:rPr lang="en-GB" dirty="0" smtClean="0"/>
              <a:t>If you do not cite + ref </a:t>
            </a:r>
            <a:r>
              <a:rPr lang="en-US" dirty="0" smtClean="0"/>
              <a:t>ideas or quotes from other authors you may be accused of plagiarism! </a:t>
            </a:r>
          </a:p>
          <a:p>
            <a:r>
              <a:rPr lang="en-GB" dirty="0" smtClean="0"/>
              <a:t>Plagiarism is defined as </a:t>
            </a:r>
            <a:r>
              <a:rPr lang="en-US" dirty="0" smtClean="0"/>
              <a:t>presenting someone else’s work as your own. </a:t>
            </a:r>
          </a:p>
          <a:p>
            <a:r>
              <a:rPr lang="en-US" dirty="0" smtClean="0"/>
              <a:t>It’s </a:t>
            </a:r>
            <a:r>
              <a:rPr lang="en-GB" dirty="0" smtClean="0"/>
              <a:t>academic theft!</a:t>
            </a:r>
          </a:p>
          <a:p>
            <a:r>
              <a:rPr lang="en-US" dirty="0" smtClean="0"/>
              <a:t>To avoid plagiarism you </a:t>
            </a:r>
            <a:r>
              <a:rPr lang="en-US" u="sng" dirty="0" smtClean="0"/>
              <a:t>MUST</a:t>
            </a:r>
            <a:r>
              <a:rPr lang="en-US" dirty="0" smtClean="0"/>
              <a:t> always note accurately and fully the details of all the sources you use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76839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r>
              <a:rPr lang="en-GB" dirty="0" smtClean="0"/>
              <a:t>When to cite and when not to cite?</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37266728"/>
              </p:ext>
            </p:extLst>
          </p:nvPr>
        </p:nvGraphicFramePr>
        <p:xfrm>
          <a:off x="685800" y="1371600"/>
          <a:ext cx="7924800" cy="5029199"/>
        </p:xfrm>
        <a:graphic>
          <a:graphicData uri="http://schemas.openxmlformats.org/drawingml/2006/table">
            <a:tbl>
              <a:tblPr firstRow="1" bandRow="1">
                <a:tableStyleId>{5C22544A-7EE6-4342-B048-85BDC9FD1C3A}</a:tableStyleId>
              </a:tblPr>
              <a:tblGrid>
                <a:gridCol w="3962400"/>
                <a:gridCol w="3962400"/>
              </a:tblGrid>
              <a:tr h="542056">
                <a:tc>
                  <a:txBody>
                    <a:bodyPr/>
                    <a:lstStyle/>
                    <a:p>
                      <a:r>
                        <a:rPr lang="en-US" dirty="0" smtClean="0"/>
                        <a:t>Reference</a:t>
                      </a:r>
                      <a:r>
                        <a:rPr lang="en-US" baseline="0" dirty="0" smtClean="0"/>
                        <a:t> required</a:t>
                      </a:r>
                      <a:endParaRPr lang="en-US" dirty="0"/>
                    </a:p>
                  </a:txBody>
                  <a:tcPr/>
                </a:tc>
                <a:tc>
                  <a:txBody>
                    <a:bodyPr/>
                    <a:lstStyle/>
                    <a:p>
                      <a:r>
                        <a:rPr lang="en-US" dirty="0" smtClean="0"/>
                        <a:t>No reference required</a:t>
                      </a:r>
                      <a:endParaRPr lang="en-US" dirty="0"/>
                    </a:p>
                  </a:txBody>
                  <a:tcPr/>
                </a:tc>
              </a:tr>
              <a:tr h="678146">
                <a:tc>
                  <a:txBody>
                    <a:bodyPr/>
                    <a:lstStyle/>
                    <a:p>
                      <a:r>
                        <a:rPr lang="en-US" dirty="0" smtClean="0"/>
                        <a:t>Copy text from</a:t>
                      </a:r>
                      <a:r>
                        <a:rPr lang="en-US" baseline="0" dirty="0" smtClean="0"/>
                        <a:t> another source</a:t>
                      </a:r>
                      <a:endParaRPr lang="en-US" dirty="0"/>
                    </a:p>
                  </a:txBody>
                  <a:tcPr/>
                </a:tc>
                <a:tc>
                  <a:txBody>
                    <a:bodyPr/>
                    <a:lstStyle/>
                    <a:p>
                      <a:r>
                        <a:rPr lang="en-US" sz="1800" b="0" i="0" kern="1200" dirty="0" smtClean="0">
                          <a:solidFill>
                            <a:schemeClr val="dk1"/>
                          </a:solidFill>
                          <a:effectLst/>
                          <a:latin typeface="+mn-lt"/>
                          <a:ea typeface="+mn-ea"/>
                          <a:cs typeface="+mn-cs"/>
                        </a:rPr>
                        <a:t>Mention a fact which is commonly known</a:t>
                      </a:r>
                      <a:endParaRPr lang="en-US" dirty="0"/>
                    </a:p>
                  </a:txBody>
                  <a:tcPr/>
                </a:tc>
              </a:tr>
              <a:tr h="678146">
                <a:tc>
                  <a:txBody>
                    <a:bodyPr/>
                    <a:lstStyle/>
                    <a:p>
                      <a:r>
                        <a:rPr lang="en-US" sz="1800" b="0" i="0" kern="1200" dirty="0" smtClean="0">
                          <a:solidFill>
                            <a:schemeClr val="dk1"/>
                          </a:solidFill>
                          <a:effectLst/>
                          <a:latin typeface="+mn-lt"/>
                          <a:ea typeface="+mn-ea"/>
                          <a:cs typeface="+mn-cs"/>
                        </a:rPr>
                        <a:t>Include a table of data or a diagram from another source</a:t>
                      </a:r>
                      <a:endParaRPr lang="en-US" dirty="0"/>
                    </a:p>
                  </a:txBody>
                  <a:tcPr/>
                </a:tc>
                <a:tc>
                  <a:txBody>
                    <a:bodyPr/>
                    <a:lstStyle/>
                    <a:p>
                      <a:r>
                        <a:rPr lang="en-US" sz="1800" b="0" i="0" kern="1200" dirty="0" smtClean="0">
                          <a:solidFill>
                            <a:schemeClr val="dk1"/>
                          </a:solidFill>
                          <a:effectLst/>
                          <a:latin typeface="+mn-lt"/>
                          <a:ea typeface="+mn-ea"/>
                          <a:cs typeface="+mn-cs"/>
                        </a:rPr>
                        <a:t>Write about your own opinions on a topic</a:t>
                      </a:r>
                      <a:endParaRPr lang="en-US" dirty="0"/>
                    </a:p>
                  </a:txBody>
                  <a:tcPr/>
                </a:tc>
              </a:tr>
              <a:tr h="968780">
                <a:tc>
                  <a:txBody>
                    <a:bodyPr/>
                    <a:lstStyle/>
                    <a:p>
                      <a:r>
                        <a:rPr lang="en-US" sz="1800" b="0" i="0" kern="1200" dirty="0" smtClean="0">
                          <a:solidFill>
                            <a:schemeClr val="dk1"/>
                          </a:solidFill>
                          <a:effectLst/>
                          <a:latin typeface="+mn-lt"/>
                          <a:ea typeface="+mn-ea"/>
                          <a:cs typeface="+mn-cs"/>
                        </a:rPr>
                        <a:t>Paraphrase the ideas from two separate sources linking them together using your own words</a:t>
                      </a:r>
                      <a:endParaRPr lang="en-US" dirty="0"/>
                    </a:p>
                  </a:txBody>
                  <a:tcPr/>
                </a:tc>
                <a:tc>
                  <a:txBody>
                    <a:bodyPr/>
                    <a:lstStyle/>
                    <a:p>
                      <a:r>
                        <a:rPr lang="en-US" sz="1800" b="0" i="0" kern="1200" dirty="0" smtClean="0">
                          <a:solidFill>
                            <a:schemeClr val="dk1"/>
                          </a:solidFill>
                          <a:effectLst/>
                          <a:latin typeface="+mn-lt"/>
                          <a:ea typeface="+mn-ea"/>
                          <a:cs typeface="+mn-cs"/>
                        </a:rPr>
                        <a:t>Present the results of your own experiment or survey</a:t>
                      </a:r>
                      <a:endParaRPr lang="en-US" dirty="0"/>
                    </a:p>
                  </a:txBody>
                  <a:tcPr/>
                </a:tc>
              </a:tr>
              <a:tr h="678146">
                <a:tc>
                  <a:txBody>
                    <a:bodyPr/>
                    <a:lstStyle/>
                    <a:p>
                      <a:r>
                        <a:rPr lang="en-US" sz="1800" b="0" i="0" kern="1200" dirty="0" smtClean="0">
                          <a:solidFill>
                            <a:schemeClr val="dk1"/>
                          </a:solidFill>
                          <a:effectLst/>
                          <a:latin typeface="+mn-lt"/>
                          <a:ea typeface="+mn-ea"/>
                          <a:cs typeface="+mn-cs"/>
                        </a:rPr>
                        <a:t>Discuss the ideas or research of another person in your own words</a:t>
                      </a:r>
                      <a:endParaRPr lang="en-US" dirty="0"/>
                    </a:p>
                  </a:txBody>
                  <a:tcPr/>
                </a:tc>
                <a:tc>
                  <a:txBody>
                    <a:bodyPr/>
                    <a:lstStyle/>
                    <a:p>
                      <a:endParaRPr lang="en-US"/>
                    </a:p>
                  </a:txBody>
                  <a:tcPr/>
                </a:tc>
              </a:tr>
              <a:tr h="968780">
                <a:tc>
                  <a:txBody>
                    <a:bodyPr/>
                    <a:lstStyle/>
                    <a:p>
                      <a:r>
                        <a:rPr lang="en-US" sz="1800" b="0" i="0" kern="1200" dirty="0" smtClean="0">
                          <a:solidFill>
                            <a:schemeClr val="dk1"/>
                          </a:solidFill>
                          <a:effectLst/>
                          <a:latin typeface="+mn-lt"/>
                          <a:ea typeface="+mn-ea"/>
                          <a:cs typeface="+mn-cs"/>
                        </a:rPr>
                        <a:t>Write about something you know you've read about somewhere but you can't remember where</a:t>
                      </a:r>
                      <a:endParaRPr lang="en-US" dirty="0"/>
                    </a:p>
                  </a:txBody>
                  <a:tcPr/>
                </a:tc>
                <a:tc>
                  <a:txBody>
                    <a:bodyPr/>
                    <a:lstStyle/>
                    <a:p>
                      <a:endParaRPr lang="en-US"/>
                    </a:p>
                  </a:txBody>
                  <a:tcPr/>
                </a:tc>
              </a:tr>
              <a:tr h="515145">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06627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r>
              <a:rPr lang="en-GB" dirty="0" smtClean="0"/>
              <a:t>When to cite and when not to cite?</a:t>
            </a:r>
            <a:endParaRPr lang="en-US" dirty="0" smtClean="0"/>
          </a:p>
        </p:txBody>
      </p:sp>
      <p:sp>
        <p:nvSpPr>
          <p:cNvPr id="3" name="Content Placeholder 2"/>
          <p:cNvSpPr>
            <a:spLocks noGrp="1"/>
          </p:cNvSpPr>
          <p:nvPr>
            <p:ph idx="1"/>
          </p:nvPr>
        </p:nvSpPr>
        <p:spPr/>
        <p:txBody>
          <a:bodyPr>
            <a:normAutofit/>
          </a:bodyPr>
          <a:lstStyle/>
          <a:p>
            <a:pPr marL="0" indent="0">
              <a:buNone/>
            </a:pPr>
            <a:r>
              <a:rPr lang="en-US" dirty="0" smtClean="0"/>
              <a:t>Do </a:t>
            </a:r>
            <a:r>
              <a:rPr lang="en-US" dirty="0"/>
              <a:t>not need to cite information that is considered common knowledge, such as:</a:t>
            </a:r>
          </a:p>
          <a:p>
            <a:r>
              <a:rPr lang="en-US" b="1" dirty="0"/>
              <a:t>facts that are found in many sources</a:t>
            </a:r>
            <a:r>
              <a:rPr lang="en-US" dirty="0"/>
              <a:t> (example: Marie Antoinette was guillotined in 1793.)</a:t>
            </a:r>
          </a:p>
          <a:p>
            <a:r>
              <a:rPr lang="en-US" b="1" dirty="0"/>
              <a:t>things that are easily observed</a:t>
            </a:r>
            <a:r>
              <a:rPr lang="en-US" dirty="0"/>
              <a:t> (example: Many people talk on cell phones while driving.)</a:t>
            </a:r>
          </a:p>
          <a:p>
            <a:r>
              <a:rPr lang="en-US" b="1" dirty="0"/>
              <a:t>common sayings</a:t>
            </a:r>
            <a:r>
              <a:rPr lang="en-US" dirty="0"/>
              <a:t> (example: Every man has his price.)</a:t>
            </a:r>
          </a:p>
          <a:p>
            <a:pPr marL="0" indent="0">
              <a:buNone/>
            </a:pPr>
            <a:endParaRPr lang="en-US" dirty="0"/>
          </a:p>
        </p:txBody>
      </p:sp>
    </p:spTree>
    <p:extLst>
      <p:ext uri="{BB962C8B-B14F-4D97-AF65-F5344CB8AC3E}">
        <p14:creationId xmlns:p14="http://schemas.microsoft.com/office/powerpoint/2010/main" val="2219688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Citing in your text</a:t>
            </a:r>
            <a:endParaRPr lang="en-US" dirty="0" smtClean="0"/>
          </a:p>
        </p:txBody>
      </p:sp>
      <p:sp>
        <p:nvSpPr>
          <p:cNvPr id="11267" name="Content Placeholder 2"/>
          <p:cNvSpPr>
            <a:spLocks noGrp="1"/>
          </p:cNvSpPr>
          <p:nvPr>
            <p:ph idx="1"/>
          </p:nvPr>
        </p:nvSpPr>
        <p:spPr>
          <a:xfrm>
            <a:off x="301752" y="1527048"/>
            <a:ext cx="8503920" cy="2282952"/>
          </a:xfrm>
        </p:spPr>
        <p:txBody>
          <a:bodyPr>
            <a:normAutofit/>
          </a:bodyPr>
          <a:lstStyle/>
          <a:p>
            <a:r>
              <a:rPr lang="en-GB" dirty="0" smtClean="0"/>
              <a:t>The first part of a Harvard reference is the in-text citation where you acknowledge the sources you read.</a:t>
            </a:r>
          </a:p>
          <a:p>
            <a:r>
              <a:rPr lang="en-GB" dirty="0" smtClean="0"/>
              <a:t>Use (author, date) and page numbers if applicable.</a:t>
            </a:r>
          </a:p>
          <a:p>
            <a:r>
              <a:rPr lang="en-GB" dirty="0" smtClean="0"/>
              <a:t>Consider the flow of your writing when choosing how to include the citation.</a:t>
            </a:r>
          </a:p>
        </p:txBody>
      </p:sp>
      <p:sp>
        <p:nvSpPr>
          <p:cNvPr id="4" name="角丸四角形 3"/>
          <p:cNvSpPr/>
          <p:nvPr/>
        </p:nvSpPr>
        <p:spPr>
          <a:xfrm>
            <a:off x="228600" y="4191000"/>
            <a:ext cx="42672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33450">
              <a:lnSpc>
                <a:spcPct val="90000"/>
              </a:lnSpc>
              <a:spcBef>
                <a:spcPct val="0"/>
              </a:spcBef>
              <a:spcAft>
                <a:spcPct val="35000"/>
              </a:spcAft>
            </a:pPr>
            <a:r>
              <a:rPr lang="en-GB" sz="2400" dirty="0" err="1">
                <a:latin typeface="Times New Roman" pitchFamily="18" charset="0"/>
                <a:cs typeface="Times New Roman" pitchFamily="18" charset="0"/>
              </a:rPr>
              <a:t>Addy</a:t>
            </a:r>
            <a:r>
              <a:rPr lang="en-GB" sz="2400" dirty="0">
                <a:latin typeface="Times New Roman" pitchFamily="18" charset="0"/>
                <a:cs typeface="Times New Roman" pitchFamily="18" charset="0"/>
              </a:rPr>
              <a:t> (2006, p.25) explains that children with developmental coordination disorder often struggle within mainstream education</a:t>
            </a:r>
            <a:endParaRPr lang="en-US" sz="2400" dirty="0">
              <a:latin typeface="Times New Roman" pitchFamily="18" charset="0"/>
              <a:cs typeface="Times New Roman" pitchFamily="18" charset="0"/>
            </a:endParaRPr>
          </a:p>
        </p:txBody>
      </p:sp>
      <p:sp>
        <p:nvSpPr>
          <p:cNvPr id="5" name="角丸四角形 4"/>
          <p:cNvSpPr/>
          <p:nvPr/>
        </p:nvSpPr>
        <p:spPr>
          <a:xfrm>
            <a:off x="4648200" y="4191000"/>
            <a:ext cx="4191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sz="2400" dirty="0">
                <a:latin typeface="Times New Roman" pitchFamily="18" charset="0"/>
                <a:cs typeface="Times New Roman" pitchFamily="18" charset="0"/>
              </a:rPr>
              <a:t>Children with developmental coordination disorder often struggle within mainstream education (</a:t>
            </a:r>
            <a:r>
              <a:rPr lang="en-GB" sz="2400" dirty="0" err="1">
                <a:latin typeface="Times New Roman" pitchFamily="18" charset="0"/>
                <a:cs typeface="Times New Roman" pitchFamily="18" charset="0"/>
              </a:rPr>
              <a:t>Addy</a:t>
            </a:r>
            <a:r>
              <a:rPr lang="en-GB" sz="2400" dirty="0">
                <a:latin typeface="Times New Roman" pitchFamily="18" charset="0"/>
                <a:cs typeface="Times New Roman" pitchFamily="18" charset="0"/>
              </a:rPr>
              <a:t>, 2006, p.25)</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85247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en-GB" smtClean="0"/>
              <a:t>Quotations</a:t>
            </a:r>
            <a:endParaRPr lang="en-US" dirty="0" smtClean="0"/>
          </a:p>
        </p:txBody>
      </p:sp>
      <p:sp>
        <p:nvSpPr>
          <p:cNvPr id="3" name="Content Placeholder 2"/>
          <p:cNvSpPr>
            <a:spLocks noGrp="1"/>
          </p:cNvSpPr>
          <p:nvPr>
            <p:ph idx="1"/>
          </p:nvPr>
        </p:nvSpPr>
        <p:spPr/>
        <p:txBody>
          <a:bodyPr>
            <a:normAutofit fontScale="92500"/>
          </a:bodyPr>
          <a:lstStyle/>
          <a:p>
            <a:r>
              <a:rPr lang="en-GB" dirty="0" smtClean="0"/>
              <a:t>Use quotation marks ‘ ’ and page number(s) to indicate a direct quote.</a:t>
            </a:r>
          </a:p>
          <a:p>
            <a:r>
              <a:rPr lang="en-GB" dirty="0" smtClean="0"/>
              <a:t>Short quotes can be included in your own sentence:</a:t>
            </a:r>
          </a:p>
          <a:p>
            <a:pPr marL="0" indent="0">
              <a:buNone/>
            </a:pPr>
            <a:r>
              <a:rPr lang="en-GB" dirty="0" smtClean="0"/>
              <a:t>	</a:t>
            </a:r>
          </a:p>
          <a:p>
            <a:pPr marL="0" indent="0">
              <a:buNone/>
            </a:pPr>
            <a:r>
              <a:rPr lang="en-GB" dirty="0" smtClean="0"/>
              <a:t>	</a:t>
            </a:r>
          </a:p>
          <a:p>
            <a:r>
              <a:rPr lang="en-GB" dirty="0" smtClean="0"/>
              <a:t>Longer quotes should be indented and in a separate paragraph:</a:t>
            </a:r>
          </a:p>
          <a:p>
            <a:endParaRPr lang="en-GB" dirty="0" smtClean="0"/>
          </a:p>
          <a:p>
            <a:endParaRPr lang="en-GB" dirty="0" smtClean="0"/>
          </a:p>
          <a:p>
            <a:endParaRPr lang="en-GB" dirty="0" smtClean="0"/>
          </a:p>
          <a:p>
            <a:endParaRPr lang="en-GB" dirty="0" smtClean="0"/>
          </a:p>
          <a:p>
            <a:r>
              <a:rPr lang="en-GB" dirty="0" smtClean="0"/>
              <a:t>Avoid overusing quotations. </a:t>
            </a:r>
          </a:p>
          <a:p>
            <a:endParaRPr lang="en-GB" dirty="0" smtClean="0"/>
          </a:p>
          <a:p>
            <a:endParaRPr lang="en-US" dirty="0"/>
          </a:p>
        </p:txBody>
      </p:sp>
      <p:sp>
        <p:nvSpPr>
          <p:cNvPr id="2" name="正方形/長方形 1"/>
          <p:cNvSpPr/>
          <p:nvPr/>
        </p:nvSpPr>
        <p:spPr>
          <a:xfrm>
            <a:off x="762000" y="2514600"/>
            <a:ext cx="777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GB" dirty="0">
                <a:solidFill>
                  <a:schemeClr val="bg1"/>
                </a:solidFill>
                <a:latin typeface="Times New Roman" pitchFamily="18" charset="0"/>
                <a:cs typeface="Times New Roman" pitchFamily="18" charset="0"/>
              </a:rPr>
              <a:t>Continuing professional development allows people to ‘build on their knowledge and skills to develop their level of competence’ (Alsop, 2000, p.64).</a:t>
            </a:r>
            <a:endParaRPr lang="en-US" dirty="0">
              <a:solidFill>
                <a:schemeClr val="bg1"/>
              </a:solidFill>
              <a:latin typeface="Times New Roman" pitchFamily="18" charset="0"/>
              <a:cs typeface="Times New Roman" pitchFamily="18" charset="0"/>
            </a:endParaRPr>
          </a:p>
        </p:txBody>
      </p:sp>
      <p:sp>
        <p:nvSpPr>
          <p:cNvPr id="4" name="正方形/長方形 3"/>
          <p:cNvSpPr/>
          <p:nvPr/>
        </p:nvSpPr>
        <p:spPr>
          <a:xfrm>
            <a:off x="762000" y="4191000"/>
            <a:ext cx="7772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GB" dirty="0">
                <a:solidFill>
                  <a:schemeClr val="bg1"/>
                </a:solidFill>
                <a:latin typeface="Times New Roman" pitchFamily="18" charset="0"/>
                <a:cs typeface="Times New Roman" pitchFamily="18" charset="0"/>
              </a:rPr>
              <a:t>Evidence suggests that the popularity for alternative medicine is growing. </a:t>
            </a:r>
            <a:endParaRPr lang="en-US" dirty="0">
              <a:solidFill>
                <a:schemeClr val="bg1"/>
              </a:solidFill>
              <a:latin typeface="Times New Roman" pitchFamily="18" charset="0"/>
              <a:cs typeface="Times New Roman" pitchFamily="18" charset="0"/>
            </a:endParaRPr>
          </a:p>
          <a:p>
            <a:pPr fontAlgn="auto">
              <a:spcBef>
                <a:spcPts val="0"/>
              </a:spcBef>
              <a:spcAft>
                <a:spcPts val="0"/>
              </a:spcAft>
              <a:defRPr/>
            </a:pPr>
            <a:r>
              <a:rPr lang="en-GB" dirty="0">
                <a:solidFill>
                  <a:schemeClr val="bg1"/>
                </a:solidFill>
                <a:latin typeface="Times New Roman" pitchFamily="18" charset="0"/>
                <a:cs typeface="Times New Roman" pitchFamily="18" charset="0"/>
              </a:rPr>
              <a:t> </a:t>
            </a:r>
            <a:endParaRPr lang="en-US" dirty="0">
              <a:solidFill>
                <a:schemeClr val="bg1"/>
              </a:solidFill>
              <a:latin typeface="Times New Roman" pitchFamily="18" charset="0"/>
              <a:cs typeface="Times New Roman" pitchFamily="18" charset="0"/>
            </a:endParaRPr>
          </a:p>
          <a:p>
            <a:pPr fontAlgn="auto">
              <a:spcBef>
                <a:spcPts val="0"/>
              </a:spcBef>
              <a:spcAft>
                <a:spcPts val="0"/>
              </a:spcAft>
              <a:defRPr/>
            </a:pPr>
            <a:r>
              <a:rPr lang="en-GB" dirty="0">
                <a:solidFill>
                  <a:schemeClr val="bg1"/>
                </a:solidFill>
                <a:latin typeface="Times New Roman" pitchFamily="18" charset="0"/>
                <a:cs typeface="Times New Roman" pitchFamily="18" charset="0"/>
              </a:rPr>
              <a:t>	‘It is estimated that a third of the population have </a:t>
            </a:r>
          </a:p>
          <a:p>
            <a:pPr fontAlgn="auto">
              <a:spcBef>
                <a:spcPts val="0"/>
              </a:spcBef>
              <a:spcAft>
                <a:spcPts val="0"/>
              </a:spcAft>
              <a:defRPr/>
            </a:pPr>
            <a:r>
              <a:rPr lang="en-GB" dirty="0">
                <a:solidFill>
                  <a:schemeClr val="bg1"/>
                </a:solidFill>
                <a:latin typeface="Times New Roman" pitchFamily="18" charset="0"/>
                <a:cs typeface="Times New Roman" pitchFamily="18" charset="0"/>
              </a:rPr>
              <a:t>	 tried the remedies of complementary medicine or </a:t>
            </a:r>
          </a:p>
          <a:p>
            <a:pPr fontAlgn="auto">
              <a:spcBef>
                <a:spcPts val="0"/>
              </a:spcBef>
              <a:spcAft>
                <a:spcPts val="0"/>
              </a:spcAft>
              <a:defRPr/>
            </a:pPr>
            <a:r>
              <a:rPr lang="en-GB" dirty="0">
                <a:solidFill>
                  <a:schemeClr val="bg1"/>
                </a:solidFill>
                <a:latin typeface="Times New Roman" pitchFamily="18" charset="0"/>
                <a:cs typeface="Times New Roman" pitchFamily="18" charset="0"/>
              </a:rPr>
              <a:t>	 visited its practitioners’ (</a:t>
            </a:r>
            <a:r>
              <a:rPr lang="en-GB" dirty="0" err="1">
                <a:solidFill>
                  <a:schemeClr val="bg1"/>
                </a:solidFill>
                <a:latin typeface="Times New Roman" pitchFamily="18" charset="0"/>
                <a:cs typeface="Times New Roman" pitchFamily="18" charset="0"/>
              </a:rPr>
              <a:t>Dimond</a:t>
            </a:r>
            <a:r>
              <a:rPr lang="en-GB" dirty="0">
                <a:solidFill>
                  <a:schemeClr val="bg1"/>
                </a:solidFill>
                <a:latin typeface="Times New Roman" pitchFamily="18" charset="0"/>
                <a:cs typeface="Times New Roman" pitchFamily="18" charset="0"/>
              </a:rPr>
              <a:t>, 2004, p.378).</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5062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t>Paraphrasing</a:t>
            </a:r>
            <a:endParaRPr lang="en-US" dirty="0" smtClean="0"/>
          </a:p>
        </p:txBody>
      </p:sp>
      <p:sp>
        <p:nvSpPr>
          <p:cNvPr id="13315" name="Content Placeholder 2"/>
          <p:cNvSpPr>
            <a:spLocks noGrp="1"/>
          </p:cNvSpPr>
          <p:nvPr>
            <p:ph idx="1"/>
          </p:nvPr>
        </p:nvSpPr>
        <p:spPr/>
        <p:txBody>
          <a:bodyPr>
            <a:normAutofit/>
          </a:bodyPr>
          <a:lstStyle/>
          <a:p>
            <a:r>
              <a:rPr lang="en-GB" dirty="0" smtClean="0"/>
              <a:t>Presenting an idea or argument in your own words.</a:t>
            </a:r>
          </a:p>
          <a:p>
            <a:r>
              <a:rPr lang="en-GB" dirty="0" smtClean="0"/>
              <a:t>Ensure it is significantly altered from the original to avoid issues of plagiarism (just changing a couple of words is not enough!).</a:t>
            </a:r>
          </a:p>
          <a:p>
            <a:r>
              <a:rPr lang="en-GB" dirty="0" smtClean="0"/>
              <a:t>Paraphrases relate to specific sections of a work, so it is good practice to include the page number as you would do with a direct quotation. </a:t>
            </a:r>
            <a:endParaRPr lang="en-US" dirty="0" smtClean="0"/>
          </a:p>
        </p:txBody>
      </p:sp>
      <p:sp>
        <p:nvSpPr>
          <p:cNvPr id="2" name="正方形/長方形 1"/>
          <p:cNvSpPr/>
          <p:nvPr/>
        </p:nvSpPr>
        <p:spPr>
          <a:xfrm>
            <a:off x="1371600" y="4648200"/>
            <a:ext cx="6553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GB" dirty="0">
                <a:solidFill>
                  <a:schemeClr val="bg1"/>
                </a:solidFill>
                <a:latin typeface="Times New Roman" pitchFamily="18" charset="0"/>
                <a:cs typeface="Times New Roman" pitchFamily="18" charset="0"/>
              </a:rPr>
              <a:t>Effectively preparing patients by dealing with questions, setting goals and making the patient feel involved in their care can significantly reduce postoperative anxiety and may have a positive impact on their subsequent recovery (Lees, 2010, p.11).</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99094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Summarising</a:t>
            </a:r>
            <a:endParaRPr lang="en-US" dirty="0" smtClean="0"/>
          </a:p>
        </p:txBody>
      </p:sp>
      <p:sp>
        <p:nvSpPr>
          <p:cNvPr id="14339" name="Content Placeholder 2"/>
          <p:cNvSpPr>
            <a:spLocks noGrp="1"/>
          </p:cNvSpPr>
          <p:nvPr>
            <p:ph idx="1"/>
          </p:nvPr>
        </p:nvSpPr>
        <p:spPr/>
        <p:txBody>
          <a:bodyPr/>
          <a:lstStyle/>
          <a:p>
            <a:r>
              <a:rPr lang="en-GB" dirty="0" smtClean="0"/>
              <a:t>A brief outline of the main points of a work without going into specific details.</a:t>
            </a:r>
          </a:p>
          <a:p>
            <a:r>
              <a:rPr lang="en-GB" dirty="0" smtClean="0"/>
              <a:t>Generally summaries relate to a whole work, or to a large section, so are much less specific than paraphrasing.</a:t>
            </a:r>
          </a:p>
          <a:p>
            <a:r>
              <a:rPr lang="en-GB" dirty="0" smtClean="0"/>
              <a:t>As a summary potentially covers most or all of a work, it does not require page numbers to be given as they are for direct quotations and paraphrasing.</a:t>
            </a:r>
          </a:p>
          <a:p>
            <a:endParaRPr lang="en-GB" dirty="0" smtClean="0"/>
          </a:p>
        </p:txBody>
      </p:sp>
      <p:sp>
        <p:nvSpPr>
          <p:cNvPr id="2" name="正方形/長方形 1"/>
          <p:cNvSpPr/>
          <p:nvPr/>
        </p:nvSpPr>
        <p:spPr>
          <a:xfrm>
            <a:off x="1572618" y="5105400"/>
            <a:ext cx="576064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GB" dirty="0">
                <a:solidFill>
                  <a:schemeClr val="bg1"/>
                </a:solidFill>
                <a:latin typeface="Times New Roman" pitchFamily="18" charset="0"/>
                <a:cs typeface="Times New Roman" pitchFamily="18" charset="0"/>
              </a:rPr>
              <a:t>A recent study by Sampson (2009) demonstrated that moderate alcohol consumption may reduce the risk of dementia in later life.</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1884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Secondary References</a:t>
            </a:r>
            <a:endParaRPr lang="en-US" dirty="0" smtClean="0"/>
          </a:p>
        </p:txBody>
      </p:sp>
      <p:sp>
        <p:nvSpPr>
          <p:cNvPr id="15363" name="Content Placeholder 2"/>
          <p:cNvSpPr>
            <a:spLocks noGrp="1"/>
          </p:cNvSpPr>
          <p:nvPr>
            <p:ph idx="1"/>
          </p:nvPr>
        </p:nvSpPr>
        <p:spPr/>
        <p:txBody>
          <a:bodyPr>
            <a:normAutofit/>
          </a:bodyPr>
          <a:lstStyle/>
          <a:p>
            <a:r>
              <a:rPr lang="en-GB" sz="2400" dirty="0" smtClean="0"/>
              <a:t>Where the passage you are referring to is the authors own reference to another work.</a:t>
            </a:r>
          </a:p>
          <a:p>
            <a:r>
              <a:rPr lang="en-GB" sz="2400" dirty="0" smtClean="0"/>
              <a:t>You are relying on their accurate and unbiased reproduction of that work, so it is much better to locate the source and read and reference it directly in your own work.</a:t>
            </a:r>
          </a:p>
          <a:p>
            <a:r>
              <a:rPr lang="en-GB" sz="2400" dirty="0" smtClean="0"/>
              <a:t>If you cannot locate the original, secondary reference it by:</a:t>
            </a:r>
          </a:p>
        </p:txBody>
      </p:sp>
      <p:sp>
        <p:nvSpPr>
          <p:cNvPr id="15366" name="TextBox 5"/>
          <p:cNvSpPr txBox="1">
            <a:spLocks noChangeArrowheads="1"/>
          </p:cNvSpPr>
          <p:nvPr/>
        </p:nvSpPr>
        <p:spPr bwMode="auto">
          <a:xfrm>
            <a:off x="1116013" y="5229225"/>
            <a:ext cx="2016125" cy="830263"/>
          </a:xfrm>
          <a:prstGeom prst="rect">
            <a:avLst/>
          </a:prstGeom>
          <a:noFill/>
          <a:ln w="9525">
            <a:noFill/>
            <a:miter lim="800000"/>
            <a:headEnd/>
            <a:tailEnd/>
          </a:ln>
        </p:spPr>
        <p:txBody>
          <a:bodyPr>
            <a:spAutoFit/>
          </a:bodyPr>
          <a:lstStyle/>
          <a:p>
            <a:r>
              <a:rPr lang="en-GB" sz="1600">
                <a:solidFill>
                  <a:schemeClr val="bg1"/>
                </a:solidFill>
              </a:rPr>
              <a:t>In your end list:</a:t>
            </a:r>
          </a:p>
          <a:p>
            <a:r>
              <a:rPr lang="en-GB" sz="1600">
                <a:solidFill>
                  <a:schemeClr val="bg1"/>
                </a:solidFill>
              </a:rPr>
              <a:t>Reference the item you have read.</a:t>
            </a:r>
            <a:endParaRPr lang="en-US" sz="1600">
              <a:solidFill>
                <a:schemeClr val="bg1"/>
              </a:solidFill>
            </a:endParaRPr>
          </a:p>
        </p:txBody>
      </p:sp>
      <p:sp>
        <p:nvSpPr>
          <p:cNvPr id="15367" name="TextBox 6"/>
          <p:cNvSpPr txBox="1">
            <a:spLocks noChangeArrowheads="1"/>
          </p:cNvSpPr>
          <p:nvPr/>
        </p:nvSpPr>
        <p:spPr bwMode="auto">
          <a:xfrm>
            <a:off x="6156325" y="4221163"/>
            <a:ext cx="1439863" cy="1077218"/>
          </a:xfrm>
          <a:prstGeom prst="rect">
            <a:avLst/>
          </a:prstGeom>
          <a:noFill/>
          <a:ln w="9525">
            <a:noFill/>
            <a:miter lim="800000"/>
            <a:headEnd/>
            <a:tailEnd/>
          </a:ln>
        </p:spPr>
        <p:txBody>
          <a:bodyPr>
            <a:spAutoFit/>
          </a:bodyPr>
          <a:lstStyle/>
          <a:p>
            <a:pPr algn="r"/>
            <a:r>
              <a:rPr lang="en-GB" sz="1600">
                <a:solidFill>
                  <a:schemeClr val="bg1"/>
                </a:solidFill>
              </a:rPr>
              <a:t>In the body of your text cite both works</a:t>
            </a:r>
            <a:endParaRPr lang="en-US" sz="1600">
              <a:solidFill>
                <a:schemeClr val="bg1"/>
              </a:solidFill>
            </a:endParaRPr>
          </a:p>
        </p:txBody>
      </p:sp>
      <p:sp>
        <p:nvSpPr>
          <p:cNvPr id="2" name="正方形/長方形 1"/>
          <p:cNvSpPr/>
          <p:nvPr/>
        </p:nvSpPr>
        <p:spPr>
          <a:xfrm>
            <a:off x="632778" y="3962400"/>
            <a:ext cx="5715000" cy="1173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GB" dirty="0">
                <a:solidFill>
                  <a:schemeClr val="bg1"/>
                </a:solidFill>
                <a:latin typeface="Times New Roman" pitchFamily="18" charset="0"/>
                <a:cs typeface="Times New Roman" pitchFamily="18" charset="0"/>
              </a:rPr>
              <a:t>A study concluded that marijuana users felt ‘less confident’ than cocaine users about being able to stop taking the drug. (</a:t>
            </a:r>
            <a:r>
              <a:rPr lang="en-GB" dirty="0" err="1">
                <a:solidFill>
                  <a:schemeClr val="bg1"/>
                </a:solidFill>
                <a:latin typeface="Times New Roman" pitchFamily="18" charset="0"/>
                <a:cs typeface="Times New Roman" pitchFamily="18" charset="0"/>
              </a:rPr>
              <a:t>Budney</a:t>
            </a:r>
            <a:r>
              <a:rPr lang="en-GB" dirty="0">
                <a:solidFill>
                  <a:schemeClr val="bg1"/>
                </a:solidFill>
                <a:latin typeface="Times New Roman" pitchFamily="18" charset="0"/>
                <a:cs typeface="Times New Roman" pitchFamily="18" charset="0"/>
              </a:rPr>
              <a:t> et al, 1998 cited in Butcher, </a:t>
            </a:r>
            <a:r>
              <a:rPr lang="en-GB" dirty="0" err="1">
                <a:solidFill>
                  <a:schemeClr val="bg1"/>
                </a:solidFill>
                <a:latin typeface="Times New Roman" pitchFamily="18" charset="0"/>
                <a:cs typeface="Times New Roman" pitchFamily="18" charset="0"/>
              </a:rPr>
              <a:t>Mineka</a:t>
            </a:r>
            <a:r>
              <a:rPr lang="en-GB" dirty="0">
                <a:solidFill>
                  <a:schemeClr val="bg1"/>
                </a:solidFill>
                <a:latin typeface="Times New Roman" pitchFamily="18" charset="0"/>
                <a:cs typeface="Times New Roman" pitchFamily="18" charset="0"/>
              </a:rPr>
              <a:t> &amp; Hooley, 2010, p.412).</a:t>
            </a:r>
            <a:endParaRPr lang="en-US" dirty="0">
              <a:solidFill>
                <a:schemeClr val="bg1"/>
              </a:solidFill>
              <a:latin typeface="Times New Roman" pitchFamily="18" charset="0"/>
              <a:cs typeface="Times New Roman" pitchFamily="18" charset="0"/>
            </a:endParaRPr>
          </a:p>
        </p:txBody>
      </p:sp>
      <p:sp>
        <p:nvSpPr>
          <p:cNvPr id="3" name="正方形/長方形 2"/>
          <p:cNvSpPr/>
          <p:nvPr/>
        </p:nvSpPr>
        <p:spPr>
          <a:xfrm>
            <a:off x="3059832" y="5301456"/>
            <a:ext cx="4636368" cy="870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GB" dirty="0">
                <a:solidFill>
                  <a:schemeClr val="bg1"/>
                </a:solidFill>
                <a:latin typeface="Times New Roman" pitchFamily="18" charset="0"/>
                <a:cs typeface="Times New Roman" pitchFamily="18" charset="0"/>
              </a:rPr>
              <a:t>Butcher, J. N., </a:t>
            </a:r>
            <a:r>
              <a:rPr lang="en-GB" dirty="0" err="1">
                <a:solidFill>
                  <a:schemeClr val="bg1"/>
                </a:solidFill>
                <a:latin typeface="Times New Roman" pitchFamily="18" charset="0"/>
                <a:cs typeface="Times New Roman" pitchFamily="18" charset="0"/>
              </a:rPr>
              <a:t>Mineka</a:t>
            </a:r>
            <a:r>
              <a:rPr lang="en-GB" dirty="0">
                <a:solidFill>
                  <a:schemeClr val="bg1"/>
                </a:solidFill>
                <a:latin typeface="Times New Roman" pitchFamily="18" charset="0"/>
                <a:cs typeface="Times New Roman" pitchFamily="18" charset="0"/>
              </a:rPr>
              <a:t>, S. &amp; Hooley, J. M. (2010) Abnormal Psychology (14th </a:t>
            </a:r>
            <a:r>
              <a:rPr lang="en-GB" dirty="0" err="1">
                <a:solidFill>
                  <a:schemeClr val="bg1"/>
                </a:solidFill>
                <a:latin typeface="Times New Roman" pitchFamily="18" charset="0"/>
                <a:cs typeface="Times New Roman" pitchFamily="18" charset="0"/>
              </a:rPr>
              <a:t>ed</a:t>
            </a:r>
            <a:r>
              <a:rPr lang="en-GB" dirty="0">
                <a:solidFill>
                  <a:schemeClr val="bg1"/>
                </a:solidFill>
                <a:latin typeface="Times New Roman" pitchFamily="18" charset="0"/>
                <a:cs typeface="Times New Roman" pitchFamily="18" charset="0"/>
              </a:rPr>
              <a:t>). Boston, Parson Education Inc.</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58678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Purpose of this session</a:t>
            </a:r>
            <a:endParaRPr lang="en-GB" dirty="0"/>
          </a:p>
        </p:txBody>
      </p:sp>
      <p:sp>
        <p:nvSpPr>
          <p:cNvPr id="3" name="Content Placeholder 2"/>
          <p:cNvSpPr>
            <a:spLocks noGrp="1"/>
          </p:cNvSpPr>
          <p:nvPr>
            <p:ph idx="1"/>
          </p:nvPr>
        </p:nvSpPr>
        <p:spPr/>
        <p:txBody>
          <a:bodyPr>
            <a:normAutofit/>
          </a:bodyPr>
          <a:lstStyle/>
          <a:p>
            <a:r>
              <a:rPr lang="en-GB" sz="3200" dirty="0" smtClean="0"/>
              <a:t>What is citing and referencing?</a:t>
            </a:r>
          </a:p>
          <a:p>
            <a:r>
              <a:rPr lang="en-GB" sz="3200" dirty="0"/>
              <a:t>Why citing and referencing is important?</a:t>
            </a:r>
          </a:p>
          <a:p>
            <a:r>
              <a:rPr lang="en-GB" sz="3200" dirty="0" smtClean="0"/>
              <a:t>When to cite and when not to cite?</a:t>
            </a:r>
          </a:p>
          <a:p>
            <a:r>
              <a:rPr lang="en-GB" sz="3200" dirty="0" smtClean="0"/>
              <a:t>How to cite sources using the Harvard style</a:t>
            </a:r>
          </a:p>
          <a:p>
            <a:r>
              <a:rPr lang="en-GB" sz="3200" dirty="0" smtClean="0"/>
              <a:t>How to write reference lists in the Harvard style</a:t>
            </a:r>
            <a:endParaRPr lang="en-GB" sz="3200" dirty="0"/>
          </a:p>
        </p:txBody>
      </p:sp>
    </p:spTree>
    <p:extLst>
      <p:ext uri="{BB962C8B-B14F-4D97-AF65-F5344CB8AC3E}">
        <p14:creationId xmlns:p14="http://schemas.microsoft.com/office/powerpoint/2010/main" val="3715605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Title Case and Sentence Case</a:t>
            </a:r>
            <a:endParaRPr lang="en-US" dirty="0"/>
          </a:p>
        </p:txBody>
      </p:sp>
      <p:sp>
        <p:nvSpPr>
          <p:cNvPr id="3" name="Content Placeholder 2"/>
          <p:cNvSpPr>
            <a:spLocks noGrp="1"/>
          </p:cNvSpPr>
          <p:nvPr>
            <p:ph idx="1"/>
          </p:nvPr>
        </p:nvSpPr>
        <p:spPr/>
        <p:txBody>
          <a:bodyPr/>
          <a:lstStyle/>
          <a:p>
            <a:r>
              <a:rPr lang="en-US" dirty="0" smtClean="0"/>
              <a:t>Title Case – The first letters of all words in title are capitalized except :</a:t>
            </a:r>
          </a:p>
          <a:p>
            <a:pPr lvl="1"/>
            <a:r>
              <a:rPr lang="en-US" dirty="0" smtClean="0"/>
              <a:t>Articles (a, an, the)</a:t>
            </a:r>
          </a:p>
          <a:p>
            <a:pPr lvl="1"/>
            <a:r>
              <a:rPr lang="en-US" dirty="0" smtClean="0"/>
              <a:t>Conjunctions (for, and, nor, but, or, yet, so)</a:t>
            </a:r>
          </a:p>
          <a:p>
            <a:pPr lvl="1"/>
            <a:r>
              <a:rPr lang="en-US" dirty="0" smtClean="0"/>
              <a:t>The words ‘to’ and ‘as’</a:t>
            </a:r>
          </a:p>
          <a:p>
            <a:endParaRPr lang="en-US" dirty="0" smtClean="0"/>
          </a:p>
          <a:p>
            <a:r>
              <a:rPr lang="en-US" dirty="0" smtClean="0"/>
              <a:t>Sentence Case – Only first letter of the first word or proper noun are capitalized</a:t>
            </a:r>
          </a:p>
        </p:txBody>
      </p:sp>
    </p:spTree>
    <p:extLst>
      <p:ext uri="{BB962C8B-B14F-4D97-AF65-F5344CB8AC3E}">
        <p14:creationId xmlns:p14="http://schemas.microsoft.com/office/powerpoint/2010/main" val="923697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How to reference a…</a:t>
            </a:r>
            <a:endParaRPr lang="en-US" dirty="0" smtClean="0"/>
          </a:p>
        </p:txBody>
      </p:sp>
      <p:sp>
        <p:nvSpPr>
          <p:cNvPr id="17411" name="Content Placeholder 2"/>
          <p:cNvSpPr>
            <a:spLocks noGrp="1"/>
          </p:cNvSpPr>
          <p:nvPr>
            <p:ph idx="1"/>
          </p:nvPr>
        </p:nvSpPr>
        <p:spPr/>
        <p:txBody>
          <a:bodyPr/>
          <a:lstStyle/>
          <a:p>
            <a:r>
              <a:rPr lang="en-GB" smtClean="0"/>
              <a:t>BOOK</a:t>
            </a:r>
          </a:p>
          <a:p>
            <a:endParaRPr lang="en-GB" smtClean="0"/>
          </a:p>
          <a:p>
            <a:endParaRPr lang="en-US" smtClean="0"/>
          </a:p>
        </p:txBody>
      </p:sp>
      <p:graphicFrame>
        <p:nvGraphicFramePr>
          <p:cNvPr id="5" name="Diagram 4"/>
          <p:cNvGraphicFramePr/>
          <p:nvPr>
            <p:extLst>
              <p:ext uri="{D42A27DB-BD31-4B8C-83A1-F6EECF244321}">
                <p14:modId xmlns:p14="http://schemas.microsoft.com/office/powerpoint/2010/main" val="4011057652"/>
              </p:ext>
            </p:extLst>
          </p:nvPr>
        </p:nvGraphicFramePr>
        <p:xfrm>
          <a:off x="1187624" y="3290500"/>
          <a:ext cx="7056784" cy="1002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3" name="TextBox 5"/>
          <p:cNvSpPr txBox="1">
            <a:spLocks noChangeArrowheads="1"/>
          </p:cNvSpPr>
          <p:nvPr/>
        </p:nvSpPr>
        <p:spPr bwMode="auto">
          <a:xfrm>
            <a:off x="1116013" y="2205038"/>
            <a:ext cx="3024187" cy="862012"/>
          </a:xfrm>
          <a:prstGeom prst="rect">
            <a:avLst/>
          </a:prstGeom>
          <a:noFill/>
          <a:ln w="9525">
            <a:noFill/>
            <a:miter lim="800000"/>
            <a:headEnd/>
            <a:tailEnd/>
          </a:ln>
        </p:spPr>
        <p:txBody>
          <a:bodyPr>
            <a:spAutoFit/>
          </a:bodyPr>
          <a:lstStyle/>
          <a:p>
            <a:r>
              <a:rPr lang="en-GB" b="1">
                <a:solidFill>
                  <a:schemeClr val="bg1"/>
                </a:solidFill>
              </a:rPr>
              <a:t>Author(s)</a:t>
            </a:r>
          </a:p>
          <a:p>
            <a:r>
              <a:rPr lang="en-GB" sz="1600">
                <a:solidFill>
                  <a:schemeClr val="bg1"/>
                </a:solidFill>
              </a:rPr>
              <a:t>Surname.Initial(s), </a:t>
            </a:r>
          </a:p>
          <a:p>
            <a:r>
              <a:rPr lang="en-GB" sz="1600">
                <a:solidFill>
                  <a:schemeClr val="bg1"/>
                </a:solidFill>
              </a:rPr>
              <a:t>Use &amp; between two authors.</a:t>
            </a:r>
            <a:endParaRPr lang="en-US" sz="1600">
              <a:solidFill>
                <a:schemeClr val="bg1"/>
              </a:solidFill>
            </a:endParaRPr>
          </a:p>
        </p:txBody>
      </p:sp>
      <p:sp>
        <p:nvSpPr>
          <p:cNvPr id="17414" name="TextBox 6"/>
          <p:cNvSpPr txBox="1">
            <a:spLocks noChangeArrowheads="1"/>
          </p:cNvSpPr>
          <p:nvPr/>
        </p:nvSpPr>
        <p:spPr bwMode="auto">
          <a:xfrm>
            <a:off x="4859338" y="2205038"/>
            <a:ext cx="2376487" cy="646112"/>
          </a:xfrm>
          <a:prstGeom prst="rect">
            <a:avLst/>
          </a:prstGeom>
          <a:noFill/>
          <a:ln w="9525">
            <a:noFill/>
            <a:miter lim="800000"/>
            <a:headEnd/>
            <a:tailEnd/>
          </a:ln>
        </p:spPr>
        <p:txBody>
          <a:bodyPr>
            <a:spAutoFit/>
          </a:bodyPr>
          <a:lstStyle/>
          <a:p>
            <a:r>
              <a:rPr lang="en-GB" b="1">
                <a:solidFill>
                  <a:schemeClr val="bg1"/>
                </a:solidFill>
              </a:rPr>
              <a:t>Date</a:t>
            </a:r>
          </a:p>
          <a:p>
            <a:r>
              <a:rPr lang="en-GB">
                <a:solidFill>
                  <a:schemeClr val="bg1"/>
                </a:solidFill>
              </a:rPr>
              <a:t>Year of publication</a:t>
            </a:r>
            <a:endParaRPr lang="en-US">
              <a:solidFill>
                <a:schemeClr val="bg1"/>
              </a:solidFill>
            </a:endParaRPr>
          </a:p>
        </p:txBody>
      </p:sp>
      <p:sp>
        <p:nvSpPr>
          <p:cNvPr id="17415" name="TextBox 7"/>
          <p:cNvSpPr txBox="1">
            <a:spLocks noChangeArrowheads="1"/>
          </p:cNvSpPr>
          <p:nvPr/>
        </p:nvSpPr>
        <p:spPr bwMode="auto">
          <a:xfrm>
            <a:off x="900113" y="4292600"/>
            <a:ext cx="3024187" cy="615950"/>
          </a:xfrm>
          <a:prstGeom prst="rect">
            <a:avLst/>
          </a:prstGeom>
          <a:noFill/>
          <a:ln w="9525">
            <a:noFill/>
            <a:miter lim="800000"/>
            <a:headEnd/>
            <a:tailEnd/>
          </a:ln>
        </p:spPr>
        <p:txBody>
          <a:bodyPr>
            <a:spAutoFit/>
          </a:bodyPr>
          <a:lstStyle/>
          <a:p>
            <a:r>
              <a:rPr lang="en-GB" b="1">
                <a:solidFill>
                  <a:schemeClr val="bg1"/>
                </a:solidFill>
              </a:rPr>
              <a:t>Title </a:t>
            </a:r>
          </a:p>
          <a:p>
            <a:r>
              <a:rPr lang="en-GB" sz="1600">
                <a:solidFill>
                  <a:schemeClr val="bg1"/>
                </a:solidFill>
              </a:rPr>
              <a:t>In sentence case and italicised.</a:t>
            </a:r>
            <a:endParaRPr lang="en-US" sz="1600">
              <a:solidFill>
                <a:schemeClr val="bg1"/>
              </a:solidFill>
            </a:endParaRPr>
          </a:p>
        </p:txBody>
      </p:sp>
      <p:sp>
        <p:nvSpPr>
          <p:cNvPr id="17416" name="TextBox 8"/>
          <p:cNvSpPr txBox="1">
            <a:spLocks noChangeArrowheads="1"/>
          </p:cNvSpPr>
          <p:nvPr/>
        </p:nvSpPr>
        <p:spPr bwMode="auto">
          <a:xfrm>
            <a:off x="5435600" y="4365625"/>
            <a:ext cx="3024188" cy="862013"/>
          </a:xfrm>
          <a:prstGeom prst="rect">
            <a:avLst/>
          </a:prstGeom>
          <a:noFill/>
          <a:ln w="9525">
            <a:noFill/>
            <a:miter lim="800000"/>
            <a:headEnd/>
            <a:tailEnd/>
          </a:ln>
        </p:spPr>
        <p:txBody>
          <a:bodyPr>
            <a:spAutoFit/>
          </a:bodyPr>
          <a:lstStyle/>
          <a:p>
            <a:r>
              <a:rPr lang="en-GB" b="1">
                <a:solidFill>
                  <a:schemeClr val="bg1"/>
                </a:solidFill>
              </a:rPr>
              <a:t>Publisher</a:t>
            </a:r>
          </a:p>
          <a:p>
            <a:r>
              <a:rPr lang="en-GB" sz="1600">
                <a:solidFill>
                  <a:schemeClr val="bg1"/>
                </a:solidFill>
              </a:rPr>
              <a:t>Place of publication, publisher.</a:t>
            </a:r>
          </a:p>
          <a:p>
            <a:r>
              <a:rPr lang="en-GB" sz="1600">
                <a:solidFill>
                  <a:schemeClr val="bg1"/>
                </a:solidFill>
              </a:rPr>
              <a:t> </a:t>
            </a:r>
            <a:endParaRPr lang="en-US" sz="1600">
              <a:solidFill>
                <a:schemeClr val="bg1"/>
              </a:solidFill>
            </a:endParaRPr>
          </a:p>
        </p:txBody>
      </p:sp>
      <p:cxnSp>
        <p:nvCxnSpPr>
          <p:cNvPr id="11" name="Straight Arrow Connector 10"/>
          <p:cNvCxnSpPr/>
          <p:nvPr/>
        </p:nvCxnSpPr>
        <p:spPr>
          <a:xfrm>
            <a:off x="2411760" y="2996952"/>
            <a:ext cx="720080" cy="360040"/>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220072" y="2780928"/>
            <a:ext cx="576064" cy="576064"/>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6012160" y="4005064"/>
            <a:ext cx="1008112" cy="504056"/>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835696" y="4005064"/>
            <a:ext cx="936104" cy="43204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99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How to reference a…</a:t>
            </a:r>
            <a:endParaRPr lang="en-US" smtClean="0"/>
          </a:p>
        </p:txBody>
      </p:sp>
      <p:sp>
        <p:nvSpPr>
          <p:cNvPr id="18435" name="Content Placeholder 2"/>
          <p:cNvSpPr>
            <a:spLocks noGrp="1"/>
          </p:cNvSpPr>
          <p:nvPr>
            <p:ph idx="1"/>
          </p:nvPr>
        </p:nvSpPr>
        <p:spPr/>
        <p:txBody>
          <a:bodyPr/>
          <a:lstStyle/>
          <a:p>
            <a:r>
              <a:rPr lang="en-GB" smtClean="0"/>
              <a:t>e-BOOK</a:t>
            </a:r>
          </a:p>
          <a:p>
            <a:endParaRPr lang="en-GB" smtClean="0"/>
          </a:p>
          <a:p>
            <a:endParaRPr lang="en-US" smtClean="0"/>
          </a:p>
        </p:txBody>
      </p:sp>
      <p:graphicFrame>
        <p:nvGraphicFramePr>
          <p:cNvPr id="5" name="Diagram 4"/>
          <p:cNvGraphicFramePr/>
          <p:nvPr>
            <p:extLst>
              <p:ext uri="{D42A27DB-BD31-4B8C-83A1-F6EECF244321}">
                <p14:modId xmlns:p14="http://schemas.microsoft.com/office/powerpoint/2010/main" val="3775364441"/>
              </p:ext>
            </p:extLst>
          </p:nvPr>
        </p:nvGraphicFramePr>
        <p:xfrm>
          <a:off x="1043608" y="3284984"/>
          <a:ext cx="7200800" cy="12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7" name="TextBox 5"/>
          <p:cNvSpPr txBox="1">
            <a:spLocks noChangeArrowheads="1"/>
          </p:cNvSpPr>
          <p:nvPr/>
        </p:nvSpPr>
        <p:spPr bwMode="auto">
          <a:xfrm>
            <a:off x="250825" y="2205038"/>
            <a:ext cx="3025775" cy="862012"/>
          </a:xfrm>
          <a:prstGeom prst="rect">
            <a:avLst/>
          </a:prstGeom>
          <a:noFill/>
          <a:ln w="9525">
            <a:noFill/>
            <a:miter lim="800000"/>
            <a:headEnd/>
            <a:tailEnd/>
          </a:ln>
        </p:spPr>
        <p:txBody>
          <a:bodyPr>
            <a:spAutoFit/>
          </a:bodyPr>
          <a:lstStyle/>
          <a:p>
            <a:r>
              <a:rPr lang="en-GB" b="1">
                <a:solidFill>
                  <a:schemeClr val="bg1"/>
                </a:solidFill>
              </a:rPr>
              <a:t>Author(s)</a:t>
            </a:r>
          </a:p>
          <a:p>
            <a:r>
              <a:rPr lang="en-GB" sz="1600">
                <a:solidFill>
                  <a:schemeClr val="bg1"/>
                </a:solidFill>
              </a:rPr>
              <a:t>Surname.Initial(s), </a:t>
            </a:r>
          </a:p>
          <a:p>
            <a:r>
              <a:rPr lang="en-GB" sz="1600">
                <a:solidFill>
                  <a:schemeClr val="bg1"/>
                </a:solidFill>
              </a:rPr>
              <a:t>Use &amp; between two authors.</a:t>
            </a:r>
            <a:endParaRPr lang="en-US" sz="1600">
              <a:solidFill>
                <a:schemeClr val="bg1"/>
              </a:solidFill>
            </a:endParaRPr>
          </a:p>
        </p:txBody>
      </p:sp>
      <p:sp>
        <p:nvSpPr>
          <p:cNvPr id="18438" name="TextBox 6"/>
          <p:cNvSpPr txBox="1">
            <a:spLocks noChangeArrowheads="1"/>
          </p:cNvSpPr>
          <p:nvPr/>
        </p:nvSpPr>
        <p:spPr bwMode="auto">
          <a:xfrm>
            <a:off x="2771775" y="1844675"/>
            <a:ext cx="2376488" cy="646113"/>
          </a:xfrm>
          <a:prstGeom prst="rect">
            <a:avLst/>
          </a:prstGeom>
          <a:noFill/>
          <a:ln w="9525">
            <a:noFill/>
            <a:miter lim="800000"/>
            <a:headEnd/>
            <a:tailEnd/>
          </a:ln>
        </p:spPr>
        <p:txBody>
          <a:bodyPr>
            <a:spAutoFit/>
          </a:bodyPr>
          <a:lstStyle/>
          <a:p>
            <a:r>
              <a:rPr lang="en-GB" b="1">
                <a:solidFill>
                  <a:schemeClr val="bg1"/>
                </a:solidFill>
              </a:rPr>
              <a:t>Date</a:t>
            </a:r>
          </a:p>
          <a:p>
            <a:r>
              <a:rPr lang="en-GB">
                <a:solidFill>
                  <a:schemeClr val="bg1"/>
                </a:solidFill>
              </a:rPr>
              <a:t>Year of publication</a:t>
            </a:r>
            <a:endParaRPr lang="en-US">
              <a:solidFill>
                <a:schemeClr val="bg1"/>
              </a:solidFill>
            </a:endParaRPr>
          </a:p>
        </p:txBody>
      </p:sp>
      <p:sp>
        <p:nvSpPr>
          <p:cNvPr id="18439" name="TextBox 7"/>
          <p:cNvSpPr txBox="1">
            <a:spLocks noChangeArrowheads="1"/>
          </p:cNvSpPr>
          <p:nvPr/>
        </p:nvSpPr>
        <p:spPr bwMode="auto">
          <a:xfrm>
            <a:off x="5292725" y="2205038"/>
            <a:ext cx="3024188" cy="615950"/>
          </a:xfrm>
          <a:prstGeom prst="rect">
            <a:avLst/>
          </a:prstGeom>
          <a:noFill/>
          <a:ln w="9525">
            <a:noFill/>
            <a:miter lim="800000"/>
            <a:headEnd/>
            <a:tailEnd/>
          </a:ln>
        </p:spPr>
        <p:txBody>
          <a:bodyPr>
            <a:spAutoFit/>
          </a:bodyPr>
          <a:lstStyle/>
          <a:p>
            <a:r>
              <a:rPr lang="en-GB" b="1">
                <a:solidFill>
                  <a:schemeClr val="bg1"/>
                </a:solidFill>
              </a:rPr>
              <a:t>Title </a:t>
            </a:r>
          </a:p>
          <a:p>
            <a:r>
              <a:rPr lang="en-GB" sz="1600">
                <a:solidFill>
                  <a:schemeClr val="bg1"/>
                </a:solidFill>
              </a:rPr>
              <a:t>In sentence case and italicised.</a:t>
            </a:r>
            <a:endParaRPr lang="en-US" sz="1600">
              <a:solidFill>
                <a:schemeClr val="bg1"/>
              </a:solidFill>
            </a:endParaRPr>
          </a:p>
        </p:txBody>
      </p:sp>
      <p:sp>
        <p:nvSpPr>
          <p:cNvPr id="18440" name="TextBox 8"/>
          <p:cNvSpPr txBox="1">
            <a:spLocks noChangeArrowheads="1"/>
          </p:cNvSpPr>
          <p:nvPr/>
        </p:nvSpPr>
        <p:spPr bwMode="auto">
          <a:xfrm>
            <a:off x="107950" y="4437063"/>
            <a:ext cx="3024188" cy="862012"/>
          </a:xfrm>
          <a:prstGeom prst="rect">
            <a:avLst/>
          </a:prstGeom>
          <a:noFill/>
          <a:ln w="9525">
            <a:noFill/>
            <a:miter lim="800000"/>
            <a:headEnd/>
            <a:tailEnd/>
          </a:ln>
        </p:spPr>
        <p:txBody>
          <a:bodyPr>
            <a:spAutoFit/>
          </a:bodyPr>
          <a:lstStyle/>
          <a:p>
            <a:r>
              <a:rPr lang="en-GB" b="1">
                <a:solidFill>
                  <a:schemeClr val="bg1"/>
                </a:solidFill>
              </a:rPr>
              <a:t>Publisher</a:t>
            </a:r>
          </a:p>
          <a:p>
            <a:r>
              <a:rPr lang="en-GB" sz="1600">
                <a:solidFill>
                  <a:schemeClr val="bg1"/>
                </a:solidFill>
              </a:rPr>
              <a:t>Publisher followed by [Online].</a:t>
            </a:r>
          </a:p>
          <a:p>
            <a:r>
              <a:rPr lang="en-GB" sz="1600">
                <a:solidFill>
                  <a:schemeClr val="bg1"/>
                </a:solidFill>
              </a:rPr>
              <a:t> </a:t>
            </a:r>
            <a:endParaRPr lang="en-US" sz="1600">
              <a:solidFill>
                <a:schemeClr val="bg1"/>
              </a:solidFill>
            </a:endParaRPr>
          </a:p>
        </p:txBody>
      </p:sp>
      <p:cxnSp>
        <p:nvCxnSpPr>
          <p:cNvPr id="11" name="Straight Arrow Connector 10"/>
          <p:cNvCxnSpPr/>
          <p:nvPr/>
        </p:nvCxnSpPr>
        <p:spPr>
          <a:xfrm>
            <a:off x="1547664" y="2996952"/>
            <a:ext cx="720080" cy="43204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292987" y="2762056"/>
            <a:ext cx="937847" cy="396044"/>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79712" y="3789040"/>
            <a:ext cx="2448272" cy="1008112"/>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652120" y="2852936"/>
            <a:ext cx="1008112" cy="576064"/>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8445" name="TextBox 24"/>
          <p:cNvSpPr txBox="1">
            <a:spLocks noChangeArrowheads="1"/>
          </p:cNvSpPr>
          <p:nvPr/>
        </p:nvSpPr>
        <p:spPr bwMode="auto">
          <a:xfrm>
            <a:off x="4140200" y="4581525"/>
            <a:ext cx="3744913" cy="1846263"/>
          </a:xfrm>
          <a:prstGeom prst="rect">
            <a:avLst/>
          </a:prstGeom>
          <a:noFill/>
          <a:ln w="9525">
            <a:noFill/>
            <a:miter lim="800000"/>
            <a:headEnd/>
            <a:tailEnd/>
          </a:ln>
        </p:spPr>
        <p:txBody>
          <a:bodyPr>
            <a:spAutoFit/>
          </a:bodyPr>
          <a:lstStyle/>
          <a:p>
            <a:r>
              <a:rPr lang="en-GB" b="1">
                <a:solidFill>
                  <a:schemeClr val="bg1"/>
                </a:solidFill>
              </a:rPr>
              <a:t>Access information</a:t>
            </a:r>
          </a:p>
          <a:p>
            <a:r>
              <a:rPr lang="en-GB" sz="1600">
                <a:solidFill>
                  <a:schemeClr val="bg1"/>
                </a:solidFill>
              </a:rPr>
              <a:t>Give homepage of website,  and date and time you accessed the resource.</a:t>
            </a:r>
          </a:p>
          <a:p>
            <a:endParaRPr lang="en-GB" sz="1600">
              <a:solidFill>
                <a:schemeClr val="bg1"/>
              </a:solidFill>
            </a:endParaRPr>
          </a:p>
          <a:p>
            <a:r>
              <a:rPr lang="en-GB" sz="1600">
                <a:solidFill>
                  <a:schemeClr val="bg1"/>
                </a:solidFill>
              </a:rPr>
              <a:t>(As e-books often require a login, only the homepage needs to be given.)</a:t>
            </a:r>
          </a:p>
          <a:p>
            <a:r>
              <a:rPr lang="en-GB" sz="1600">
                <a:solidFill>
                  <a:schemeClr val="bg1"/>
                </a:solidFill>
              </a:rPr>
              <a:t> </a:t>
            </a:r>
            <a:endParaRPr lang="en-US" sz="1600">
              <a:solidFill>
                <a:schemeClr val="bg1"/>
              </a:solidFill>
            </a:endParaRPr>
          </a:p>
        </p:txBody>
      </p:sp>
      <p:cxnSp>
        <p:nvCxnSpPr>
          <p:cNvPr id="26" name="Straight Arrow Connector 25"/>
          <p:cNvCxnSpPr/>
          <p:nvPr/>
        </p:nvCxnSpPr>
        <p:spPr>
          <a:xfrm rot="16200000" flipV="1">
            <a:off x="4968044" y="3537012"/>
            <a:ext cx="504056" cy="1584176"/>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61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mtClean="0"/>
              <a:t>How to reference a…</a:t>
            </a:r>
            <a:endParaRPr lang="en-US" smtClean="0"/>
          </a:p>
        </p:txBody>
      </p:sp>
      <p:sp>
        <p:nvSpPr>
          <p:cNvPr id="19459" name="Content Placeholder 2"/>
          <p:cNvSpPr>
            <a:spLocks noGrp="1"/>
          </p:cNvSpPr>
          <p:nvPr>
            <p:ph idx="1"/>
          </p:nvPr>
        </p:nvSpPr>
        <p:spPr/>
        <p:txBody>
          <a:bodyPr/>
          <a:lstStyle/>
          <a:p>
            <a:r>
              <a:rPr lang="en-GB" smtClean="0"/>
              <a:t>JOURNAL ARTICLE</a:t>
            </a:r>
          </a:p>
          <a:p>
            <a:endParaRPr lang="en-GB" smtClean="0"/>
          </a:p>
          <a:p>
            <a:endParaRPr lang="en-US" smtClean="0"/>
          </a:p>
        </p:txBody>
      </p:sp>
      <p:graphicFrame>
        <p:nvGraphicFramePr>
          <p:cNvPr id="5" name="Diagram 4"/>
          <p:cNvGraphicFramePr/>
          <p:nvPr>
            <p:extLst>
              <p:ext uri="{D42A27DB-BD31-4B8C-83A1-F6EECF244321}">
                <p14:modId xmlns:p14="http://schemas.microsoft.com/office/powerpoint/2010/main" val="3240811944"/>
              </p:ext>
            </p:extLst>
          </p:nvPr>
        </p:nvGraphicFramePr>
        <p:xfrm>
          <a:off x="1043608" y="3284984"/>
          <a:ext cx="7200800" cy="12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1" name="TextBox 5"/>
          <p:cNvSpPr txBox="1">
            <a:spLocks noChangeArrowheads="1"/>
          </p:cNvSpPr>
          <p:nvPr/>
        </p:nvSpPr>
        <p:spPr bwMode="auto">
          <a:xfrm>
            <a:off x="250825" y="2205038"/>
            <a:ext cx="3025775" cy="862012"/>
          </a:xfrm>
          <a:prstGeom prst="rect">
            <a:avLst/>
          </a:prstGeom>
          <a:noFill/>
          <a:ln w="9525">
            <a:noFill/>
            <a:miter lim="800000"/>
            <a:headEnd/>
            <a:tailEnd/>
          </a:ln>
        </p:spPr>
        <p:txBody>
          <a:bodyPr>
            <a:spAutoFit/>
          </a:bodyPr>
          <a:lstStyle/>
          <a:p>
            <a:r>
              <a:rPr lang="en-GB" b="1">
                <a:solidFill>
                  <a:schemeClr val="bg1"/>
                </a:solidFill>
              </a:rPr>
              <a:t>Author(s)</a:t>
            </a:r>
          </a:p>
          <a:p>
            <a:r>
              <a:rPr lang="en-GB" sz="1600">
                <a:solidFill>
                  <a:schemeClr val="bg1"/>
                </a:solidFill>
              </a:rPr>
              <a:t>Surname.Initial(s), </a:t>
            </a:r>
          </a:p>
          <a:p>
            <a:r>
              <a:rPr lang="en-GB" sz="1600">
                <a:solidFill>
                  <a:schemeClr val="bg1"/>
                </a:solidFill>
              </a:rPr>
              <a:t>Use &amp; between two authors.</a:t>
            </a:r>
            <a:endParaRPr lang="en-US" sz="1600">
              <a:solidFill>
                <a:schemeClr val="bg1"/>
              </a:solidFill>
            </a:endParaRPr>
          </a:p>
        </p:txBody>
      </p:sp>
      <p:sp>
        <p:nvSpPr>
          <p:cNvPr id="19462" name="TextBox 6"/>
          <p:cNvSpPr txBox="1">
            <a:spLocks noChangeArrowheads="1"/>
          </p:cNvSpPr>
          <p:nvPr/>
        </p:nvSpPr>
        <p:spPr bwMode="auto">
          <a:xfrm>
            <a:off x="2771775" y="1844675"/>
            <a:ext cx="2376488" cy="646113"/>
          </a:xfrm>
          <a:prstGeom prst="rect">
            <a:avLst/>
          </a:prstGeom>
          <a:noFill/>
          <a:ln w="9525">
            <a:noFill/>
            <a:miter lim="800000"/>
            <a:headEnd/>
            <a:tailEnd/>
          </a:ln>
        </p:spPr>
        <p:txBody>
          <a:bodyPr>
            <a:spAutoFit/>
          </a:bodyPr>
          <a:lstStyle/>
          <a:p>
            <a:r>
              <a:rPr lang="en-GB" b="1">
                <a:solidFill>
                  <a:schemeClr val="bg1"/>
                </a:solidFill>
              </a:rPr>
              <a:t>Date</a:t>
            </a:r>
          </a:p>
          <a:p>
            <a:r>
              <a:rPr lang="en-GB">
                <a:solidFill>
                  <a:schemeClr val="bg1"/>
                </a:solidFill>
              </a:rPr>
              <a:t>Year of publication</a:t>
            </a:r>
            <a:endParaRPr lang="en-US">
              <a:solidFill>
                <a:schemeClr val="bg1"/>
              </a:solidFill>
            </a:endParaRPr>
          </a:p>
        </p:txBody>
      </p:sp>
      <p:sp>
        <p:nvSpPr>
          <p:cNvPr id="19463" name="TextBox 7"/>
          <p:cNvSpPr txBox="1">
            <a:spLocks noChangeArrowheads="1"/>
          </p:cNvSpPr>
          <p:nvPr/>
        </p:nvSpPr>
        <p:spPr bwMode="auto">
          <a:xfrm>
            <a:off x="5292725" y="2205038"/>
            <a:ext cx="3024188" cy="615950"/>
          </a:xfrm>
          <a:prstGeom prst="rect">
            <a:avLst/>
          </a:prstGeom>
          <a:noFill/>
          <a:ln w="9525">
            <a:noFill/>
            <a:miter lim="800000"/>
            <a:headEnd/>
            <a:tailEnd/>
          </a:ln>
        </p:spPr>
        <p:txBody>
          <a:bodyPr>
            <a:spAutoFit/>
          </a:bodyPr>
          <a:lstStyle/>
          <a:p>
            <a:r>
              <a:rPr lang="en-GB" b="1" dirty="0">
                <a:solidFill>
                  <a:schemeClr val="bg1"/>
                </a:solidFill>
              </a:rPr>
              <a:t>Article Title </a:t>
            </a:r>
          </a:p>
          <a:p>
            <a:r>
              <a:rPr lang="en-GB" sz="1600" dirty="0">
                <a:solidFill>
                  <a:schemeClr val="bg1"/>
                </a:solidFill>
              </a:rPr>
              <a:t>In sentence case</a:t>
            </a:r>
            <a:endParaRPr lang="en-US" sz="1600" dirty="0">
              <a:solidFill>
                <a:schemeClr val="bg1"/>
              </a:solidFill>
            </a:endParaRPr>
          </a:p>
        </p:txBody>
      </p:sp>
      <p:sp>
        <p:nvSpPr>
          <p:cNvPr id="19464" name="TextBox 8"/>
          <p:cNvSpPr txBox="1">
            <a:spLocks noChangeArrowheads="1"/>
          </p:cNvSpPr>
          <p:nvPr/>
        </p:nvSpPr>
        <p:spPr bwMode="auto">
          <a:xfrm>
            <a:off x="107950" y="4437063"/>
            <a:ext cx="3024188" cy="615950"/>
          </a:xfrm>
          <a:prstGeom prst="rect">
            <a:avLst/>
          </a:prstGeom>
          <a:noFill/>
          <a:ln w="9525">
            <a:noFill/>
            <a:miter lim="800000"/>
            <a:headEnd/>
            <a:tailEnd/>
          </a:ln>
        </p:spPr>
        <p:txBody>
          <a:bodyPr>
            <a:spAutoFit/>
          </a:bodyPr>
          <a:lstStyle/>
          <a:p>
            <a:r>
              <a:rPr lang="en-GB" b="1">
                <a:solidFill>
                  <a:schemeClr val="bg1"/>
                </a:solidFill>
              </a:rPr>
              <a:t>Journal Title</a:t>
            </a:r>
          </a:p>
          <a:p>
            <a:r>
              <a:rPr lang="en-GB" sz="1600">
                <a:solidFill>
                  <a:schemeClr val="bg1"/>
                </a:solidFill>
              </a:rPr>
              <a:t>In Title Case and italicised</a:t>
            </a:r>
            <a:endParaRPr lang="en-US" sz="1600">
              <a:solidFill>
                <a:schemeClr val="bg1"/>
              </a:solidFill>
            </a:endParaRPr>
          </a:p>
        </p:txBody>
      </p:sp>
      <p:cxnSp>
        <p:nvCxnSpPr>
          <p:cNvPr id="11" name="Straight Arrow Connector 10"/>
          <p:cNvCxnSpPr/>
          <p:nvPr/>
        </p:nvCxnSpPr>
        <p:spPr>
          <a:xfrm>
            <a:off x="1547664" y="2996952"/>
            <a:ext cx="720080" cy="576064"/>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33800" y="2420889"/>
            <a:ext cx="478164" cy="1152132"/>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79712" y="4077072"/>
            <a:ext cx="2232248" cy="720080"/>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48263" y="2852936"/>
            <a:ext cx="1511969" cy="720085"/>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9469" name="TextBox 24"/>
          <p:cNvSpPr txBox="1">
            <a:spLocks noChangeArrowheads="1"/>
          </p:cNvSpPr>
          <p:nvPr/>
        </p:nvSpPr>
        <p:spPr bwMode="auto">
          <a:xfrm>
            <a:off x="4140200" y="4581525"/>
            <a:ext cx="3744913" cy="1600200"/>
          </a:xfrm>
          <a:prstGeom prst="rect">
            <a:avLst/>
          </a:prstGeom>
          <a:noFill/>
          <a:ln w="9525">
            <a:noFill/>
            <a:miter lim="800000"/>
            <a:headEnd/>
            <a:tailEnd/>
          </a:ln>
        </p:spPr>
        <p:txBody>
          <a:bodyPr>
            <a:spAutoFit/>
          </a:bodyPr>
          <a:lstStyle/>
          <a:p>
            <a:r>
              <a:rPr lang="en-GB" b="1">
                <a:solidFill>
                  <a:schemeClr val="bg1"/>
                </a:solidFill>
              </a:rPr>
              <a:t>Journal information</a:t>
            </a:r>
          </a:p>
          <a:p>
            <a:r>
              <a:rPr lang="en-GB" sz="1600">
                <a:solidFill>
                  <a:schemeClr val="bg1"/>
                </a:solidFill>
              </a:rPr>
              <a:t>Give volume and issue as x(x), followed by page numbers</a:t>
            </a:r>
          </a:p>
          <a:p>
            <a:r>
              <a:rPr lang="en-GB" sz="1600">
                <a:solidFill>
                  <a:schemeClr val="bg1"/>
                </a:solidFill>
              </a:rPr>
              <a:t>pp. For multiple pages</a:t>
            </a:r>
          </a:p>
          <a:p>
            <a:r>
              <a:rPr lang="en-GB" sz="1600">
                <a:solidFill>
                  <a:schemeClr val="bg1"/>
                </a:solidFill>
              </a:rPr>
              <a:t>p. For a single page item</a:t>
            </a:r>
          </a:p>
          <a:p>
            <a:r>
              <a:rPr lang="en-GB" sz="1600">
                <a:solidFill>
                  <a:schemeClr val="bg1"/>
                </a:solidFill>
              </a:rPr>
              <a:t> </a:t>
            </a:r>
            <a:endParaRPr lang="en-US" sz="1600">
              <a:solidFill>
                <a:schemeClr val="bg1"/>
              </a:solidFill>
            </a:endParaRPr>
          </a:p>
        </p:txBody>
      </p:sp>
      <p:cxnSp>
        <p:nvCxnSpPr>
          <p:cNvPr id="26" name="Straight Arrow Connector 25"/>
          <p:cNvCxnSpPr/>
          <p:nvPr/>
        </p:nvCxnSpPr>
        <p:spPr>
          <a:xfrm rot="16200000" flipV="1">
            <a:off x="5760132" y="4185084"/>
            <a:ext cx="504056" cy="43204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62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How to reference a…</a:t>
            </a:r>
            <a:endParaRPr lang="en-US" smtClean="0"/>
          </a:p>
        </p:txBody>
      </p:sp>
      <p:sp>
        <p:nvSpPr>
          <p:cNvPr id="20483" name="Content Placeholder 2"/>
          <p:cNvSpPr>
            <a:spLocks noGrp="1"/>
          </p:cNvSpPr>
          <p:nvPr>
            <p:ph idx="1"/>
          </p:nvPr>
        </p:nvSpPr>
        <p:spPr/>
        <p:txBody>
          <a:bodyPr/>
          <a:lstStyle/>
          <a:p>
            <a:r>
              <a:rPr lang="en-GB" smtClean="0"/>
              <a:t>e-JOURNAL ARTICLE</a:t>
            </a:r>
          </a:p>
          <a:p>
            <a:endParaRPr lang="en-GB" smtClean="0"/>
          </a:p>
          <a:p>
            <a:endParaRPr lang="en-US" smtClean="0"/>
          </a:p>
        </p:txBody>
      </p:sp>
      <p:graphicFrame>
        <p:nvGraphicFramePr>
          <p:cNvPr id="5" name="Diagram 4"/>
          <p:cNvGraphicFramePr/>
          <p:nvPr>
            <p:extLst>
              <p:ext uri="{D42A27DB-BD31-4B8C-83A1-F6EECF244321}">
                <p14:modId xmlns:p14="http://schemas.microsoft.com/office/powerpoint/2010/main" val="1335536503"/>
              </p:ext>
            </p:extLst>
          </p:nvPr>
        </p:nvGraphicFramePr>
        <p:xfrm>
          <a:off x="1763688" y="3284984"/>
          <a:ext cx="7056784" cy="12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5" name="TextBox 5"/>
          <p:cNvSpPr txBox="1">
            <a:spLocks noChangeArrowheads="1"/>
          </p:cNvSpPr>
          <p:nvPr/>
        </p:nvSpPr>
        <p:spPr bwMode="auto">
          <a:xfrm>
            <a:off x="107950" y="2276475"/>
            <a:ext cx="3024188" cy="862013"/>
          </a:xfrm>
          <a:prstGeom prst="rect">
            <a:avLst/>
          </a:prstGeom>
          <a:noFill/>
          <a:ln w="9525">
            <a:noFill/>
            <a:miter lim="800000"/>
            <a:headEnd/>
            <a:tailEnd/>
          </a:ln>
        </p:spPr>
        <p:txBody>
          <a:bodyPr>
            <a:spAutoFit/>
          </a:bodyPr>
          <a:lstStyle/>
          <a:p>
            <a:r>
              <a:rPr lang="en-GB" b="1">
                <a:solidFill>
                  <a:schemeClr val="bg1"/>
                </a:solidFill>
              </a:rPr>
              <a:t>Author(s)</a:t>
            </a:r>
          </a:p>
          <a:p>
            <a:r>
              <a:rPr lang="en-GB" sz="1600">
                <a:solidFill>
                  <a:schemeClr val="bg1"/>
                </a:solidFill>
              </a:rPr>
              <a:t>Surname.Initial(s), </a:t>
            </a:r>
          </a:p>
          <a:p>
            <a:r>
              <a:rPr lang="en-GB" sz="1600">
                <a:solidFill>
                  <a:schemeClr val="bg1"/>
                </a:solidFill>
              </a:rPr>
              <a:t>Use &amp; between two authors.</a:t>
            </a:r>
            <a:endParaRPr lang="en-US" sz="1600">
              <a:solidFill>
                <a:schemeClr val="bg1"/>
              </a:solidFill>
            </a:endParaRPr>
          </a:p>
        </p:txBody>
      </p:sp>
      <p:sp>
        <p:nvSpPr>
          <p:cNvPr id="20486" name="TextBox 6"/>
          <p:cNvSpPr txBox="1">
            <a:spLocks noChangeArrowheads="1"/>
          </p:cNvSpPr>
          <p:nvPr/>
        </p:nvSpPr>
        <p:spPr bwMode="auto">
          <a:xfrm>
            <a:off x="2916238" y="2133600"/>
            <a:ext cx="2376487" cy="646113"/>
          </a:xfrm>
          <a:prstGeom prst="rect">
            <a:avLst/>
          </a:prstGeom>
          <a:noFill/>
          <a:ln w="9525">
            <a:noFill/>
            <a:miter lim="800000"/>
            <a:headEnd/>
            <a:tailEnd/>
          </a:ln>
        </p:spPr>
        <p:txBody>
          <a:bodyPr>
            <a:spAutoFit/>
          </a:bodyPr>
          <a:lstStyle/>
          <a:p>
            <a:r>
              <a:rPr lang="en-GB" b="1">
                <a:solidFill>
                  <a:schemeClr val="bg1"/>
                </a:solidFill>
              </a:rPr>
              <a:t>Date</a:t>
            </a:r>
          </a:p>
          <a:p>
            <a:r>
              <a:rPr lang="en-GB">
                <a:solidFill>
                  <a:schemeClr val="bg1"/>
                </a:solidFill>
              </a:rPr>
              <a:t>Year of publication</a:t>
            </a:r>
            <a:endParaRPr lang="en-US">
              <a:solidFill>
                <a:schemeClr val="bg1"/>
              </a:solidFill>
            </a:endParaRPr>
          </a:p>
        </p:txBody>
      </p:sp>
      <p:cxnSp>
        <p:nvCxnSpPr>
          <p:cNvPr id="11" name="Straight Arrow Connector 10"/>
          <p:cNvCxnSpPr/>
          <p:nvPr/>
        </p:nvCxnSpPr>
        <p:spPr>
          <a:xfrm>
            <a:off x="1691680" y="3068960"/>
            <a:ext cx="720080" cy="43204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3419872" y="3068959"/>
            <a:ext cx="576064" cy="1"/>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47664" y="3861048"/>
            <a:ext cx="1008112" cy="158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652120" y="2996952"/>
            <a:ext cx="720080" cy="43204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0491" name="TextBox 24"/>
          <p:cNvSpPr txBox="1">
            <a:spLocks noChangeArrowheads="1"/>
          </p:cNvSpPr>
          <p:nvPr/>
        </p:nvSpPr>
        <p:spPr bwMode="auto">
          <a:xfrm>
            <a:off x="4067175" y="4652963"/>
            <a:ext cx="3744913" cy="1846262"/>
          </a:xfrm>
          <a:prstGeom prst="rect">
            <a:avLst/>
          </a:prstGeom>
          <a:noFill/>
          <a:ln w="9525">
            <a:noFill/>
            <a:miter lim="800000"/>
            <a:headEnd/>
            <a:tailEnd/>
          </a:ln>
        </p:spPr>
        <p:txBody>
          <a:bodyPr>
            <a:spAutoFit/>
          </a:bodyPr>
          <a:lstStyle/>
          <a:p>
            <a:r>
              <a:rPr lang="en-GB" b="1">
                <a:solidFill>
                  <a:schemeClr val="bg1"/>
                </a:solidFill>
              </a:rPr>
              <a:t>Access information</a:t>
            </a:r>
          </a:p>
          <a:p>
            <a:r>
              <a:rPr lang="en-GB" sz="1600">
                <a:solidFill>
                  <a:schemeClr val="bg1"/>
                </a:solidFill>
              </a:rPr>
              <a:t>Give homepage of website,  and date and time you accessed the resource.</a:t>
            </a:r>
          </a:p>
          <a:p>
            <a:endParaRPr lang="en-GB" sz="1600">
              <a:solidFill>
                <a:schemeClr val="bg1"/>
              </a:solidFill>
            </a:endParaRPr>
          </a:p>
          <a:p>
            <a:r>
              <a:rPr lang="en-GB" sz="1600">
                <a:solidFill>
                  <a:schemeClr val="bg1"/>
                </a:solidFill>
              </a:rPr>
              <a:t>(As e-journals often require a login, only the homepage needs to be given.)</a:t>
            </a:r>
          </a:p>
          <a:p>
            <a:r>
              <a:rPr lang="en-GB" sz="1600">
                <a:solidFill>
                  <a:schemeClr val="bg1"/>
                </a:solidFill>
              </a:rPr>
              <a:t> </a:t>
            </a:r>
            <a:endParaRPr lang="en-US" sz="1600">
              <a:solidFill>
                <a:schemeClr val="bg1"/>
              </a:solidFill>
            </a:endParaRPr>
          </a:p>
        </p:txBody>
      </p:sp>
      <p:cxnSp>
        <p:nvCxnSpPr>
          <p:cNvPr id="26" name="Straight Arrow Connector 25"/>
          <p:cNvCxnSpPr/>
          <p:nvPr/>
        </p:nvCxnSpPr>
        <p:spPr>
          <a:xfrm flipV="1">
            <a:off x="5940152" y="4069824"/>
            <a:ext cx="755923" cy="583312"/>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0493" name="TextBox 17"/>
          <p:cNvSpPr txBox="1">
            <a:spLocks noChangeArrowheads="1"/>
          </p:cNvSpPr>
          <p:nvPr/>
        </p:nvSpPr>
        <p:spPr bwMode="auto">
          <a:xfrm>
            <a:off x="5724525" y="2420938"/>
            <a:ext cx="1943100" cy="615950"/>
          </a:xfrm>
          <a:prstGeom prst="rect">
            <a:avLst/>
          </a:prstGeom>
          <a:noFill/>
          <a:ln w="9525">
            <a:noFill/>
            <a:miter lim="800000"/>
            <a:headEnd/>
            <a:tailEnd/>
          </a:ln>
        </p:spPr>
        <p:txBody>
          <a:bodyPr>
            <a:spAutoFit/>
          </a:bodyPr>
          <a:lstStyle/>
          <a:p>
            <a:r>
              <a:rPr lang="en-GB" b="1">
                <a:solidFill>
                  <a:schemeClr val="bg1"/>
                </a:solidFill>
              </a:rPr>
              <a:t>Article Title </a:t>
            </a:r>
          </a:p>
          <a:p>
            <a:r>
              <a:rPr lang="en-GB" sz="1600">
                <a:solidFill>
                  <a:schemeClr val="bg1"/>
                </a:solidFill>
              </a:rPr>
              <a:t>In sentence case</a:t>
            </a:r>
            <a:endParaRPr lang="en-US" sz="1600">
              <a:solidFill>
                <a:schemeClr val="bg1"/>
              </a:solidFill>
            </a:endParaRPr>
          </a:p>
        </p:txBody>
      </p:sp>
      <p:sp>
        <p:nvSpPr>
          <p:cNvPr id="20494" name="TextBox 18"/>
          <p:cNvSpPr txBox="1">
            <a:spLocks noChangeArrowheads="1"/>
          </p:cNvSpPr>
          <p:nvPr/>
        </p:nvSpPr>
        <p:spPr bwMode="auto">
          <a:xfrm>
            <a:off x="179388" y="3500438"/>
            <a:ext cx="1584325" cy="1138773"/>
          </a:xfrm>
          <a:prstGeom prst="rect">
            <a:avLst/>
          </a:prstGeom>
          <a:noFill/>
          <a:ln w="9525">
            <a:noFill/>
            <a:miter lim="800000"/>
            <a:headEnd/>
            <a:tailEnd/>
          </a:ln>
        </p:spPr>
        <p:txBody>
          <a:bodyPr>
            <a:spAutoFit/>
          </a:bodyPr>
          <a:lstStyle/>
          <a:p>
            <a:r>
              <a:rPr lang="en-GB" b="1">
                <a:solidFill>
                  <a:schemeClr val="bg1"/>
                </a:solidFill>
              </a:rPr>
              <a:t>Journal Title</a:t>
            </a:r>
          </a:p>
          <a:p>
            <a:r>
              <a:rPr lang="en-GB" sz="1600">
                <a:solidFill>
                  <a:schemeClr val="bg1"/>
                </a:solidFill>
              </a:rPr>
              <a:t>In Title Case and italicised</a:t>
            </a:r>
            <a:endParaRPr lang="en-US" sz="1600">
              <a:solidFill>
                <a:schemeClr val="bg1"/>
              </a:solidFill>
            </a:endParaRPr>
          </a:p>
        </p:txBody>
      </p:sp>
      <p:sp>
        <p:nvSpPr>
          <p:cNvPr id="20495" name="TextBox 20"/>
          <p:cNvSpPr txBox="1">
            <a:spLocks noChangeArrowheads="1"/>
          </p:cNvSpPr>
          <p:nvPr/>
        </p:nvSpPr>
        <p:spPr bwMode="auto">
          <a:xfrm>
            <a:off x="395288" y="4724400"/>
            <a:ext cx="3168650" cy="1846659"/>
          </a:xfrm>
          <a:prstGeom prst="rect">
            <a:avLst/>
          </a:prstGeom>
          <a:noFill/>
          <a:ln w="9525">
            <a:noFill/>
            <a:miter lim="800000"/>
            <a:headEnd/>
            <a:tailEnd/>
          </a:ln>
        </p:spPr>
        <p:txBody>
          <a:bodyPr>
            <a:spAutoFit/>
          </a:bodyPr>
          <a:lstStyle/>
          <a:p>
            <a:r>
              <a:rPr lang="en-GB" b="1" dirty="0">
                <a:solidFill>
                  <a:schemeClr val="bg1"/>
                </a:solidFill>
              </a:rPr>
              <a:t>Journal information</a:t>
            </a:r>
          </a:p>
          <a:p>
            <a:r>
              <a:rPr lang="en-GB" sz="1600" dirty="0">
                <a:solidFill>
                  <a:schemeClr val="bg1"/>
                </a:solidFill>
              </a:rPr>
              <a:t>Give volume and issue as x(x), followed by page numbers</a:t>
            </a:r>
          </a:p>
          <a:p>
            <a:r>
              <a:rPr lang="en-GB" sz="1600" dirty="0">
                <a:solidFill>
                  <a:schemeClr val="bg1"/>
                </a:solidFill>
              </a:rPr>
              <a:t>pp. For multiple pages</a:t>
            </a:r>
          </a:p>
          <a:p>
            <a:r>
              <a:rPr lang="en-GB" sz="1600" dirty="0">
                <a:solidFill>
                  <a:schemeClr val="bg1"/>
                </a:solidFill>
              </a:rPr>
              <a:t>p. For a single page item</a:t>
            </a:r>
          </a:p>
          <a:p>
            <a:endParaRPr lang="en-GB" sz="1600" dirty="0">
              <a:solidFill>
                <a:schemeClr val="bg1"/>
              </a:solidFill>
            </a:endParaRPr>
          </a:p>
          <a:p>
            <a:r>
              <a:rPr lang="en-GB" sz="1600" dirty="0" smtClean="0">
                <a:solidFill>
                  <a:schemeClr val="bg1"/>
                </a:solidFill>
              </a:rPr>
              <a:t> </a:t>
            </a:r>
            <a:endParaRPr lang="en-US" sz="1600" dirty="0">
              <a:solidFill>
                <a:schemeClr val="bg1"/>
              </a:solidFill>
            </a:endParaRPr>
          </a:p>
        </p:txBody>
      </p:sp>
      <p:cxnSp>
        <p:nvCxnSpPr>
          <p:cNvPr id="30" name="Straight Arrow Connector 29"/>
          <p:cNvCxnSpPr/>
          <p:nvPr/>
        </p:nvCxnSpPr>
        <p:spPr>
          <a:xfrm flipV="1">
            <a:off x="2699792" y="4069824"/>
            <a:ext cx="653008" cy="799336"/>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914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t>How to reference a…</a:t>
            </a:r>
            <a:endParaRPr lang="en-US" smtClean="0"/>
          </a:p>
        </p:txBody>
      </p:sp>
      <p:sp>
        <p:nvSpPr>
          <p:cNvPr id="21507" name="Content Placeholder 2"/>
          <p:cNvSpPr>
            <a:spLocks noGrp="1"/>
          </p:cNvSpPr>
          <p:nvPr>
            <p:ph idx="1"/>
          </p:nvPr>
        </p:nvSpPr>
        <p:spPr/>
        <p:txBody>
          <a:bodyPr/>
          <a:lstStyle/>
          <a:p>
            <a:r>
              <a:rPr lang="en-GB" smtClean="0"/>
              <a:t>WEB PAGE</a:t>
            </a:r>
          </a:p>
          <a:p>
            <a:endParaRPr lang="en-GB" smtClean="0"/>
          </a:p>
          <a:p>
            <a:endParaRPr lang="en-US" smtClean="0"/>
          </a:p>
        </p:txBody>
      </p:sp>
      <p:graphicFrame>
        <p:nvGraphicFramePr>
          <p:cNvPr id="5" name="Diagram 4"/>
          <p:cNvGraphicFramePr/>
          <p:nvPr>
            <p:extLst>
              <p:ext uri="{D42A27DB-BD31-4B8C-83A1-F6EECF244321}">
                <p14:modId xmlns:p14="http://schemas.microsoft.com/office/powerpoint/2010/main" val="3927686377"/>
              </p:ext>
            </p:extLst>
          </p:nvPr>
        </p:nvGraphicFramePr>
        <p:xfrm>
          <a:off x="467544" y="3356992"/>
          <a:ext cx="8496944" cy="12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9" name="TextBox 5"/>
          <p:cNvSpPr txBox="1">
            <a:spLocks noChangeArrowheads="1"/>
          </p:cNvSpPr>
          <p:nvPr/>
        </p:nvSpPr>
        <p:spPr bwMode="auto">
          <a:xfrm>
            <a:off x="827088" y="1916113"/>
            <a:ext cx="2952750" cy="1355725"/>
          </a:xfrm>
          <a:prstGeom prst="rect">
            <a:avLst/>
          </a:prstGeom>
          <a:noFill/>
          <a:ln w="9525">
            <a:noFill/>
            <a:miter lim="800000"/>
            <a:headEnd/>
            <a:tailEnd/>
          </a:ln>
        </p:spPr>
        <p:txBody>
          <a:bodyPr>
            <a:spAutoFit/>
          </a:bodyPr>
          <a:lstStyle/>
          <a:p>
            <a:r>
              <a:rPr lang="en-GB" b="1">
                <a:solidFill>
                  <a:schemeClr val="bg1"/>
                </a:solidFill>
              </a:rPr>
              <a:t>Author(s)</a:t>
            </a:r>
          </a:p>
          <a:p>
            <a:r>
              <a:rPr lang="en-GB" sz="1600">
                <a:solidFill>
                  <a:schemeClr val="bg1"/>
                </a:solidFill>
              </a:rPr>
              <a:t>Surname.Initial(s) if a person is the author. Otherwise use corporate author or organisation.</a:t>
            </a:r>
          </a:p>
        </p:txBody>
      </p:sp>
      <p:sp>
        <p:nvSpPr>
          <p:cNvPr id="21510" name="TextBox 6"/>
          <p:cNvSpPr txBox="1">
            <a:spLocks noChangeArrowheads="1"/>
          </p:cNvSpPr>
          <p:nvPr/>
        </p:nvSpPr>
        <p:spPr bwMode="auto">
          <a:xfrm>
            <a:off x="4859338" y="1484313"/>
            <a:ext cx="3241675" cy="1477962"/>
          </a:xfrm>
          <a:prstGeom prst="rect">
            <a:avLst/>
          </a:prstGeom>
          <a:noFill/>
          <a:ln w="9525">
            <a:noFill/>
            <a:miter lim="800000"/>
            <a:headEnd/>
            <a:tailEnd/>
          </a:ln>
        </p:spPr>
        <p:txBody>
          <a:bodyPr>
            <a:spAutoFit/>
          </a:bodyPr>
          <a:lstStyle/>
          <a:p>
            <a:r>
              <a:rPr lang="en-GB" b="1">
                <a:solidFill>
                  <a:schemeClr val="bg1"/>
                </a:solidFill>
              </a:rPr>
              <a:t>Date</a:t>
            </a:r>
          </a:p>
          <a:p>
            <a:r>
              <a:rPr lang="en-GB">
                <a:solidFill>
                  <a:schemeClr val="bg1"/>
                </a:solidFill>
              </a:rPr>
              <a:t>Year site last updated (often shown at the bottom of the page).</a:t>
            </a:r>
          </a:p>
          <a:p>
            <a:r>
              <a:rPr lang="en-GB">
                <a:solidFill>
                  <a:schemeClr val="bg1"/>
                </a:solidFill>
              </a:rPr>
              <a:t>If not known, enter (no date).</a:t>
            </a:r>
            <a:endParaRPr lang="en-US">
              <a:solidFill>
                <a:schemeClr val="bg1"/>
              </a:solidFill>
            </a:endParaRPr>
          </a:p>
        </p:txBody>
      </p:sp>
      <p:cxnSp>
        <p:nvCxnSpPr>
          <p:cNvPr id="11" name="Straight Arrow Connector 10"/>
          <p:cNvCxnSpPr/>
          <p:nvPr/>
        </p:nvCxnSpPr>
        <p:spPr>
          <a:xfrm>
            <a:off x="2699792" y="3068960"/>
            <a:ext cx="720080" cy="43204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760132" y="2960950"/>
            <a:ext cx="648074" cy="576062"/>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47664" y="3861048"/>
            <a:ext cx="1296144" cy="1152128"/>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1514" name="TextBox 24"/>
          <p:cNvSpPr txBox="1">
            <a:spLocks noChangeArrowheads="1"/>
          </p:cNvSpPr>
          <p:nvPr/>
        </p:nvSpPr>
        <p:spPr bwMode="auto">
          <a:xfrm>
            <a:off x="4932363" y="4797425"/>
            <a:ext cx="2879725" cy="1354138"/>
          </a:xfrm>
          <a:prstGeom prst="rect">
            <a:avLst/>
          </a:prstGeom>
          <a:noFill/>
          <a:ln w="9525">
            <a:noFill/>
            <a:miter lim="800000"/>
            <a:headEnd/>
            <a:tailEnd/>
          </a:ln>
        </p:spPr>
        <p:txBody>
          <a:bodyPr>
            <a:spAutoFit/>
          </a:bodyPr>
          <a:lstStyle/>
          <a:p>
            <a:r>
              <a:rPr lang="en-GB" b="1">
                <a:solidFill>
                  <a:schemeClr val="bg1"/>
                </a:solidFill>
              </a:rPr>
              <a:t>Access information</a:t>
            </a:r>
          </a:p>
          <a:p>
            <a:r>
              <a:rPr lang="en-GB" sz="1600">
                <a:solidFill>
                  <a:schemeClr val="bg1"/>
                </a:solidFill>
              </a:rPr>
              <a:t>Give full address of webpage,  and date and time you accessed the resource.</a:t>
            </a:r>
          </a:p>
          <a:p>
            <a:r>
              <a:rPr lang="en-GB" sz="1600">
                <a:solidFill>
                  <a:schemeClr val="bg1"/>
                </a:solidFill>
              </a:rPr>
              <a:t> </a:t>
            </a:r>
            <a:endParaRPr lang="en-US" sz="1600">
              <a:solidFill>
                <a:schemeClr val="bg1"/>
              </a:solidFill>
            </a:endParaRPr>
          </a:p>
        </p:txBody>
      </p:sp>
      <p:cxnSp>
        <p:nvCxnSpPr>
          <p:cNvPr id="26" name="Straight Arrow Connector 25"/>
          <p:cNvCxnSpPr/>
          <p:nvPr/>
        </p:nvCxnSpPr>
        <p:spPr>
          <a:xfrm rot="16200000" flipV="1">
            <a:off x="5688124" y="4113076"/>
            <a:ext cx="648072" cy="720080"/>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1516" name="TextBox 17"/>
          <p:cNvSpPr txBox="1">
            <a:spLocks noChangeArrowheads="1"/>
          </p:cNvSpPr>
          <p:nvPr/>
        </p:nvSpPr>
        <p:spPr bwMode="auto">
          <a:xfrm>
            <a:off x="179388" y="4868863"/>
            <a:ext cx="1944687" cy="615950"/>
          </a:xfrm>
          <a:prstGeom prst="rect">
            <a:avLst/>
          </a:prstGeom>
          <a:noFill/>
          <a:ln w="9525">
            <a:noFill/>
            <a:miter lim="800000"/>
            <a:headEnd/>
            <a:tailEnd/>
          </a:ln>
        </p:spPr>
        <p:txBody>
          <a:bodyPr>
            <a:spAutoFit/>
          </a:bodyPr>
          <a:lstStyle/>
          <a:p>
            <a:r>
              <a:rPr lang="en-GB" b="1">
                <a:solidFill>
                  <a:schemeClr val="bg1"/>
                </a:solidFill>
              </a:rPr>
              <a:t>Page Title </a:t>
            </a:r>
          </a:p>
          <a:p>
            <a:r>
              <a:rPr lang="en-GB" sz="1600">
                <a:solidFill>
                  <a:schemeClr val="bg1"/>
                </a:solidFill>
              </a:rPr>
              <a:t>In sentence case</a:t>
            </a:r>
            <a:endParaRPr lang="en-US" sz="1600">
              <a:solidFill>
                <a:schemeClr val="bg1"/>
              </a:solidFill>
            </a:endParaRPr>
          </a:p>
        </p:txBody>
      </p:sp>
      <p:sp>
        <p:nvSpPr>
          <p:cNvPr id="21517" name="TextBox 18"/>
          <p:cNvSpPr txBox="1">
            <a:spLocks noChangeArrowheads="1"/>
          </p:cNvSpPr>
          <p:nvPr/>
        </p:nvSpPr>
        <p:spPr bwMode="auto">
          <a:xfrm>
            <a:off x="2627313" y="5084763"/>
            <a:ext cx="2016125" cy="1108075"/>
          </a:xfrm>
          <a:prstGeom prst="rect">
            <a:avLst/>
          </a:prstGeom>
          <a:noFill/>
          <a:ln w="9525">
            <a:noFill/>
            <a:miter lim="800000"/>
            <a:headEnd/>
            <a:tailEnd/>
          </a:ln>
        </p:spPr>
        <p:txBody>
          <a:bodyPr>
            <a:spAutoFit/>
          </a:bodyPr>
          <a:lstStyle/>
          <a:p>
            <a:r>
              <a:rPr lang="en-GB" b="1">
                <a:solidFill>
                  <a:schemeClr val="bg1"/>
                </a:solidFill>
              </a:rPr>
              <a:t>Website Title</a:t>
            </a:r>
          </a:p>
          <a:p>
            <a:r>
              <a:rPr lang="en-GB" sz="1600">
                <a:solidFill>
                  <a:schemeClr val="bg1"/>
                </a:solidFill>
              </a:rPr>
              <a:t>In Title Case and italicised. Followed by [Online].</a:t>
            </a:r>
            <a:endParaRPr lang="en-US" sz="1600">
              <a:solidFill>
                <a:schemeClr val="bg1"/>
              </a:solidFill>
            </a:endParaRPr>
          </a:p>
        </p:txBody>
      </p:sp>
      <p:cxnSp>
        <p:nvCxnSpPr>
          <p:cNvPr id="30" name="Straight Arrow Connector 29"/>
          <p:cNvCxnSpPr/>
          <p:nvPr/>
        </p:nvCxnSpPr>
        <p:spPr>
          <a:xfrm flipV="1">
            <a:off x="3779912" y="3861048"/>
            <a:ext cx="563488" cy="1440160"/>
          </a:xfrm>
          <a:prstGeom prst="straightConnector1">
            <a:avLst/>
          </a:prstGeom>
          <a:ln w="22225">
            <a:solidFill>
              <a:srgbClr val="F8A34E"/>
            </a:solidFill>
            <a:tailEnd type="arrow"/>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44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details</a:t>
            </a:r>
            <a:endParaRPr lang="en-US" dirty="0"/>
          </a:p>
        </p:txBody>
      </p:sp>
      <p:sp>
        <p:nvSpPr>
          <p:cNvPr id="3" name="Content Placeholder 2"/>
          <p:cNvSpPr>
            <a:spLocks noGrp="1"/>
          </p:cNvSpPr>
          <p:nvPr>
            <p:ph idx="1"/>
          </p:nvPr>
        </p:nvSpPr>
        <p:spPr>
          <a:xfrm>
            <a:off x="0" y="1143000"/>
            <a:ext cx="9144000" cy="3581400"/>
          </a:xfrm>
        </p:spPr>
        <p:txBody>
          <a:bodyPr/>
          <a:lstStyle/>
          <a:p>
            <a:r>
              <a:rPr lang="en-US" dirty="0" smtClean="0"/>
              <a:t>Download and go through the </a:t>
            </a:r>
            <a:r>
              <a:rPr lang="en-US" dirty="0"/>
              <a:t>HarvardStyleReferencingJan2014.pdf  </a:t>
            </a:r>
            <a:r>
              <a:rPr lang="en-US" dirty="0" smtClean="0"/>
              <a:t>handout uploaded into </a:t>
            </a:r>
            <a:r>
              <a:rPr lang="en-US" dirty="0" err="1" smtClean="0"/>
              <a:t>wble</a:t>
            </a:r>
            <a:r>
              <a:rPr lang="en-US" dirty="0" smtClean="0"/>
              <a:t>.</a:t>
            </a:r>
          </a:p>
          <a:p>
            <a:endParaRPr lang="en-US" dirty="0"/>
          </a:p>
          <a:p>
            <a:r>
              <a:rPr lang="en-US" dirty="0" smtClean="0"/>
              <a:t>Demo referencing tool – </a:t>
            </a:r>
            <a:r>
              <a:rPr lang="en-US" dirty="0" err="1" smtClean="0"/>
              <a:t>Mendeley</a:t>
            </a:r>
            <a:r>
              <a:rPr lang="en-US" dirty="0" smtClean="0"/>
              <a:t> desktop</a:t>
            </a:r>
            <a:endParaRPr lang="en-US" dirty="0"/>
          </a:p>
        </p:txBody>
      </p:sp>
      <p:sp>
        <p:nvSpPr>
          <p:cNvPr id="4" name="Rectangle 3"/>
          <p:cNvSpPr/>
          <p:nvPr/>
        </p:nvSpPr>
        <p:spPr>
          <a:xfrm>
            <a:off x="838200" y="3886200"/>
            <a:ext cx="6477000" cy="369332"/>
          </a:xfrm>
          <a:prstGeom prst="rect">
            <a:avLst/>
          </a:prstGeom>
        </p:spPr>
        <p:txBody>
          <a:bodyPr wrap="square">
            <a:spAutoFit/>
          </a:bodyPr>
          <a:lstStyle/>
          <a:p>
            <a:r>
              <a:rPr lang="en-US" dirty="0">
                <a:solidFill>
                  <a:schemeClr val="bg1"/>
                </a:solidFill>
              </a:rPr>
              <a:t>https://www.youtube.com/watch?v=zkrVbBSrK_w</a:t>
            </a:r>
          </a:p>
        </p:txBody>
      </p:sp>
    </p:spTree>
    <p:extLst>
      <p:ext uri="{BB962C8B-B14F-4D97-AF65-F5344CB8AC3E}">
        <p14:creationId xmlns:p14="http://schemas.microsoft.com/office/powerpoint/2010/main" val="3599013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Writing a Thesis</a:t>
            </a:r>
            <a:endParaRPr lang="en-US" dirty="0"/>
          </a:p>
        </p:txBody>
      </p:sp>
      <p:sp>
        <p:nvSpPr>
          <p:cNvPr id="3075" name="Rectangle 3"/>
          <p:cNvSpPr>
            <a:spLocks noGrp="1" noChangeArrowheads="1"/>
          </p:cNvSpPr>
          <p:nvPr>
            <p:ph idx="1"/>
          </p:nvPr>
        </p:nvSpPr>
        <p:spPr/>
        <p:txBody>
          <a:bodyPr>
            <a:normAutofit/>
          </a:bodyPr>
          <a:lstStyle/>
          <a:p>
            <a:pPr>
              <a:buFontTx/>
              <a:buNone/>
            </a:pPr>
            <a:r>
              <a:rPr lang="en-US" sz="3000" dirty="0" smtClean="0"/>
              <a:t>To support your arguments and provide ideas: </a:t>
            </a:r>
          </a:p>
          <a:p>
            <a:endParaRPr lang="en-US" sz="3000" dirty="0" smtClean="0"/>
          </a:p>
          <a:p>
            <a:r>
              <a:rPr lang="en-US" sz="3000" dirty="0" smtClean="0"/>
              <a:t>Read </a:t>
            </a:r>
            <a:r>
              <a:rPr lang="en-US" sz="3000" b="1" u="sng" dirty="0" smtClean="0"/>
              <a:t>widely</a:t>
            </a:r>
            <a:r>
              <a:rPr lang="en-US" sz="3000" dirty="0" smtClean="0"/>
              <a:t> and </a:t>
            </a:r>
            <a:r>
              <a:rPr lang="en-US" sz="3000" b="1" u="sng" dirty="0" smtClean="0"/>
              <a:t>analyze</a:t>
            </a:r>
            <a:r>
              <a:rPr lang="en-US" sz="3000" dirty="0" smtClean="0"/>
              <a:t> </a:t>
            </a:r>
            <a:r>
              <a:rPr lang="en-US" sz="3000" dirty="0" smtClean="0"/>
              <a:t>the work of others  </a:t>
            </a:r>
          </a:p>
          <a:p>
            <a:r>
              <a:rPr lang="en-US" sz="3000" dirty="0" smtClean="0"/>
              <a:t>Use as </a:t>
            </a:r>
            <a:r>
              <a:rPr lang="en-US" sz="3000" b="1" dirty="0" smtClean="0"/>
              <a:t>many sources</a:t>
            </a:r>
            <a:r>
              <a:rPr lang="en-US" sz="3000" dirty="0" smtClean="0"/>
              <a:t> as you can (books, journals, newspapers, reports, web etc.)</a:t>
            </a:r>
          </a:p>
          <a:p>
            <a:r>
              <a:rPr lang="en-US" sz="3000" dirty="0" smtClean="0"/>
              <a:t>Read at an appropriate </a:t>
            </a:r>
            <a:r>
              <a:rPr lang="en-US" sz="3000" b="1" dirty="0" smtClean="0"/>
              <a:t>academic</a:t>
            </a:r>
            <a:r>
              <a:rPr lang="en-US" sz="3000" dirty="0" smtClean="0"/>
              <a:t> level</a:t>
            </a:r>
          </a:p>
          <a:p>
            <a:r>
              <a:rPr lang="en-US" sz="3000" dirty="0" smtClean="0"/>
              <a:t>Use good </a:t>
            </a:r>
            <a:r>
              <a:rPr lang="en-US" sz="3000" b="1" dirty="0" smtClean="0"/>
              <a:t>quality</a:t>
            </a:r>
            <a:r>
              <a:rPr lang="en-US" sz="3000" dirty="0" smtClean="0"/>
              <a:t> sources</a:t>
            </a:r>
            <a:r>
              <a:rPr lang="en-US" dirty="0" smtClean="0"/>
              <a:t> </a:t>
            </a:r>
          </a:p>
        </p:txBody>
      </p:sp>
    </p:spTree>
    <p:extLst>
      <p:ext uri="{BB962C8B-B14F-4D97-AF65-F5344CB8AC3E}">
        <p14:creationId xmlns:p14="http://schemas.microsoft.com/office/powerpoint/2010/main" val="3664617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u="sng" dirty="0" smtClean="0"/>
              <a:t/>
            </a:r>
            <a:br>
              <a:rPr lang="en-US" u="sng" dirty="0" smtClean="0"/>
            </a:br>
            <a:r>
              <a:rPr lang="en-US" u="sng" dirty="0" smtClean="0"/>
              <a:t/>
            </a:r>
            <a:br>
              <a:rPr lang="en-US" u="sng"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Cite and Reference</a:t>
            </a:r>
            <a:endParaRPr lang="en-US" dirty="0" smtClean="0"/>
          </a:p>
        </p:txBody>
      </p:sp>
      <p:sp>
        <p:nvSpPr>
          <p:cNvPr id="4099" name="Rectangle 3"/>
          <p:cNvSpPr>
            <a:spLocks noGrp="1" noChangeArrowheads="1"/>
          </p:cNvSpPr>
          <p:nvPr>
            <p:ph idx="1"/>
          </p:nvPr>
        </p:nvSpPr>
        <p:spPr>
          <a:xfrm>
            <a:off x="304800" y="1628775"/>
            <a:ext cx="8610600" cy="4824413"/>
          </a:xfrm>
        </p:spPr>
        <p:txBody>
          <a:bodyPr/>
          <a:lstStyle/>
          <a:p>
            <a:r>
              <a:rPr lang="en-GB" sz="3000" dirty="0" smtClean="0"/>
              <a:t>You must </a:t>
            </a:r>
            <a:r>
              <a:rPr lang="en-GB" sz="3000" b="1" dirty="0" smtClean="0"/>
              <a:t>demonstrate</a:t>
            </a:r>
            <a:r>
              <a:rPr lang="en-GB" sz="3000" dirty="0" smtClean="0"/>
              <a:t> that you have used relevant, good quality sources by:</a:t>
            </a:r>
          </a:p>
          <a:p>
            <a:pPr>
              <a:buFontTx/>
              <a:buNone/>
            </a:pPr>
            <a:endParaRPr lang="en-GB" sz="3000" dirty="0" smtClean="0"/>
          </a:p>
          <a:p>
            <a:pPr lvl="1"/>
            <a:r>
              <a:rPr lang="en-GB" sz="2600" dirty="0" smtClean="0"/>
              <a:t>providing </a:t>
            </a:r>
            <a:r>
              <a:rPr lang="en-GB" sz="2600" b="1" u="sng" dirty="0" smtClean="0"/>
              <a:t>in-text</a:t>
            </a:r>
            <a:r>
              <a:rPr lang="en-GB" sz="2600" u="sng" dirty="0" smtClean="0"/>
              <a:t> </a:t>
            </a:r>
            <a:r>
              <a:rPr lang="en-GB" sz="2600" b="1" u="sng" dirty="0" smtClean="0"/>
              <a:t>citations</a:t>
            </a:r>
            <a:r>
              <a:rPr lang="en-GB" sz="2600" b="1" dirty="0" smtClean="0"/>
              <a:t> </a:t>
            </a:r>
            <a:r>
              <a:rPr lang="en-GB" sz="2600" dirty="0" smtClean="0"/>
              <a:t>in the</a:t>
            </a:r>
            <a:r>
              <a:rPr lang="en-GB" sz="2600" b="1" dirty="0" smtClean="0"/>
              <a:t> </a:t>
            </a:r>
            <a:r>
              <a:rPr lang="en-GB" sz="2600" dirty="0" smtClean="0"/>
              <a:t>body of your work</a:t>
            </a:r>
          </a:p>
          <a:p>
            <a:pPr lvl="1">
              <a:buFontTx/>
              <a:buNone/>
            </a:pPr>
            <a:endParaRPr lang="en-GB" sz="2600" dirty="0" smtClean="0"/>
          </a:p>
          <a:p>
            <a:pPr lvl="1">
              <a:buFontTx/>
              <a:buNone/>
            </a:pPr>
            <a:r>
              <a:rPr lang="en-GB" sz="2600" dirty="0" smtClean="0"/>
              <a:t>AND</a:t>
            </a:r>
          </a:p>
          <a:p>
            <a:pPr lvl="1">
              <a:buFontTx/>
              <a:buNone/>
            </a:pPr>
            <a:endParaRPr lang="en-GB" sz="2600" dirty="0" smtClean="0"/>
          </a:p>
          <a:p>
            <a:pPr lvl="1"/>
            <a:r>
              <a:rPr lang="en-GB" sz="2600" dirty="0" smtClean="0"/>
              <a:t>a </a:t>
            </a:r>
            <a:r>
              <a:rPr lang="en-GB" sz="2600" b="1" u="sng" dirty="0" smtClean="0"/>
              <a:t>reference list</a:t>
            </a:r>
            <a:r>
              <a:rPr lang="en-GB" sz="2600" dirty="0" smtClean="0"/>
              <a:t> </a:t>
            </a:r>
            <a:r>
              <a:rPr lang="en-US" sz="2600" dirty="0" smtClean="0"/>
              <a:t>at the end of your work</a:t>
            </a:r>
          </a:p>
          <a:p>
            <a:pPr lvl="1"/>
            <a:endParaRPr lang="en-US" sz="2600" dirty="0" smtClean="0"/>
          </a:p>
          <a:p>
            <a:pPr>
              <a:buFontTx/>
              <a:buNone/>
            </a:pPr>
            <a:endParaRPr lang="en-GB" sz="3000" dirty="0" smtClean="0"/>
          </a:p>
        </p:txBody>
      </p:sp>
    </p:spTree>
    <p:extLst>
      <p:ext uri="{BB962C8B-B14F-4D97-AF65-F5344CB8AC3E}">
        <p14:creationId xmlns:p14="http://schemas.microsoft.com/office/powerpoint/2010/main" val="3514446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rmAutofit fontScale="90000"/>
          </a:bodyPr>
          <a:lstStyle/>
          <a:p>
            <a:r>
              <a:rPr lang="en-US" dirty="0" smtClean="0"/>
              <a:t>Types </a:t>
            </a:r>
            <a:r>
              <a:rPr lang="en-US" dirty="0"/>
              <a:t>of plagiarism</a:t>
            </a:r>
            <a:br>
              <a:rPr lang="en-US" dirty="0"/>
            </a:br>
            <a:r>
              <a:rPr lang="en-US" sz="1800" dirty="0" smtClean="0"/>
              <a:t>(source: https</a:t>
            </a:r>
            <a:r>
              <a:rPr lang="en-US" sz="1800" dirty="0"/>
              <a:t>://</a:t>
            </a:r>
            <a:r>
              <a:rPr lang="en-US" sz="1800" dirty="0" smtClean="0"/>
              <a:t>www.bowdoin.edu/studentaffairs/academic-honesty/common-types.shtml)</a:t>
            </a:r>
            <a:endParaRPr lang="en-US" sz="1800" dirty="0"/>
          </a:p>
        </p:txBody>
      </p:sp>
      <p:sp>
        <p:nvSpPr>
          <p:cNvPr id="3" name="Content Placeholder 2"/>
          <p:cNvSpPr>
            <a:spLocks noGrp="1"/>
          </p:cNvSpPr>
          <p:nvPr>
            <p:ph idx="1"/>
          </p:nvPr>
        </p:nvSpPr>
        <p:spPr>
          <a:xfrm>
            <a:off x="457200" y="1295400"/>
            <a:ext cx="8229600" cy="4525963"/>
          </a:xfrm>
        </p:spPr>
        <p:txBody>
          <a:bodyPr/>
          <a:lstStyle/>
          <a:p>
            <a:r>
              <a:rPr lang="en-US" dirty="0" smtClean="0"/>
              <a:t>Direct plagiarism</a:t>
            </a:r>
          </a:p>
          <a:p>
            <a:pPr lvl="1"/>
            <a:r>
              <a:rPr lang="en-US" dirty="0" smtClean="0"/>
              <a:t>Word-by-word transcription of a section of someone else’s work, without attribution and without quotation marks. </a:t>
            </a:r>
          </a:p>
          <a:p>
            <a:pPr marL="457200"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0483365"/>
              </p:ext>
            </p:extLst>
          </p:nvPr>
        </p:nvGraphicFramePr>
        <p:xfrm>
          <a:off x="457200" y="2514600"/>
          <a:ext cx="8382000" cy="4206240"/>
        </p:xfrm>
        <a:graphic>
          <a:graphicData uri="http://schemas.openxmlformats.org/drawingml/2006/table">
            <a:tbl>
              <a:tblPr firstRow="1" bandRow="1">
                <a:tableStyleId>{5C22544A-7EE6-4342-B048-85BDC9FD1C3A}</a:tableStyleId>
              </a:tblPr>
              <a:tblGrid>
                <a:gridCol w="4191000"/>
                <a:gridCol w="4191000"/>
              </a:tblGrid>
              <a:tr h="1143000">
                <a:tc>
                  <a:txBody>
                    <a:bodyPr/>
                    <a:lstStyle/>
                    <a:p>
                      <a:r>
                        <a:rPr lang="en-US" sz="1800" b="0" i="1" kern="1200" dirty="0" smtClean="0">
                          <a:solidFill>
                            <a:schemeClr val="tx1"/>
                          </a:solidFill>
                          <a:effectLst/>
                          <a:latin typeface="+mn-lt"/>
                          <a:ea typeface="+mn-ea"/>
                          <a:cs typeface="+mn-cs"/>
                        </a:rPr>
                        <a:t>Example of student’s writing</a:t>
                      </a:r>
                    </a:p>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Long ago, when there was no written history, </a:t>
                      </a:r>
                      <a:r>
                        <a:rPr lang="en-US" sz="1800" b="0" i="0" u="sng" strike="noStrike" kern="1200" dirty="0" smtClean="0">
                          <a:solidFill>
                            <a:srgbClr val="00B0F0"/>
                          </a:solidFill>
                          <a:effectLst/>
                          <a:latin typeface="+mn-lt"/>
                          <a:ea typeface="+mn-ea"/>
                          <a:cs typeface="+mn-cs"/>
                        </a:rPr>
                        <a:t>these islands were the home of millions of happy birds; the resort of a hundred times more millions of fishes, sea lions, and other creatures</a:t>
                      </a:r>
                      <a:r>
                        <a:rPr lang="en-US" sz="1800" b="0" i="0" kern="1200" dirty="0" smtClean="0">
                          <a:solidFill>
                            <a:schemeClr val="tx1"/>
                          </a:solidFill>
                          <a:effectLst/>
                          <a:latin typeface="+mn-lt"/>
                          <a:ea typeface="+mn-ea"/>
                          <a:cs typeface="+mn-cs"/>
                        </a:rPr>
                        <a:t>. Here lived </a:t>
                      </a:r>
                      <a:r>
                        <a:rPr lang="en-US" sz="1800" b="0" i="0" u="sng" strike="noStrike" kern="1200" dirty="0" smtClean="0">
                          <a:solidFill>
                            <a:srgbClr val="00B0F0"/>
                          </a:solidFill>
                          <a:effectLst/>
                          <a:latin typeface="+mn-lt"/>
                          <a:ea typeface="+mn-ea"/>
                          <a:cs typeface="+mn-cs"/>
                        </a:rPr>
                        <a:t>innumerable creatures predestined from the creation of the world to lay up a store of wealth for the British farmer, and a store of quite another sort for an immaculate Republican government</a:t>
                      </a:r>
                      <a:r>
                        <a:rPr lang="en-US" sz="1800" b="0" i="0" u="sng" kern="1200" dirty="0" smtClean="0">
                          <a:solidFill>
                            <a:srgbClr val="00B0F0"/>
                          </a:solidFill>
                          <a:effectLst/>
                          <a:latin typeface="+mn-lt"/>
                          <a:ea typeface="+mn-ea"/>
                          <a:cs typeface="+mn-cs"/>
                        </a:rPr>
                        <a:t>.</a:t>
                      </a:r>
                      <a:endParaRPr lang="en-US" u="sng" dirty="0">
                        <a:solidFill>
                          <a:srgbClr val="00B0F0"/>
                        </a:solidFill>
                      </a:endParaRPr>
                    </a:p>
                  </a:txBody>
                  <a:tcPr>
                    <a:solidFill>
                      <a:schemeClr val="bg1"/>
                    </a:solidFill>
                  </a:tcPr>
                </a:tc>
                <a:tc>
                  <a:txBody>
                    <a:bodyPr/>
                    <a:lstStyle/>
                    <a:p>
                      <a:r>
                        <a:rPr lang="en-US" sz="1800" b="0" i="1" kern="1200" dirty="0" smtClean="0">
                          <a:solidFill>
                            <a:schemeClr val="tx1"/>
                          </a:solidFill>
                          <a:effectLst/>
                          <a:latin typeface="+mn-lt"/>
                          <a:ea typeface="+mn-ea"/>
                          <a:cs typeface="+mn-cs"/>
                        </a:rPr>
                        <a:t>Source</a:t>
                      </a:r>
                    </a:p>
                    <a:p>
                      <a:r>
                        <a:rPr lang="en-US" sz="1800" b="0" i="0" kern="1200" dirty="0" smtClean="0">
                          <a:solidFill>
                            <a:schemeClr val="tx1"/>
                          </a:solidFill>
                          <a:effectLst/>
                          <a:latin typeface="+mn-lt"/>
                          <a:ea typeface="+mn-ea"/>
                          <a:cs typeface="+mn-cs"/>
                        </a:rPr>
                        <a:t>"In ages which have no record </a:t>
                      </a:r>
                      <a:r>
                        <a:rPr lang="en-US" sz="1800" b="0" i="0" kern="1200" dirty="0" smtClean="0">
                          <a:solidFill>
                            <a:schemeClr val="accent2">
                              <a:lumMod val="60000"/>
                              <a:lumOff val="40000"/>
                            </a:schemeClr>
                          </a:solidFill>
                          <a:effectLst/>
                          <a:latin typeface="+mn-lt"/>
                          <a:ea typeface="+mn-ea"/>
                          <a:cs typeface="+mn-cs"/>
                        </a:rPr>
                        <a:t>these islands were the home of millions of happy birds, the resort of a hundred times more millions of fishes, of sea lions, and other creatures </a:t>
                      </a:r>
                      <a:r>
                        <a:rPr lang="en-US" sz="1800" b="0" i="0" kern="1200" dirty="0" smtClean="0">
                          <a:solidFill>
                            <a:schemeClr val="tx1"/>
                          </a:solidFill>
                          <a:effectLst/>
                          <a:latin typeface="+mn-lt"/>
                          <a:ea typeface="+mn-ea"/>
                          <a:cs typeface="+mn-cs"/>
                        </a:rPr>
                        <a:t>whose names are not so common; the marine residence, in fact, of </a:t>
                      </a:r>
                      <a:r>
                        <a:rPr lang="en-US" sz="1800" b="0" i="0" kern="1200" dirty="0" smtClean="0">
                          <a:solidFill>
                            <a:schemeClr val="accent2">
                              <a:lumMod val="60000"/>
                              <a:lumOff val="40000"/>
                            </a:schemeClr>
                          </a:solidFill>
                          <a:effectLst/>
                          <a:latin typeface="+mn-lt"/>
                          <a:ea typeface="+mn-ea"/>
                          <a:cs typeface="+mn-cs"/>
                        </a:rPr>
                        <a:t>innumerable creatures predestined from the creation of the world to lay up a store of wealth for the British farmer, and a store of quite another sort for an immaculate Republican government</a:t>
                      </a:r>
                      <a:r>
                        <a:rPr lang="en-US" sz="1800" b="0" i="0" kern="1200" dirty="0" smtClean="0">
                          <a:solidFill>
                            <a:schemeClr val="tx1"/>
                          </a:solidFill>
                          <a:effectLst/>
                          <a:latin typeface="+mn-lt"/>
                          <a:ea typeface="+mn-ea"/>
                          <a:cs typeface="+mn-cs"/>
                        </a:rPr>
                        <a:t>."</a:t>
                      </a:r>
                      <a:r>
                        <a:rPr lang="en-US" sz="1800" b="0" i="0" kern="1200" baseline="30000" dirty="0" smtClean="0">
                          <a:solidFill>
                            <a:schemeClr val="tx1"/>
                          </a:solidFill>
                          <a:effectLst/>
                          <a:latin typeface="+mn-lt"/>
                          <a:ea typeface="+mn-ea"/>
                          <a:cs typeface="+mn-cs"/>
                        </a:rPr>
                        <a:t>1</a:t>
                      </a:r>
                      <a:endParaRPr lang="en-US" sz="1800" b="0" i="0" kern="1200" dirty="0" smtClean="0">
                        <a:solidFill>
                          <a:schemeClr val="tx1"/>
                        </a:solidFill>
                        <a:effectLst/>
                        <a:latin typeface="+mn-lt"/>
                        <a:ea typeface="+mn-ea"/>
                        <a:cs typeface="+mn-cs"/>
                      </a:endParaRPr>
                    </a:p>
                    <a:p>
                      <a:r>
                        <a:rPr lang="en-US" sz="1800" b="0" i="0" kern="1200" baseline="30000" dirty="0" smtClean="0">
                          <a:solidFill>
                            <a:schemeClr val="tx1"/>
                          </a:solidFill>
                          <a:effectLst/>
                          <a:latin typeface="+mn-lt"/>
                          <a:ea typeface="+mn-ea"/>
                          <a:cs typeface="+mn-cs"/>
                        </a:rPr>
                        <a:t>1</a:t>
                      </a:r>
                      <a:r>
                        <a:rPr lang="en-US" sz="1800" b="0" i="0" kern="1200" dirty="0" smtClean="0">
                          <a:solidFill>
                            <a:schemeClr val="tx1"/>
                          </a:solidFill>
                          <a:effectLst/>
                          <a:latin typeface="+mn-lt"/>
                          <a:ea typeface="+mn-ea"/>
                          <a:cs typeface="+mn-cs"/>
                        </a:rPr>
                        <a:t>A.J. Duffield, The Prospects of Peru (London: Newman, 1881) 78.</a:t>
                      </a:r>
                    </a:p>
                    <a:p>
                      <a:endParaRPr lang="en-US"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102291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Self plagiarism</a:t>
            </a:r>
          </a:p>
          <a:p>
            <a:pPr lvl="1"/>
            <a:r>
              <a:rPr lang="en-US" dirty="0" smtClean="0"/>
              <a:t> when </a:t>
            </a:r>
            <a:r>
              <a:rPr lang="en-US" dirty="0"/>
              <a:t>a </a:t>
            </a:r>
            <a:r>
              <a:rPr lang="en-US" dirty="0" smtClean="0"/>
              <a:t>persons submits </a:t>
            </a:r>
            <a:r>
              <a:rPr lang="en-US" dirty="0"/>
              <a:t>his or her own previous work, or mixes parts of previous works, without permission from </a:t>
            </a:r>
            <a:r>
              <a:rPr lang="en-US" b="1" dirty="0"/>
              <a:t>all</a:t>
            </a:r>
            <a:r>
              <a:rPr lang="en-US" dirty="0"/>
              <a:t> </a:t>
            </a:r>
            <a:r>
              <a:rPr lang="en-US" dirty="0" smtClean="0"/>
              <a:t>lecturers involved</a:t>
            </a:r>
            <a:r>
              <a:rPr lang="en-US" dirty="0"/>
              <a:t>. </a:t>
            </a:r>
            <a:endParaRPr lang="en-US" dirty="0" smtClean="0"/>
          </a:p>
          <a:p>
            <a:pPr lvl="1"/>
            <a:r>
              <a:rPr lang="en-US" dirty="0" err="1" smtClean="0"/>
              <a:t>Eg</a:t>
            </a:r>
            <a:r>
              <a:rPr lang="en-US" dirty="0" smtClean="0"/>
              <a:t>. </a:t>
            </a:r>
            <a:r>
              <a:rPr lang="en-US" dirty="0"/>
              <a:t>submitting the same piece of work for assignments in different classes without previous permission from </a:t>
            </a:r>
            <a:r>
              <a:rPr lang="en-US" b="1" dirty="0"/>
              <a:t>both</a:t>
            </a:r>
            <a:r>
              <a:rPr lang="en-US" dirty="0"/>
              <a:t> </a:t>
            </a:r>
            <a:r>
              <a:rPr lang="en-US" dirty="0" smtClean="0"/>
              <a:t>lecturers.</a:t>
            </a:r>
          </a:p>
          <a:p>
            <a:r>
              <a:rPr lang="en-US" dirty="0" smtClean="0"/>
              <a:t>Accidental plagiarism</a:t>
            </a:r>
            <a:endParaRPr lang="en-US" dirty="0"/>
          </a:p>
          <a:p>
            <a:pPr lvl="1"/>
            <a:r>
              <a:rPr lang="en-US" dirty="0" smtClean="0"/>
              <a:t>When a person neglects </a:t>
            </a:r>
            <a:r>
              <a:rPr lang="en-US" dirty="0"/>
              <a:t>to cite their sources, or misquotes their sources, or unintentionally paraphrases a source by using similar words, groups of words, and/or sentence structure without attribution. </a:t>
            </a:r>
            <a:endParaRPr lang="en-US" dirty="0"/>
          </a:p>
          <a:p>
            <a:pPr marL="365760" lvl="1" indent="0">
              <a:buNone/>
            </a:pPr>
            <a:endParaRPr lang="en-US" dirty="0"/>
          </a:p>
        </p:txBody>
      </p:sp>
      <p:sp>
        <p:nvSpPr>
          <p:cNvPr id="5" name="Slide Number Placeholder 4"/>
          <p:cNvSpPr>
            <a:spLocks noGrp="1"/>
          </p:cNvSpPr>
          <p:nvPr>
            <p:ph type="sldNum" sz="quarter" idx="12"/>
          </p:nvPr>
        </p:nvSpPr>
        <p:spPr/>
        <p:txBody>
          <a:bodyPr/>
          <a:lstStyle/>
          <a:p>
            <a:pPr>
              <a:defRPr/>
            </a:pPr>
            <a:fld id="{BD109241-56A6-46D1-898B-7C3DA981B016}" type="slidenum">
              <a:rPr lang="en-US" smtClean="0"/>
              <a:pPr>
                <a:defRPr/>
              </a:pPr>
              <a:t>6</a:t>
            </a:fld>
            <a:endParaRPr lang="en-US"/>
          </a:p>
        </p:txBody>
      </p:sp>
    </p:spTree>
    <p:extLst>
      <p:ext uri="{BB962C8B-B14F-4D97-AF65-F5344CB8AC3E}">
        <p14:creationId xmlns:p14="http://schemas.microsoft.com/office/powerpoint/2010/main" val="4286496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lstStyle/>
          <a:p>
            <a:r>
              <a:rPr lang="en-US" dirty="0" smtClean="0"/>
              <a:t>Mosaic plagiarism</a:t>
            </a:r>
          </a:p>
          <a:p>
            <a:pPr lvl="1"/>
            <a:r>
              <a:rPr lang="en-US" dirty="0"/>
              <a:t>a </a:t>
            </a:r>
            <a:r>
              <a:rPr lang="en-US" dirty="0" smtClean="0"/>
              <a:t>persons borrows </a:t>
            </a:r>
            <a:r>
              <a:rPr lang="en-US" dirty="0"/>
              <a:t>phrases from a source without using quotation marks, or finds synonyms for the author’s language while keeping to the same general structure and meaning of the original</a:t>
            </a:r>
            <a:r>
              <a:rPr lang="en-US" dirty="0" smtClean="0"/>
              <a:t>.</a:t>
            </a:r>
          </a:p>
          <a:p>
            <a:pPr marL="365760" lvl="1" indent="0">
              <a:buNone/>
            </a:pPr>
            <a:endParaRPr lang="en-US" dirty="0"/>
          </a:p>
        </p:txBody>
      </p:sp>
      <p:sp>
        <p:nvSpPr>
          <p:cNvPr id="5" name="Slide Number Placeholder 4"/>
          <p:cNvSpPr>
            <a:spLocks noGrp="1"/>
          </p:cNvSpPr>
          <p:nvPr>
            <p:ph type="sldNum" sz="quarter" idx="12"/>
          </p:nvPr>
        </p:nvSpPr>
        <p:spPr/>
        <p:txBody>
          <a:bodyPr/>
          <a:lstStyle/>
          <a:p>
            <a:pPr>
              <a:defRPr/>
            </a:pPr>
            <a:fld id="{BD109241-56A6-46D1-898B-7C3DA981B016}" type="slidenum">
              <a:rPr lang="en-US" smtClean="0"/>
              <a:pPr>
                <a:defRPr/>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94778984"/>
              </p:ext>
            </p:extLst>
          </p:nvPr>
        </p:nvGraphicFramePr>
        <p:xfrm>
          <a:off x="457200" y="1920240"/>
          <a:ext cx="8305800" cy="4480560"/>
        </p:xfrm>
        <a:graphic>
          <a:graphicData uri="http://schemas.openxmlformats.org/drawingml/2006/table">
            <a:tbl>
              <a:tblPr firstRow="1" bandRow="1">
                <a:tableStyleId>{5C22544A-7EE6-4342-B048-85BDC9FD1C3A}</a:tableStyleId>
              </a:tblPr>
              <a:tblGrid>
                <a:gridCol w="4152900"/>
                <a:gridCol w="4152900"/>
              </a:tblGrid>
              <a:tr h="1524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tx1"/>
                          </a:solidFill>
                          <a:effectLst/>
                          <a:latin typeface="+mn-lt"/>
                          <a:ea typeface="+mn-ea"/>
                          <a:cs typeface="+mn-cs"/>
                        </a:rPr>
                        <a:t>Example of student’s writing</a:t>
                      </a:r>
                    </a:p>
                    <a:p>
                      <a:r>
                        <a:rPr lang="en-US" sz="1800" b="0" i="0" kern="1200" dirty="0" smtClean="0">
                          <a:solidFill>
                            <a:schemeClr val="tx1"/>
                          </a:solidFill>
                          <a:effectLst/>
                          <a:latin typeface="+mn-lt"/>
                          <a:ea typeface="+mn-ea"/>
                          <a:cs typeface="+mn-cs"/>
                        </a:rPr>
                        <a:t>Only two years later, all these </a:t>
                      </a:r>
                      <a:r>
                        <a:rPr lang="en-US" sz="1800" b="0" i="0" u="none" strike="noStrike" kern="1200" dirty="0" smtClean="0">
                          <a:solidFill>
                            <a:srgbClr val="FF0000"/>
                          </a:solidFill>
                          <a:effectLst/>
                          <a:latin typeface="+mn-lt"/>
                          <a:ea typeface="+mn-ea"/>
                          <a:cs typeface="+mn-cs"/>
                        </a:rPr>
                        <a:t>friendly Sioux were suddenly plunged into new conditions</a:t>
                      </a:r>
                      <a:r>
                        <a:rPr lang="en-US" sz="1800" b="0" i="0" kern="1200" dirty="0" smtClean="0">
                          <a:solidFill>
                            <a:schemeClr val="tx1"/>
                          </a:solidFill>
                          <a:effectLst/>
                          <a:latin typeface="+mn-lt"/>
                          <a:ea typeface="+mn-ea"/>
                          <a:cs typeface="+mn-cs"/>
                        </a:rPr>
                        <a:t>, including </a:t>
                      </a:r>
                      <a:r>
                        <a:rPr lang="en-US" sz="1800" b="0" i="0" u="none" strike="noStrike" kern="1200" dirty="0" smtClean="0">
                          <a:solidFill>
                            <a:srgbClr val="FF0000"/>
                          </a:solidFill>
                          <a:effectLst/>
                          <a:latin typeface="+mn-lt"/>
                          <a:ea typeface="+mn-ea"/>
                          <a:cs typeface="+mn-cs"/>
                        </a:rPr>
                        <a:t>starvation</a:t>
                      </a:r>
                      <a:r>
                        <a:rPr lang="en-US" sz="1800" b="0" i="0" kern="1200" dirty="0" smtClean="0">
                          <a:solidFill>
                            <a:srgbClr val="FF0000"/>
                          </a:solidFill>
                          <a:effectLst/>
                          <a:latin typeface="+mn-lt"/>
                          <a:ea typeface="+mn-ea"/>
                          <a:cs typeface="+mn-cs"/>
                        </a:rPr>
                        <a:t>, </a:t>
                      </a:r>
                      <a:r>
                        <a:rPr lang="en-US" sz="1800" b="0" i="0" u="none" strike="noStrike" kern="1200" dirty="0" smtClean="0">
                          <a:solidFill>
                            <a:srgbClr val="FF0000"/>
                          </a:solidFill>
                          <a:effectLst/>
                          <a:latin typeface="+mn-lt"/>
                          <a:ea typeface="+mn-ea"/>
                          <a:cs typeface="+mn-cs"/>
                        </a:rPr>
                        <a:t>martial law on all their reservations</a:t>
                      </a:r>
                      <a:r>
                        <a:rPr lang="en-US" sz="1800" b="0" i="0" kern="1200" dirty="0" smtClean="0">
                          <a:solidFill>
                            <a:srgbClr val="FF0000"/>
                          </a:solidFill>
                          <a:effectLst/>
                          <a:latin typeface="+mn-lt"/>
                          <a:ea typeface="+mn-ea"/>
                          <a:cs typeface="+mn-cs"/>
                        </a:rPr>
                        <a:t>,</a:t>
                      </a:r>
                      <a:r>
                        <a:rPr lang="en-US" sz="1800" b="0" i="0" kern="1200" dirty="0" smtClean="0">
                          <a:solidFill>
                            <a:schemeClr val="tx1"/>
                          </a:solidFill>
                          <a:effectLst/>
                          <a:latin typeface="+mn-lt"/>
                          <a:ea typeface="+mn-ea"/>
                          <a:cs typeface="+mn-cs"/>
                        </a:rPr>
                        <a:t> and </a:t>
                      </a:r>
                      <a:r>
                        <a:rPr lang="en-US" sz="1800" b="0" i="0" u="none" strike="noStrike" kern="1200" dirty="0" smtClean="0">
                          <a:solidFill>
                            <a:srgbClr val="FF0000"/>
                          </a:solidFill>
                          <a:effectLst/>
                          <a:latin typeface="+mn-lt"/>
                          <a:ea typeface="+mn-ea"/>
                          <a:cs typeface="+mn-cs"/>
                        </a:rPr>
                        <a:t>constant urging by their friends and relations</a:t>
                      </a:r>
                      <a:r>
                        <a:rPr lang="en-US" sz="1800" b="0" i="0" kern="1200" dirty="0" smtClean="0">
                          <a:solidFill>
                            <a:srgbClr val="FF0000"/>
                          </a:solidFill>
                          <a:effectLst/>
                          <a:latin typeface="+mn-lt"/>
                          <a:ea typeface="+mn-ea"/>
                          <a:cs typeface="+mn-cs"/>
                        </a:rPr>
                        <a:t> </a:t>
                      </a:r>
                      <a:r>
                        <a:rPr lang="en-US" sz="1800" b="0" i="0" u="none" strike="noStrike" kern="1200" dirty="0" smtClean="0">
                          <a:solidFill>
                            <a:srgbClr val="FF0000"/>
                          </a:solidFill>
                          <a:effectLst/>
                          <a:latin typeface="+mn-lt"/>
                          <a:ea typeface="+mn-ea"/>
                          <a:cs typeface="+mn-cs"/>
                        </a:rPr>
                        <a:t>to join in warfare against the treacherous government that had kept faith with neither friend nor foe</a:t>
                      </a:r>
                      <a:r>
                        <a:rPr lang="en-US" sz="1800" b="0" i="0" kern="1200" dirty="0" smtClean="0">
                          <a:solidFill>
                            <a:srgbClr val="FF0000"/>
                          </a:solidFill>
                          <a:effectLst/>
                          <a:latin typeface="+mn-lt"/>
                          <a:ea typeface="+mn-ea"/>
                          <a:cs typeface="+mn-cs"/>
                        </a:rPr>
                        <a:t>.</a:t>
                      </a:r>
                      <a:endParaRPr lang="en-US" dirty="0">
                        <a:solidFill>
                          <a:srgbClr val="FF0000"/>
                        </a:solidFill>
                      </a:endParaRPr>
                    </a:p>
                  </a:txBody>
                  <a:tcPr/>
                </a:tc>
                <a:tc>
                  <a:txBody>
                    <a:bodyPr/>
                    <a:lstStyle/>
                    <a:p>
                      <a:r>
                        <a:rPr lang="en-US" dirty="0" smtClean="0">
                          <a:solidFill>
                            <a:schemeClr val="tx1"/>
                          </a:solidFill>
                        </a:rPr>
                        <a:t>Sources:</a:t>
                      </a:r>
                    </a:p>
                    <a:p>
                      <a:r>
                        <a:rPr lang="en-US" sz="1800" b="0" i="0" kern="1200" dirty="0" smtClean="0">
                          <a:solidFill>
                            <a:schemeClr val="lt1"/>
                          </a:solidFill>
                          <a:effectLst/>
                          <a:latin typeface="+mn-lt"/>
                          <a:ea typeface="+mn-ea"/>
                          <a:cs typeface="+mn-cs"/>
                        </a:rPr>
                        <a:t>"Contrast the condition into which all these </a:t>
                      </a:r>
                      <a:r>
                        <a:rPr lang="en-US" sz="1800" b="0" i="0" kern="1200" dirty="0" smtClean="0">
                          <a:solidFill>
                            <a:srgbClr val="0000FF"/>
                          </a:solidFill>
                          <a:effectLst/>
                          <a:latin typeface="+mn-lt"/>
                          <a:ea typeface="+mn-ea"/>
                          <a:cs typeface="+mn-cs"/>
                        </a:rPr>
                        <a:t>friendly Indians are suddenly plunged now, with their condition </a:t>
                      </a:r>
                      <a:r>
                        <a:rPr lang="en-US" sz="1800" b="0" i="0" kern="1200" dirty="0" smtClean="0">
                          <a:solidFill>
                            <a:schemeClr val="lt1"/>
                          </a:solidFill>
                          <a:effectLst/>
                          <a:latin typeface="+mn-lt"/>
                          <a:ea typeface="+mn-ea"/>
                          <a:cs typeface="+mn-cs"/>
                        </a:rPr>
                        <a:t>only two years previous: </a:t>
                      </a:r>
                      <a:r>
                        <a:rPr lang="en-US" sz="1800" b="0" i="0" kern="1200" dirty="0" smtClean="0">
                          <a:solidFill>
                            <a:srgbClr val="0000FF"/>
                          </a:solidFill>
                          <a:effectLst/>
                          <a:latin typeface="+mn-lt"/>
                          <a:ea typeface="+mn-ea"/>
                          <a:cs typeface="+mn-cs"/>
                        </a:rPr>
                        <a:t>martial law </a:t>
                      </a:r>
                      <a:r>
                        <a:rPr lang="en-US" sz="1800" b="0" i="0" kern="1200" dirty="0" smtClean="0">
                          <a:solidFill>
                            <a:schemeClr val="lt1"/>
                          </a:solidFill>
                          <a:effectLst/>
                          <a:latin typeface="+mn-lt"/>
                          <a:ea typeface="+mn-ea"/>
                          <a:cs typeface="+mn-cs"/>
                        </a:rPr>
                        <a:t>now in force </a:t>
                      </a:r>
                      <a:r>
                        <a:rPr lang="en-US" sz="1800" b="0" i="0" kern="1200" dirty="0" smtClean="0">
                          <a:solidFill>
                            <a:srgbClr val="0000FF"/>
                          </a:solidFill>
                          <a:effectLst/>
                          <a:latin typeface="+mn-lt"/>
                          <a:ea typeface="+mn-ea"/>
                          <a:cs typeface="+mn-cs"/>
                        </a:rPr>
                        <a:t>on all their reservations</a:t>
                      </a:r>
                      <a:r>
                        <a:rPr lang="en-US" sz="1800" b="0" i="0" kern="1200" dirty="0" smtClean="0">
                          <a:solidFill>
                            <a:schemeClr val="lt1"/>
                          </a:solidFill>
                          <a:effectLst/>
                          <a:latin typeface="+mn-lt"/>
                          <a:ea typeface="+mn-ea"/>
                          <a:cs typeface="+mn-cs"/>
                        </a:rPr>
                        <a:t>; themselves in danger of </a:t>
                      </a:r>
                      <a:r>
                        <a:rPr lang="en-US" sz="1800" b="0" i="0" kern="1200" dirty="0" smtClean="0">
                          <a:solidFill>
                            <a:srgbClr val="0000FF"/>
                          </a:solidFill>
                          <a:effectLst/>
                          <a:latin typeface="+mn-lt"/>
                          <a:ea typeface="+mn-ea"/>
                          <a:cs typeface="+mn-cs"/>
                        </a:rPr>
                        <a:t>starvation</a:t>
                      </a:r>
                      <a:r>
                        <a:rPr lang="en-US" sz="1800" b="0" i="0" kern="1200" dirty="0" smtClean="0">
                          <a:solidFill>
                            <a:schemeClr val="lt1"/>
                          </a:solidFill>
                          <a:effectLst/>
                          <a:latin typeface="+mn-lt"/>
                          <a:ea typeface="+mn-ea"/>
                          <a:cs typeface="+mn-cs"/>
                        </a:rPr>
                        <a:t>, and constantly exposed to the influence of emissaries from their friends and relations, urging them </a:t>
                      </a:r>
                      <a:r>
                        <a:rPr lang="en-US" sz="1800" b="0" i="0" kern="1200" dirty="0" smtClean="0">
                          <a:solidFill>
                            <a:srgbClr val="0000FF"/>
                          </a:solidFill>
                          <a:effectLst/>
                          <a:latin typeface="+mn-lt"/>
                          <a:ea typeface="+mn-ea"/>
                          <a:cs typeface="+mn-cs"/>
                        </a:rPr>
                        <a:t>to join in fighting this treacherous government that had kept faith</a:t>
                      </a:r>
                      <a:r>
                        <a:rPr lang="en-US" sz="1800" b="0" i="0" kern="1200" dirty="0" smtClean="0">
                          <a:solidFill>
                            <a:schemeClr val="lt1"/>
                          </a:solidFill>
                          <a:effectLst/>
                          <a:latin typeface="+mn-lt"/>
                          <a:ea typeface="+mn-ea"/>
                          <a:cs typeface="+mn-cs"/>
                        </a:rPr>
                        <a:t> with nobody--neither with friend nor with foe."</a:t>
                      </a:r>
                      <a:r>
                        <a:rPr lang="en-US" sz="1800" b="0" i="0" kern="1200" baseline="30000" dirty="0" smtClean="0">
                          <a:solidFill>
                            <a:schemeClr val="lt1"/>
                          </a:solidFill>
                          <a:effectLst/>
                          <a:latin typeface="+mn-lt"/>
                          <a:ea typeface="+mn-ea"/>
                          <a:cs typeface="+mn-cs"/>
                        </a:rPr>
                        <a:t>1</a:t>
                      </a:r>
                      <a:endParaRPr lang="en-US" sz="1800" b="0" i="0" kern="1200" dirty="0" smtClean="0">
                        <a:solidFill>
                          <a:schemeClr val="lt1"/>
                        </a:solidFill>
                        <a:effectLst/>
                        <a:latin typeface="+mn-lt"/>
                        <a:ea typeface="+mn-ea"/>
                        <a:cs typeface="+mn-cs"/>
                      </a:endParaRPr>
                    </a:p>
                    <a:p>
                      <a:endParaRPr lang="en-US" sz="1800" b="0" i="0" kern="1200" baseline="30000" dirty="0" smtClean="0">
                        <a:solidFill>
                          <a:schemeClr val="lt1"/>
                        </a:solidFill>
                        <a:effectLst/>
                        <a:latin typeface="+mn-lt"/>
                        <a:ea typeface="+mn-ea"/>
                        <a:cs typeface="+mn-cs"/>
                      </a:endParaRPr>
                    </a:p>
                    <a:p>
                      <a:r>
                        <a:rPr lang="en-US" sz="1400" b="0" i="0" kern="1200" baseline="30000" dirty="0" smtClean="0">
                          <a:solidFill>
                            <a:schemeClr val="lt1"/>
                          </a:solidFill>
                          <a:effectLst/>
                          <a:latin typeface="+mn-lt"/>
                          <a:ea typeface="+mn-ea"/>
                          <a:cs typeface="+mn-cs"/>
                        </a:rPr>
                        <a:t>1</a:t>
                      </a:r>
                      <a:r>
                        <a:rPr lang="en-US" sz="1400" b="0" i="0" kern="1200" dirty="0" smtClean="0">
                          <a:solidFill>
                            <a:schemeClr val="lt1"/>
                          </a:solidFill>
                          <a:effectLst/>
                          <a:latin typeface="+mn-lt"/>
                          <a:ea typeface="+mn-ea"/>
                          <a:cs typeface="+mn-cs"/>
                        </a:rPr>
                        <a:t>Helen Hunt Jackson, A Century of Dishonor, a Sketch of the United States Government's Dealings with Some of the Indian Tribes (New York: Harper, 1881) 178.</a:t>
                      </a:r>
                    </a:p>
                    <a:p>
                      <a:endParaRPr lang="en-US" dirty="0">
                        <a:solidFill>
                          <a:schemeClr val="tx1"/>
                        </a:solidFill>
                      </a:endParaRPr>
                    </a:p>
                  </a:txBody>
                  <a:tcPr/>
                </a:tc>
              </a:tr>
            </a:tbl>
          </a:graphicData>
        </a:graphic>
      </p:graphicFrame>
    </p:spTree>
    <p:extLst>
      <p:ext uri="{BB962C8B-B14F-4D97-AF65-F5344CB8AC3E}">
        <p14:creationId xmlns:p14="http://schemas.microsoft.com/office/powerpoint/2010/main" val="2791670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What’s an in-text citation?</a:t>
            </a:r>
          </a:p>
        </p:txBody>
      </p:sp>
      <p:sp>
        <p:nvSpPr>
          <p:cNvPr id="8195" name="Rectangle 3"/>
          <p:cNvSpPr>
            <a:spLocks noGrp="1" noChangeArrowheads="1"/>
          </p:cNvSpPr>
          <p:nvPr>
            <p:ph idx="1"/>
          </p:nvPr>
        </p:nvSpPr>
        <p:spPr/>
        <p:txBody>
          <a:bodyPr>
            <a:normAutofit/>
          </a:bodyPr>
          <a:lstStyle/>
          <a:p>
            <a:r>
              <a:rPr lang="en-US" dirty="0" smtClean="0"/>
              <a:t>According to </a:t>
            </a:r>
            <a:r>
              <a:rPr lang="en-US" dirty="0" smtClean="0">
                <a:solidFill>
                  <a:schemeClr val="accent2">
                    <a:lumMod val="60000"/>
                    <a:lumOff val="40000"/>
                  </a:schemeClr>
                </a:solidFill>
              </a:rPr>
              <a:t>Clegg</a:t>
            </a:r>
            <a:r>
              <a:rPr lang="en-US" dirty="0" smtClean="0">
                <a:solidFill>
                  <a:schemeClr val="accent2">
                    <a:lumMod val="75000"/>
                  </a:schemeClr>
                </a:solidFill>
              </a:rPr>
              <a:t> </a:t>
            </a:r>
            <a:r>
              <a:rPr lang="en-US" dirty="0" smtClean="0"/>
              <a:t>(</a:t>
            </a:r>
            <a:r>
              <a:rPr lang="en-US" dirty="0" smtClean="0">
                <a:solidFill>
                  <a:schemeClr val="accent3">
                    <a:lumMod val="40000"/>
                    <a:lumOff val="60000"/>
                  </a:schemeClr>
                </a:solidFill>
              </a:rPr>
              <a:t>1985</a:t>
            </a:r>
            <a:r>
              <a:rPr lang="en-US" dirty="0" smtClean="0"/>
              <a:t>, </a:t>
            </a:r>
            <a:r>
              <a:rPr lang="en-US" dirty="0" smtClean="0">
                <a:solidFill>
                  <a:schemeClr val="accent5">
                    <a:lumMod val="40000"/>
                    <a:lumOff val="60000"/>
                  </a:schemeClr>
                </a:solidFill>
              </a:rPr>
              <a:t>p.543</a:t>
            </a:r>
            <a:r>
              <a:rPr lang="en-US" dirty="0" smtClean="0"/>
              <a:t>) the inter-war period was…. </a:t>
            </a:r>
          </a:p>
          <a:p>
            <a:r>
              <a:rPr lang="en-US" dirty="0" smtClean="0"/>
              <a:t>Barter (2003, p.258) has shown that…..</a:t>
            </a:r>
          </a:p>
          <a:p>
            <a:r>
              <a:rPr lang="en-US" dirty="0" smtClean="0"/>
              <a:t>As Evans, Jamal and </a:t>
            </a:r>
            <a:r>
              <a:rPr lang="en-US" dirty="0" err="1" smtClean="0"/>
              <a:t>Foxall</a:t>
            </a:r>
            <a:r>
              <a:rPr lang="en-US" dirty="0" smtClean="0"/>
              <a:t> (2006, p.76) point out….  </a:t>
            </a:r>
          </a:p>
          <a:p>
            <a:r>
              <a:rPr lang="en-GB" dirty="0" smtClean="0"/>
              <a:t>It has been suggested by Reed (</a:t>
            </a:r>
            <a:r>
              <a:rPr lang="en-US" dirty="0" smtClean="0"/>
              <a:t>2008, pp.30-31)....</a:t>
            </a:r>
          </a:p>
          <a:p>
            <a:r>
              <a:rPr lang="en-US" dirty="0" smtClean="0"/>
              <a:t>Barter (2003, p.258) and Stuart (2001, p.85) note… </a:t>
            </a:r>
          </a:p>
          <a:p>
            <a:r>
              <a:rPr lang="en-GB" dirty="0" smtClean="0"/>
              <a:t>A number of authors including Smith (2008, pp.21-24) and Adams (2001, pp.165-166) have argued that…</a:t>
            </a:r>
          </a:p>
          <a:p>
            <a:endParaRPr lang="en-US" dirty="0" smtClean="0"/>
          </a:p>
          <a:p>
            <a:pPr marL="0" indent="0">
              <a:buNone/>
            </a:pPr>
            <a:r>
              <a:rPr lang="en-US" dirty="0" smtClean="0"/>
              <a:t>**p. - page number / pp. - page numbers**</a:t>
            </a:r>
          </a:p>
          <a:p>
            <a:endParaRPr lang="en-US" dirty="0" smtClean="0"/>
          </a:p>
        </p:txBody>
      </p:sp>
    </p:spTree>
    <p:extLst>
      <p:ext uri="{BB962C8B-B14F-4D97-AF65-F5344CB8AC3E}">
        <p14:creationId xmlns:p14="http://schemas.microsoft.com/office/powerpoint/2010/main" val="2335897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smtClean="0"/>
              <a:t>What’s an in-text citation?</a:t>
            </a:r>
          </a:p>
        </p:txBody>
      </p:sp>
      <p:sp>
        <p:nvSpPr>
          <p:cNvPr id="9219" name="Rectangle 3"/>
          <p:cNvSpPr>
            <a:spLocks noGrp="1" noChangeArrowheads="1"/>
          </p:cNvSpPr>
          <p:nvPr>
            <p:ph idx="1"/>
          </p:nvPr>
        </p:nvSpPr>
        <p:spPr/>
        <p:txBody>
          <a:bodyPr>
            <a:normAutofit fontScale="92500" lnSpcReduction="20000"/>
          </a:bodyPr>
          <a:lstStyle/>
          <a:p>
            <a:r>
              <a:rPr lang="en-GB" dirty="0" smtClean="0"/>
              <a:t>25% of manufacturing jobs were lost in the 1980’s </a:t>
            </a:r>
            <a:r>
              <a:rPr lang="en-GB" dirty="0" smtClean="0">
                <a:solidFill>
                  <a:schemeClr val="accent6">
                    <a:lumMod val="40000"/>
                    <a:lumOff val="60000"/>
                  </a:schemeClr>
                </a:solidFill>
              </a:rPr>
              <a:t>(Jones, 1995, p.64). </a:t>
            </a:r>
          </a:p>
          <a:p>
            <a:r>
              <a:rPr lang="en-GB" dirty="0" smtClean="0"/>
              <a:t>Several authors (</a:t>
            </a:r>
            <a:r>
              <a:rPr lang="en-GB" dirty="0" smtClean="0">
                <a:solidFill>
                  <a:schemeClr val="accent6">
                    <a:lumMod val="40000"/>
                    <a:lumOff val="60000"/>
                  </a:schemeClr>
                </a:solidFill>
              </a:rPr>
              <a:t>Ray, 2002, p.23; Smith, 2004, p.70</a:t>
            </a:r>
            <a:r>
              <a:rPr lang="en-GB" dirty="0" smtClean="0"/>
              <a:t>) conclude..</a:t>
            </a:r>
          </a:p>
          <a:p>
            <a:r>
              <a:rPr lang="en-GB" dirty="0" smtClean="0"/>
              <a:t>A recent survey (Gordon, 2001, pp.21-28) has found…</a:t>
            </a:r>
          </a:p>
          <a:p>
            <a:endParaRPr lang="en-GB" dirty="0" smtClean="0"/>
          </a:p>
          <a:p>
            <a:r>
              <a:rPr lang="en-GB" dirty="0" smtClean="0"/>
              <a:t>Page numbers</a:t>
            </a:r>
          </a:p>
          <a:p>
            <a:endParaRPr lang="en-GB" dirty="0" smtClean="0"/>
          </a:p>
          <a:p>
            <a:r>
              <a:rPr lang="en-GB" dirty="0" smtClean="0"/>
              <a:t>Always cite page numbers except if you merely wish to mention the</a:t>
            </a:r>
          </a:p>
          <a:p>
            <a:r>
              <a:rPr lang="en-GB" dirty="0" smtClean="0"/>
              <a:t>existence of a book, journal etc. without using material from it. For</a:t>
            </a:r>
          </a:p>
          <a:p>
            <a:r>
              <a:rPr lang="en-GB" dirty="0" smtClean="0"/>
              <a:t>example:   </a:t>
            </a:r>
          </a:p>
          <a:p>
            <a:endParaRPr lang="en-GB" dirty="0" smtClean="0"/>
          </a:p>
          <a:p>
            <a:r>
              <a:rPr lang="en-GB" dirty="0" smtClean="0"/>
              <a:t>A number of recent studies (</a:t>
            </a:r>
            <a:r>
              <a:rPr lang="en-GB" dirty="0" err="1" smtClean="0"/>
              <a:t>Gray</a:t>
            </a:r>
            <a:r>
              <a:rPr lang="en-GB" dirty="0" smtClean="0"/>
              <a:t>, 2002; Toms, 2004; Lee, 2008) have considered the Scottish economy in the 1990’s. </a:t>
            </a:r>
            <a:endParaRPr lang="en-US" dirty="0" smtClean="0"/>
          </a:p>
        </p:txBody>
      </p:sp>
    </p:spTree>
    <p:extLst>
      <p:ext uri="{BB962C8B-B14F-4D97-AF65-F5344CB8AC3E}">
        <p14:creationId xmlns:p14="http://schemas.microsoft.com/office/powerpoint/2010/main" val="1696190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5549</TotalTime>
  <Words>2050</Words>
  <Application>Microsoft Office PowerPoint</Application>
  <PresentationFormat>On-screen Show (4:3)</PresentationFormat>
  <Paragraphs>255</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Thatch</vt:lpstr>
      <vt:lpstr>Citing and referencing Harvard Style </vt:lpstr>
      <vt:lpstr>Purpose of this session</vt:lpstr>
      <vt:lpstr>Writing a Thesis</vt:lpstr>
      <vt:lpstr>          Cite and Reference</vt:lpstr>
      <vt:lpstr>Types of plagiarism (source: https://www.bowdoin.edu/studentaffairs/academic-honesty/common-types.shtml)</vt:lpstr>
      <vt:lpstr>PowerPoint Presentation</vt:lpstr>
      <vt:lpstr>PowerPoint Presentation</vt:lpstr>
      <vt:lpstr>       What’s an in-text citation?</vt:lpstr>
      <vt:lpstr>What’s an in-text citation?</vt:lpstr>
      <vt:lpstr>What’s a reference list?</vt:lpstr>
      <vt:lpstr>Why Cite + Ref ?</vt:lpstr>
      <vt:lpstr>Plagiarism</vt:lpstr>
      <vt:lpstr>When to cite and when not to cite?</vt:lpstr>
      <vt:lpstr>When to cite and when not to cite?</vt:lpstr>
      <vt:lpstr>Citing in your text</vt:lpstr>
      <vt:lpstr>Quotations</vt:lpstr>
      <vt:lpstr>Paraphrasing</vt:lpstr>
      <vt:lpstr>Summarising</vt:lpstr>
      <vt:lpstr>Secondary References</vt:lpstr>
      <vt:lpstr>Title Case and Sentence Case</vt:lpstr>
      <vt:lpstr>How to reference a…</vt:lpstr>
      <vt:lpstr>How to reference a…</vt:lpstr>
      <vt:lpstr>How to reference a…</vt:lpstr>
      <vt:lpstr>How to reference a…</vt:lpstr>
      <vt:lpstr>How to reference a…</vt:lpstr>
      <vt:lpstr>More details</vt:lpstr>
    </vt:vector>
  </TitlesOfParts>
  <Company>utar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GCIS1303 Software Project Framework</dc:title>
  <dc:creator>wongcc</dc:creator>
  <cp:lastModifiedBy>Hoo Meei Hao</cp:lastModifiedBy>
  <cp:revision>412</cp:revision>
  <dcterms:created xsi:type="dcterms:W3CDTF">2007-06-07T08:45:58Z</dcterms:created>
  <dcterms:modified xsi:type="dcterms:W3CDTF">2017-01-23T09:18:29Z</dcterms:modified>
</cp:coreProperties>
</file>