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85" r:id="rId3"/>
    <p:sldId id="262" r:id="rId4"/>
    <p:sldId id="265" r:id="rId5"/>
    <p:sldId id="286" r:id="rId6"/>
    <p:sldId id="263" r:id="rId7"/>
    <p:sldId id="294" r:id="rId8"/>
    <p:sldId id="295" r:id="rId9"/>
    <p:sldId id="296" r:id="rId10"/>
    <p:sldId id="297" r:id="rId11"/>
    <p:sldId id="299" r:id="rId12"/>
    <p:sldId id="298" r:id="rId13"/>
    <p:sldId id="300" r:id="rId14"/>
    <p:sldId id="301" r:id="rId15"/>
    <p:sldId id="302" r:id="rId16"/>
    <p:sldId id="321" r:id="rId17"/>
    <p:sldId id="306" r:id="rId18"/>
    <p:sldId id="303" r:id="rId19"/>
    <p:sldId id="307" r:id="rId20"/>
    <p:sldId id="308" r:id="rId21"/>
    <p:sldId id="304" r:id="rId22"/>
    <p:sldId id="264" r:id="rId23"/>
    <p:sldId id="276" r:id="rId24"/>
    <p:sldId id="277" r:id="rId25"/>
    <p:sldId id="278" r:id="rId26"/>
    <p:sldId id="279" r:id="rId27"/>
    <p:sldId id="280" r:id="rId28"/>
    <p:sldId id="282" r:id="rId29"/>
    <p:sldId id="283" r:id="rId30"/>
    <p:sldId id="281" r:id="rId31"/>
    <p:sldId id="284" r:id="rId32"/>
    <p:sldId id="328" r:id="rId33"/>
    <p:sldId id="329" r:id="rId34"/>
    <p:sldId id="320" r:id="rId35"/>
    <p:sldId id="309" r:id="rId36"/>
    <p:sldId id="288" r:id="rId37"/>
    <p:sldId id="289" r:id="rId38"/>
    <p:sldId id="290" r:id="rId39"/>
    <p:sldId id="291" r:id="rId40"/>
    <p:sldId id="292" r:id="rId41"/>
    <p:sldId id="293" r:id="rId42"/>
    <p:sldId id="310" r:id="rId43"/>
    <p:sldId id="322" r:id="rId44"/>
    <p:sldId id="323" r:id="rId45"/>
    <p:sldId id="324" r:id="rId46"/>
    <p:sldId id="325" r:id="rId47"/>
    <p:sldId id="311" r:id="rId48"/>
    <p:sldId id="326" r:id="rId49"/>
    <p:sldId id="327" r:id="rId50"/>
    <p:sldId id="317" r:id="rId51"/>
    <p:sldId id="319" r:id="rId52"/>
    <p:sldId id="318" r:id="rId53"/>
    <p:sldId id="26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78833-8F76-44A4-A887-24E8B9A2CEFD}" type="datetimeFigureOut">
              <a:rPr lang="en-US" smtClean="0"/>
              <a:t>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09E7D-8DBA-4617-8F1A-793004D9327E}" type="slidenum">
              <a:rPr lang="en-US" smtClean="0"/>
              <a:t>‹#›</a:t>
            </a:fld>
            <a:endParaRPr lang="en-US"/>
          </a:p>
        </p:txBody>
      </p:sp>
    </p:spTree>
    <p:extLst>
      <p:ext uri="{BB962C8B-B14F-4D97-AF65-F5344CB8AC3E}">
        <p14:creationId xmlns:p14="http://schemas.microsoft.com/office/powerpoint/2010/main" val="61940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09E7D-8DBA-4617-8F1A-793004D9327E}" type="slidenum">
              <a:rPr lang="en-US" smtClean="0"/>
              <a:t>6</a:t>
            </a:fld>
            <a:endParaRPr lang="en-US"/>
          </a:p>
        </p:txBody>
      </p:sp>
    </p:spTree>
    <p:extLst>
      <p:ext uri="{BB962C8B-B14F-4D97-AF65-F5344CB8AC3E}">
        <p14:creationId xmlns:p14="http://schemas.microsoft.com/office/powerpoint/2010/main" val="33893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F9304C02-5A50-461B-9E1A-B44E123D035A}" type="datetime1">
              <a:rPr lang="en-SG" smtClean="0"/>
              <a:t>4/1/2018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76667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946E330A-E7CF-45EF-A90C-F0192B4BB485}" type="datetime1">
              <a:rPr lang="en-SG" smtClean="0"/>
              <a:t>4/1/2018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318546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558BC75F-0BFD-4805-BE53-F869C43F8DE7}" type="datetime1">
              <a:rPr lang="en-SG" smtClean="0"/>
              <a:t>4/1/2018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147719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3242A60-8B6F-4D78-8CFF-968AEC0E7C37}" type="datetime1">
              <a:rPr lang="en-SG" smtClean="0"/>
              <a:t>4/1/2018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34184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C729-0B5F-4BC9-9D22-E39FDF0FEDB3}" type="datetime1">
              <a:rPr lang="en-SG" smtClean="0"/>
              <a:t>4/1/2018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397288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DDA1A947-2411-47F6-A66D-61EA50768D6E}" type="datetime1">
              <a:rPr lang="en-SG" smtClean="0"/>
              <a:t>4/1/2018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1898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B07F2874-D9D8-431A-BF68-C3CB3AEED987}" type="datetime1">
              <a:rPr lang="en-SG" smtClean="0"/>
              <a:t>4/1/2018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224442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273B2F5A-905F-47BE-A7AC-75B23896D86E}" type="datetime1">
              <a:rPr lang="en-SG" smtClean="0"/>
              <a:t>4/1/2018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20283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A0AE5-B03D-44EF-8BF7-048047989340}" type="datetime1">
              <a:rPr lang="en-SG" smtClean="0"/>
              <a:t>4/1/2018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8127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11A6C-9740-486E-87D1-115BEA0EC551}" type="datetime1">
              <a:rPr lang="en-SG" smtClean="0"/>
              <a:t>4/1/2018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11579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611F2-6F3C-4624-BEFC-DA83B4829877}" type="datetime1">
              <a:rPr lang="en-SG" smtClean="0"/>
              <a:t>4/1/2018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33F7881-7E2A-4258-80A2-D6A2D4D920A7}" type="slidenum">
              <a:rPr lang="en-SG" smtClean="0"/>
              <a:t>‹#›</a:t>
            </a:fld>
            <a:endParaRPr lang="en-SG"/>
          </a:p>
        </p:txBody>
      </p:sp>
    </p:spTree>
    <p:extLst>
      <p:ext uri="{BB962C8B-B14F-4D97-AF65-F5344CB8AC3E}">
        <p14:creationId xmlns:p14="http://schemas.microsoft.com/office/powerpoint/2010/main" val="232248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63C78-4E84-4A6A-9B04-D5C49D1EBD2F}" type="datetime1">
              <a:rPr lang="en-SG" smtClean="0"/>
              <a:t>4/1/2018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F7881-7E2A-4258-80A2-D6A2D4D920A7}" type="slidenum">
              <a:rPr lang="en-SG" smtClean="0"/>
              <a:t>‹#›</a:t>
            </a:fld>
            <a:endParaRPr lang="en-SG"/>
          </a:p>
        </p:txBody>
      </p:sp>
    </p:spTree>
    <p:extLst>
      <p:ext uri="{BB962C8B-B14F-4D97-AF65-F5344CB8AC3E}">
        <p14:creationId xmlns:p14="http://schemas.microsoft.com/office/powerpoint/2010/main" val="2305737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Outcome-Based </a:t>
            </a:r>
            <a:r>
              <a:rPr lang="en-US" dirty="0"/>
              <a:t>Education (OBE)</a:t>
            </a:r>
            <a:endParaRPr lang="en-SG" dirty="0"/>
          </a:p>
        </p:txBody>
      </p:sp>
      <p:sp>
        <p:nvSpPr>
          <p:cNvPr id="3" name="Subtitle 2"/>
          <p:cNvSpPr>
            <a:spLocks noGrp="1"/>
          </p:cNvSpPr>
          <p:nvPr>
            <p:ph type="subTitle" idx="1"/>
          </p:nvPr>
        </p:nvSpPr>
        <p:spPr/>
        <p:txBody>
          <a:bodyPr/>
          <a:lstStyle/>
          <a:p>
            <a:r>
              <a:rPr lang="en-US" dirty="0" smtClean="0"/>
              <a:t>Lee Kong </a:t>
            </a:r>
            <a:r>
              <a:rPr lang="en-US" dirty="0" err="1" smtClean="0"/>
              <a:t>Chian</a:t>
            </a:r>
            <a:r>
              <a:rPr lang="en-US" dirty="0" smtClean="0"/>
              <a:t> Faculty Engineering and </a:t>
            </a:r>
            <a:r>
              <a:rPr lang="en-US" dirty="0" smtClean="0"/>
              <a:t>Science</a:t>
            </a:r>
          </a:p>
          <a:p>
            <a:r>
              <a:rPr lang="en-US" dirty="0" smtClean="0"/>
              <a:t>2018-01-03</a:t>
            </a:r>
            <a:endParaRPr lang="en-US" dirty="0" smtClean="0"/>
          </a:p>
          <a:p>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1</a:t>
            </a:fld>
            <a:endParaRPr lang="en-SG"/>
          </a:p>
        </p:txBody>
      </p:sp>
    </p:spTree>
    <p:extLst>
      <p:ext uri="{BB962C8B-B14F-4D97-AF65-F5344CB8AC3E}">
        <p14:creationId xmlns:p14="http://schemas.microsoft.com/office/powerpoint/2010/main" val="1339110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Programme Educational Objectives (PEO)</a:t>
            </a:r>
            <a:endParaRPr lang="en-US" dirty="0"/>
          </a:p>
        </p:txBody>
      </p:sp>
      <p:sp>
        <p:nvSpPr>
          <p:cNvPr id="4" name="Content Placeholder 3"/>
          <p:cNvSpPr>
            <a:spLocks noGrp="1"/>
          </p:cNvSpPr>
          <p:nvPr>
            <p:ph idx="1"/>
          </p:nvPr>
        </p:nvSpPr>
        <p:spPr/>
        <p:txBody>
          <a:bodyPr>
            <a:normAutofit/>
          </a:bodyPr>
          <a:lstStyle/>
          <a:p>
            <a:r>
              <a:rPr lang="en-MY" dirty="0"/>
              <a:t>PEOs refer to specific goals consistent with the university’s mission and vision that are responsive to the expressed interest of programme stakeholders, in particular the requirements of professional bodies. </a:t>
            </a:r>
            <a:endParaRPr lang="en-MY" dirty="0" smtClean="0"/>
          </a:p>
          <a:p>
            <a:r>
              <a:rPr lang="en-MY" dirty="0" smtClean="0"/>
              <a:t>PEOs </a:t>
            </a:r>
            <a:r>
              <a:rPr lang="en-MY" dirty="0"/>
              <a:t>describe the expected achievements of graduates in their career and professional life a few years </a:t>
            </a:r>
            <a:r>
              <a:rPr lang="en-MY" dirty="0" smtClean="0"/>
              <a:t>after graduation (3 – 5 years). </a:t>
            </a:r>
          </a:p>
          <a:p>
            <a:r>
              <a:rPr lang="en-MY" dirty="0" smtClean="0"/>
              <a:t>PEOs are assessed through Alumni Survey after 3 – 5 years of graduation. </a:t>
            </a:r>
            <a:endParaRPr lang="en-US" dirty="0"/>
          </a:p>
        </p:txBody>
      </p:sp>
      <p:sp>
        <p:nvSpPr>
          <p:cNvPr id="3" name="Slide Number Placeholder 2"/>
          <p:cNvSpPr>
            <a:spLocks noGrp="1"/>
          </p:cNvSpPr>
          <p:nvPr>
            <p:ph type="sldNum" sz="quarter" idx="12"/>
          </p:nvPr>
        </p:nvSpPr>
        <p:spPr/>
        <p:txBody>
          <a:bodyPr/>
          <a:lstStyle/>
          <a:p>
            <a:fld id="{433F7881-7E2A-4258-80A2-D6A2D4D920A7}" type="slidenum">
              <a:rPr lang="en-SG" smtClean="0"/>
              <a:t>10</a:t>
            </a:fld>
            <a:endParaRPr lang="en-SG"/>
          </a:p>
        </p:txBody>
      </p:sp>
    </p:spTree>
    <p:extLst>
      <p:ext uri="{BB962C8B-B14F-4D97-AF65-F5344CB8AC3E}">
        <p14:creationId xmlns:p14="http://schemas.microsoft.com/office/powerpoint/2010/main" val="3355163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smtClean="0"/>
              <a:t>PEO Assessment Indicators &amp; Target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9787825"/>
              </p:ext>
            </p:extLst>
          </p:nvPr>
        </p:nvGraphicFramePr>
        <p:xfrm>
          <a:off x="838200" y="1825625"/>
          <a:ext cx="10515983" cy="4752528"/>
        </p:xfrm>
        <a:graphic>
          <a:graphicData uri="http://schemas.openxmlformats.org/drawingml/2006/table">
            <a:tbl>
              <a:tblPr firstRow="1" bandRow="1">
                <a:tableStyleId>{5C22544A-7EE6-4342-B048-85BDC9FD1C3A}</a:tableStyleId>
              </a:tblPr>
              <a:tblGrid>
                <a:gridCol w="1223784"/>
                <a:gridCol w="3097399"/>
                <a:gridCol w="4821383"/>
                <a:gridCol w="1373417"/>
              </a:tblGrid>
              <a:tr h="707463">
                <a:tc>
                  <a:txBody>
                    <a:bodyPr/>
                    <a:lstStyle/>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PEO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Domain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Assessment Indicators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0" indent="0" algn="ctr">
                        <a:spcAft>
                          <a:spcPts val="0"/>
                        </a:spcAft>
                      </a:pPr>
                      <a:r>
                        <a:rPr lang="en-US" sz="2000" b="1" dirty="0" smtClean="0">
                          <a:effectLst/>
                          <a:latin typeface="Arial" panose="020B0604020202020204" pitchFamily="34" charset="0"/>
                          <a:ea typeface="Times New Roman" panose="02020603050405020304" pitchFamily="18" charset="0"/>
                          <a:cs typeface="Times New Roman" panose="02020603050405020304" pitchFamily="18" charset="0"/>
                        </a:rPr>
                        <a:t>Target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r>
              <a:tr h="1395541">
                <a:tc>
                  <a:txBody>
                    <a:bodyPr/>
                    <a:lstStyle/>
                    <a:p>
                      <a:pPr marL="228600" indent="-228600">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PEO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Technical Competence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ctr">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(Cognitive)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1) Work Domain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2) Functional Position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3) Monthly Wages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MY"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r>
              <a:tr h="1135510">
                <a:tc>
                  <a:txBody>
                    <a:bodyPr/>
                    <a:lstStyle/>
                    <a:p>
                      <a:pPr marL="228600" indent="-228600">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PEO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Leadership /</a:t>
                      </a:r>
                      <a:r>
                        <a:rPr lang="en-US" sz="2000" baseline="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Communication</a:t>
                      </a:r>
                      <a:r>
                        <a:rPr lang="en-US" sz="2000" baseline="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(Affective)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1) Leadership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2) Communication </a:t>
                      </a:r>
                      <a:r>
                        <a:rPr lang="en-US" sz="2000" b="1" dirty="0" smtClean="0">
                          <a:effectLst/>
                          <a:latin typeface="Arial" panose="020B0604020202020204" pitchFamily="34" charset="0"/>
                          <a:ea typeface="Times New Roman" panose="02020603050405020304" pitchFamily="18" charset="0"/>
                          <a:cs typeface="Times New Roman" panose="02020603050405020304" pitchFamily="18" charset="0"/>
                        </a:rPr>
                        <a:t>Proficiency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MY"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30%</a:t>
                      </a:r>
                    </a:p>
                    <a:p>
                      <a:pPr marL="228600" indent="-228600" algn="ctr">
                        <a:spcAft>
                          <a:spcPts val="0"/>
                        </a:spcAft>
                      </a:pPr>
                      <a:r>
                        <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60%</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r>
              <a:tr h="1514014">
                <a:tc>
                  <a:txBody>
                    <a:bodyPr/>
                    <a:lstStyle/>
                    <a:p>
                      <a:pPr marL="228600" indent="-228600">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PEO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Professionalism</a:t>
                      </a:r>
                      <a:r>
                        <a:rPr kumimoji="0" lang="en-US" sz="2000" kern="1200" dirty="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sz="2000" kern="1200" dirty="0" smtClean="0">
                          <a:solidFill>
                            <a:schemeClr val="dk1"/>
                          </a:solidFill>
                          <a:effectLst/>
                          <a:latin typeface="Arial" panose="020B0604020202020204" pitchFamily="34" charset="0"/>
                          <a:ea typeface="Times New Roman" panose="02020603050405020304" pitchFamily="18" charset="0"/>
                          <a:cs typeface="Times New Roman" panose="02020603050405020304" pitchFamily="18" charset="0"/>
                        </a:rPr>
                        <a:t>Life Long Learning</a:t>
                      </a: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 (Affective</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1) Professional Membership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ctr">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2) Professional/Technical Development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069" marR="61069" marT="0" marB="0" anchor="ctr"/>
                </a:tc>
                <a:tc>
                  <a:txBody>
                    <a:bodyPr/>
                    <a:lstStyle/>
                    <a:p>
                      <a:pPr marL="228600" indent="-228600" algn="ctr">
                        <a:spcAft>
                          <a:spcPts val="0"/>
                        </a:spcAft>
                      </a:pPr>
                      <a:r>
                        <a:rPr lang="en-MY"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61069" marR="61069" marT="0" marB="0" anchor="ctr"/>
                </a:tc>
              </a:tr>
            </a:tbl>
          </a:graphicData>
        </a:graphic>
      </p:graphicFrame>
      <p:sp>
        <p:nvSpPr>
          <p:cNvPr id="4" name="Slide Number Placeholder 3"/>
          <p:cNvSpPr>
            <a:spLocks noGrp="1"/>
          </p:cNvSpPr>
          <p:nvPr>
            <p:ph type="sldNum" sz="quarter" idx="12"/>
          </p:nvPr>
        </p:nvSpPr>
        <p:spPr/>
        <p:txBody>
          <a:bodyPr/>
          <a:lstStyle/>
          <a:p>
            <a:fld id="{81201758-1434-43D5-AB88-55F88793B019}" type="slidenum">
              <a:rPr lang="en-SG" smtClean="0"/>
              <a:t>11</a:t>
            </a:fld>
            <a:endParaRPr lang="en-SG"/>
          </a:p>
        </p:txBody>
      </p:sp>
    </p:spTree>
    <p:extLst>
      <p:ext uri="{BB962C8B-B14F-4D97-AF65-F5344CB8AC3E}">
        <p14:creationId xmlns:p14="http://schemas.microsoft.com/office/powerpoint/2010/main" val="67214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Programme Outcomes (PO)</a:t>
            </a:r>
            <a:endParaRPr lang="en-US" dirty="0"/>
          </a:p>
        </p:txBody>
      </p:sp>
      <p:sp>
        <p:nvSpPr>
          <p:cNvPr id="3" name="Content Placeholder 2"/>
          <p:cNvSpPr>
            <a:spLocks noGrp="1"/>
          </p:cNvSpPr>
          <p:nvPr>
            <p:ph idx="1"/>
          </p:nvPr>
        </p:nvSpPr>
        <p:spPr/>
        <p:txBody>
          <a:bodyPr>
            <a:normAutofit fontScale="92500" lnSpcReduction="10000"/>
          </a:bodyPr>
          <a:lstStyle/>
          <a:p>
            <a:r>
              <a:rPr lang="en-MY" dirty="0"/>
              <a:t>Program Outcomes </a:t>
            </a:r>
            <a:r>
              <a:rPr lang="en-MY" dirty="0" smtClean="0"/>
              <a:t>refer to statements that describe what the </a:t>
            </a:r>
            <a:r>
              <a:rPr lang="en-MY" dirty="0"/>
              <a:t>students should have achieved by graduation time; address Cognitive (C), Psychomotor (P), and Affective (A</a:t>
            </a:r>
            <a:r>
              <a:rPr lang="en-MY" dirty="0" smtClean="0"/>
              <a:t>).</a:t>
            </a:r>
            <a:endParaRPr lang="en-MY" dirty="0"/>
          </a:p>
          <a:p>
            <a:r>
              <a:rPr lang="en-MY" dirty="0"/>
              <a:t>MQA’s  8  Learning  Outcome   Domains:</a:t>
            </a:r>
          </a:p>
          <a:p>
            <a:pPr marL="914400" lvl="1" indent="-457200">
              <a:buFont typeface="+mj-lt"/>
              <a:buAutoNum type="arabicPeriod"/>
            </a:pPr>
            <a:r>
              <a:rPr lang="en-US" dirty="0" smtClean="0"/>
              <a:t>Knowledge </a:t>
            </a:r>
            <a:r>
              <a:rPr lang="en-US" dirty="0"/>
              <a:t>(</a:t>
            </a:r>
            <a:r>
              <a:rPr lang="en-US" dirty="0" smtClean="0"/>
              <a:t>C)</a:t>
            </a:r>
            <a:endParaRPr lang="en-US" dirty="0"/>
          </a:p>
          <a:p>
            <a:pPr marL="914400" lvl="1" indent="-457200">
              <a:buFont typeface="+mj-lt"/>
              <a:buAutoNum type="arabicPeriod"/>
            </a:pPr>
            <a:r>
              <a:rPr lang="en-US" dirty="0" smtClean="0"/>
              <a:t>Practical </a:t>
            </a:r>
            <a:r>
              <a:rPr lang="en-US" dirty="0"/>
              <a:t>Skills (</a:t>
            </a:r>
            <a:r>
              <a:rPr lang="en-US" dirty="0" smtClean="0"/>
              <a:t>P)</a:t>
            </a:r>
            <a:endParaRPr lang="en-US" dirty="0"/>
          </a:p>
          <a:p>
            <a:pPr marL="914400" lvl="1" indent="-457200">
              <a:buFont typeface="+mj-lt"/>
              <a:buAutoNum type="arabicPeriod"/>
            </a:pPr>
            <a:r>
              <a:rPr lang="en-US" dirty="0" smtClean="0"/>
              <a:t>Social </a:t>
            </a:r>
            <a:r>
              <a:rPr lang="en-US" dirty="0"/>
              <a:t>Skills &amp; Responsibilities (</a:t>
            </a:r>
            <a:r>
              <a:rPr lang="en-US" dirty="0" smtClean="0"/>
              <a:t>A)</a:t>
            </a:r>
            <a:endParaRPr lang="en-US" dirty="0"/>
          </a:p>
          <a:p>
            <a:pPr marL="914400" lvl="1" indent="-457200">
              <a:buFont typeface="+mj-lt"/>
              <a:buAutoNum type="arabicPeriod"/>
            </a:pPr>
            <a:r>
              <a:rPr lang="en-US" dirty="0" smtClean="0"/>
              <a:t>Values</a:t>
            </a:r>
            <a:r>
              <a:rPr lang="en-US" dirty="0"/>
              <a:t>, Attitudes &amp; Professionalism (</a:t>
            </a:r>
            <a:r>
              <a:rPr lang="en-US" dirty="0" smtClean="0"/>
              <a:t>A)</a:t>
            </a:r>
            <a:endParaRPr lang="en-US" dirty="0"/>
          </a:p>
          <a:p>
            <a:pPr marL="914400" lvl="1" indent="-457200">
              <a:buFont typeface="+mj-lt"/>
              <a:buAutoNum type="arabicPeriod"/>
            </a:pPr>
            <a:r>
              <a:rPr lang="en-US" dirty="0" smtClean="0"/>
              <a:t>Communication</a:t>
            </a:r>
            <a:r>
              <a:rPr lang="en-US" dirty="0"/>
              <a:t>, Leadership &amp; Team Skills (</a:t>
            </a:r>
            <a:r>
              <a:rPr lang="en-US" dirty="0" smtClean="0"/>
              <a:t>P </a:t>
            </a:r>
            <a:r>
              <a:rPr lang="en-US" dirty="0"/>
              <a:t>&amp; </a:t>
            </a:r>
            <a:r>
              <a:rPr lang="en-US" dirty="0" smtClean="0"/>
              <a:t>A)</a:t>
            </a:r>
            <a:endParaRPr lang="en-US" dirty="0"/>
          </a:p>
          <a:p>
            <a:pPr marL="914400" lvl="1" indent="-457200">
              <a:buFont typeface="+mj-lt"/>
              <a:buAutoNum type="arabicPeriod"/>
            </a:pPr>
            <a:r>
              <a:rPr lang="en-US" dirty="0" smtClean="0"/>
              <a:t>Problem-Solving </a:t>
            </a:r>
            <a:r>
              <a:rPr lang="en-US" dirty="0"/>
              <a:t>&amp; Scientific Skills (</a:t>
            </a:r>
            <a:r>
              <a:rPr lang="en-US" dirty="0" smtClean="0"/>
              <a:t>C)</a:t>
            </a:r>
            <a:endParaRPr lang="en-US" dirty="0"/>
          </a:p>
          <a:p>
            <a:pPr marL="914400" lvl="1" indent="-457200">
              <a:buFont typeface="+mj-lt"/>
              <a:buAutoNum type="arabicPeriod"/>
            </a:pPr>
            <a:r>
              <a:rPr lang="en-US" dirty="0" smtClean="0"/>
              <a:t>Information </a:t>
            </a:r>
            <a:r>
              <a:rPr lang="en-US" dirty="0"/>
              <a:t>Management &amp; Lifelong Learning </a:t>
            </a:r>
            <a:r>
              <a:rPr lang="en-US" dirty="0" smtClean="0"/>
              <a:t>Skills </a:t>
            </a:r>
            <a:r>
              <a:rPr lang="en-US" dirty="0"/>
              <a:t>(P &amp; A)</a:t>
            </a:r>
          </a:p>
          <a:p>
            <a:pPr marL="914400" lvl="1" indent="-457200">
              <a:buFont typeface="+mj-lt"/>
              <a:buAutoNum type="arabicPeriod"/>
            </a:pPr>
            <a:r>
              <a:rPr lang="en-US" dirty="0" smtClean="0"/>
              <a:t>Managerial </a:t>
            </a:r>
            <a:r>
              <a:rPr lang="en-US" dirty="0"/>
              <a:t>&amp; Entrepreneurial Skills (P &amp; A)</a:t>
            </a:r>
          </a:p>
          <a:p>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12</a:t>
            </a:fld>
            <a:endParaRPr lang="en-SG"/>
          </a:p>
        </p:txBody>
      </p:sp>
    </p:spTree>
    <p:extLst>
      <p:ext uri="{BB962C8B-B14F-4D97-AF65-F5344CB8AC3E}">
        <p14:creationId xmlns:p14="http://schemas.microsoft.com/office/powerpoint/2010/main" val="299327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smtClean="0"/>
              <a:t>Mapping of PO to PEO</a:t>
            </a:r>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13</a:t>
            </a:fld>
            <a:endParaRPr lang="en-SG"/>
          </a:p>
        </p:txBody>
      </p:sp>
      <p:pic>
        <p:nvPicPr>
          <p:cNvPr id="6" name="Picture 5"/>
          <p:cNvPicPr>
            <a:picLocks noChangeAspect="1"/>
          </p:cNvPicPr>
          <p:nvPr/>
        </p:nvPicPr>
        <p:blipFill>
          <a:blip r:embed="rId2"/>
          <a:stretch>
            <a:fillRect/>
          </a:stretch>
        </p:blipFill>
        <p:spPr>
          <a:xfrm>
            <a:off x="838200" y="1318159"/>
            <a:ext cx="10699944" cy="1384699"/>
          </a:xfrm>
          <a:prstGeom prst="rect">
            <a:avLst/>
          </a:prstGeom>
        </p:spPr>
      </p:pic>
    </p:spTree>
    <p:extLst>
      <p:ext uri="{BB962C8B-B14F-4D97-AF65-F5344CB8AC3E}">
        <p14:creationId xmlns:p14="http://schemas.microsoft.com/office/powerpoint/2010/main" val="217527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4000" dirty="0" smtClean="0"/>
              <a:t>Mapping of 12 Engineering POs to 8 MQF LOD </a:t>
            </a:r>
            <a:endParaRPr lang="en-US" sz="4000" dirty="0"/>
          </a:p>
        </p:txBody>
      </p:sp>
      <p:sp>
        <p:nvSpPr>
          <p:cNvPr id="3" name="Slide Number Placeholder 2"/>
          <p:cNvSpPr>
            <a:spLocks noGrp="1"/>
          </p:cNvSpPr>
          <p:nvPr>
            <p:ph type="sldNum" sz="quarter" idx="12"/>
          </p:nvPr>
        </p:nvSpPr>
        <p:spPr/>
        <p:txBody>
          <a:bodyPr/>
          <a:lstStyle/>
          <a:p>
            <a:fld id="{433F7881-7E2A-4258-80A2-D6A2D4D920A7}" type="slidenum">
              <a:rPr lang="en-SG" smtClean="0"/>
              <a:t>14</a:t>
            </a:fld>
            <a:endParaRPr lang="en-SG"/>
          </a:p>
        </p:txBody>
      </p:sp>
      <p:pic>
        <p:nvPicPr>
          <p:cNvPr id="4" name="Picture 3"/>
          <p:cNvPicPr>
            <a:picLocks noChangeAspect="1"/>
          </p:cNvPicPr>
          <p:nvPr/>
        </p:nvPicPr>
        <p:blipFill>
          <a:blip r:embed="rId2"/>
          <a:stretch>
            <a:fillRect/>
          </a:stretch>
        </p:blipFill>
        <p:spPr>
          <a:xfrm>
            <a:off x="838200" y="1343247"/>
            <a:ext cx="9775448" cy="5378228"/>
          </a:xfrm>
          <a:prstGeom prst="rect">
            <a:avLst/>
          </a:prstGeom>
        </p:spPr>
      </p:pic>
    </p:spTree>
    <p:extLst>
      <p:ext uri="{BB962C8B-B14F-4D97-AF65-F5344CB8AC3E}">
        <p14:creationId xmlns:p14="http://schemas.microsoft.com/office/powerpoint/2010/main" val="198360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Course Outcomes (CO)</a:t>
            </a:r>
            <a:endParaRPr lang="en-US" dirty="0"/>
          </a:p>
        </p:txBody>
      </p:sp>
      <p:sp>
        <p:nvSpPr>
          <p:cNvPr id="5" name="Content Placeholder 4"/>
          <p:cNvSpPr>
            <a:spLocks noGrp="1"/>
          </p:cNvSpPr>
          <p:nvPr>
            <p:ph idx="1"/>
          </p:nvPr>
        </p:nvSpPr>
        <p:spPr/>
        <p:txBody>
          <a:bodyPr>
            <a:normAutofit/>
          </a:bodyPr>
          <a:lstStyle/>
          <a:p>
            <a:r>
              <a:rPr lang="en-US" dirty="0"/>
              <a:t>Course </a:t>
            </a:r>
            <a:r>
              <a:rPr lang="en-US" dirty="0" smtClean="0"/>
              <a:t>Outcomes are statements </a:t>
            </a:r>
            <a:r>
              <a:rPr lang="en-US" dirty="0"/>
              <a:t>that </a:t>
            </a:r>
            <a:r>
              <a:rPr lang="en-US" dirty="0" smtClean="0"/>
              <a:t>describe </a:t>
            </a:r>
            <a:r>
              <a:rPr lang="en-US" dirty="0"/>
              <a:t>what students are expected to know and be able to perform or attain upon completion of a course. </a:t>
            </a:r>
            <a:endParaRPr lang="en-US" dirty="0" smtClean="0"/>
          </a:p>
          <a:p>
            <a:r>
              <a:rPr lang="en-MY" b="1" dirty="0" smtClean="0">
                <a:effectLst>
                  <a:outerShdw blurRad="38100" dist="38100" dir="2700000" algn="tl">
                    <a:srgbClr val="000000">
                      <a:alpha val="43137"/>
                    </a:srgbClr>
                  </a:outerShdw>
                </a:effectLst>
              </a:rPr>
              <a:t>S.M.A.R.T.</a:t>
            </a:r>
            <a:endParaRPr lang="en-US" b="1" dirty="0" smtClean="0">
              <a:effectLst>
                <a:outerShdw blurRad="38100" dist="38100" dir="2700000" algn="tl">
                  <a:srgbClr val="000000">
                    <a:alpha val="43137"/>
                  </a:srgbClr>
                </a:outerShdw>
              </a:effectLst>
            </a:endParaRPr>
          </a:p>
          <a:p>
            <a:pPr lvl="1"/>
            <a:r>
              <a:rPr lang="en-MY" b="1" dirty="0">
                <a:effectLst>
                  <a:outerShdw blurRad="38100" dist="38100" dir="2700000" algn="tl">
                    <a:srgbClr val="000000">
                      <a:alpha val="43137"/>
                    </a:srgbClr>
                  </a:outerShdw>
                </a:effectLst>
              </a:rPr>
              <a:t>Specific</a:t>
            </a:r>
            <a:r>
              <a:rPr lang="en-MY" dirty="0"/>
              <a:t>: accurately states what a student is expected to achieve.</a:t>
            </a:r>
          </a:p>
          <a:p>
            <a:pPr lvl="1"/>
            <a:r>
              <a:rPr lang="en-MY" b="1" dirty="0">
                <a:effectLst>
                  <a:outerShdw blurRad="38100" dist="38100" dir="2700000" algn="tl">
                    <a:srgbClr val="000000">
                      <a:alpha val="43137"/>
                    </a:srgbClr>
                  </a:outerShdw>
                </a:effectLst>
              </a:rPr>
              <a:t>Measurable</a:t>
            </a:r>
            <a:r>
              <a:rPr lang="en-MY" dirty="0"/>
              <a:t>: open to assessment which accurately reflects  whether or not the outcome has been achieved.</a:t>
            </a:r>
          </a:p>
          <a:p>
            <a:pPr lvl="1"/>
            <a:r>
              <a:rPr lang="en-MY" b="1" dirty="0">
                <a:effectLst>
                  <a:outerShdw blurRad="38100" dist="38100" dir="2700000" algn="tl">
                    <a:srgbClr val="000000">
                      <a:alpha val="43137"/>
                    </a:srgbClr>
                  </a:outerShdw>
                </a:effectLst>
              </a:rPr>
              <a:t>Attainable</a:t>
            </a:r>
            <a:r>
              <a:rPr lang="en-MY" dirty="0"/>
              <a:t>: should be within the range of abilities of a student</a:t>
            </a:r>
          </a:p>
          <a:p>
            <a:pPr lvl="1"/>
            <a:r>
              <a:rPr lang="en-MY" b="1" dirty="0">
                <a:effectLst>
                  <a:outerShdw blurRad="38100" dist="38100" dir="2700000" algn="tl">
                    <a:srgbClr val="000000">
                      <a:alpha val="43137"/>
                    </a:srgbClr>
                  </a:outerShdw>
                </a:effectLst>
              </a:rPr>
              <a:t>Relevant</a:t>
            </a:r>
            <a:r>
              <a:rPr lang="en-MY" dirty="0"/>
              <a:t>: should relate to the key content of a course </a:t>
            </a:r>
          </a:p>
          <a:p>
            <a:pPr lvl="1"/>
            <a:r>
              <a:rPr lang="en-MY" b="1" dirty="0">
                <a:effectLst>
                  <a:outerShdw blurRad="38100" dist="38100" dir="2700000" algn="tl">
                    <a:srgbClr val="000000">
                      <a:alpha val="43137"/>
                    </a:srgbClr>
                  </a:outerShdw>
                </a:effectLst>
              </a:rPr>
              <a:t>Time</a:t>
            </a:r>
            <a:r>
              <a:rPr lang="en-MY" dirty="0"/>
              <a:t> </a:t>
            </a:r>
            <a:r>
              <a:rPr lang="en-MY" b="1" dirty="0">
                <a:effectLst>
                  <a:outerShdw blurRad="38100" dist="38100" dir="2700000" algn="tl">
                    <a:srgbClr val="000000">
                      <a:alpha val="43137"/>
                    </a:srgbClr>
                  </a:outerShdw>
                </a:effectLst>
              </a:rPr>
              <a:t>scaled</a:t>
            </a:r>
            <a:r>
              <a:rPr lang="en-MY" dirty="0"/>
              <a:t>: must be achievable within the duration of a trimester </a:t>
            </a:r>
            <a:endParaRPr lang="en-US" dirty="0" smtClean="0"/>
          </a:p>
        </p:txBody>
      </p:sp>
      <p:sp>
        <p:nvSpPr>
          <p:cNvPr id="3" name="Slide Number Placeholder 2"/>
          <p:cNvSpPr>
            <a:spLocks noGrp="1"/>
          </p:cNvSpPr>
          <p:nvPr>
            <p:ph type="sldNum" sz="quarter" idx="12"/>
          </p:nvPr>
        </p:nvSpPr>
        <p:spPr/>
        <p:txBody>
          <a:bodyPr/>
          <a:lstStyle/>
          <a:p>
            <a:fld id="{433F7881-7E2A-4258-80A2-D6A2D4D920A7}" type="slidenum">
              <a:rPr lang="en-SG" smtClean="0"/>
              <a:t>15</a:t>
            </a:fld>
            <a:endParaRPr lang="en-SG"/>
          </a:p>
        </p:txBody>
      </p:sp>
    </p:spTree>
    <p:extLst>
      <p:ext uri="{BB962C8B-B14F-4D97-AF65-F5344CB8AC3E}">
        <p14:creationId xmlns:p14="http://schemas.microsoft.com/office/powerpoint/2010/main" val="2970938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Course Outcomes (CO)</a:t>
            </a:r>
            <a:endParaRPr lang="en-US"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MY" b="1" dirty="0" smtClean="0">
                <a:solidFill>
                  <a:srgbClr val="FFC000"/>
                </a:solidFill>
                <a:effectLst>
                  <a:outerShdw blurRad="38100" dist="38100" dir="2700000" algn="tl">
                    <a:srgbClr val="000000">
                      <a:alpha val="43137"/>
                    </a:srgbClr>
                  </a:outerShdw>
                </a:effectLst>
              </a:rPr>
              <a:t>Active </a:t>
            </a:r>
            <a:r>
              <a:rPr lang="en-MY" b="1" dirty="0">
                <a:solidFill>
                  <a:srgbClr val="FFC000"/>
                </a:solidFill>
                <a:effectLst>
                  <a:outerShdw blurRad="38100" dist="38100" dir="2700000" algn="tl">
                    <a:srgbClr val="000000">
                      <a:alpha val="43137"/>
                    </a:srgbClr>
                  </a:outerShdw>
                </a:effectLst>
              </a:rPr>
              <a:t>verb</a:t>
            </a:r>
            <a:r>
              <a:rPr lang="en-MY" dirty="0">
                <a:solidFill>
                  <a:srgbClr val="FFC000"/>
                </a:solidFill>
              </a:rPr>
              <a:t> </a:t>
            </a:r>
            <a:r>
              <a:rPr lang="en-MY" dirty="0"/>
              <a:t>(what students will be able to do)        + </a:t>
            </a:r>
          </a:p>
          <a:p>
            <a:pPr marL="514350" indent="-514350">
              <a:buFont typeface="+mj-lt"/>
              <a:buAutoNum type="arabicPeriod"/>
            </a:pPr>
            <a:r>
              <a:rPr lang="en-MY" b="1" dirty="0">
                <a:solidFill>
                  <a:srgbClr val="00B050"/>
                </a:solidFill>
                <a:effectLst>
                  <a:outerShdw blurRad="38100" dist="38100" dir="2700000" algn="tl">
                    <a:srgbClr val="000000">
                      <a:alpha val="43137"/>
                    </a:srgbClr>
                  </a:outerShdw>
                </a:effectLst>
              </a:rPr>
              <a:t>Object</a:t>
            </a:r>
            <a:r>
              <a:rPr lang="en-MY" dirty="0" smtClean="0"/>
              <a:t>  </a:t>
            </a:r>
            <a:r>
              <a:rPr lang="en-MY" dirty="0"/>
              <a:t>(noun or  noun phrase describing what)     + </a:t>
            </a:r>
          </a:p>
          <a:p>
            <a:pPr marL="514350" indent="-514350">
              <a:buFont typeface="+mj-lt"/>
              <a:buAutoNum type="arabicPeriod"/>
            </a:pPr>
            <a:r>
              <a:rPr lang="en-MY" b="1" dirty="0">
                <a:solidFill>
                  <a:srgbClr val="0070C0"/>
                </a:solidFill>
                <a:effectLst>
                  <a:outerShdw blurRad="38100" dist="38100" dir="2700000" algn="tl">
                    <a:srgbClr val="000000">
                      <a:alpha val="43137"/>
                    </a:srgbClr>
                  </a:outerShdw>
                </a:effectLst>
              </a:rPr>
              <a:t>Context</a:t>
            </a:r>
            <a:r>
              <a:rPr lang="en-MY" dirty="0" smtClean="0"/>
              <a:t> </a:t>
            </a:r>
            <a:r>
              <a:rPr lang="en-MY" dirty="0"/>
              <a:t>(a phrase qualifying the context in which the action is done to the object)</a:t>
            </a:r>
          </a:p>
          <a:p>
            <a:r>
              <a:rPr lang="en-MY" dirty="0" smtClean="0"/>
              <a:t>Example: </a:t>
            </a:r>
          </a:p>
          <a:p>
            <a:r>
              <a:rPr lang="en-MY" dirty="0"/>
              <a:t>To </a:t>
            </a:r>
            <a:r>
              <a:rPr lang="en-MY" dirty="0">
                <a:solidFill>
                  <a:srgbClr val="FFC000"/>
                </a:solidFill>
                <a:effectLst>
                  <a:outerShdw blurRad="38100" dist="38100" dir="2700000" algn="tl">
                    <a:srgbClr val="000000">
                      <a:alpha val="43137"/>
                    </a:srgbClr>
                  </a:outerShdw>
                </a:effectLst>
              </a:rPr>
              <a:t>evaluate</a:t>
            </a:r>
            <a:r>
              <a:rPr lang="en-MY" dirty="0"/>
              <a:t> the strengths and weaknesses of </a:t>
            </a:r>
            <a:r>
              <a:rPr lang="en-MY" dirty="0">
                <a:solidFill>
                  <a:srgbClr val="00B050"/>
                </a:solidFill>
                <a:effectLst>
                  <a:outerShdw blurRad="38100" dist="38100" dir="2700000" algn="tl">
                    <a:srgbClr val="000000">
                      <a:alpha val="43137"/>
                    </a:srgbClr>
                  </a:outerShdw>
                </a:effectLst>
              </a:rPr>
              <a:t>current research literature </a:t>
            </a:r>
            <a:r>
              <a:rPr lang="en-MY" dirty="0"/>
              <a:t>and/or their own research using </a:t>
            </a:r>
            <a:r>
              <a:rPr lang="en-MY" dirty="0">
                <a:solidFill>
                  <a:srgbClr val="0070C0"/>
                </a:solidFill>
                <a:effectLst>
                  <a:outerShdw blurRad="38100" dist="38100" dir="2700000" algn="tl">
                    <a:srgbClr val="000000">
                      <a:alpha val="43137"/>
                    </a:srgbClr>
                  </a:outerShdw>
                </a:effectLst>
              </a:rPr>
              <a:t>psychological </a:t>
            </a:r>
            <a:r>
              <a:rPr lang="en-US" dirty="0">
                <a:solidFill>
                  <a:srgbClr val="0070C0"/>
                </a:solidFill>
                <a:effectLst>
                  <a:outerShdw blurRad="38100" dist="38100" dir="2700000" algn="tl">
                    <a:srgbClr val="000000">
                      <a:alpha val="43137"/>
                    </a:srgbClr>
                  </a:outerShdw>
                </a:effectLst>
              </a:rPr>
              <a:t>research methodology</a:t>
            </a:r>
          </a:p>
          <a:p>
            <a:endParaRPr lang="en-US" dirty="0" smtClean="0"/>
          </a:p>
        </p:txBody>
      </p:sp>
      <p:sp>
        <p:nvSpPr>
          <p:cNvPr id="3" name="Slide Number Placeholder 2"/>
          <p:cNvSpPr>
            <a:spLocks noGrp="1"/>
          </p:cNvSpPr>
          <p:nvPr>
            <p:ph type="sldNum" sz="quarter" idx="12"/>
          </p:nvPr>
        </p:nvSpPr>
        <p:spPr/>
        <p:txBody>
          <a:bodyPr/>
          <a:lstStyle/>
          <a:p>
            <a:fld id="{433F7881-7E2A-4258-80A2-D6A2D4D920A7}" type="slidenum">
              <a:rPr lang="en-SG" smtClean="0"/>
              <a:t>16</a:t>
            </a:fld>
            <a:endParaRPr lang="en-SG"/>
          </a:p>
        </p:txBody>
      </p:sp>
    </p:spTree>
    <p:extLst>
      <p:ext uri="{BB962C8B-B14F-4D97-AF65-F5344CB8AC3E}">
        <p14:creationId xmlns:p14="http://schemas.microsoft.com/office/powerpoint/2010/main" val="1556531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Course Outcomes (CO)</a:t>
            </a:r>
          </a:p>
        </p:txBody>
      </p:sp>
      <p:sp>
        <p:nvSpPr>
          <p:cNvPr id="5" name="Text Placeholder 4"/>
          <p:cNvSpPr>
            <a:spLocks noGrp="1"/>
          </p:cNvSpPr>
          <p:nvPr>
            <p:ph type="body" idx="1"/>
          </p:nvPr>
        </p:nvSpPr>
        <p:spPr/>
        <p:txBody>
          <a:bodyPr>
            <a:normAutofit/>
          </a:bodyPr>
          <a:lstStyle/>
          <a:p>
            <a:r>
              <a:rPr lang="en-MY" sz="4400" dirty="0" smtClean="0"/>
              <a:t>Do’s</a:t>
            </a:r>
            <a:endParaRPr lang="en-MY" sz="4000" dirty="0"/>
          </a:p>
        </p:txBody>
      </p:sp>
      <p:sp>
        <p:nvSpPr>
          <p:cNvPr id="6" name="Content Placeholder 5"/>
          <p:cNvSpPr>
            <a:spLocks noGrp="1"/>
          </p:cNvSpPr>
          <p:nvPr>
            <p:ph sz="half" idx="2"/>
          </p:nvPr>
        </p:nvSpPr>
        <p:spPr/>
        <p:txBody>
          <a:bodyPr>
            <a:noAutofit/>
          </a:bodyPr>
          <a:lstStyle/>
          <a:p>
            <a:r>
              <a:rPr lang="en-MY" sz="3200" dirty="0" smtClean="0"/>
              <a:t>Include three basic components, i.e. </a:t>
            </a:r>
            <a:r>
              <a:rPr lang="en-MY" sz="3200" b="1" dirty="0" smtClean="0">
                <a:effectLst>
                  <a:outerShdw blurRad="38100" dist="38100" dir="2700000" algn="tl">
                    <a:srgbClr val="000000">
                      <a:alpha val="43137"/>
                    </a:srgbClr>
                  </a:outerShdw>
                </a:effectLst>
              </a:rPr>
              <a:t>verb</a:t>
            </a:r>
            <a:r>
              <a:rPr lang="en-MY" sz="3200" dirty="0" smtClean="0"/>
              <a:t>, </a:t>
            </a:r>
            <a:r>
              <a:rPr lang="en-MY" sz="3200" b="1" dirty="0">
                <a:effectLst>
                  <a:outerShdw blurRad="38100" dist="38100" dir="2700000" algn="tl">
                    <a:srgbClr val="000000">
                      <a:alpha val="43137"/>
                    </a:srgbClr>
                  </a:outerShdw>
                </a:effectLst>
              </a:rPr>
              <a:t>object</a:t>
            </a:r>
            <a:r>
              <a:rPr lang="en-MY" sz="3200" dirty="0" smtClean="0"/>
              <a:t> and </a:t>
            </a:r>
            <a:r>
              <a:rPr lang="en-MY" sz="3200" b="1" dirty="0">
                <a:effectLst>
                  <a:outerShdw blurRad="38100" dist="38100" dir="2700000" algn="tl">
                    <a:srgbClr val="000000">
                      <a:alpha val="43137"/>
                    </a:srgbClr>
                  </a:outerShdw>
                </a:effectLst>
              </a:rPr>
              <a:t>context</a:t>
            </a:r>
          </a:p>
          <a:p>
            <a:r>
              <a:rPr lang="en-MY" sz="3200" dirty="0" smtClean="0"/>
              <a:t>Use </a:t>
            </a:r>
            <a:r>
              <a:rPr lang="en-MY" sz="3200" b="1" dirty="0">
                <a:effectLst>
                  <a:outerShdw blurRad="38100" dist="38100" dir="2700000" algn="tl">
                    <a:srgbClr val="000000">
                      <a:alpha val="43137"/>
                    </a:srgbClr>
                  </a:outerShdw>
                </a:effectLst>
              </a:rPr>
              <a:t>ONE</a:t>
            </a:r>
            <a:r>
              <a:rPr lang="en-MY" sz="3200" dirty="0" smtClean="0"/>
              <a:t> verb per CO</a:t>
            </a:r>
          </a:p>
          <a:p>
            <a:r>
              <a:rPr lang="en-MY" sz="3200" dirty="0" smtClean="0"/>
              <a:t>Must be </a:t>
            </a:r>
            <a:r>
              <a:rPr lang="en-MY" sz="3200" b="1" dirty="0">
                <a:effectLst>
                  <a:outerShdw blurRad="38100" dist="38100" dir="2700000" algn="tl">
                    <a:srgbClr val="000000">
                      <a:alpha val="43137"/>
                    </a:srgbClr>
                  </a:outerShdw>
                </a:effectLst>
              </a:rPr>
              <a:t>measurable</a:t>
            </a:r>
            <a:r>
              <a:rPr lang="en-MY" sz="3200" dirty="0" smtClean="0"/>
              <a:t> and </a:t>
            </a:r>
            <a:r>
              <a:rPr lang="en-MY" sz="3200" b="1" dirty="0">
                <a:effectLst>
                  <a:outerShdw blurRad="38100" dist="38100" dir="2700000" algn="tl">
                    <a:srgbClr val="000000">
                      <a:alpha val="43137"/>
                    </a:srgbClr>
                  </a:outerShdw>
                </a:effectLst>
              </a:rPr>
              <a:t>assessable</a:t>
            </a:r>
          </a:p>
          <a:p>
            <a:r>
              <a:rPr lang="en-MY" sz="3200" dirty="0" smtClean="0"/>
              <a:t>Try to use more </a:t>
            </a:r>
            <a:r>
              <a:rPr lang="en-MY" sz="3200" b="1" dirty="0">
                <a:effectLst>
                  <a:outerShdw blurRad="38100" dist="38100" dir="2700000" algn="tl">
                    <a:srgbClr val="000000">
                      <a:alpha val="43137"/>
                    </a:srgbClr>
                  </a:outerShdw>
                </a:effectLst>
              </a:rPr>
              <a:t>HOTS</a:t>
            </a:r>
            <a:r>
              <a:rPr lang="en-MY" sz="3200" dirty="0" smtClean="0"/>
              <a:t> to challenge the students</a:t>
            </a:r>
            <a:endParaRPr lang="en-MY" sz="3200" dirty="0"/>
          </a:p>
        </p:txBody>
      </p:sp>
      <p:sp>
        <p:nvSpPr>
          <p:cNvPr id="7" name="Text Placeholder 6"/>
          <p:cNvSpPr>
            <a:spLocks noGrp="1"/>
          </p:cNvSpPr>
          <p:nvPr>
            <p:ph type="body" sz="quarter" idx="3"/>
          </p:nvPr>
        </p:nvSpPr>
        <p:spPr/>
        <p:txBody>
          <a:bodyPr>
            <a:normAutofit/>
          </a:bodyPr>
          <a:lstStyle/>
          <a:p>
            <a:r>
              <a:rPr lang="en-MY" sz="4400" dirty="0" smtClean="0"/>
              <a:t>Don’ts </a:t>
            </a:r>
            <a:endParaRPr lang="en-MY" sz="4400" dirty="0"/>
          </a:p>
        </p:txBody>
      </p:sp>
      <p:sp>
        <p:nvSpPr>
          <p:cNvPr id="8" name="Content Placeholder 7"/>
          <p:cNvSpPr>
            <a:spLocks noGrp="1"/>
          </p:cNvSpPr>
          <p:nvPr>
            <p:ph sz="quarter" idx="4"/>
          </p:nvPr>
        </p:nvSpPr>
        <p:spPr/>
        <p:txBody>
          <a:bodyPr>
            <a:normAutofit/>
          </a:bodyPr>
          <a:lstStyle/>
          <a:p>
            <a:r>
              <a:rPr lang="en-MY" sz="3200" dirty="0" smtClean="0"/>
              <a:t>Avoid </a:t>
            </a:r>
            <a:r>
              <a:rPr lang="en-MY" sz="3200" b="1" dirty="0">
                <a:effectLst>
                  <a:outerShdw blurRad="38100" dist="38100" dir="2700000" algn="tl">
                    <a:srgbClr val="000000">
                      <a:alpha val="43137"/>
                    </a:srgbClr>
                  </a:outerShdw>
                </a:effectLst>
              </a:rPr>
              <a:t>vague</a:t>
            </a:r>
            <a:r>
              <a:rPr lang="en-MY" sz="3200" dirty="0" smtClean="0"/>
              <a:t> term (e.g. know, understand, aware, familiar etc.)</a:t>
            </a:r>
          </a:p>
          <a:p>
            <a:r>
              <a:rPr lang="en-MY" sz="3200" dirty="0" smtClean="0"/>
              <a:t>Avoid </a:t>
            </a:r>
            <a:r>
              <a:rPr lang="en-MY" sz="3200" b="1" dirty="0">
                <a:effectLst>
                  <a:outerShdw blurRad="38100" dist="38100" dir="2700000" algn="tl">
                    <a:srgbClr val="000000">
                      <a:alpha val="43137"/>
                    </a:srgbClr>
                  </a:outerShdw>
                </a:effectLst>
              </a:rPr>
              <a:t>complicated</a:t>
            </a:r>
            <a:r>
              <a:rPr lang="en-MY" sz="3200" dirty="0" smtClean="0"/>
              <a:t> sentence</a:t>
            </a:r>
          </a:p>
          <a:p>
            <a:r>
              <a:rPr lang="en-MY" sz="3200" dirty="0" smtClean="0"/>
              <a:t>Avoid </a:t>
            </a:r>
            <a:r>
              <a:rPr lang="en-MY" sz="3200" b="1" dirty="0">
                <a:effectLst>
                  <a:outerShdw blurRad="38100" dist="38100" dir="2700000" algn="tl">
                    <a:srgbClr val="000000">
                      <a:alpha val="43137"/>
                    </a:srgbClr>
                  </a:outerShdw>
                </a:effectLst>
              </a:rPr>
              <a:t>over-ambitious</a:t>
            </a:r>
            <a:r>
              <a:rPr lang="en-MY" sz="3200" dirty="0" smtClean="0"/>
              <a:t> within limited time frame</a:t>
            </a:r>
          </a:p>
          <a:p>
            <a:r>
              <a:rPr lang="en-MY" sz="3200" dirty="0" smtClean="0"/>
              <a:t>Not listing the </a:t>
            </a:r>
            <a:r>
              <a:rPr lang="en-MY" sz="3200" b="1" dirty="0">
                <a:effectLst>
                  <a:outerShdw blurRad="38100" dist="38100" dir="2700000" algn="tl">
                    <a:srgbClr val="000000">
                      <a:alpha val="43137"/>
                    </a:srgbClr>
                  </a:outerShdw>
                </a:effectLst>
              </a:rPr>
              <a:t>topic</a:t>
            </a:r>
            <a:r>
              <a:rPr lang="en-MY" sz="3200" dirty="0" smtClean="0"/>
              <a:t> </a:t>
            </a:r>
            <a:endParaRPr lang="en-MY" sz="3200" dirty="0"/>
          </a:p>
        </p:txBody>
      </p:sp>
      <p:sp>
        <p:nvSpPr>
          <p:cNvPr id="4" name="Slide Number Placeholder 3"/>
          <p:cNvSpPr>
            <a:spLocks noGrp="1"/>
          </p:cNvSpPr>
          <p:nvPr>
            <p:ph type="sldNum" sz="quarter" idx="12"/>
          </p:nvPr>
        </p:nvSpPr>
        <p:spPr/>
        <p:txBody>
          <a:bodyPr/>
          <a:lstStyle/>
          <a:p>
            <a:fld id="{0A105FDE-BDD9-4C12-932D-8287BC0E6896}" type="slidenum">
              <a:rPr lang="en-MY" smtClean="0"/>
              <a:pPr/>
              <a:t>17</a:t>
            </a:fld>
            <a:endParaRPr lang="en-MY"/>
          </a:p>
        </p:txBody>
      </p:sp>
    </p:spTree>
    <p:extLst>
      <p:ext uri="{BB962C8B-B14F-4D97-AF65-F5344CB8AC3E}">
        <p14:creationId xmlns:p14="http://schemas.microsoft.com/office/powerpoint/2010/main" val="283510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Mapping of CO to PO</a:t>
            </a:r>
            <a:endParaRPr lang="en-US" dirty="0"/>
          </a:p>
        </p:txBody>
      </p:sp>
      <p:sp>
        <p:nvSpPr>
          <p:cNvPr id="3" name="Content Placeholder 2"/>
          <p:cNvSpPr>
            <a:spLocks noGrp="1"/>
          </p:cNvSpPr>
          <p:nvPr>
            <p:ph idx="1"/>
          </p:nvPr>
        </p:nvSpPr>
        <p:spPr/>
        <p:txBody>
          <a:bodyPr>
            <a:normAutofit/>
          </a:bodyPr>
          <a:lstStyle/>
          <a:p>
            <a:r>
              <a:rPr lang="en-US" dirty="0"/>
              <a:t>Each CO contributes to the achievement of PO via curriculum design, course delivery and assessment tasks that are most appropriate to attain that CO.</a:t>
            </a:r>
          </a:p>
          <a:p>
            <a:r>
              <a:rPr lang="en-MY" dirty="0" smtClean="0"/>
              <a:t>Each </a:t>
            </a:r>
            <a:r>
              <a:rPr lang="en-MY" dirty="0"/>
              <a:t>CO is mapped to one Domain only (Cognitive/ Affective/ Psychomotor)</a:t>
            </a:r>
          </a:p>
          <a:p>
            <a:r>
              <a:rPr lang="en-MY" dirty="0" smtClean="0"/>
              <a:t>Each </a:t>
            </a:r>
            <a:r>
              <a:rPr lang="en-MY" dirty="0"/>
              <a:t>CO is mapped to one PO only. </a:t>
            </a:r>
          </a:p>
        </p:txBody>
      </p:sp>
      <p:sp>
        <p:nvSpPr>
          <p:cNvPr id="4" name="Slide Number Placeholder 3"/>
          <p:cNvSpPr>
            <a:spLocks noGrp="1"/>
          </p:cNvSpPr>
          <p:nvPr>
            <p:ph type="sldNum" sz="quarter" idx="12"/>
          </p:nvPr>
        </p:nvSpPr>
        <p:spPr/>
        <p:txBody>
          <a:bodyPr/>
          <a:lstStyle/>
          <a:p>
            <a:fld id="{433F7881-7E2A-4258-80A2-D6A2D4D920A7}" type="slidenum">
              <a:rPr lang="en-SG" smtClean="0"/>
              <a:t>18</a:t>
            </a:fld>
            <a:endParaRPr lang="en-SG"/>
          </a:p>
        </p:txBody>
      </p:sp>
    </p:spTree>
    <p:extLst>
      <p:ext uri="{BB962C8B-B14F-4D97-AF65-F5344CB8AC3E}">
        <p14:creationId xmlns:p14="http://schemas.microsoft.com/office/powerpoint/2010/main" val="119788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Alignment</a:t>
            </a:r>
            <a:endParaRPr lang="en-SG" dirty="0"/>
          </a:p>
        </p:txBody>
      </p:sp>
      <p:sp>
        <p:nvSpPr>
          <p:cNvPr id="5" name="Content Placeholder 4"/>
          <p:cNvSpPr>
            <a:spLocks noGrp="1"/>
          </p:cNvSpPr>
          <p:nvPr>
            <p:ph idx="1"/>
          </p:nvPr>
        </p:nvSpPr>
        <p:spPr/>
        <p:txBody>
          <a:bodyPr/>
          <a:lstStyle/>
          <a:p>
            <a:r>
              <a:rPr lang="en-US" dirty="0"/>
              <a:t>Constructive Alignment principles require lecturers to align each CO to appropriate teaching and learning activities; and base assessment tasks on effective marking scheme and </a:t>
            </a:r>
            <a:r>
              <a:rPr lang="en-US" dirty="0" smtClean="0"/>
              <a:t>rubric.</a:t>
            </a:r>
          </a:p>
          <a:p>
            <a:r>
              <a:rPr lang="en-US" dirty="0"/>
              <a:t>‘Constructive’ refers to lecturer actively constructs and designs teaching activities and instructions than can enhance students’ learning experience. </a:t>
            </a:r>
          </a:p>
          <a:p>
            <a:r>
              <a:rPr lang="en-US" dirty="0" smtClean="0"/>
              <a:t>‘Alignment</a:t>
            </a:r>
            <a:r>
              <a:rPr lang="en-US" dirty="0"/>
              <a:t>’ means the lecturer carefully plans, designs and carries out learning activities in relation to students’ CO attainment. </a:t>
            </a:r>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19</a:t>
            </a:fld>
            <a:endParaRPr lang="en-SG"/>
          </a:p>
        </p:txBody>
      </p:sp>
    </p:spTree>
    <p:extLst>
      <p:ext uri="{BB962C8B-B14F-4D97-AF65-F5344CB8AC3E}">
        <p14:creationId xmlns:p14="http://schemas.microsoft.com/office/powerpoint/2010/main" val="223994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Outline</a:t>
            </a:r>
            <a:endParaRPr lang="en-US" dirty="0"/>
          </a:p>
        </p:txBody>
      </p:sp>
      <p:sp>
        <p:nvSpPr>
          <p:cNvPr id="3" name="Content Placeholder 2"/>
          <p:cNvSpPr>
            <a:spLocks noGrp="1"/>
          </p:cNvSpPr>
          <p:nvPr>
            <p:ph idx="1"/>
          </p:nvPr>
        </p:nvSpPr>
        <p:spPr/>
        <p:txBody>
          <a:bodyPr/>
          <a:lstStyle/>
          <a:p>
            <a:r>
              <a:rPr lang="en-MY" dirty="0" smtClean="0"/>
              <a:t>What is OBE</a:t>
            </a:r>
            <a:r>
              <a:rPr lang="en-US" dirty="0" smtClean="0"/>
              <a:t>? – Concept </a:t>
            </a:r>
          </a:p>
          <a:p>
            <a:r>
              <a:rPr lang="en-MY" dirty="0" smtClean="0"/>
              <a:t>Why is OBE needed? – Paradigm Shift</a:t>
            </a:r>
          </a:p>
          <a:p>
            <a:r>
              <a:rPr lang="en-MY" dirty="0" smtClean="0"/>
              <a:t>How does OBE work? – OBE Mechanism</a:t>
            </a:r>
          </a:p>
          <a:p>
            <a:r>
              <a:rPr lang="en-MY" dirty="0" smtClean="0"/>
              <a:t>Continual Quality Improvement (P-D-C-A)</a:t>
            </a:r>
          </a:p>
          <a:p>
            <a:r>
              <a:rPr lang="en-MY" dirty="0" smtClean="0"/>
              <a:t>Self – Learning Time </a:t>
            </a:r>
          </a:p>
          <a:p>
            <a:r>
              <a:rPr lang="en-MY" dirty="0" smtClean="0"/>
              <a:t>eOBE2 / </a:t>
            </a:r>
            <a:r>
              <a:rPr lang="en-MY" dirty="0" err="1" smtClean="0"/>
              <a:t>iCGPA</a:t>
            </a:r>
            <a:endParaRPr lang="en-MY" dirty="0" smtClean="0"/>
          </a:p>
          <a:p>
            <a:r>
              <a:rPr lang="en-MY" dirty="0" smtClean="0"/>
              <a:t>(Engineering Programme) Complex Engineering Problem, Complex Problem Activities and Knowledge Profile</a:t>
            </a:r>
          </a:p>
          <a:p>
            <a:endParaRPr lang="en-MY" dirty="0" smtClean="0"/>
          </a:p>
        </p:txBody>
      </p:sp>
      <p:sp>
        <p:nvSpPr>
          <p:cNvPr id="4" name="Slide Number Placeholder 3"/>
          <p:cNvSpPr>
            <a:spLocks noGrp="1"/>
          </p:cNvSpPr>
          <p:nvPr>
            <p:ph type="sldNum" sz="quarter" idx="12"/>
          </p:nvPr>
        </p:nvSpPr>
        <p:spPr/>
        <p:txBody>
          <a:bodyPr/>
          <a:lstStyle/>
          <a:p>
            <a:fld id="{433F7881-7E2A-4258-80A2-D6A2D4D920A7}" type="slidenum">
              <a:rPr lang="en-SG" smtClean="0"/>
              <a:t>2</a:t>
            </a:fld>
            <a:endParaRPr lang="en-SG"/>
          </a:p>
        </p:txBody>
      </p:sp>
    </p:spTree>
    <p:extLst>
      <p:ext uri="{BB962C8B-B14F-4D97-AF65-F5344CB8AC3E}">
        <p14:creationId xmlns:p14="http://schemas.microsoft.com/office/powerpoint/2010/main" val="2234533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Alignment</a:t>
            </a:r>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20</a:t>
            </a:fld>
            <a:endParaRPr lang="en-SG"/>
          </a:p>
        </p:txBody>
      </p:sp>
      <p:pic>
        <p:nvPicPr>
          <p:cNvPr id="3" name="Picture 2"/>
          <p:cNvPicPr>
            <a:picLocks noChangeAspect="1"/>
          </p:cNvPicPr>
          <p:nvPr/>
        </p:nvPicPr>
        <p:blipFill>
          <a:blip r:embed="rId2"/>
          <a:stretch>
            <a:fillRect/>
          </a:stretch>
        </p:blipFill>
        <p:spPr>
          <a:xfrm>
            <a:off x="838199" y="1385326"/>
            <a:ext cx="10864275" cy="4625509"/>
          </a:xfrm>
          <a:prstGeom prst="rect">
            <a:avLst/>
          </a:prstGeom>
        </p:spPr>
      </p:pic>
    </p:spTree>
    <p:extLst>
      <p:ext uri="{BB962C8B-B14F-4D97-AF65-F5344CB8AC3E}">
        <p14:creationId xmlns:p14="http://schemas.microsoft.com/office/powerpoint/2010/main" val="117048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Mapping of Assessment to CO</a:t>
            </a:r>
            <a:endParaRPr lang="en-US" dirty="0"/>
          </a:p>
        </p:txBody>
      </p:sp>
      <p:sp>
        <p:nvSpPr>
          <p:cNvPr id="3" name="Content Placeholder 2"/>
          <p:cNvSpPr>
            <a:spLocks noGrp="1"/>
          </p:cNvSpPr>
          <p:nvPr>
            <p:ph idx="1"/>
          </p:nvPr>
        </p:nvSpPr>
        <p:spPr/>
        <p:txBody>
          <a:bodyPr/>
          <a:lstStyle/>
          <a:p>
            <a:r>
              <a:rPr lang="en-MY" dirty="0"/>
              <a:t>Each CO must be adequately assessed, regardless of students’ choice of answering optional questions in continuous assessment and the final examination. </a:t>
            </a:r>
          </a:p>
          <a:p>
            <a:r>
              <a:rPr lang="en-MY" dirty="0"/>
              <a:t>Each assessment task / question* is mapped to one CO only. </a:t>
            </a:r>
          </a:p>
          <a:p>
            <a:r>
              <a:rPr lang="en-MY" dirty="0"/>
              <a:t>*Assessment task / question refers to any coursework components such as each quiz, test, assignment, practical; as well as final examination or more specifically each final examination question asked.) </a:t>
            </a:r>
          </a:p>
          <a:p>
            <a:endParaRPr lang="en-US" dirty="0"/>
          </a:p>
          <a:p>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21</a:t>
            </a:fld>
            <a:endParaRPr lang="en-SG"/>
          </a:p>
        </p:txBody>
      </p:sp>
    </p:spTree>
    <p:extLst>
      <p:ext uri="{BB962C8B-B14F-4D97-AF65-F5344CB8AC3E}">
        <p14:creationId xmlns:p14="http://schemas.microsoft.com/office/powerpoint/2010/main" val="324110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31"/>
            <a:ext cx="10515600" cy="1325563"/>
          </a:xfrm>
        </p:spPr>
        <p:txBody>
          <a:bodyPr>
            <a:noAutofit/>
          </a:bodyPr>
          <a:lstStyle/>
          <a:p>
            <a:r>
              <a:rPr lang="en-US" sz="2400" dirty="0"/>
              <a:t>Bloom recommended three learning outcomes domains, i.e. Cognitive, Affective and Psychomotor as educational objectives (Bloom, Hastings &amp; </a:t>
            </a:r>
            <a:r>
              <a:rPr lang="en-US" sz="2400" dirty="0" err="1"/>
              <a:t>Madaus</a:t>
            </a:r>
            <a:r>
              <a:rPr lang="en-US" sz="2400" dirty="0"/>
              <a:t>, 1971). </a:t>
            </a:r>
            <a:endParaRPr lang="en-SG" sz="2400" dirty="0"/>
          </a:p>
        </p:txBody>
      </p:sp>
      <p:pic>
        <p:nvPicPr>
          <p:cNvPr id="5" name="Picture 4"/>
          <p:cNvPicPr>
            <a:picLocks noChangeAspect="1"/>
          </p:cNvPicPr>
          <p:nvPr/>
        </p:nvPicPr>
        <p:blipFill>
          <a:blip r:embed="rId2"/>
          <a:stretch>
            <a:fillRect/>
          </a:stretch>
        </p:blipFill>
        <p:spPr>
          <a:xfrm>
            <a:off x="1912834" y="845295"/>
            <a:ext cx="8366332" cy="6012705"/>
          </a:xfrm>
          <a:prstGeom prst="rect">
            <a:avLst/>
          </a:prstGeom>
        </p:spPr>
      </p:pic>
      <p:sp>
        <p:nvSpPr>
          <p:cNvPr id="6" name="Slide Number Placeholder 5"/>
          <p:cNvSpPr>
            <a:spLocks noGrp="1"/>
          </p:cNvSpPr>
          <p:nvPr>
            <p:ph type="sldNum" sz="quarter" idx="12"/>
          </p:nvPr>
        </p:nvSpPr>
        <p:spPr/>
        <p:txBody>
          <a:bodyPr/>
          <a:lstStyle/>
          <a:p>
            <a:fld id="{433F7881-7E2A-4258-80A2-D6A2D4D920A7}" type="slidenum">
              <a:rPr lang="en-SG" smtClean="0"/>
              <a:t>22</a:t>
            </a:fld>
            <a:endParaRPr lang="en-SG"/>
          </a:p>
        </p:txBody>
      </p:sp>
    </p:spTree>
    <p:extLst>
      <p:ext uri="{BB962C8B-B14F-4D97-AF65-F5344CB8AC3E}">
        <p14:creationId xmlns:p14="http://schemas.microsoft.com/office/powerpoint/2010/main" val="2190049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Cognitive 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84047119"/>
              </p:ext>
            </p:extLst>
          </p:nvPr>
        </p:nvGraphicFramePr>
        <p:xfrm>
          <a:off x="838200" y="1825625"/>
          <a:ext cx="10515600" cy="3741928"/>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C1</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Remembering</a:t>
                      </a:r>
                      <a:r>
                        <a:rPr lang="en-GB" sz="1600" spc="55" dirty="0">
                          <a:solidFill>
                            <a:srgbClr val="000000"/>
                          </a:solidFill>
                          <a:effectLst/>
                          <a:latin typeface="Arial" panose="020B0604020202020204" pitchFamily="34" charset="0"/>
                        </a:rPr>
                        <a:t>:</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Recall or retrieve previous learned information.</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defines, describes, identifies, knows, labels, lists, matches, names, outlines, recalls, recognizes, reproduces, selects, states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Recite a policy. Quote prices from memory to a customer. Recite the safety rules.</a:t>
                      </a:r>
                      <a:endParaRPr lang="en-SG" sz="1600" dirty="0">
                        <a:effectLst/>
                        <a:latin typeface="Calibri" panose="020F0502020204030204" pitchFamily="34" charset="0"/>
                      </a:endParaRPr>
                    </a:p>
                  </a:txBody>
                  <a:tcPr marL="68580" marR="68580" marT="0" marB="0"/>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C2</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Understanding</a:t>
                      </a:r>
                      <a:r>
                        <a:rPr lang="en-GB" sz="1600" spc="55" dirty="0">
                          <a:solidFill>
                            <a:srgbClr val="000000"/>
                          </a:solidFill>
                          <a:effectLst/>
                          <a:latin typeface="Arial" panose="020B0604020202020204" pitchFamily="34" charset="0"/>
                        </a:rPr>
                        <a:t>:</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Comprehending the meaning, translation, interpolation, and interpretation of instructions and problems. State a problem in one's own words.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comprehends, converts, defends, distinguishes, estimates, explains, extends, generalizes, gives an example, infers, interprets, paraphrases, predicts, rewrites, summarizes, translates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Rewrite the principles of test writing. Explain in one's own words the steps for performing a complex task. Translate an equation into a computer spreadsheet.</a:t>
                      </a:r>
                      <a:endParaRPr lang="en-SG" sz="1600" dirty="0">
                        <a:effectLst/>
                        <a:latin typeface="Calibri" panose="020F0502020204030204" pitchFamily="34" charset="0"/>
                      </a:endParaRPr>
                    </a:p>
                  </a:txBody>
                  <a:tcPr marL="68580" marR="68580" marT="0" marB="0"/>
                </a:tc>
              </a:tr>
            </a:tbl>
          </a:graphicData>
        </a:graphic>
      </p:graphicFrame>
      <p:sp>
        <p:nvSpPr>
          <p:cNvPr id="7" name="Rectangle 6"/>
          <p:cNvSpPr/>
          <p:nvPr/>
        </p:nvSpPr>
        <p:spPr>
          <a:xfrm>
            <a:off x="943179" y="6536378"/>
            <a:ext cx="7488832" cy="276999"/>
          </a:xfrm>
          <a:prstGeom prst="rect">
            <a:avLst/>
          </a:prstGeom>
        </p:spPr>
        <p:txBody>
          <a:bodyPr wrap="square">
            <a:spAutoFit/>
          </a:bodyPr>
          <a:lstStyle/>
          <a:p>
            <a:r>
              <a:rPr lang="en-US" sz="1200" dirty="0"/>
              <a:t>Resource: http://www.nwlink.com/~donclark/hrd/bloom.html</a:t>
            </a:r>
          </a:p>
        </p:txBody>
      </p:sp>
      <p:sp>
        <p:nvSpPr>
          <p:cNvPr id="8" name="Slide Number Placeholder 7"/>
          <p:cNvSpPr>
            <a:spLocks noGrp="1"/>
          </p:cNvSpPr>
          <p:nvPr>
            <p:ph type="sldNum" sz="quarter" idx="12"/>
          </p:nvPr>
        </p:nvSpPr>
        <p:spPr/>
        <p:txBody>
          <a:bodyPr/>
          <a:lstStyle/>
          <a:p>
            <a:fld id="{433F7881-7E2A-4258-80A2-D6A2D4D920A7}" type="slidenum">
              <a:rPr lang="en-SG" smtClean="0"/>
              <a:t>23</a:t>
            </a:fld>
            <a:endParaRPr lang="en-SG"/>
          </a:p>
        </p:txBody>
      </p:sp>
    </p:spTree>
    <p:extLst>
      <p:ext uri="{BB962C8B-B14F-4D97-AF65-F5344CB8AC3E}">
        <p14:creationId xmlns:p14="http://schemas.microsoft.com/office/powerpoint/2010/main" val="1356937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Cognitive 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53676514"/>
              </p:ext>
            </p:extLst>
          </p:nvPr>
        </p:nvGraphicFramePr>
        <p:xfrm>
          <a:off x="838200" y="1825625"/>
          <a:ext cx="10515600" cy="4775200"/>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C3</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Applying</a:t>
                      </a:r>
                      <a:r>
                        <a:rPr lang="en-GB" sz="1600" spc="55" dirty="0">
                          <a:solidFill>
                            <a:srgbClr val="000000"/>
                          </a:solidFill>
                          <a:effectLst/>
                          <a:latin typeface="Arial" panose="020B0604020202020204" pitchFamily="34" charset="0"/>
                        </a:rPr>
                        <a:t>:</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Use a concept in a new situation or unprompted use of an abstraction. Applies what was learned in the classroom into novel situations in the work place.</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applies, changes, computes, constructs, demonstrates, discovers, manipulates, modifies, operates, predicts, prepares, produces, relates, shows, solves, uses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Use a manual to calculate an employee's vacation time. Apply laws of statistics to evaluate the reliability of a written test.</a:t>
                      </a:r>
                      <a:endParaRPr lang="en-SG" sz="1600" dirty="0">
                        <a:effectLst/>
                        <a:latin typeface="Calibri" panose="020F0502020204030204" pitchFamily="34" charset="0"/>
                      </a:endParaRPr>
                    </a:p>
                  </a:txBody>
                  <a:tcPr marL="68580" marR="68580" marT="0" marB="0"/>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C4</a:t>
                      </a:r>
                      <a:endParaRPr lang="en-SG" sz="1600" dirty="0">
                        <a:effectLst/>
                        <a:latin typeface="Calibri" panose="020F0502020204030204" pitchFamily="34" charset="0"/>
                      </a:endParaRPr>
                    </a:p>
                    <a:p>
                      <a:pPr algn="ctr">
                        <a:lnSpc>
                          <a:spcPct val="110000"/>
                        </a:lnSpc>
                        <a:spcAft>
                          <a:spcPts val="600"/>
                        </a:spcAft>
                      </a:pPr>
                      <a:r>
                        <a:rPr lang="en-GB" sz="1600" b="1" spc="55" dirty="0" err="1">
                          <a:solidFill>
                            <a:srgbClr val="000000"/>
                          </a:solidFill>
                          <a:effectLst/>
                          <a:latin typeface="Arial" panose="020B0604020202020204" pitchFamily="34" charset="0"/>
                        </a:rPr>
                        <a:t>Analyzing</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Separates material or concepts into component parts so that its organizational structure may be understood. Distinguishes between facts and inferences.</a:t>
                      </a:r>
                      <a:endParaRPr lang="en-SG" sz="1600" dirty="0">
                        <a:effectLst/>
                        <a:latin typeface="Calibri" panose="020F0502020204030204" pitchFamily="34" charset="0"/>
                      </a:endParaRPr>
                    </a:p>
                    <a:p>
                      <a:pPr algn="ct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err="1">
                          <a:solidFill>
                            <a:srgbClr val="000000"/>
                          </a:solidFill>
                          <a:effectLst/>
                          <a:latin typeface="Arial" panose="020B0604020202020204" pitchFamily="34" charset="0"/>
                        </a:rPr>
                        <a:t>analyzes</a:t>
                      </a:r>
                      <a:r>
                        <a:rPr lang="en-GB" sz="1600" spc="55" dirty="0">
                          <a:solidFill>
                            <a:srgbClr val="000000"/>
                          </a:solidFill>
                          <a:effectLst/>
                          <a:latin typeface="Arial" panose="020B0604020202020204" pitchFamily="34" charset="0"/>
                        </a:rPr>
                        <a:t>, breaks down, compares, contrasts, diagrams, deconstructs, differentiates, discriminates, distinguishes, identifies, illustrates, infers, outlines, relates, selects, separates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Troubleshoot a piece of equipment by using logical deduction. Recognize logical fallacies in reasoning. Gathers information from a department and selects the required tasks for training.</a:t>
                      </a:r>
                      <a:endParaRPr lang="en-SG" sz="1600" dirty="0">
                        <a:effectLst/>
                        <a:latin typeface="Calibri" panose="020F0502020204030204" pitchFamily="34" charset="0"/>
                      </a:endParaRPr>
                    </a:p>
                  </a:txBody>
                  <a:tcPr marL="68580" marR="68580" marT="0" marB="0"/>
                </a:tc>
              </a:tr>
            </a:tbl>
          </a:graphicData>
        </a:graphic>
      </p:graphicFrame>
      <p:sp>
        <p:nvSpPr>
          <p:cNvPr id="4" name="Rectangle 3"/>
          <p:cNvSpPr/>
          <p:nvPr/>
        </p:nvSpPr>
        <p:spPr>
          <a:xfrm>
            <a:off x="943179" y="6536378"/>
            <a:ext cx="7488832" cy="276999"/>
          </a:xfrm>
          <a:prstGeom prst="rect">
            <a:avLst/>
          </a:prstGeom>
        </p:spPr>
        <p:txBody>
          <a:bodyPr wrap="square">
            <a:spAutoFit/>
          </a:bodyPr>
          <a:lstStyle/>
          <a:p>
            <a:r>
              <a:rPr lang="en-US" sz="1200" dirty="0"/>
              <a:t>Resource: http://www.nwlink.com/~donclark/hrd/bloom.html</a:t>
            </a:r>
          </a:p>
        </p:txBody>
      </p:sp>
      <p:sp>
        <p:nvSpPr>
          <p:cNvPr id="2" name="Slide Number Placeholder 1"/>
          <p:cNvSpPr>
            <a:spLocks noGrp="1"/>
          </p:cNvSpPr>
          <p:nvPr>
            <p:ph type="sldNum" sz="quarter" idx="12"/>
          </p:nvPr>
        </p:nvSpPr>
        <p:spPr/>
        <p:txBody>
          <a:bodyPr/>
          <a:lstStyle/>
          <a:p>
            <a:fld id="{433F7881-7E2A-4258-80A2-D6A2D4D920A7}" type="slidenum">
              <a:rPr lang="en-SG" smtClean="0"/>
              <a:t>24</a:t>
            </a:fld>
            <a:endParaRPr lang="en-SG"/>
          </a:p>
        </p:txBody>
      </p:sp>
    </p:spTree>
    <p:extLst>
      <p:ext uri="{BB962C8B-B14F-4D97-AF65-F5344CB8AC3E}">
        <p14:creationId xmlns:p14="http://schemas.microsoft.com/office/powerpoint/2010/main" val="455195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Cognitive 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243956"/>
              </p:ext>
            </p:extLst>
          </p:nvPr>
        </p:nvGraphicFramePr>
        <p:xfrm>
          <a:off x="838200" y="1825625"/>
          <a:ext cx="10515600" cy="4010152"/>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C5</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Evaluating</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Make judgments about the value of ideas or materials.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appraises, compares, concludes, contrasts, criticizes, critiques, defends, describes, discriminates, evaluates, explains, interprets, justifies, relates, summarizes, supports</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0000"/>
                        </a:lnSpc>
                        <a:spcAft>
                          <a:spcPts val="600"/>
                        </a:spcAft>
                      </a:pPr>
                      <a:r>
                        <a:rPr lang="en-GB" sz="1600" spc="55" dirty="0">
                          <a:solidFill>
                            <a:srgbClr val="000000"/>
                          </a:solidFill>
                          <a:effectLst/>
                          <a:latin typeface="Arial" panose="020B0604020202020204" pitchFamily="34" charset="0"/>
                        </a:rPr>
                        <a:t>Select the most effective solution. Hire the most qualified candidate. Explain and justify a new budget.</a:t>
                      </a:r>
                      <a:endParaRPr lang="en-SG" sz="1600" dirty="0">
                        <a:effectLst/>
                        <a:latin typeface="Calibri" panose="020F0502020204030204" pitchFamily="34" charset="0"/>
                      </a:endParaRPr>
                    </a:p>
                  </a:txBody>
                  <a:tcPr marL="68580" marR="68580" marT="0" marB="0"/>
                </a:tc>
              </a:tr>
              <a:tr h="370840">
                <a:tc>
                  <a:txBody>
                    <a:bodyPr/>
                    <a:lstStyle/>
                    <a:p>
                      <a:pPr algn="ctr">
                        <a:lnSpc>
                          <a:spcPct val="110000"/>
                        </a:lnSpc>
                        <a:spcAft>
                          <a:spcPts val="600"/>
                        </a:spcAft>
                      </a:pPr>
                      <a:r>
                        <a:rPr lang="en-GB" sz="1600" b="1" spc="55">
                          <a:solidFill>
                            <a:srgbClr val="000000"/>
                          </a:solidFill>
                          <a:effectLst/>
                          <a:latin typeface="Arial" panose="020B0604020202020204" pitchFamily="34" charset="0"/>
                        </a:rPr>
                        <a:t>C6</a:t>
                      </a:r>
                      <a:endParaRPr lang="en-SG" sz="1600">
                        <a:effectLst/>
                        <a:latin typeface="Calibri" panose="020F0502020204030204" pitchFamily="34" charset="0"/>
                      </a:endParaRPr>
                    </a:p>
                    <a:p>
                      <a:pPr algn="ctr">
                        <a:lnSpc>
                          <a:spcPct val="110000"/>
                        </a:lnSpc>
                        <a:spcAft>
                          <a:spcPts val="600"/>
                        </a:spcAft>
                      </a:pPr>
                      <a:r>
                        <a:rPr lang="en-GB" sz="1600" b="1" spc="55">
                          <a:solidFill>
                            <a:srgbClr val="000000"/>
                          </a:solidFill>
                          <a:effectLst/>
                          <a:latin typeface="Arial" panose="020B0604020202020204" pitchFamily="34" charset="0"/>
                        </a:rPr>
                        <a:t>Creating</a:t>
                      </a:r>
                      <a:r>
                        <a:rPr lang="en-GB" sz="1600" spc="55">
                          <a:solidFill>
                            <a:srgbClr val="000000"/>
                          </a:solidFill>
                          <a:effectLst/>
                          <a:latin typeface="Arial" panose="020B0604020202020204" pitchFamily="34" charset="0"/>
                        </a:rPr>
                        <a:t>: </a:t>
                      </a:r>
                      <a:endParaRPr lang="en-SG" sz="1600">
                        <a:effectLst/>
                        <a:latin typeface="Calibri" panose="020F0502020204030204" pitchFamily="34" charset="0"/>
                      </a:endParaRPr>
                    </a:p>
                    <a:p>
                      <a:pPr>
                        <a:lnSpc>
                          <a:spcPct val="110000"/>
                        </a:lnSpc>
                        <a:spcAft>
                          <a:spcPts val="600"/>
                        </a:spcAft>
                      </a:pPr>
                      <a:r>
                        <a:rPr lang="en-GB" sz="1600" spc="55">
                          <a:solidFill>
                            <a:srgbClr val="000000"/>
                          </a:solidFill>
                          <a:effectLst/>
                          <a:latin typeface="Arial" panose="020B0604020202020204" pitchFamily="34" charset="0"/>
                        </a:rPr>
                        <a:t>Builds a structure or pattern from diverse elements. Put parts together to form a whole, with emphasis on creating a new meaning or structure.</a:t>
                      </a:r>
                      <a:endParaRPr lang="en-SG" sz="160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categorizes, combines, compiles, composes, creates, devises, designs, explains, generates, modifies, organizes, plans, rearranges, reconstructs, relates, reorganizes, revises, rewrites, summarizes, tells, writes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Write a company operations or process manual. Design a machine to perform a specific task. Integrates training from several sources to solve a problem. Revises and process to improve the outcome.</a:t>
                      </a:r>
                      <a:endParaRPr lang="en-SG" sz="1600" dirty="0">
                        <a:effectLst/>
                        <a:latin typeface="Calibri" panose="020F0502020204030204" pitchFamily="34" charset="0"/>
                      </a:endParaRPr>
                    </a:p>
                  </a:txBody>
                  <a:tcPr marL="68580" marR="68580" marT="0" marB="0"/>
                </a:tc>
              </a:tr>
            </a:tbl>
          </a:graphicData>
        </a:graphic>
      </p:graphicFrame>
      <p:sp>
        <p:nvSpPr>
          <p:cNvPr id="4" name="Rectangle 3"/>
          <p:cNvSpPr/>
          <p:nvPr/>
        </p:nvSpPr>
        <p:spPr>
          <a:xfrm>
            <a:off x="943179" y="6536378"/>
            <a:ext cx="7488832" cy="276999"/>
          </a:xfrm>
          <a:prstGeom prst="rect">
            <a:avLst/>
          </a:prstGeom>
        </p:spPr>
        <p:txBody>
          <a:bodyPr wrap="square">
            <a:spAutoFit/>
          </a:bodyPr>
          <a:lstStyle/>
          <a:p>
            <a:r>
              <a:rPr lang="en-US" sz="1200" dirty="0"/>
              <a:t>Resource: http://www.nwlink.com/~donclark/hrd/bloom.html</a:t>
            </a:r>
          </a:p>
        </p:txBody>
      </p:sp>
      <p:sp>
        <p:nvSpPr>
          <p:cNvPr id="2" name="Slide Number Placeholder 1"/>
          <p:cNvSpPr>
            <a:spLocks noGrp="1"/>
          </p:cNvSpPr>
          <p:nvPr>
            <p:ph type="sldNum" sz="quarter" idx="12"/>
          </p:nvPr>
        </p:nvSpPr>
        <p:spPr/>
        <p:txBody>
          <a:bodyPr/>
          <a:lstStyle/>
          <a:p>
            <a:fld id="{433F7881-7E2A-4258-80A2-D6A2D4D920A7}" type="slidenum">
              <a:rPr lang="en-SG" smtClean="0"/>
              <a:t>25</a:t>
            </a:fld>
            <a:endParaRPr lang="en-SG"/>
          </a:p>
        </p:txBody>
      </p:sp>
    </p:spTree>
    <p:extLst>
      <p:ext uri="{BB962C8B-B14F-4D97-AF65-F5344CB8AC3E}">
        <p14:creationId xmlns:p14="http://schemas.microsoft.com/office/powerpoint/2010/main" val="2835878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Affective </a:t>
            </a:r>
            <a:r>
              <a:rPr lang="en-US" dirty="0"/>
              <a:t>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8944284"/>
              </p:ext>
            </p:extLst>
          </p:nvPr>
        </p:nvGraphicFramePr>
        <p:xfrm>
          <a:off x="838200" y="1825625"/>
          <a:ext cx="10515600" cy="4775200"/>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A1</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Receiving Phenomena</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Awareness, willingness to hear, selected attention.</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acknowledge, asks, attentive, courteous, dutiful, follows, gives, listens, understands</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nchor="ctr"/>
                </a:tc>
                <a:tc>
                  <a:txBody>
                    <a:bodyPr/>
                    <a:lstStyle/>
                    <a:p>
                      <a:pPr>
                        <a:lnSpc>
                          <a:spcPct val="110000"/>
                        </a:lnSpc>
                        <a:spcAft>
                          <a:spcPts val="600"/>
                        </a:spcAft>
                      </a:pPr>
                      <a:r>
                        <a:rPr lang="en-GB" sz="1600" spc="55">
                          <a:solidFill>
                            <a:srgbClr val="000000"/>
                          </a:solidFill>
                          <a:effectLst/>
                          <a:latin typeface="Arial" panose="020B0604020202020204" pitchFamily="34" charset="0"/>
                        </a:rPr>
                        <a:t>Listen to others with respect. Listen for and remember the name of newly introduced people.</a:t>
                      </a:r>
                      <a:endParaRPr lang="en-SG" sz="1600">
                        <a:effectLst/>
                        <a:latin typeface="Calibri" panose="020F0502020204030204" pitchFamily="34" charset="0"/>
                      </a:endParaRPr>
                    </a:p>
                    <a:p>
                      <a:pPr>
                        <a:lnSpc>
                          <a:spcPct val="110000"/>
                        </a:lnSpc>
                        <a:spcAft>
                          <a:spcPts val="600"/>
                        </a:spcAft>
                      </a:pPr>
                      <a:r>
                        <a:rPr lang="en-GB" sz="1600" spc="55">
                          <a:solidFill>
                            <a:srgbClr val="000000"/>
                          </a:solidFill>
                          <a:effectLst/>
                          <a:latin typeface="Arial" panose="020B0604020202020204" pitchFamily="34" charset="0"/>
                        </a:rPr>
                        <a:t> </a:t>
                      </a:r>
                      <a:endParaRPr lang="en-SG" sz="1600">
                        <a:effectLst/>
                        <a:latin typeface="Calibri" panose="020F0502020204030204" pitchFamily="34"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A2</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Responds to Phenomena</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Active participation on the part of the learners. Attend and react to a particular phenomenon. Learning outcomes may emphasize compliance in responding, willingness to respond, or satisfaction in responding (motivation).</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answers, assists, aids, complies, conforms, discusses, greets, helps, labels, performs, presents, tells</a:t>
                      </a:r>
                      <a:endParaRPr lang="en-SG" sz="1600" dirty="0">
                        <a:effectLst/>
                        <a:latin typeface="Calibri" panose="020F0502020204030204" pitchFamily="34" charset="0"/>
                      </a:endParaRPr>
                    </a:p>
                  </a:txBody>
                  <a:tcPr marL="68580" marR="68580" marT="0" marB="0" anchor="ctr"/>
                </a:tc>
                <a:tc>
                  <a:txBody>
                    <a:bodyPr/>
                    <a:lstStyle/>
                    <a:p>
                      <a:pPr>
                        <a:lnSpc>
                          <a:spcPct val="110000"/>
                        </a:lnSpc>
                        <a:spcAft>
                          <a:spcPts val="600"/>
                        </a:spcAft>
                      </a:pPr>
                      <a:r>
                        <a:rPr lang="en-GB" sz="1600" spc="55" dirty="0">
                          <a:solidFill>
                            <a:srgbClr val="000000"/>
                          </a:solidFill>
                          <a:effectLst/>
                          <a:latin typeface="Arial" panose="020B0604020202020204" pitchFamily="34" charset="0"/>
                        </a:rPr>
                        <a:t>Participates in class discussions. Gives a presentation. Questions new ideals, concepts, models, etc. in order to fully understand them. Know the safety rules and practice them.</a:t>
                      </a:r>
                      <a:endParaRPr lang="en-SG" sz="1600" dirty="0">
                        <a:effectLst/>
                        <a:latin typeface="Calibri" panose="020F0502020204030204" pitchFamily="34" charset="0"/>
                      </a:endParaRP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http://www.nwlink.com/~donclark/hrd/Bloom/affective_domain.html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26</a:t>
            </a:fld>
            <a:endParaRPr lang="en-SG"/>
          </a:p>
        </p:txBody>
      </p:sp>
    </p:spTree>
    <p:extLst>
      <p:ext uri="{BB962C8B-B14F-4D97-AF65-F5344CB8AC3E}">
        <p14:creationId xmlns:p14="http://schemas.microsoft.com/office/powerpoint/2010/main" val="4060735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Affective </a:t>
            </a:r>
            <a:r>
              <a:rPr lang="en-US" dirty="0"/>
              <a:t>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8592113"/>
              </p:ext>
            </p:extLst>
          </p:nvPr>
        </p:nvGraphicFramePr>
        <p:xfrm>
          <a:off x="838200" y="1825625"/>
          <a:ext cx="10515600" cy="4354576"/>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A3</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Valuing</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The worth or value a person attaches to a particular object, phenomenon, or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This ranges from simple acceptance to the more complex state of commitment. Valuing is based on the internalization of a set of specified values, while clues to these values are expressed in the learner's overt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and are often identifiable.</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appreciates, cherish, treasure, demonstrates, initiates, invites, joins, justifies, proposes, respect, shares</a:t>
                      </a:r>
                      <a:endParaRPr lang="en-SG" sz="1600" dirty="0">
                        <a:effectLst/>
                        <a:latin typeface="Calibri" panose="020F0502020204030204" pitchFamily="34" charset="0"/>
                      </a:endParaRPr>
                    </a:p>
                  </a:txBody>
                  <a:tcPr marL="68580" marR="68580" marT="0" marB="0" anchor="ctr"/>
                </a:tc>
                <a:tc>
                  <a:txBody>
                    <a:bodyPr/>
                    <a:lstStyle/>
                    <a:p>
                      <a:pPr>
                        <a:lnSpc>
                          <a:spcPct val="110000"/>
                        </a:lnSpc>
                        <a:spcAft>
                          <a:spcPts val="600"/>
                        </a:spcAft>
                      </a:pPr>
                      <a:r>
                        <a:rPr lang="en-GB" sz="1600" spc="55" dirty="0">
                          <a:solidFill>
                            <a:srgbClr val="000000"/>
                          </a:solidFill>
                          <a:effectLst/>
                          <a:latin typeface="Arial" panose="020B0604020202020204" pitchFamily="34" charset="0"/>
                        </a:rPr>
                        <a:t>Demonstrates belief in the democratic process. Is sensitive towards individual and cultural differences (value diversity). Shows the ability to solve problems. Proposes a plan to social improvement and follows through with commitment. Informs management on matters that one feels strongly about.</a:t>
                      </a:r>
                      <a:endParaRPr lang="en-SG" sz="1600" dirty="0">
                        <a:effectLst/>
                        <a:latin typeface="Calibri" panose="020F0502020204030204" pitchFamily="34" charset="0"/>
                      </a:endParaRP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http://www.nwlink.com/~donclark/hrd/Bloom/affective_domain.html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27</a:t>
            </a:fld>
            <a:endParaRPr lang="en-SG"/>
          </a:p>
        </p:txBody>
      </p:sp>
    </p:spTree>
    <p:extLst>
      <p:ext uri="{BB962C8B-B14F-4D97-AF65-F5344CB8AC3E}">
        <p14:creationId xmlns:p14="http://schemas.microsoft.com/office/powerpoint/2010/main" val="537904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Affective </a:t>
            </a:r>
            <a:r>
              <a:rPr lang="en-US" dirty="0"/>
              <a:t>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78569940"/>
              </p:ext>
            </p:extLst>
          </p:nvPr>
        </p:nvGraphicFramePr>
        <p:xfrm>
          <a:off x="838200" y="1825625"/>
          <a:ext cx="10515600" cy="3665728"/>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A4</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Organization</a:t>
                      </a: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Organizes values into priorities by contrasting different values, resolving conflicts between them, and creating an unique value system. The emphasis is on comparing, relating, and synthesizing values.</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compares, relates, synthesizes</a:t>
                      </a:r>
                      <a:endParaRPr lang="en-SG"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0000"/>
                        </a:lnSpc>
                        <a:spcAft>
                          <a:spcPts val="600"/>
                        </a:spcAft>
                      </a:pPr>
                      <a:r>
                        <a:rPr lang="en-GB" sz="1600" spc="55" dirty="0">
                          <a:solidFill>
                            <a:srgbClr val="000000"/>
                          </a:solidFill>
                          <a:effectLst/>
                          <a:latin typeface="Arial" panose="020B0604020202020204" pitchFamily="34" charset="0"/>
                        </a:rPr>
                        <a:t>Recognizes the need for balance between freedom and responsible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Explains the role of systematic planning in solving problems. Accepts professional ethical standards. Creates a life plan in harmony with abilities, interests, and beliefs. Prioritizes time effectively to meet the needs of the organization, family, and self.</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http://www.nwlink.com/~donclark/hrd/Bloom/affective_domain.html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28</a:t>
            </a:fld>
            <a:endParaRPr lang="en-SG"/>
          </a:p>
        </p:txBody>
      </p:sp>
    </p:spTree>
    <p:extLst>
      <p:ext uri="{BB962C8B-B14F-4D97-AF65-F5344CB8AC3E}">
        <p14:creationId xmlns:p14="http://schemas.microsoft.com/office/powerpoint/2010/main" val="1288015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Affective </a:t>
            </a:r>
            <a:r>
              <a:rPr lang="en-US" dirty="0"/>
              <a:t>Domain (Bloom’s </a:t>
            </a:r>
            <a:r>
              <a:rPr lang="en-US" dirty="0" smtClean="0"/>
              <a:t>Taxonomy 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34230441"/>
              </p:ext>
            </p:extLst>
          </p:nvPr>
        </p:nvGraphicFramePr>
        <p:xfrm>
          <a:off x="838200" y="1825625"/>
          <a:ext cx="10515600" cy="4086352"/>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600" b="1" spc="55" dirty="0">
                          <a:solidFill>
                            <a:srgbClr val="000000"/>
                          </a:solidFill>
                          <a:effectLst/>
                          <a:latin typeface="Arial" panose="020B0604020202020204" pitchFamily="34" charset="0"/>
                        </a:rPr>
                        <a:t>A5</a:t>
                      </a:r>
                      <a:endParaRPr lang="en-SG" sz="1600" dirty="0">
                        <a:effectLst/>
                        <a:latin typeface="Calibri" panose="020F0502020204030204" pitchFamily="34" charset="0"/>
                      </a:endParaRPr>
                    </a:p>
                    <a:p>
                      <a:pPr algn="ctr">
                        <a:lnSpc>
                          <a:spcPct val="110000"/>
                        </a:lnSpc>
                        <a:spcAft>
                          <a:spcPts val="600"/>
                        </a:spcAft>
                      </a:pPr>
                      <a:r>
                        <a:rPr lang="en-GB" sz="1600" b="1" spc="55" dirty="0">
                          <a:solidFill>
                            <a:srgbClr val="000000"/>
                          </a:solidFill>
                          <a:effectLst/>
                          <a:latin typeface="Arial" panose="020B0604020202020204" pitchFamily="34" charset="0"/>
                        </a:rPr>
                        <a:t>Internalizes Values</a:t>
                      </a:r>
                      <a:r>
                        <a:rPr lang="en-GB" sz="1600" spc="55" dirty="0">
                          <a:solidFill>
                            <a:srgbClr val="000000"/>
                          </a:solidFill>
                          <a:effectLst/>
                          <a:latin typeface="Arial" panose="020B0604020202020204" pitchFamily="34" charset="0"/>
                        </a:rPr>
                        <a:t> (characterization): </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Has a value system that controls their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The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is pervasive, consistent, predictable, and most important characteristic of the learner. Instructional objectives are concerned with the student's general patterns of adjustment (personal, social, emotional).</a:t>
                      </a:r>
                      <a:endParaRPr lang="en-SG" sz="1600" dirty="0">
                        <a:effectLst/>
                        <a:latin typeface="Calibri" panose="020F0502020204030204" pitchFamily="34" charset="0"/>
                      </a:endParaRPr>
                    </a:p>
                    <a:p>
                      <a:pPr>
                        <a:lnSpc>
                          <a:spcPct val="110000"/>
                        </a:lnSpc>
                        <a:spcAft>
                          <a:spcPts val="600"/>
                        </a:spcAft>
                      </a:pPr>
                      <a:r>
                        <a:rPr lang="en-GB" sz="1600" spc="55" dirty="0">
                          <a:solidFill>
                            <a:srgbClr val="000000"/>
                          </a:solidFill>
                          <a:effectLst/>
                          <a:latin typeface="Arial" panose="020B0604020202020204" pitchFamily="34" charset="0"/>
                        </a:rPr>
                        <a:t> </a:t>
                      </a:r>
                      <a:endParaRPr lang="en-SG" sz="1600" dirty="0">
                        <a:effectLst/>
                        <a:latin typeface="Calibri" panose="020F0502020204030204" pitchFamily="34" charset="0"/>
                      </a:endParaRPr>
                    </a:p>
                  </a:txBody>
                  <a:tcPr marL="68580" marR="68580" marT="0" marB="0"/>
                </a:tc>
                <a:tc>
                  <a:txBody>
                    <a:bodyPr/>
                    <a:lstStyle/>
                    <a:p>
                      <a:pPr>
                        <a:lnSpc>
                          <a:spcPct val="110000"/>
                        </a:lnSpc>
                        <a:spcAft>
                          <a:spcPts val="600"/>
                        </a:spcAft>
                      </a:pPr>
                      <a:r>
                        <a:rPr lang="en-GB" sz="1600" spc="55" dirty="0">
                          <a:solidFill>
                            <a:srgbClr val="000000"/>
                          </a:solidFill>
                          <a:effectLst/>
                          <a:latin typeface="Arial" panose="020B0604020202020204" pitchFamily="34" charset="0"/>
                        </a:rPr>
                        <a:t>acts, discriminates, displays, influences, modifies, performs, qualifies, questions, revises, serves, solves, verifies</a:t>
                      </a:r>
                      <a:endParaRPr lang="en-SG" sz="1600" dirty="0">
                        <a:effectLst/>
                        <a:latin typeface="Calibri" panose="020F0502020204030204" pitchFamily="34" charset="0"/>
                      </a:endParaRPr>
                    </a:p>
                  </a:txBody>
                  <a:tcPr marL="68580" marR="68580" marT="0" marB="0" anchor="ctr"/>
                </a:tc>
                <a:tc>
                  <a:txBody>
                    <a:bodyPr/>
                    <a:lstStyle/>
                    <a:p>
                      <a:pPr>
                        <a:lnSpc>
                          <a:spcPct val="110000"/>
                        </a:lnSpc>
                        <a:spcAft>
                          <a:spcPts val="600"/>
                        </a:spcAft>
                      </a:pPr>
                      <a:r>
                        <a:rPr lang="en-GB" sz="1600" spc="55" dirty="0">
                          <a:solidFill>
                            <a:srgbClr val="000000"/>
                          </a:solidFill>
                          <a:effectLst/>
                          <a:latin typeface="Arial" panose="020B0604020202020204" pitchFamily="34" charset="0"/>
                        </a:rPr>
                        <a:t>Shows self-reliance when working independently. Cooperates in group activities (displays teamwork). Uses an objective approach in problem solving. Displays a professional commitment to ethical  practice on a daily basis. Revises judgments and changes </a:t>
                      </a:r>
                      <a:r>
                        <a:rPr lang="en-GB" sz="1600" spc="55" dirty="0" err="1">
                          <a:solidFill>
                            <a:srgbClr val="000000"/>
                          </a:solidFill>
                          <a:effectLst/>
                          <a:latin typeface="Arial" panose="020B0604020202020204" pitchFamily="34" charset="0"/>
                        </a:rPr>
                        <a:t>behavior</a:t>
                      </a:r>
                      <a:r>
                        <a:rPr lang="en-GB" sz="1600" spc="55" dirty="0">
                          <a:solidFill>
                            <a:srgbClr val="000000"/>
                          </a:solidFill>
                          <a:effectLst/>
                          <a:latin typeface="Arial" panose="020B0604020202020204" pitchFamily="34" charset="0"/>
                        </a:rPr>
                        <a:t> in light of new evidence. Values people for what they are, not how they look.</a:t>
                      </a:r>
                      <a:endParaRPr lang="en-SG" sz="1600" dirty="0">
                        <a:effectLst/>
                        <a:latin typeface="Calibri" panose="020F0502020204030204" pitchFamily="34" charset="0"/>
                      </a:endParaRP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http://www.nwlink.com/~donclark/hrd/Bloom/affective_domain.html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29</a:t>
            </a:fld>
            <a:endParaRPr lang="en-SG"/>
          </a:p>
        </p:txBody>
      </p:sp>
    </p:spTree>
    <p:extLst>
      <p:ext uri="{BB962C8B-B14F-4D97-AF65-F5344CB8AC3E}">
        <p14:creationId xmlns:p14="http://schemas.microsoft.com/office/powerpoint/2010/main" val="308807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OBE</a:t>
            </a:r>
            <a:r>
              <a:rPr lang="en-US" dirty="0"/>
              <a:t>? – Concept </a:t>
            </a:r>
          </a:p>
        </p:txBody>
      </p:sp>
      <p:sp>
        <p:nvSpPr>
          <p:cNvPr id="3" name="Content Placeholder 2"/>
          <p:cNvSpPr>
            <a:spLocks noGrp="1"/>
          </p:cNvSpPr>
          <p:nvPr>
            <p:ph idx="1"/>
          </p:nvPr>
        </p:nvSpPr>
        <p:spPr/>
        <p:txBody>
          <a:bodyPr>
            <a:normAutofit lnSpcReduction="10000"/>
          </a:bodyPr>
          <a:lstStyle/>
          <a:p>
            <a:r>
              <a:rPr lang="en-US" dirty="0" smtClean="0"/>
              <a:t>OBE </a:t>
            </a:r>
            <a:r>
              <a:rPr lang="en-US" dirty="0"/>
              <a:t>is an approach that focuses on the </a:t>
            </a:r>
            <a:r>
              <a:rPr lang="en-US" b="1" dirty="0">
                <a:effectLst>
                  <a:outerShdw blurRad="38100" dist="38100" dir="2700000" algn="tl">
                    <a:srgbClr val="000000">
                      <a:alpha val="43137"/>
                    </a:srgbClr>
                  </a:outerShdw>
                </a:effectLst>
              </a:rPr>
              <a:t>attainment of intended learning outcomes</a:t>
            </a:r>
            <a:r>
              <a:rPr lang="en-US" dirty="0"/>
              <a:t> where students </a:t>
            </a:r>
            <a:r>
              <a:rPr lang="en-US" b="1" dirty="0">
                <a:effectLst>
                  <a:outerShdw blurRad="38100" dist="38100" dir="2700000" algn="tl">
                    <a:srgbClr val="000000">
                      <a:alpha val="43137"/>
                    </a:srgbClr>
                  </a:outerShdw>
                </a:effectLst>
              </a:rPr>
              <a:t>develop behaviors </a:t>
            </a:r>
            <a:r>
              <a:rPr lang="en-US" dirty="0"/>
              <a:t>that are authentic to their discipline and are assessed holistically within the context of their learning. </a:t>
            </a:r>
            <a:endParaRPr lang="en-US" dirty="0" smtClean="0"/>
          </a:p>
          <a:p>
            <a:r>
              <a:rPr lang="en-MY" dirty="0" smtClean="0"/>
              <a:t>OBE clearly focuses </a:t>
            </a:r>
            <a:r>
              <a:rPr lang="en-MY" dirty="0"/>
              <a:t>and </a:t>
            </a:r>
            <a:r>
              <a:rPr lang="en-MY" dirty="0" smtClean="0"/>
              <a:t>organizes </a:t>
            </a:r>
            <a:r>
              <a:rPr lang="en-MY" dirty="0"/>
              <a:t>everything in an educational system around what is essential for all </a:t>
            </a:r>
            <a:r>
              <a:rPr lang="en-MY" b="1" dirty="0">
                <a:effectLst>
                  <a:outerShdw blurRad="38100" dist="38100" dir="2700000" algn="tl">
                    <a:srgbClr val="000000">
                      <a:alpha val="43137"/>
                    </a:srgbClr>
                  </a:outerShdw>
                </a:effectLst>
              </a:rPr>
              <a:t>students to be able to do </a:t>
            </a:r>
            <a:r>
              <a:rPr lang="en-MY" dirty="0"/>
              <a:t>successfully at the end of their learning experiences. This means starting with a clear picture of what is important for all students to be able to do, then organizing curriculum (</a:t>
            </a:r>
            <a:r>
              <a:rPr lang="en-MY" b="1" dirty="0">
                <a:effectLst>
                  <a:outerShdw blurRad="38100" dist="38100" dir="2700000" algn="tl">
                    <a:srgbClr val="000000">
                      <a:alpha val="43137"/>
                    </a:srgbClr>
                  </a:outerShdw>
                </a:effectLst>
              </a:rPr>
              <a:t>outcome</a:t>
            </a:r>
            <a:r>
              <a:rPr lang="en-MY" dirty="0"/>
              <a:t>), instruction (</a:t>
            </a:r>
            <a:r>
              <a:rPr lang="en-MY" b="1" dirty="0">
                <a:effectLst>
                  <a:outerShdw blurRad="38100" dist="38100" dir="2700000" algn="tl">
                    <a:srgbClr val="000000">
                      <a:alpha val="43137"/>
                    </a:srgbClr>
                  </a:outerShdw>
                </a:effectLst>
              </a:rPr>
              <a:t>activity</a:t>
            </a:r>
            <a:r>
              <a:rPr lang="en-MY" dirty="0"/>
              <a:t>), and </a:t>
            </a:r>
            <a:r>
              <a:rPr lang="en-MY" b="1" dirty="0">
                <a:effectLst>
                  <a:outerShdw blurRad="38100" dist="38100" dir="2700000" algn="tl">
                    <a:srgbClr val="000000">
                      <a:alpha val="43137"/>
                    </a:srgbClr>
                  </a:outerShdw>
                </a:effectLst>
              </a:rPr>
              <a:t>assessment</a:t>
            </a:r>
            <a:r>
              <a:rPr lang="en-MY" dirty="0"/>
              <a:t> to make sure this learning ultimately happens” (</a:t>
            </a:r>
            <a:r>
              <a:rPr lang="en-MY" dirty="0" err="1"/>
              <a:t>Spady</a:t>
            </a:r>
            <a:r>
              <a:rPr lang="en-MY" dirty="0"/>
              <a:t>, </a:t>
            </a:r>
            <a:r>
              <a:rPr lang="en-MY" dirty="0" smtClean="0"/>
              <a:t>1994).</a:t>
            </a:r>
            <a:endParaRPr lang="en-US" dirty="0" smtClean="0"/>
          </a:p>
        </p:txBody>
      </p:sp>
      <p:sp>
        <p:nvSpPr>
          <p:cNvPr id="4" name="Slide Number Placeholder 3"/>
          <p:cNvSpPr>
            <a:spLocks noGrp="1"/>
          </p:cNvSpPr>
          <p:nvPr>
            <p:ph type="sldNum" sz="quarter" idx="12"/>
          </p:nvPr>
        </p:nvSpPr>
        <p:spPr/>
        <p:txBody>
          <a:bodyPr/>
          <a:lstStyle/>
          <a:p>
            <a:fld id="{433F7881-7E2A-4258-80A2-D6A2D4D920A7}" type="slidenum">
              <a:rPr lang="en-SG" smtClean="0"/>
              <a:t>3</a:t>
            </a:fld>
            <a:endParaRPr lang="en-SG"/>
          </a:p>
        </p:txBody>
      </p:sp>
    </p:spTree>
    <p:extLst>
      <p:ext uri="{BB962C8B-B14F-4D97-AF65-F5344CB8AC3E}">
        <p14:creationId xmlns:p14="http://schemas.microsoft.com/office/powerpoint/2010/main" val="3945981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Psychomotor Domain (Dave’s Taxonomy Model)</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3715552"/>
              </p:ext>
            </p:extLst>
          </p:nvPr>
        </p:nvGraphicFramePr>
        <p:xfrm>
          <a:off x="838200" y="1825625"/>
          <a:ext cx="10515600" cy="4424680"/>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400" b="1" spc="55" dirty="0">
                          <a:solidFill>
                            <a:srgbClr val="000000"/>
                          </a:solidFill>
                          <a:effectLst/>
                          <a:latin typeface="Arial" panose="020B0604020202020204" pitchFamily="34" charset="0"/>
                        </a:rPr>
                        <a:t>P1</a:t>
                      </a:r>
                      <a:endParaRPr lang="en-SG" sz="1400" dirty="0">
                        <a:effectLst/>
                        <a:latin typeface="Calibri" panose="020F0502020204030204" pitchFamily="34" charset="0"/>
                      </a:endParaRPr>
                    </a:p>
                    <a:p>
                      <a:pPr algn="ctr">
                        <a:lnSpc>
                          <a:spcPct val="110000"/>
                        </a:lnSpc>
                        <a:spcAft>
                          <a:spcPts val="600"/>
                        </a:spcAft>
                      </a:pPr>
                      <a:r>
                        <a:rPr lang="en-MY" sz="1400" b="1" spc="55" dirty="0" smtClean="0">
                          <a:solidFill>
                            <a:srgbClr val="000000"/>
                          </a:solidFill>
                          <a:effectLst/>
                          <a:latin typeface="Arial" panose="020B0604020202020204" pitchFamily="34" charset="0"/>
                        </a:rPr>
                        <a:t>Imitation:</a:t>
                      </a:r>
                    </a:p>
                    <a:p>
                      <a:pPr algn="ctr">
                        <a:lnSpc>
                          <a:spcPct val="110000"/>
                        </a:lnSpc>
                        <a:spcAft>
                          <a:spcPts val="600"/>
                        </a:spcAft>
                      </a:pPr>
                      <a:r>
                        <a:rPr lang="en-MY" sz="1400" b="0" spc="55" dirty="0" smtClean="0">
                          <a:solidFill>
                            <a:srgbClr val="000000"/>
                          </a:solidFill>
                          <a:effectLst/>
                          <a:latin typeface="Arial" panose="020B0604020202020204" pitchFamily="34" charset="0"/>
                        </a:rPr>
                        <a:t>Observing and patterning </a:t>
                      </a:r>
                      <a:r>
                        <a:rPr lang="en-MY" sz="1400" b="0" spc="55" dirty="0" err="1" smtClean="0">
                          <a:solidFill>
                            <a:srgbClr val="000000"/>
                          </a:solidFill>
                          <a:effectLst/>
                          <a:latin typeface="Arial" panose="020B0604020202020204" pitchFamily="34" charset="0"/>
                        </a:rPr>
                        <a:t>behavior</a:t>
                      </a:r>
                      <a:r>
                        <a:rPr lang="en-MY" sz="1400" b="0" spc="55" dirty="0" smtClean="0">
                          <a:solidFill>
                            <a:srgbClr val="000000"/>
                          </a:solidFill>
                          <a:effectLst/>
                          <a:latin typeface="Arial" panose="020B0604020202020204" pitchFamily="34" charset="0"/>
                        </a:rPr>
                        <a:t> after someone else. Performance may be of low quality.</a:t>
                      </a:r>
                      <a:endParaRPr lang="en-SG" sz="1400" b="0" dirty="0">
                        <a:effectLst/>
                        <a:latin typeface="Calibri" panose="020F0502020204030204" pitchFamily="34" charset="0"/>
                      </a:endParaRPr>
                    </a:p>
                  </a:txBody>
                  <a:tcPr marL="68580" marR="68580" marT="0" marB="0"/>
                </a:tc>
                <a:tc>
                  <a:txBody>
                    <a:bodyPr/>
                    <a:lstStyle/>
                    <a:p>
                      <a:pPr>
                        <a:lnSpc>
                          <a:spcPct val="110000"/>
                        </a:lnSpc>
                        <a:spcAft>
                          <a:spcPts val="600"/>
                        </a:spcAft>
                      </a:pPr>
                      <a:r>
                        <a:rPr kumimoji="0" lang="en-MY" sz="1600" b="0" i="0" kern="1200" dirty="0" smtClean="0">
                          <a:solidFill>
                            <a:schemeClr val="dk1"/>
                          </a:solidFill>
                          <a:effectLst/>
                          <a:latin typeface="Arial" panose="020B0604020202020204" pitchFamily="34" charset="0"/>
                          <a:ea typeface="+mn-ea"/>
                          <a:cs typeface="Arial" panose="020B0604020202020204" pitchFamily="34" charset="0"/>
                        </a:rPr>
                        <a:t>copy, follow, mimic, repeat, replicate, reproduce, trace</a:t>
                      </a:r>
                      <a:endParaRPr lang="en-SG" sz="16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0000"/>
                        </a:lnSpc>
                        <a:spcAft>
                          <a:spcPts val="600"/>
                        </a:spcAft>
                      </a:pPr>
                      <a:r>
                        <a:rPr kumimoji="0" lang="en-MY" sz="1600" b="0" i="0" kern="1200" dirty="0" smtClean="0">
                          <a:solidFill>
                            <a:schemeClr val="dk1"/>
                          </a:solidFill>
                          <a:effectLst/>
                          <a:latin typeface="Arial" panose="020B0604020202020204" pitchFamily="34" charset="0"/>
                          <a:ea typeface="+mn-ea"/>
                          <a:cs typeface="Arial" panose="020B0604020202020204" pitchFamily="34" charset="0"/>
                        </a:rPr>
                        <a:t>Copying a work of art. Performing a skill while observing a demonstrator</a:t>
                      </a:r>
                      <a:endParaRPr lang="en-SG" sz="1600" dirty="0">
                        <a:effectLst/>
                        <a:latin typeface="Arial" panose="020B0604020202020204" pitchFamily="34" charset="0"/>
                        <a:cs typeface="Arial" panose="020B0604020202020204" pitchFamily="34" charset="0"/>
                      </a:endParaRPr>
                    </a:p>
                  </a:txBody>
                  <a:tcPr marL="68580" marR="68580" marT="0" marB="0" anchor="ctr"/>
                </a:tc>
              </a:tr>
              <a:tr h="370840">
                <a:tc>
                  <a:txBody>
                    <a:bodyPr/>
                    <a:lstStyle/>
                    <a:p>
                      <a:pPr algn="ctr">
                        <a:lnSpc>
                          <a:spcPct val="110000"/>
                        </a:lnSpc>
                        <a:spcAft>
                          <a:spcPts val="600"/>
                        </a:spcAft>
                      </a:pPr>
                      <a:r>
                        <a:rPr lang="en-GB" sz="1400" b="1" spc="55" dirty="0" smtClean="0">
                          <a:solidFill>
                            <a:srgbClr val="000000"/>
                          </a:solidFill>
                          <a:effectLst/>
                          <a:latin typeface="Arial" panose="020B0604020202020204" pitchFamily="34" charset="0"/>
                        </a:rPr>
                        <a:t>P2</a:t>
                      </a:r>
                    </a:p>
                    <a:p>
                      <a:pPr algn="ctr">
                        <a:lnSpc>
                          <a:spcPct val="110000"/>
                        </a:lnSpc>
                        <a:spcAft>
                          <a:spcPts val="600"/>
                        </a:spcAft>
                      </a:pPr>
                      <a:r>
                        <a:rPr kumimoji="0" lang="en-MY" sz="1400" b="1" kern="1200" spc="55" dirty="0" smtClean="0">
                          <a:solidFill>
                            <a:srgbClr val="000000"/>
                          </a:solidFill>
                          <a:effectLst/>
                          <a:latin typeface="Arial" panose="020B0604020202020204" pitchFamily="34" charset="0"/>
                          <a:ea typeface="+mn-ea"/>
                          <a:cs typeface="+mn-cs"/>
                        </a:rPr>
                        <a:t>Manipulation:</a:t>
                      </a:r>
                      <a:r>
                        <a:rPr lang="en-MY" sz="1400" dirty="0" smtClean="0">
                          <a:effectLst/>
                          <a:latin typeface="Calibri" panose="020F0502020204030204" pitchFamily="34" charset="0"/>
                        </a:rPr>
                        <a:t> </a:t>
                      </a:r>
                    </a:p>
                    <a:p>
                      <a:pPr algn="ctr">
                        <a:lnSpc>
                          <a:spcPct val="110000"/>
                        </a:lnSpc>
                        <a:spcAft>
                          <a:spcPts val="600"/>
                        </a:spcAft>
                      </a:pPr>
                      <a:r>
                        <a:rPr kumimoji="0" lang="en-MY" sz="1400" b="0" kern="1200" spc="55" dirty="0" smtClean="0">
                          <a:solidFill>
                            <a:srgbClr val="000000"/>
                          </a:solidFill>
                          <a:effectLst/>
                          <a:latin typeface="Arial" panose="020B0604020202020204" pitchFamily="34" charset="0"/>
                          <a:ea typeface="+mn-ea"/>
                          <a:cs typeface="+mn-cs"/>
                        </a:rPr>
                        <a:t>Being able to perform certain actions by memory or following instructions.</a:t>
                      </a:r>
                      <a:endParaRPr kumimoji="0" lang="en-SG" sz="1400" b="0" kern="1200" spc="55" dirty="0" smtClean="0">
                        <a:solidFill>
                          <a:srgbClr val="000000"/>
                        </a:solidFill>
                        <a:effectLst/>
                        <a:latin typeface="Arial" panose="020B0604020202020204" pitchFamily="34" charset="0"/>
                        <a:ea typeface="+mn-ea"/>
                        <a:cs typeface="+mn-cs"/>
                      </a:endParaRPr>
                    </a:p>
                    <a:p>
                      <a:pPr>
                        <a:lnSpc>
                          <a:spcPct val="110000"/>
                        </a:lnSpc>
                        <a:spcAft>
                          <a:spcPts val="600"/>
                        </a:spcAft>
                      </a:pPr>
                      <a:r>
                        <a:rPr lang="en-GB" sz="1400" spc="55" dirty="0" smtClean="0">
                          <a:solidFill>
                            <a:srgbClr val="000000"/>
                          </a:solidFill>
                          <a:effectLst/>
                          <a:latin typeface="Arial" panose="020B0604020202020204" pitchFamily="34" charset="0"/>
                        </a:rPr>
                        <a:t> </a:t>
                      </a:r>
                      <a:endParaRPr lang="en-SG" sz="1400" dirty="0">
                        <a:effectLst/>
                        <a:latin typeface="Calibri" panose="020F0502020204030204" pitchFamily="34" charset="0"/>
                      </a:endParaRPr>
                    </a:p>
                  </a:txBody>
                  <a:tcPr marL="68580" marR="68580" marT="0" marB="0"/>
                </a:tc>
                <a:tc>
                  <a:txBody>
                    <a:bodyPr/>
                    <a:lstStyle/>
                    <a:p>
                      <a:pPr>
                        <a:lnSpc>
                          <a:spcPct val="110000"/>
                        </a:lnSpc>
                        <a:spcAft>
                          <a:spcPts val="600"/>
                        </a:spcAft>
                      </a:pPr>
                      <a:r>
                        <a:rPr kumimoji="0" lang="en-US" sz="1600" b="0" i="0" kern="1200" dirty="0" smtClean="0">
                          <a:solidFill>
                            <a:schemeClr val="dk1"/>
                          </a:solidFill>
                          <a:effectLst/>
                          <a:latin typeface="Arial" panose="020B0604020202020204" pitchFamily="34" charset="0"/>
                          <a:ea typeface="+mn-ea"/>
                          <a:cs typeface="Arial" panose="020B0604020202020204" pitchFamily="34" charset="0"/>
                        </a:rPr>
                        <a:t>act, build, execute, perform</a:t>
                      </a:r>
                      <a:endParaRPr lang="en-SG" sz="16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0000"/>
                        </a:lnSpc>
                        <a:spcAft>
                          <a:spcPts val="600"/>
                        </a:spcAft>
                      </a:pPr>
                      <a:r>
                        <a:rPr kumimoji="0" lang="en-MY" sz="1600" b="0" i="0" kern="1200" dirty="0" smtClean="0">
                          <a:solidFill>
                            <a:schemeClr val="dk1"/>
                          </a:solidFill>
                          <a:effectLst/>
                          <a:latin typeface="Arial" panose="020B0604020202020204" pitchFamily="34" charset="0"/>
                          <a:ea typeface="+mn-ea"/>
                          <a:cs typeface="Arial" panose="020B0604020202020204" pitchFamily="34" charset="0"/>
                        </a:rPr>
                        <a:t>Being able to perform a skill on one's own after taking lessons or reading about it. Follows instructions to build a model.</a:t>
                      </a:r>
                      <a:endParaRPr lang="en-SG" sz="1600" dirty="0">
                        <a:effectLst/>
                        <a:latin typeface="Arial" panose="020B0604020202020204" pitchFamily="34" charset="0"/>
                        <a:cs typeface="Arial" panose="020B0604020202020204" pitchFamily="34" charset="0"/>
                      </a:endParaRPr>
                    </a:p>
                  </a:txBody>
                  <a:tcPr marL="68580" marR="68580" marT="0" marB="0" anchor="ctr"/>
                </a:tc>
              </a:tr>
              <a:tr h="370840">
                <a:tc>
                  <a:txBody>
                    <a:bodyPr/>
                    <a:lstStyle/>
                    <a:p>
                      <a:pPr marL="0" marR="0" lvl="0" indent="0" algn="ctr" defTabSz="914400" rtl="0" eaLnBrk="1" fontAlgn="auto" latinLnBrk="0" hangingPunct="1">
                        <a:lnSpc>
                          <a:spcPct val="110000"/>
                        </a:lnSpc>
                        <a:spcBef>
                          <a:spcPts val="0"/>
                        </a:spcBef>
                        <a:spcAft>
                          <a:spcPts val="600"/>
                        </a:spcAft>
                        <a:buClrTx/>
                        <a:buSzTx/>
                        <a:buFontTx/>
                        <a:buNone/>
                        <a:tabLst/>
                        <a:defRPr/>
                      </a:pPr>
                      <a:r>
                        <a:rPr lang="en-GB" sz="1400" b="1" spc="55" dirty="0" smtClean="0">
                          <a:solidFill>
                            <a:srgbClr val="000000"/>
                          </a:solidFill>
                          <a:effectLst/>
                          <a:latin typeface="Arial" panose="020B0604020202020204" pitchFamily="34" charset="0"/>
                        </a:rPr>
                        <a:t>P3</a:t>
                      </a:r>
                      <a:endParaRPr lang="en-MY" sz="1400" dirty="0" smtClean="0">
                        <a:effectLst/>
                        <a:latin typeface="Calibri" panose="020F0502020204030204" pitchFamily="34" charset="0"/>
                      </a:endParaRPr>
                    </a:p>
                    <a:p>
                      <a:pPr algn="ctr">
                        <a:lnSpc>
                          <a:spcPct val="110000"/>
                        </a:lnSpc>
                        <a:spcAft>
                          <a:spcPts val="600"/>
                        </a:spcAft>
                      </a:pPr>
                      <a:r>
                        <a:rPr kumimoji="0" lang="en-MY" sz="1400" b="1" kern="1200" spc="55" dirty="0" smtClean="0">
                          <a:solidFill>
                            <a:srgbClr val="000000"/>
                          </a:solidFill>
                          <a:effectLst/>
                          <a:latin typeface="Arial" panose="020B0604020202020204" pitchFamily="34" charset="0"/>
                          <a:ea typeface="+mn-ea"/>
                          <a:cs typeface="+mn-cs"/>
                        </a:rPr>
                        <a:t>Precision</a:t>
                      </a:r>
                      <a:r>
                        <a:rPr kumimoji="0" lang="en-MY" sz="1400" b="0" kern="1200" spc="55" dirty="0" smtClean="0">
                          <a:solidFill>
                            <a:srgbClr val="000000"/>
                          </a:solidFill>
                          <a:effectLst/>
                          <a:latin typeface="Arial" panose="020B0604020202020204" pitchFamily="34" charset="0"/>
                          <a:ea typeface="+mn-ea"/>
                          <a:cs typeface="+mn-cs"/>
                        </a:rPr>
                        <a:t>: </a:t>
                      </a:r>
                    </a:p>
                    <a:p>
                      <a:pPr algn="ctr">
                        <a:lnSpc>
                          <a:spcPct val="110000"/>
                        </a:lnSpc>
                        <a:spcAft>
                          <a:spcPts val="600"/>
                        </a:spcAft>
                      </a:pPr>
                      <a:r>
                        <a:rPr kumimoji="0" lang="en-MY" sz="1400" b="0" kern="1200" spc="55" dirty="0" smtClean="0">
                          <a:solidFill>
                            <a:srgbClr val="000000"/>
                          </a:solidFill>
                          <a:effectLst/>
                          <a:latin typeface="Arial" panose="020B0604020202020204" pitchFamily="34" charset="0"/>
                          <a:ea typeface="+mn-ea"/>
                          <a:cs typeface="+mn-cs"/>
                        </a:rPr>
                        <a:t>Refining, becoming more exact. Performing a skill within a high degree of precision</a:t>
                      </a:r>
                      <a:endParaRPr kumimoji="0" lang="en-SG" sz="1400" b="0" kern="1200" spc="55" dirty="0">
                        <a:solidFill>
                          <a:srgbClr val="000000"/>
                        </a:solidFill>
                        <a:effectLst/>
                        <a:latin typeface="Arial" panose="020B0604020202020204" pitchFamily="34" charset="0"/>
                        <a:ea typeface="+mn-ea"/>
                        <a:cs typeface="+mn-cs"/>
                      </a:endParaRPr>
                    </a:p>
                  </a:txBody>
                  <a:tcPr marL="68580" marR="68580" marT="0" marB="0"/>
                </a:tc>
                <a:tc>
                  <a:txBody>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MY" sz="1600" b="0" i="0" kern="1200" dirty="0" smtClean="0">
                          <a:solidFill>
                            <a:schemeClr val="dk1"/>
                          </a:solidFill>
                          <a:effectLst/>
                          <a:latin typeface="Arial" panose="020B0604020202020204" pitchFamily="34" charset="0"/>
                          <a:ea typeface="+mn-ea"/>
                          <a:cs typeface="Arial" panose="020B0604020202020204" pitchFamily="34" charset="0"/>
                        </a:rPr>
                        <a:t>calibrate, demonstrate, master, perfectionism</a:t>
                      </a:r>
                    </a:p>
                  </a:txBody>
                  <a:tcPr marL="68580" marR="68580" marT="0" marB="0" anchor="ctr"/>
                </a:tc>
                <a:tc>
                  <a:txBody>
                    <a:bodyPr/>
                    <a:lstStyle/>
                    <a:p>
                      <a:r>
                        <a:rPr kumimoji="0" lang="en-MY" sz="1600" b="0" i="0" kern="1200" dirty="0" smtClean="0">
                          <a:solidFill>
                            <a:schemeClr val="dk1"/>
                          </a:solidFill>
                          <a:effectLst/>
                          <a:latin typeface="Arial" panose="020B0604020202020204" pitchFamily="34" charset="0"/>
                          <a:ea typeface="+mn-ea"/>
                          <a:cs typeface="Arial" panose="020B0604020202020204" pitchFamily="34" charset="0"/>
                        </a:rPr>
                        <a:t>Working and reworking something, so it will be “just right.” Perform a skill or task without assistance. Demonstrate a task to a beginner.</a:t>
                      </a: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http://www.nwlink.com/~donclark/hrd/Bloom/psychomotor_domain.html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30</a:t>
            </a:fld>
            <a:endParaRPr lang="en-SG"/>
          </a:p>
        </p:txBody>
      </p:sp>
    </p:spTree>
    <p:extLst>
      <p:ext uri="{BB962C8B-B14F-4D97-AF65-F5344CB8AC3E}">
        <p14:creationId xmlns:p14="http://schemas.microsoft.com/office/powerpoint/2010/main" val="1292349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Psychomotor Domain (Dave’s Taxonomy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57674214"/>
              </p:ext>
            </p:extLst>
          </p:nvPr>
        </p:nvGraphicFramePr>
        <p:xfrm>
          <a:off x="838200" y="1825625"/>
          <a:ext cx="10515600" cy="3321304"/>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Category</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Key Words (verbs)</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c>
                  <a:txBody>
                    <a:bodyPr/>
                    <a:lstStyle/>
                    <a:p>
                      <a:pPr algn="ctr">
                        <a:lnSpc>
                          <a:spcPct val="110000"/>
                        </a:lnSpc>
                        <a:spcAft>
                          <a:spcPts val="600"/>
                        </a:spcAft>
                      </a:pPr>
                      <a:r>
                        <a:rPr lang="en-GB" sz="1100" b="1" dirty="0">
                          <a:solidFill>
                            <a:schemeClr val="bg1"/>
                          </a:solidFill>
                          <a:effectLst/>
                          <a:latin typeface="Arial" panose="020B0604020202020204" pitchFamily="34" charset="0"/>
                          <a:ea typeface="Times New Roman" panose="02020603050405020304" pitchFamily="18" charset="0"/>
                        </a:rPr>
                        <a:t>Example</a:t>
                      </a:r>
                      <a:endParaRPr lang="en-SG" sz="1100" b="1" dirty="0">
                        <a:solidFill>
                          <a:schemeClr val="bg1"/>
                        </a:solidFill>
                        <a:effectLst/>
                        <a:latin typeface="Calibri" panose="020F0502020204030204" pitchFamily="34" charset="0"/>
                        <a:ea typeface="Times New Roman" panose="02020603050405020304" pitchFamily="18" charset="0"/>
                      </a:endParaRPr>
                    </a:p>
                  </a:txBody>
                  <a:tcPr marL="68580" marR="68580" marT="0" marB="0" anchor="ctr"/>
                </a:tc>
              </a:tr>
              <a:tr h="370840">
                <a:tc>
                  <a:txBody>
                    <a:bodyPr/>
                    <a:lstStyle/>
                    <a:p>
                      <a:pPr algn="ctr">
                        <a:lnSpc>
                          <a:spcPct val="110000"/>
                        </a:lnSpc>
                        <a:spcAft>
                          <a:spcPts val="600"/>
                        </a:spcAft>
                      </a:pPr>
                      <a:r>
                        <a:rPr lang="en-GB" sz="1400" b="1" spc="55" dirty="0" smtClean="0">
                          <a:solidFill>
                            <a:srgbClr val="000000"/>
                          </a:solidFill>
                          <a:effectLst/>
                          <a:latin typeface="Arial" panose="020B0604020202020204" pitchFamily="34" charset="0"/>
                        </a:rPr>
                        <a:t>P4</a:t>
                      </a:r>
                      <a:endParaRPr lang="en-SG" sz="1400" dirty="0">
                        <a:effectLst/>
                        <a:latin typeface="Calibri" panose="020F0502020204030204" pitchFamily="34" charset="0"/>
                      </a:endParaRPr>
                    </a:p>
                    <a:p>
                      <a:pPr algn="ctr">
                        <a:lnSpc>
                          <a:spcPct val="110000"/>
                        </a:lnSpc>
                        <a:spcAft>
                          <a:spcPts val="600"/>
                        </a:spcAft>
                      </a:pPr>
                      <a:r>
                        <a:rPr lang="en-MY" sz="1400" b="1" spc="55" dirty="0" smtClean="0">
                          <a:solidFill>
                            <a:srgbClr val="000000"/>
                          </a:solidFill>
                          <a:effectLst/>
                          <a:latin typeface="Arial" panose="020B0604020202020204" pitchFamily="34" charset="0"/>
                        </a:rPr>
                        <a:t>Articulation: </a:t>
                      </a:r>
                    </a:p>
                    <a:p>
                      <a:pPr algn="ctr">
                        <a:lnSpc>
                          <a:spcPct val="110000"/>
                        </a:lnSpc>
                        <a:spcAft>
                          <a:spcPts val="600"/>
                        </a:spcAft>
                      </a:pPr>
                      <a:r>
                        <a:rPr kumimoji="0" lang="en-MY" sz="1400" b="0" kern="1200" spc="55" dirty="0" smtClean="0">
                          <a:solidFill>
                            <a:srgbClr val="000000"/>
                          </a:solidFill>
                          <a:effectLst/>
                          <a:latin typeface="Arial" panose="020B0604020202020204" pitchFamily="34" charset="0"/>
                          <a:ea typeface="+mn-ea"/>
                          <a:cs typeface="+mn-cs"/>
                        </a:rPr>
                        <a:t>Coordinating and adapting a series of actions to achieve harmony and internal consistency.</a:t>
                      </a:r>
                      <a:endParaRPr kumimoji="0" lang="en-SG" sz="1400" b="0" kern="1200" spc="55" dirty="0">
                        <a:solidFill>
                          <a:srgbClr val="000000"/>
                        </a:solidFill>
                        <a:effectLst/>
                        <a:latin typeface="Arial" panose="020B0604020202020204" pitchFamily="34" charset="0"/>
                        <a:ea typeface="+mn-ea"/>
                        <a:cs typeface="+mn-cs"/>
                      </a:endParaRPr>
                    </a:p>
                  </a:txBody>
                  <a:tcPr marL="68580" marR="68580" marT="0" marB="0"/>
                </a:tc>
                <a:tc>
                  <a:txBody>
                    <a:bodyPr/>
                    <a:lstStyle/>
                    <a:p>
                      <a:pPr>
                        <a:lnSpc>
                          <a:spcPct val="110000"/>
                        </a:lnSpc>
                        <a:spcAft>
                          <a:spcPts val="600"/>
                        </a:spcAft>
                      </a:pPr>
                      <a:r>
                        <a:rPr lang="en-MY" sz="1600" dirty="0" smtClean="0">
                          <a:effectLst/>
                          <a:latin typeface="Arial" panose="020B0604020202020204" pitchFamily="34" charset="0"/>
                          <a:cs typeface="Arial" panose="020B0604020202020204" pitchFamily="34" charset="0"/>
                        </a:rPr>
                        <a:t>adapt, constructs, combine, creates, customize, modifies, formulate</a:t>
                      </a:r>
                      <a:endParaRPr lang="en-SG" sz="1600"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MY" sz="1600" dirty="0" smtClean="0">
                          <a:effectLst/>
                          <a:latin typeface="Arial" panose="020B0604020202020204" pitchFamily="34" charset="0"/>
                          <a:cs typeface="Arial" panose="020B0604020202020204" pitchFamily="34" charset="0"/>
                        </a:rPr>
                        <a:t>Combining a series of skills to produce a video that involves music, drama, </a:t>
                      </a:r>
                      <a:r>
                        <a:rPr lang="en-MY" sz="1600" dirty="0" err="1" smtClean="0">
                          <a:effectLst/>
                          <a:latin typeface="Arial" panose="020B0604020202020204" pitchFamily="34" charset="0"/>
                          <a:cs typeface="Arial" panose="020B0604020202020204" pitchFamily="34" charset="0"/>
                        </a:rPr>
                        <a:t>color</a:t>
                      </a:r>
                      <a:r>
                        <a:rPr lang="en-MY" sz="1600" dirty="0" smtClean="0">
                          <a:effectLst/>
                          <a:latin typeface="Arial" panose="020B0604020202020204" pitchFamily="34" charset="0"/>
                          <a:cs typeface="Arial" panose="020B0604020202020204" pitchFamily="34" charset="0"/>
                        </a:rPr>
                        <a:t>, sound, etc. Combining a series of skills or activities to meet a novel requirement</a:t>
                      </a:r>
                      <a:endParaRPr lang="en-SG" sz="1600" dirty="0" smtClean="0">
                        <a:effectLst/>
                        <a:latin typeface="Arial" panose="020B0604020202020204" pitchFamily="34" charset="0"/>
                        <a:cs typeface="Arial" panose="020B0604020202020204" pitchFamily="34" charset="0"/>
                      </a:endParaRPr>
                    </a:p>
                  </a:txBody>
                  <a:tcPr marL="68580" marR="68580" marT="0" marB="0" anchor="ctr"/>
                </a:tc>
              </a:tr>
              <a:tr h="370840">
                <a:tc>
                  <a:txBody>
                    <a:bodyPr/>
                    <a:lstStyle/>
                    <a:p>
                      <a:pPr algn="ctr">
                        <a:lnSpc>
                          <a:spcPct val="110000"/>
                        </a:lnSpc>
                        <a:spcAft>
                          <a:spcPts val="600"/>
                        </a:spcAft>
                      </a:pPr>
                      <a:r>
                        <a:rPr lang="en-GB" sz="1400" b="1" spc="55" dirty="0" smtClean="0">
                          <a:solidFill>
                            <a:srgbClr val="000000"/>
                          </a:solidFill>
                          <a:effectLst/>
                          <a:latin typeface="Arial" panose="020B0604020202020204" pitchFamily="34" charset="0"/>
                        </a:rPr>
                        <a:t>P5</a:t>
                      </a:r>
                    </a:p>
                    <a:p>
                      <a:pPr algn="ctr">
                        <a:lnSpc>
                          <a:spcPct val="110000"/>
                        </a:lnSpc>
                        <a:spcAft>
                          <a:spcPts val="600"/>
                        </a:spcAft>
                      </a:pPr>
                      <a:r>
                        <a:rPr kumimoji="0" lang="en-MY" sz="1400" b="1" kern="1200" spc="55" dirty="0" smtClean="0">
                          <a:solidFill>
                            <a:srgbClr val="000000"/>
                          </a:solidFill>
                          <a:effectLst/>
                          <a:latin typeface="Arial" panose="020B0604020202020204" pitchFamily="34" charset="0"/>
                          <a:ea typeface="+mn-ea"/>
                          <a:cs typeface="+mn-cs"/>
                        </a:rPr>
                        <a:t>Naturalization:</a:t>
                      </a:r>
                    </a:p>
                    <a:p>
                      <a:pPr algn="ctr">
                        <a:lnSpc>
                          <a:spcPct val="110000"/>
                        </a:lnSpc>
                        <a:spcAft>
                          <a:spcPts val="600"/>
                        </a:spcAft>
                      </a:pPr>
                      <a:r>
                        <a:rPr kumimoji="0" lang="en-MY" sz="1400" b="0" kern="1200" spc="55" dirty="0" smtClean="0">
                          <a:solidFill>
                            <a:srgbClr val="000000"/>
                          </a:solidFill>
                          <a:effectLst/>
                          <a:latin typeface="Arial" panose="020B0604020202020204" pitchFamily="34" charset="0"/>
                          <a:ea typeface="+mn-ea"/>
                          <a:cs typeface="+mn-cs"/>
                        </a:rPr>
                        <a:t>Mastering a high level performance until it become second-nature or natural, without needing to think much about it.</a:t>
                      </a:r>
                      <a:r>
                        <a:rPr kumimoji="0" lang="en-GB" sz="1400" b="0" kern="1200" spc="55" dirty="0" smtClean="0">
                          <a:solidFill>
                            <a:srgbClr val="000000"/>
                          </a:solidFill>
                          <a:effectLst/>
                          <a:latin typeface="Arial" panose="020B0604020202020204" pitchFamily="34" charset="0"/>
                          <a:ea typeface="+mn-ea"/>
                          <a:cs typeface="+mn-cs"/>
                        </a:rPr>
                        <a:t> </a:t>
                      </a:r>
                      <a:endParaRPr kumimoji="0" lang="en-SG" sz="1400" b="0" kern="1200" spc="55" dirty="0">
                        <a:solidFill>
                          <a:srgbClr val="000000"/>
                        </a:solidFill>
                        <a:effectLst/>
                        <a:latin typeface="Arial" panose="020B0604020202020204" pitchFamily="34" charset="0"/>
                        <a:ea typeface="+mn-ea"/>
                        <a:cs typeface="+mn-cs"/>
                      </a:endParaRPr>
                    </a:p>
                  </a:txBody>
                  <a:tcPr marL="68580" marR="68580" marT="0" marB="0"/>
                </a:tc>
                <a:tc>
                  <a:txBody>
                    <a:bodyPr/>
                    <a:lstStyle/>
                    <a:p>
                      <a:pPr>
                        <a:lnSpc>
                          <a:spcPct val="110000"/>
                        </a:lnSpc>
                        <a:spcAft>
                          <a:spcPts val="600"/>
                        </a:spcAft>
                      </a:pPr>
                      <a:r>
                        <a:rPr lang="en-MY" sz="1600" dirty="0" smtClean="0">
                          <a:effectLst/>
                          <a:latin typeface="Arial" panose="020B0604020202020204" pitchFamily="34" charset="0"/>
                          <a:cs typeface="Arial" panose="020B0604020202020204" pitchFamily="34" charset="0"/>
                        </a:rPr>
                        <a:t>create, design, develop, invent, manage, naturally</a:t>
                      </a:r>
                      <a:endParaRPr lang="en-SG" sz="1600"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SG" sz="1600" dirty="0" err="1" smtClean="0">
                          <a:effectLst/>
                          <a:latin typeface="Arial" panose="020B0604020202020204" pitchFamily="34" charset="0"/>
                          <a:cs typeface="Arial" panose="020B0604020202020204" pitchFamily="34" charset="0"/>
                        </a:rPr>
                        <a:t>Maneuvers</a:t>
                      </a:r>
                      <a:r>
                        <a:rPr lang="en-SG" sz="1600" dirty="0" smtClean="0">
                          <a:effectLst/>
                          <a:latin typeface="Arial" panose="020B0604020202020204" pitchFamily="34" charset="0"/>
                          <a:cs typeface="Arial" panose="020B0604020202020204" pitchFamily="34" charset="0"/>
                        </a:rPr>
                        <a:t> a car into a tight parallel parking spot. Operates a computer quickly and accurately. Displays competence while playing the piano. Michael Jordan playing basketball or Nancy Lopez hitting a golf ball.</a:t>
                      </a:r>
                    </a:p>
                  </a:txBody>
                  <a:tcPr marL="68580" marR="68580" marT="0" marB="0" anchor="ctr"/>
                </a:tc>
              </a:tr>
            </a:tbl>
          </a:graphicData>
        </a:graphic>
      </p:graphicFrame>
      <p:sp>
        <p:nvSpPr>
          <p:cNvPr id="4" name="Rectangle 3"/>
          <p:cNvSpPr/>
          <p:nvPr/>
        </p:nvSpPr>
        <p:spPr>
          <a:xfrm>
            <a:off x="875944" y="6536378"/>
            <a:ext cx="7488832" cy="276999"/>
          </a:xfrm>
          <a:prstGeom prst="rect">
            <a:avLst/>
          </a:prstGeom>
        </p:spPr>
        <p:txBody>
          <a:bodyPr wrap="square">
            <a:spAutoFit/>
          </a:bodyPr>
          <a:lstStyle/>
          <a:p>
            <a:r>
              <a:rPr lang="en-US" sz="1200" dirty="0"/>
              <a:t>Resource: http://www.nwlink.com/~donclark/hrd/Bloom/psychomotor_domain.html</a:t>
            </a:r>
          </a:p>
        </p:txBody>
      </p:sp>
      <p:sp>
        <p:nvSpPr>
          <p:cNvPr id="2" name="Slide Number Placeholder 1"/>
          <p:cNvSpPr>
            <a:spLocks noGrp="1"/>
          </p:cNvSpPr>
          <p:nvPr>
            <p:ph type="sldNum" sz="quarter" idx="12"/>
          </p:nvPr>
        </p:nvSpPr>
        <p:spPr/>
        <p:txBody>
          <a:bodyPr/>
          <a:lstStyle/>
          <a:p>
            <a:fld id="{433F7881-7E2A-4258-80A2-D6A2D4D920A7}" type="slidenum">
              <a:rPr lang="en-SG" smtClean="0"/>
              <a:t>31</a:t>
            </a:fld>
            <a:endParaRPr lang="en-SG"/>
          </a:p>
        </p:txBody>
      </p:sp>
    </p:spTree>
    <p:extLst>
      <p:ext uri="{BB962C8B-B14F-4D97-AF65-F5344CB8AC3E}">
        <p14:creationId xmlns:p14="http://schemas.microsoft.com/office/powerpoint/2010/main" val="782440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93829" y="1291373"/>
            <a:ext cx="8204341" cy="4678666"/>
            <a:chOff x="1993829" y="1089667"/>
            <a:chExt cx="8204341" cy="4678666"/>
          </a:xfrm>
        </p:grpSpPr>
        <p:pic>
          <p:nvPicPr>
            <p:cNvPr id="4" name="Picture 3"/>
            <p:cNvPicPr>
              <a:picLocks noChangeAspect="1"/>
            </p:cNvPicPr>
            <p:nvPr/>
          </p:nvPicPr>
          <p:blipFill>
            <a:blip r:embed="rId2"/>
            <a:stretch>
              <a:fillRect/>
            </a:stretch>
          </p:blipFill>
          <p:spPr>
            <a:xfrm>
              <a:off x="1993829" y="1089667"/>
              <a:ext cx="8204341" cy="4678666"/>
            </a:xfrm>
            <a:prstGeom prst="rect">
              <a:avLst/>
            </a:prstGeom>
          </p:spPr>
        </p:pic>
        <p:cxnSp>
          <p:nvCxnSpPr>
            <p:cNvPr id="6" name="Straight Connector 5"/>
            <p:cNvCxnSpPr/>
            <p:nvPr/>
          </p:nvCxnSpPr>
          <p:spPr>
            <a:xfrm>
              <a:off x="7394713" y="4081670"/>
              <a:ext cx="1497496"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Self – Learning Time</a:t>
            </a:r>
            <a:endParaRPr lang="en-SG" dirty="0"/>
          </a:p>
        </p:txBody>
      </p:sp>
    </p:spTree>
    <p:extLst>
      <p:ext uri="{BB962C8B-B14F-4D97-AF65-F5344CB8AC3E}">
        <p14:creationId xmlns:p14="http://schemas.microsoft.com/office/powerpoint/2010/main" val="3269272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Placeholder 2"/>
          <p:cNvSpPr>
            <a:spLocks noGrp="1"/>
          </p:cNvSpPr>
          <p:nvPr>
            <p:ph type="body" idx="1"/>
          </p:nvPr>
        </p:nvSpPr>
        <p:spPr>
          <a:xfrm>
            <a:off x="2238375" y="1571626"/>
            <a:ext cx="3168650" cy="658813"/>
          </a:xfrm>
          <a:solidFill>
            <a:srgbClr val="92D050"/>
          </a:solidFill>
          <a:ln w="28575">
            <a:solidFill>
              <a:schemeClr val="tx1"/>
            </a:solidFill>
            <a:miter lim="800000"/>
            <a:headEnd/>
            <a:tailEnd/>
          </a:ln>
        </p:spPr>
        <p:txBody>
          <a:bodyPr/>
          <a:lstStyle/>
          <a:p>
            <a:pPr algn="ctr"/>
            <a:r>
              <a:rPr lang="en-US" altLang="en-US" sz="2800"/>
              <a:t>Teacher - centered</a:t>
            </a:r>
            <a:endParaRPr lang="en-MY" altLang="en-US" sz="2800"/>
          </a:p>
        </p:txBody>
      </p:sp>
      <p:sp>
        <p:nvSpPr>
          <p:cNvPr id="13316" name="Text Placeholder 3"/>
          <p:cNvSpPr>
            <a:spLocks noGrp="1"/>
          </p:cNvSpPr>
          <p:nvPr>
            <p:ph type="body" sz="half" idx="3"/>
          </p:nvPr>
        </p:nvSpPr>
        <p:spPr>
          <a:xfrm>
            <a:off x="6953251" y="1571625"/>
            <a:ext cx="3279775" cy="654050"/>
          </a:xfrm>
          <a:solidFill>
            <a:srgbClr val="CCFFFF"/>
          </a:solidFill>
          <a:ln w="28575">
            <a:solidFill>
              <a:schemeClr val="tx1"/>
            </a:solidFill>
            <a:miter lim="800000"/>
            <a:headEnd/>
            <a:tailEnd/>
          </a:ln>
        </p:spPr>
        <p:txBody>
          <a:bodyPr/>
          <a:lstStyle/>
          <a:p>
            <a:pPr algn="ctr"/>
            <a:r>
              <a:rPr lang="en-US" altLang="en-US" sz="2800"/>
              <a:t>Student - centered</a:t>
            </a:r>
            <a:endParaRPr lang="en-MY" altLang="en-US" sz="2800"/>
          </a:p>
        </p:txBody>
      </p:sp>
      <p:sp>
        <p:nvSpPr>
          <p:cNvPr id="13317" name="Line 24"/>
          <p:cNvSpPr>
            <a:spLocks noChangeShapeType="1"/>
          </p:cNvSpPr>
          <p:nvPr/>
        </p:nvSpPr>
        <p:spPr bwMode="auto">
          <a:xfrm flipH="1">
            <a:off x="6096001" y="2492376"/>
            <a:ext cx="73025" cy="4105275"/>
          </a:xfrm>
          <a:prstGeom prst="line">
            <a:avLst/>
          </a:prstGeom>
          <a:noFill/>
          <a:ln w="952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64"/>
          <p:cNvGrpSpPr>
            <a:grpSpLocks/>
          </p:cNvGrpSpPr>
          <p:nvPr/>
        </p:nvGrpSpPr>
        <p:grpSpPr bwMode="auto">
          <a:xfrm>
            <a:off x="1666875" y="1714501"/>
            <a:ext cx="8929688" cy="4225925"/>
            <a:chOff x="142844" y="1785938"/>
            <a:chExt cx="8929750" cy="4225508"/>
          </a:xfrm>
        </p:grpSpPr>
        <p:sp>
          <p:nvSpPr>
            <p:cNvPr id="7" name="Right Arrow 6"/>
            <p:cNvSpPr>
              <a:spLocks noChangeArrowheads="1"/>
            </p:cNvSpPr>
            <p:nvPr/>
          </p:nvSpPr>
          <p:spPr bwMode="auto">
            <a:xfrm>
              <a:off x="4071934" y="1785938"/>
              <a:ext cx="1143008" cy="296834"/>
            </a:xfrm>
            <a:prstGeom prst="rightArrow">
              <a:avLst>
                <a:gd name="adj1" fmla="val 50000"/>
                <a:gd name="adj2" fmla="val 36096"/>
              </a:avLst>
            </a:prstGeom>
            <a:solidFill>
              <a:srgbClr val="FF0000"/>
            </a:solidFill>
            <a:ln w="25400" algn="ctr">
              <a:solidFill>
                <a:srgbClr val="000000"/>
              </a:solidFill>
              <a:miter lim="800000"/>
              <a:headEnd/>
              <a:tailEnd/>
            </a:ln>
            <a:effectLst>
              <a:outerShdw sx="102000" sy="102000" algn="ctr" rotWithShape="0">
                <a:srgbClr val="000000">
                  <a:alpha val="39999"/>
                </a:srgbClr>
              </a:outerShdw>
            </a:effectLst>
          </p:spPr>
          <p:txBody>
            <a:bodyPr anchor="ctr"/>
            <a:lstStyle/>
            <a:p>
              <a:pPr algn="ctr">
                <a:defRPr/>
              </a:pPr>
              <a:endParaRPr lang="en-MY">
                <a:solidFill>
                  <a:srgbClr val="FFFFFF"/>
                </a:solidFill>
                <a:latin typeface="Constantia" pitchFamily="18" charset="0"/>
                <a:cs typeface="Arial" charset="0"/>
              </a:endParaRPr>
            </a:p>
          </p:txBody>
        </p:sp>
        <p:sp>
          <p:nvSpPr>
            <p:cNvPr id="39" name="Oval 38"/>
            <p:cNvSpPr/>
            <p:nvPr/>
          </p:nvSpPr>
          <p:spPr>
            <a:xfrm>
              <a:off x="2071670" y="2319285"/>
              <a:ext cx="252414" cy="2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6786578" y="2319285"/>
              <a:ext cx="252414" cy="25238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323" name="Group 63"/>
            <p:cNvGrpSpPr>
              <a:grpSpLocks/>
            </p:cNvGrpSpPr>
            <p:nvPr/>
          </p:nvGrpSpPr>
          <p:grpSpPr bwMode="auto">
            <a:xfrm>
              <a:off x="142844" y="2571744"/>
              <a:ext cx="8929750" cy="3439702"/>
              <a:chOff x="142844" y="2571744"/>
              <a:chExt cx="8929750" cy="3439702"/>
            </a:xfrm>
          </p:grpSpPr>
          <p:sp>
            <p:nvSpPr>
              <p:cNvPr id="13324" name="Oval 7"/>
              <p:cNvSpPr>
                <a:spLocks noChangeArrowheads="1"/>
              </p:cNvSpPr>
              <p:nvPr/>
            </p:nvSpPr>
            <p:spPr bwMode="auto">
              <a:xfrm>
                <a:off x="2428860" y="4572008"/>
                <a:ext cx="2052000" cy="1368000"/>
              </a:xfrm>
              <a:prstGeom prst="ellipse">
                <a:avLst/>
              </a:prstGeom>
              <a:solidFill>
                <a:srgbClr val="FFC000"/>
              </a:solidFill>
              <a:ln w="25400"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dirty="0">
                    <a:latin typeface="Constantia" panose="02030602050306030303" pitchFamily="18" charset="0"/>
                  </a:rPr>
                  <a:t>Contact hours </a:t>
                </a:r>
              </a:p>
              <a:p>
                <a:pPr algn="ctr" eaLnBrk="1" hangingPunct="1"/>
                <a:r>
                  <a:rPr lang="en-US" altLang="en-US" sz="1700" dirty="0">
                    <a:latin typeface="Constantia" panose="02030602050306030303" pitchFamily="18" charset="0"/>
                  </a:rPr>
                  <a:t>Reflects Credit value</a:t>
                </a:r>
                <a:endParaRPr lang="en-MY" altLang="en-US" sz="1700" dirty="0">
                  <a:latin typeface="Constantia" panose="02030602050306030303" pitchFamily="18" charset="0"/>
                </a:endParaRPr>
              </a:p>
            </p:txBody>
          </p:sp>
          <p:sp>
            <p:nvSpPr>
              <p:cNvPr id="13325" name="Oval 8"/>
              <p:cNvSpPr>
                <a:spLocks noChangeArrowheads="1"/>
              </p:cNvSpPr>
              <p:nvPr/>
            </p:nvSpPr>
            <p:spPr bwMode="auto">
              <a:xfrm>
                <a:off x="142844" y="4643446"/>
                <a:ext cx="2071702" cy="1368000"/>
              </a:xfrm>
              <a:prstGeom prst="ellipse">
                <a:avLst/>
              </a:prstGeom>
              <a:solidFill>
                <a:srgbClr val="EBF7CD"/>
              </a:solidFill>
              <a:ln w="25400"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a:latin typeface="Constantia" panose="02030602050306030303" pitchFamily="18" charset="0"/>
                  </a:rPr>
                  <a:t>Student Independent Learning</a:t>
                </a:r>
              </a:p>
              <a:p>
                <a:pPr algn="ctr" eaLnBrk="1" hangingPunct="1"/>
                <a:r>
                  <a:rPr lang="en-US" altLang="en-US" sz="1700">
                    <a:latin typeface="Constantia" panose="02030602050306030303" pitchFamily="18" charset="0"/>
                  </a:rPr>
                  <a:t>Not Calculated</a:t>
                </a:r>
                <a:endParaRPr lang="en-MY" altLang="en-US" sz="1700">
                  <a:latin typeface="Constantia" panose="02030602050306030303" pitchFamily="18" charset="0"/>
                </a:endParaRPr>
              </a:p>
            </p:txBody>
          </p:sp>
          <p:sp>
            <p:nvSpPr>
              <p:cNvPr id="12" name="Oval 11"/>
              <p:cNvSpPr/>
              <p:nvPr/>
            </p:nvSpPr>
            <p:spPr>
              <a:xfrm>
                <a:off x="7000892" y="4632045"/>
                <a:ext cx="2052652" cy="13682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a:solidFill>
                      <a:srgbClr val="FFFFFF"/>
                    </a:solidFill>
                    <a:cs typeface="Arial" pitchFamily="34" charset="0"/>
                  </a:rPr>
                  <a:t>Total </a:t>
                </a:r>
                <a:r>
                  <a:rPr lang="en-US" sz="1700" dirty="0">
                    <a:solidFill>
                      <a:srgbClr val="FFFF00"/>
                    </a:solidFill>
                    <a:cs typeface="Arial" pitchFamily="34" charset="0"/>
                  </a:rPr>
                  <a:t>SLT</a:t>
                </a:r>
                <a:r>
                  <a:rPr lang="en-US" sz="1700" dirty="0">
                    <a:solidFill>
                      <a:srgbClr val="FFFFFF"/>
                    </a:solidFill>
                    <a:cs typeface="Arial" pitchFamily="34" charset="0"/>
                  </a:rPr>
                  <a:t> reflects </a:t>
                </a:r>
                <a:r>
                  <a:rPr lang="en-US" sz="1700" dirty="0">
                    <a:solidFill>
                      <a:srgbClr val="FFFF00"/>
                    </a:solidFill>
                    <a:cs typeface="Arial" pitchFamily="34" charset="0"/>
                  </a:rPr>
                  <a:t>Credit value</a:t>
                </a:r>
                <a:endParaRPr lang="en-MY" sz="1700" dirty="0">
                  <a:solidFill>
                    <a:srgbClr val="FFFF00"/>
                  </a:solidFill>
                  <a:cs typeface="Arial" pitchFamily="34" charset="0"/>
                </a:endParaRPr>
              </a:p>
            </p:txBody>
          </p:sp>
          <p:sp>
            <p:nvSpPr>
              <p:cNvPr id="14" name="Oval 13"/>
              <p:cNvSpPr/>
              <p:nvPr/>
            </p:nvSpPr>
            <p:spPr>
              <a:xfrm>
                <a:off x="4714876" y="4571726"/>
                <a:ext cx="2052652" cy="1368290"/>
              </a:xfrm>
              <a:prstGeom prst="ellipse">
                <a:avLst/>
              </a:prstGeom>
              <a:solidFill>
                <a:srgbClr val="3179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a:solidFill>
                      <a:srgbClr val="FFFF00"/>
                    </a:solidFill>
                    <a:cs typeface="Arial" pitchFamily="34" charset="0"/>
                  </a:rPr>
                  <a:t>Student</a:t>
                </a:r>
                <a:r>
                  <a:rPr lang="en-US" sz="1700" dirty="0">
                    <a:solidFill>
                      <a:srgbClr val="FFFFFF"/>
                    </a:solidFill>
                    <a:cs typeface="Arial" pitchFamily="34" charset="0"/>
                  </a:rPr>
                  <a:t> independent </a:t>
                </a:r>
                <a:r>
                  <a:rPr lang="en-US" sz="1700" dirty="0">
                    <a:solidFill>
                      <a:srgbClr val="FFFF00"/>
                    </a:solidFill>
                    <a:cs typeface="Arial" pitchFamily="34" charset="0"/>
                  </a:rPr>
                  <a:t>Learning Time  </a:t>
                </a:r>
                <a:r>
                  <a:rPr lang="en-US" sz="1700" dirty="0">
                    <a:solidFill>
                      <a:srgbClr val="FFFFFF"/>
                    </a:solidFill>
                    <a:cs typeface="Arial" pitchFamily="34" charset="0"/>
                  </a:rPr>
                  <a:t>Calculated</a:t>
                </a:r>
                <a:endParaRPr lang="en-MY" sz="1700" dirty="0">
                  <a:solidFill>
                    <a:srgbClr val="FFFFFF"/>
                  </a:solidFill>
                  <a:cs typeface="Arial" pitchFamily="34" charset="0"/>
                </a:endParaRPr>
              </a:p>
            </p:txBody>
          </p:sp>
          <p:grpSp>
            <p:nvGrpSpPr>
              <p:cNvPr id="13328" name="Group 62"/>
              <p:cNvGrpSpPr>
                <a:grpSpLocks/>
              </p:cNvGrpSpPr>
              <p:nvPr/>
            </p:nvGrpSpPr>
            <p:grpSpPr bwMode="auto">
              <a:xfrm>
                <a:off x="201356" y="2571744"/>
                <a:ext cx="8871238" cy="2214590"/>
                <a:chOff x="201356" y="2571744"/>
                <a:chExt cx="8871238" cy="2214590"/>
              </a:xfrm>
            </p:grpSpPr>
            <p:sp>
              <p:nvSpPr>
                <p:cNvPr id="13329" name="Oval 9"/>
                <p:cNvSpPr>
                  <a:spLocks noChangeArrowheads="1"/>
                </p:cNvSpPr>
                <p:nvPr/>
              </p:nvSpPr>
              <p:spPr bwMode="auto">
                <a:xfrm>
                  <a:off x="2592000" y="3000372"/>
                  <a:ext cx="1656000" cy="1368000"/>
                </a:xfrm>
                <a:prstGeom prst="ellipse">
                  <a:avLst/>
                </a:prstGeom>
                <a:solidFill>
                  <a:srgbClr val="EBF7CD"/>
                </a:solidFill>
                <a:ln w="25400"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a:latin typeface="Constantia" panose="02030602050306030303" pitchFamily="18" charset="0"/>
                    </a:rPr>
                    <a:t>No mapping of learning outcomes</a:t>
                  </a:r>
                  <a:endParaRPr lang="en-MY" altLang="en-US" sz="1700">
                    <a:latin typeface="Constantia" panose="02030602050306030303" pitchFamily="18" charset="0"/>
                  </a:endParaRPr>
                </a:p>
              </p:txBody>
            </p:sp>
            <p:sp>
              <p:nvSpPr>
                <p:cNvPr id="13330" name="Oval 10"/>
                <p:cNvSpPr>
                  <a:spLocks noChangeArrowheads="1"/>
                </p:cNvSpPr>
                <p:nvPr/>
              </p:nvSpPr>
              <p:spPr bwMode="auto">
                <a:xfrm>
                  <a:off x="201356" y="3000372"/>
                  <a:ext cx="1656000" cy="1368000"/>
                </a:xfrm>
                <a:prstGeom prst="ellipse">
                  <a:avLst/>
                </a:prstGeom>
                <a:solidFill>
                  <a:srgbClr val="EBF7CD"/>
                </a:solidFill>
                <a:ln w="25400" algn="ctr">
                  <a:solidFill>
                    <a:schemeClr val="tx1"/>
                  </a:solidFill>
                  <a:round/>
                  <a:headEnd/>
                  <a:tailEnd/>
                </a:ln>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00">
                      <a:latin typeface="Constantia" panose="02030602050306030303" pitchFamily="18" charset="0"/>
                    </a:rPr>
                    <a:t>Course Objective is the Learning Target</a:t>
                  </a:r>
                  <a:endParaRPr lang="en-MY" altLang="en-US" sz="1700">
                    <a:latin typeface="Constantia" panose="02030602050306030303" pitchFamily="18" charset="0"/>
                  </a:endParaRPr>
                </a:p>
              </p:txBody>
            </p:sp>
            <p:sp>
              <p:nvSpPr>
                <p:cNvPr id="15" name="Oval 14"/>
                <p:cNvSpPr/>
                <p:nvPr/>
              </p:nvSpPr>
              <p:spPr>
                <a:xfrm>
                  <a:off x="4845051" y="2857395"/>
                  <a:ext cx="1655775" cy="1368290"/>
                </a:xfrm>
                <a:prstGeom prst="ellipse">
                  <a:avLst/>
                </a:prstGeom>
                <a:solidFill>
                  <a:srgbClr val="3179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a:solidFill>
                        <a:srgbClr val="FFFF00"/>
                      </a:solidFill>
                      <a:cs typeface="Arial" pitchFamily="34" charset="0"/>
                    </a:rPr>
                    <a:t>Learning Outcomes </a:t>
                  </a:r>
                  <a:r>
                    <a:rPr lang="en-US" sz="1700" dirty="0">
                      <a:solidFill>
                        <a:srgbClr val="FFFFFF"/>
                      </a:solidFill>
                      <a:cs typeface="Arial" pitchFamily="34" charset="0"/>
                    </a:rPr>
                    <a:t>is the Learning Target</a:t>
                  </a:r>
                  <a:endParaRPr lang="en-MY" sz="1700" dirty="0">
                    <a:solidFill>
                      <a:srgbClr val="FFFFFF"/>
                    </a:solidFill>
                    <a:cs typeface="Arial" pitchFamily="34" charset="0"/>
                  </a:endParaRPr>
                </a:p>
              </p:txBody>
            </p:sp>
            <p:sp>
              <p:nvSpPr>
                <p:cNvPr id="16" name="Oval 15"/>
                <p:cNvSpPr/>
                <p:nvPr/>
              </p:nvSpPr>
              <p:spPr>
                <a:xfrm>
                  <a:off x="7416819" y="2846283"/>
                  <a:ext cx="1655775" cy="1368290"/>
                </a:xfrm>
                <a:prstGeom prst="ellipse">
                  <a:avLst/>
                </a:prstGeom>
                <a:solidFill>
                  <a:srgbClr val="3179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a:solidFill>
                        <a:srgbClr val="FFFF00"/>
                      </a:solidFill>
                      <a:cs typeface="Arial" pitchFamily="34" charset="0"/>
                    </a:rPr>
                    <a:t>Mapping</a:t>
                  </a:r>
                  <a:r>
                    <a:rPr lang="en-US" sz="1700" dirty="0">
                      <a:solidFill>
                        <a:srgbClr val="FFFFFF"/>
                      </a:solidFill>
                      <a:cs typeface="Arial" pitchFamily="34" charset="0"/>
                    </a:rPr>
                    <a:t> of learning outcomes necessary</a:t>
                  </a:r>
                  <a:endParaRPr lang="en-MY" sz="1700" dirty="0">
                    <a:solidFill>
                      <a:srgbClr val="FFFFFF"/>
                    </a:solidFill>
                    <a:cs typeface="Arial" pitchFamily="34" charset="0"/>
                  </a:endParaRPr>
                </a:p>
              </p:txBody>
            </p:sp>
            <p:cxnSp>
              <p:nvCxnSpPr>
                <p:cNvPr id="34" name="Straight Arrow Connector 33"/>
                <p:cNvCxnSpPr/>
                <p:nvPr/>
              </p:nvCxnSpPr>
              <p:spPr>
                <a:xfrm>
                  <a:off x="2214546" y="2571673"/>
                  <a:ext cx="571504" cy="5000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1287556" y="3498663"/>
                  <a:ext cx="2214344" cy="3603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9" idx="4"/>
                </p:cNvCxnSpPr>
                <p:nvPr/>
              </p:nvCxnSpPr>
              <p:spPr>
                <a:xfrm rot="5400000">
                  <a:off x="1670057" y="2544658"/>
                  <a:ext cx="500013" cy="5540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910523" y="3499456"/>
                  <a:ext cx="2214344" cy="3587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29454" y="2571673"/>
                  <a:ext cx="571504" cy="500013"/>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H="1">
                  <a:off x="6002464" y="3498663"/>
                  <a:ext cx="2214344" cy="36036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1" idx="4"/>
                </p:cNvCxnSpPr>
                <p:nvPr/>
              </p:nvCxnSpPr>
              <p:spPr>
                <a:xfrm rot="5400000">
                  <a:off x="6384965" y="2544658"/>
                  <a:ext cx="500013" cy="554041"/>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625431" y="3499456"/>
                  <a:ext cx="2214344" cy="35877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grpSp>
      </p:grpSp>
      <p:sp>
        <p:nvSpPr>
          <p:cNvPr id="28" name="Footer Placeholder 3"/>
          <p:cNvSpPr>
            <a:spLocks noGrp="1"/>
          </p:cNvSpPr>
          <p:nvPr>
            <p:ph type="ftr" sz="quarter" idx="12"/>
          </p:nvPr>
        </p:nvSpPr>
        <p:spPr>
          <a:xfrm>
            <a:off x="1524001" y="6492876"/>
            <a:ext cx="5421313" cy="365125"/>
          </a:xfrm>
        </p:spPr>
        <p:txBody>
          <a:bodyPr anchorCtr="0">
            <a:normAutofit/>
          </a:bodyPr>
          <a:lstStyle/>
          <a:p>
            <a:pPr algn="l">
              <a:defRPr/>
            </a:pPr>
            <a:r>
              <a:rPr lang="it-IT" dirty="0" smtClean="0">
                <a:solidFill>
                  <a:schemeClr val="bg1">
                    <a:lumMod val="50000"/>
                  </a:schemeClr>
                </a:solidFill>
              </a:rPr>
              <a:t>MQF in Programmes.Roz.Roadshow</a:t>
            </a:r>
            <a:endParaRPr lang="en-MY" dirty="0">
              <a:solidFill>
                <a:schemeClr val="bg1">
                  <a:lumMod val="50000"/>
                </a:schemeClr>
              </a:solidFill>
            </a:endParaRPr>
          </a:p>
        </p:txBody>
      </p:sp>
      <p:sp>
        <p:nvSpPr>
          <p:cNvPr id="2" name="Curved Up Arrow 1"/>
          <p:cNvSpPr/>
          <p:nvPr/>
        </p:nvSpPr>
        <p:spPr>
          <a:xfrm>
            <a:off x="4991613" y="5947571"/>
            <a:ext cx="4410635" cy="838199"/>
          </a:xfrm>
          <a:prstGeom prst="curvedUpArrow">
            <a:avLst>
              <a:gd name="adj1" fmla="val 20757"/>
              <a:gd name="adj2" fmla="val 50000"/>
              <a:gd name="adj3" fmla="val 25000"/>
            </a:avLst>
          </a:prstGeom>
          <a:gradFill flip="none" rotWithShape="1">
            <a:gsLst>
              <a:gs pos="0">
                <a:srgbClr val="FFC000"/>
              </a:gs>
              <a:gs pos="52000">
                <a:srgbClr val="7030A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 name="Title 2"/>
          <p:cNvSpPr>
            <a:spLocks noGrp="1"/>
          </p:cNvSpPr>
          <p:nvPr>
            <p:ph type="title"/>
          </p:nvPr>
        </p:nvSpPr>
        <p:spPr/>
        <p:txBody>
          <a:bodyPr/>
          <a:lstStyle/>
          <a:p>
            <a:r>
              <a:rPr lang="en-US" dirty="0"/>
              <a:t>Self – Learning </a:t>
            </a:r>
            <a:r>
              <a:rPr lang="en-US" dirty="0" smtClean="0"/>
              <a:t>Time</a:t>
            </a:r>
            <a:endParaRPr lang="en-SG" dirty="0"/>
          </a:p>
        </p:txBody>
      </p:sp>
    </p:spTree>
    <p:extLst>
      <p:ext uri="{BB962C8B-B14F-4D97-AF65-F5344CB8AC3E}">
        <p14:creationId xmlns:p14="http://schemas.microsoft.com/office/powerpoint/2010/main" val="793477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Self – Learning Time: </a:t>
            </a:r>
            <a:br>
              <a:rPr lang="en-US" sz="2800" dirty="0" smtClean="0"/>
            </a:br>
            <a:r>
              <a:rPr lang="en-US" dirty="0" smtClean="0"/>
              <a:t>General Guideline for LKCFES</a:t>
            </a:r>
            <a:endParaRPr lang="en-SG" dirty="0"/>
          </a:p>
        </p:txBody>
      </p:sp>
      <p:sp>
        <p:nvSpPr>
          <p:cNvPr id="3" name="Content Placeholder 2"/>
          <p:cNvSpPr>
            <a:spLocks noGrp="1"/>
          </p:cNvSpPr>
          <p:nvPr>
            <p:ph idx="1"/>
          </p:nvPr>
        </p:nvSpPr>
        <p:spPr/>
        <p:txBody>
          <a:bodyPr/>
          <a:lstStyle/>
          <a:p>
            <a:pPr marL="285750" indent="-285750"/>
            <a:r>
              <a:rPr lang="en-US" dirty="0"/>
              <a:t>1 Lecture </a:t>
            </a:r>
            <a:r>
              <a:rPr lang="en-US" dirty="0" smtClean="0"/>
              <a:t>hour </a:t>
            </a:r>
            <a:r>
              <a:rPr lang="en-US" dirty="0" smtClean="0">
                <a:sym typeface="Wingdings" panose="05000000000000000000" pitchFamily="2" charset="2"/>
              </a:rPr>
              <a:t> </a:t>
            </a:r>
            <a:r>
              <a:rPr lang="en-US" dirty="0">
                <a:sym typeface="Wingdings" panose="05000000000000000000" pitchFamily="2" charset="2"/>
              </a:rPr>
              <a:t>1 Independent SLT hour</a:t>
            </a:r>
          </a:p>
          <a:p>
            <a:pPr marL="285750" indent="-285750"/>
            <a:r>
              <a:rPr lang="en-US" dirty="0">
                <a:sym typeface="Wingdings" panose="05000000000000000000" pitchFamily="2" charset="2"/>
              </a:rPr>
              <a:t>1 Tutorial </a:t>
            </a:r>
            <a:r>
              <a:rPr lang="en-US" dirty="0"/>
              <a:t>hour </a:t>
            </a:r>
            <a:r>
              <a:rPr lang="en-US" dirty="0" smtClean="0">
                <a:sym typeface="Wingdings" panose="05000000000000000000" pitchFamily="2" charset="2"/>
              </a:rPr>
              <a:t> </a:t>
            </a:r>
            <a:r>
              <a:rPr lang="en-US" dirty="0">
                <a:sym typeface="Wingdings" panose="05000000000000000000" pitchFamily="2" charset="2"/>
              </a:rPr>
              <a:t>1 Independent SLT hour</a:t>
            </a:r>
          </a:p>
          <a:p>
            <a:pPr marL="285750" indent="-285750"/>
            <a:r>
              <a:rPr lang="en-US" dirty="0">
                <a:sym typeface="Wingdings" panose="05000000000000000000" pitchFamily="2" charset="2"/>
              </a:rPr>
              <a:t>1 Practical </a:t>
            </a:r>
            <a:r>
              <a:rPr lang="en-US" dirty="0"/>
              <a:t>hour </a:t>
            </a:r>
            <a:r>
              <a:rPr lang="en-US" dirty="0" smtClean="0">
                <a:sym typeface="Wingdings" panose="05000000000000000000" pitchFamily="2" charset="2"/>
              </a:rPr>
              <a:t> </a:t>
            </a:r>
            <a:r>
              <a:rPr lang="en-US" dirty="0">
                <a:sym typeface="Wingdings" panose="05000000000000000000" pitchFamily="2" charset="2"/>
              </a:rPr>
              <a:t>½ Independent SLT hour</a:t>
            </a:r>
          </a:p>
          <a:p>
            <a:pPr marL="285750" indent="-285750"/>
            <a:r>
              <a:rPr lang="en-US" dirty="0">
                <a:sym typeface="Wingdings" panose="05000000000000000000" pitchFamily="2" charset="2"/>
              </a:rPr>
              <a:t>No contribution for OTHERS and GUIDED Learning to SLT. </a:t>
            </a:r>
          </a:p>
          <a:p>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34</a:t>
            </a:fld>
            <a:endParaRPr lang="en-SG"/>
          </a:p>
        </p:txBody>
      </p:sp>
    </p:spTree>
    <p:extLst>
      <p:ext uri="{BB962C8B-B14F-4D97-AF65-F5344CB8AC3E}">
        <p14:creationId xmlns:p14="http://schemas.microsoft.com/office/powerpoint/2010/main" val="1600013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Continual Quality Improvement (CQI)</a:t>
            </a:r>
          </a:p>
        </p:txBody>
      </p:sp>
      <p:sp>
        <p:nvSpPr>
          <p:cNvPr id="3" name="Content Placeholder 2"/>
          <p:cNvSpPr>
            <a:spLocks noGrp="1"/>
          </p:cNvSpPr>
          <p:nvPr>
            <p:ph idx="1"/>
          </p:nvPr>
        </p:nvSpPr>
        <p:spPr/>
        <p:txBody>
          <a:bodyPr/>
          <a:lstStyle/>
          <a:p>
            <a:r>
              <a:rPr lang="en-US" dirty="0"/>
              <a:t>CQI is a system of regular reflection and refinement to improve processes and outcomes to provide quality education. </a:t>
            </a:r>
            <a:endParaRPr lang="en-US" dirty="0" smtClean="0"/>
          </a:p>
          <a:p>
            <a:r>
              <a:rPr lang="en-US" dirty="0" smtClean="0"/>
              <a:t>Programme </a:t>
            </a:r>
            <a:r>
              <a:rPr lang="en-US" dirty="0"/>
              <a:t>owners continuously review and improve the quality of curriculum, relevance of course outcomes, revise the existing POs, course delivery methods, assessment and benchmark with other universities offering the same or similar programme. </a:t>
            </a:r>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35</a:t>
            </a:fld>
            <a:endParaRPr lang="en-SG"/>
          </a:p>
        </p:txBody>
      </p:sp>
    </p:spTree>
    <p:extLst>
      <p:ext uri="{BB962C8B-B14F-4D97-AF65-F5344CB8AC3E}">
        <p14:creationId xmlns:p14="http://schemas.microsoft.com/office/powerpoint/2010/main" val="69416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32F0BB-32F3-47BB-A87B-AFE79CF98572}" type="slidenum">
              <a:rPr lang="en-US" smtClean="0"/>
              <a:pPr/>
              <a:t>36</a:t>
            </a:fld>
            <a:endParaRPr lang="en-US"/>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36000" y="729000"/>
            <a:ext cx="9720000" cy="5400000"/>
          </a:xfrm>
          <a:prstGeom prst="rect">
            <a:avLst/>
          </a:prstGeom>
        </p:spPr>
      </p:pic>
    </p:spTree>
    <p:extLst>
      <p:ext uri="{BB962C8B-B14F-4D97-AF65-F5344CB8AC3E}">
        <p14:creationId xmlns:p14="http://schemas.microsoft.com/office/powerpoint/2010/main" val="38102061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32F0BB-32F3-47BB-A87B-AFE79CF98572}" type="slidenum">
              <a:rPr lang="en-US" smtClean="0"/>
              <a:pPr/>
              <a:t>37</a:t>
            </a:fld>
            <a:endParaRPr lang="en-US"/>
          </a:p>
        </p:txBody>
      </p:sp>
      <p:pic>
        <p:nvPicPr>
          <p:cNvPr id="3"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36000" y="729000"/>
            <a:ext cx="9720000" cy="5400000"/>
          </a:xfrm>
          <a:prstGeom prst="rect">
            <a:avLst/>
          </a:prstGeom>
          <a:noFill/>
          <a:ln>
            <a:noFill/>
          </a:ln>
        </p:spPr>
      </p:pic>
    </p:spTree>
    <p:extLst>
      <p:ext uri="{BB962C8B-B14F-4D97-AF65-F5344CB8AC3E}">
        <p14:creationId xmlns:p14="http://schemas.microsoft.com/office/powerpoint/2010/main" val="3025393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59" y="3264141"/>
            <a:ext cx="981492" cy="646331"/>
          </a:xfrm>
          <a:prstGeom prst="rect">
            <a:avLst/>
          </a:prstGeom>
          <a:noFill/>
        </p:spPr>
        <p:txBody>
          <a:bodyPr wrap="square" rtlCol="0">
            <a:spAutoFit/>
          </a:bodyPr>
          <a:lstStyle/>
          <a:p>
            <a:r>
              <a:rPr lang="en-MY" dirty="0" smtClean="0"/>
              <a:t>Course Level</a:t>
            </a:r>
            <a:endParaRPr lang="en-US" dirty="0"/>
          </a:p>
        </p:txBody>
      </p:sp>
      <p:sp>
        <p:nvSpPr>
          <p:cNvPr id="3" name="Rectangle 2"/>
          <p:cNvSpPr/>
          <p:nvPr/>
        </p:nvSpPr>
        <p:spPr>
          <a:xfrm>
            <a:off x="1504755" y="3368636"/>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Course Planning</a:t>
            </a:r>
            <a:endParaRPr lang="en-US" dirty="0"/>
          </a:p>
        </p:txBody>
      </p:sp>
      <p:sp>
        <p:nvSpPr>
          <p:cNvPr id="4" name="Rectangle 3"/>
          <p:cNvSpPr/>
          <p:nvPr/>
        </p:nvSpPr>
        <p:spPr>
          <a:xfrm>
            <a:off x="7347576" y="3368636"/>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 Attainment</a:t>
            </a:r>
            <a:endParaRPr lang="en-US" dirty="0"/>
          </a:p>
        </p:txBody>
      </p:sp>
      <p:sp>
        <p:nvSpPr>
          <p:cNvPr id="5" name="Rectangle 4"/>
          <p:cNvSpPr/>
          <p:nvPr/>
        </p:nvSpPr>
        <p:spPr>
          <a:xfrm>
            <a:off x="4442080" y="3368636"/>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smtClean="0"/>
              <a:t>Teaching &amp; Learning + Assessment</a:t>
            </a:r>
            <a:endParaRPr lang="en-US" sz="1200" dirty="0"/>
          </a:p>
        </p:txBody>
      </p:sp>
      <p:sp>
        <p:nvSpPr>
          <p:cNvPr id="6" name="Rectangle 5"/>
          <p:cNvSpPr/>
          <p:nvPr/>
        </p:nvSpPr>
        <p:spPr>
          <a:xfrm>
            <a:off x="10250819" y="3368636"/>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Course Revision</a:t>
            </a:r>
            <a:endParaRPr lang="en-US" dirty="0"/>
          </a:p>
        </p:txBody>
      </p:sp>
      <p:cxnSp>
        <p:nvCxnSpPr>
          <p:cNvPr id="7" name="Straight Arrow Connector 6"/>
          <p:cNvCxnSpPr>
            <a:stCxn id="3" idx="3"/>
            <a:endCxn id="5" idx="1"/>
          </p:cNvCxnSpPr>
          <p:nvPr/>
        </p:nvCxnSpPr>
        <p:spPr>
          <a:xfrm>
            <a:off x="3124755" y="3638636"/>
            <a:ext cx="1317325"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4" idx="1"/>
          </p:cNvCxnSpPr>
          <p:nvPr/>
        </p:nvCxnSpPr>
        <p:spPr>
          <a:xfrm>
            <a:off x="6062080" y="3638636"/>
            <a:ext cx="1285496"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6" idx="1"/>
          </p:cNvCxnSpPr>
          <p:nvPr/>
        </p:nvCxnSpPr>
        <p:spPr>
          <a:xfrm>
            <a:off x="8967576" y="3638636"/>
            <a:ext cx="1283243"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4129" y="3213783"/>
            <a:ext cx="10656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017469" y="3203209"/>
            <a:ext cx="0" cy="4267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81900" y="3222481"/>
            <a:ext cx="0" cy="4267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367386" y="3662686"/>
            <a:ext cx="245710"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854863" y="3638636"/>
            <a:ext cx="1800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Snip Single Corner Rectangle 14"/>
          <p:cNvSpPr/>
          <p:nvPr/>
        </p:nvSpPr>
        <p:spPr>
          <a:xfrm>
            <a:off x="1504755" y="4049488"/>
            <a:ext cx="1620000" cy="208800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4625" indent="-174625">
              <a:buFont typeface="Arial" panose="020B0604020202020204" pitchFamily="34" charset="0"/>
              <a:buChar char="•"/>
            </a:pPr>
            <a:r>
              <a:rPr lang="en-MY" sz="1600" b="1" dirty="0" smtClean="0">
                <a:solidFill>
                  <a:schemeClr val="tx1"/>
                </a:solidFill>
                <a:effectLst>
                  <a:outerShdw blurRad="38100" dist="38100" dir="2700000" algn="tl">
                    <a:srgbClr val="000000">
                      <a:alpha val="43137"/>
                    </a:srgbClr>
                  </a:outerShdw>
                </a:effectLst>
              </a:rPr>
              <a:t>Syllabus</a:t>
            </a:r>
            <a:r>
              <a:rPr lang="en-MY" sz="1600" b="1" dirty="0" smtClean="0">
                <a:solidFill>
                  <a:srgbClr val="FF0000"/>
                </a:solidFill>
                <a:effectLst>
                  <a:outerShdw blurRad="38100" dist="38100" dir="2700000" algn="tl">
                    <a:srgbClr val="000000">
                      <a:alpha val="43137"/>
                    </a:srgbClr>
                  </a:outerShdw>
                </a:effectLst>
              </a:rPr>
              <a:t> </a:t>
            </a:r>
            <a:r>
              <a:rPr lang="en-MY" sz="1400" dirty="0" smtClean="0"/>
              <a:t>(Course Outcomes + CO-PO)</a:t>
            </a:r>
          </a:p>
          <a:p>
            <a:pPr marL="174625" indent="-174625">
              <a:buFont typeface="Arial" panose="020B0604020202020204" pitchFamily="34" charset="0"/>
              <a:buChar char="•"/>
            </a:pPr>
            <a:r>
              <a:rPr lang="en-MY" sz="1600" b="1" dirty="0" smtClean="0">
                <a:solidFill>
                  <a:schemeClr val="tx1"/>
                </a:solidFill>
                <a:effectLst>
                  <a:outerShdw blurRad="38100" dist="38100" dir="2700000" algn="tl">
                    <a:srgbClr val="000000">
                      <a:alpha val="43137"/>
                    </a:srgbClr>
                  </a:outerShdw>
                </a:effectLst>
              </a:rPr>
              <a:t>Teaching Plan </a:t>
            </a:r>
            <a:r>
              <a:rPr lang="en-MY" sz="1400" dirty="0" smtClean="0"/>
              <a:t>(Delivery Method + Assessment)</a:t>
            </a:r>
            <a:endParaRPr lang="en-US" sz="1600" dirty="0"/>
          </a:p>
        </p:txBody>
      </p:sp>
      <p:sp>
        <p:nvSpPr>
          <p:cNvPr id="16" name="Snip Single Corner Rectangle 15"/>
          <p:cNvSpPr/>
          <p:nvPr/>
        </p:nvSpPr>
        <p:spPr>
          <a:xfrm>
            <a:off x="4442080" y="4049488"/>
            <a:ext cx="1620000" cy="208800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4625" indent="-174625">
              <a:buFont typeface="Arial" panose="020B0604020202020204" pitchFamily="34" charset="0"/>
              <a:buChar char="•"/>
            </a:pPr>
            <a:r>
              <a:rPr lang="en-MY" sz="1600" b="1" dirty="0" smtClean="0">
                <a:solidFill>
                  <a:schemeClr val="tx1"/>
                </a:solidFill>
                <a:effectLst>
                  <a:outerShdw blurRad="38100" dist="38100" dir="2700000" algn="tl">
                    <a:srgbClr val="000000">
                      <a:alpha val="43137"/>
                    </a:srgbClr>
                  </a:outerShdw>
                </a:effectLst>
              </a:rPr>
              <a:t>Coursework Moderation </a:t>
            </a:r>
          </a:p>
          <a:p>
            <a:pPr marL="174625" indent="-174625">
              <a:buFont typeface="Arial" panose="020B0604020202020204" pitchFamily="34" charset="0"/>
              <a:buChar char="•"/>
            </a:pPr>
            <a:r>
              <a:rPr lang="en-MY" sz="1600" b="1" dirty="0" smtClean="0">
                <a:solidFill>
                  <a:schemeClr val="tx1"/>
                </a:solidFill>
                <a:effectLst>
                  <a:outerShdw blurRad="38100" dist="38100" dir="2700000" algn="tl">
                    <a:srgbClr val="000000">
                      <a:alpha val="43137"/>
                    </a:srgbClr>
                  </a:outerShdw>
                </a:effectLst>
              </a:rPr>
              <a:t>Final Exam Moderation</a:t>
            </a:r>
          </a:p>
          <a:p>
            <a:pPr marL="174625" indent="-174625">
              <a:buFont typeface="Arial" panose="020B0604020202020204" pitchFamily="34" charset="0"/>
              <a:buChar char="•"/>
            </a:pPr>
            <a:endParaRPr lang="en-US" sz="1600" dirty="0"/>
          </a:p>
        </p:txBody>
      </p:sp>
      <p:sp>
        <p:nvSpPr>
          <p:cNvPr id="17" name="Snip Single Corner Rectangle 16"/>
          <p:cNvSpPr/>
          <p:nvPr/>
        </p:nvSpPr>
        <p:spPr>
          <a:xfrm>
            <a:off x="7347576" y="4049488"/>
            <a:ext cx="1620000" cy="208800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4625" indent="-174625">
              <a:buFont typeface="Arial" panose="020B0604020202020204" pitchFamily="34" charset="0"/>
              <a:buChar char="•"/>
            </a:pPr>
            <a:r>
              <a:rPr lang="en-MY" b="1" dirty="0">
                <a:solidFill>
                  <a:schemeClr val="tx1"/>
                </a:solidFill>
                <a:effectLst>
                  <a:outerShdw blurRad="38100" dist="38100" dir="2700000" algn="tl">
                    <a:srgbClr val="000000">
                      <a:alpha val="43137"/>
                    </a:srgbClr>
                  </a:outerShdw>
                </a:effectLst>
              </a:rPr>
              <a:t>Student </a:t>
            </a:r>
            <a:r>
              <a:rPr lang="en-MY" b="1" dirty="0" smtClean="0">
                <a:solidFill>
                  <a:schemeClr val="tx1"/>
                </a:solidFill>
                <a:effectLst>
                  <a:outerShdw blurRad="38100" dist="38100" dir="2700000" algn="tl">
                    <a:srgbClr val="000000">
                      <a:alpha val="43137"/>
                    </a:srgbClr>
                  </a:outerShdw>
                </a:effectLst>
              </a:rPr>
              <a:t>Results </a:t>
            </a:r>
            <a:r>
              <a:rPr lang="en-MY" dirty="0"/>
              <a:t>(eOBE2)</a:t>
            </a:r>
          </a:p>
          <a:p>
            <a:pPr marL="174625" indent="-174625">
              <a:buFont typeface="Arial" panose="020B0604020202020204" pitchFamily="34" charset="0"/>
              <a:buChar char="•"/>
            </a:pPr>
            <a:r>
              <a:rPr lang="en-MY" b="1" dirty="0" smtClean="0">
                <a:solidFill>
                  <a:schemeClr val="tx1"/>
                </a:solidFill>
                <a:effectLst>
                  <a:outerShdw blurRad="38100" dist="38100" dir="2700000" algn="tl">
                    <a:srgbClr val="000000">
                      <a:alpha val="43137"/>
                    </a:srgbClr>
                  </a:outerShdw>
                </a:effectLst>
              </a:rPr>
              <a:t>Student Survey</a:t>
            </a:r>
          </a:p>
        </p:txBody>
      </p:sp>
      <p:sp>
        <p:nvSpPr>
          <p:cNvPr id="18" name="Snip Single Corner Rectangle 17"/>
          <p:cNvSpPr/>
          <p:nvPr/>
        </p:nvSpPr>
        <p:spPr>
          <a:xfrm>
            <a:off x="10250819" y="4049488"/>
            <a:ext cx="1620000" cy="208800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4625" indent="-174625">
              <a:buFont typeface="Arial" panose="020B0604020202020204" pitchFamily="34" charset="0"/>
              <a:buChar char="•"/>
            </a:pPr>
            <a:r>
              <a:rPr lang="en-MY" b="1" dirty="0" smtClean="0">
                <a:solidFill>
                  <a:schemeClr val="tx1"/>
                </a:solidFill>
                <a:effectLst>
                  <a:outerShdw blurRad="38100" dist="38100" dir="2700000" algn="tl">
                    <a:srgbClr val="000000">
                      <a:alpha val="43137"/>
                    </a:srgbClr>
                  </a:outerShdw>
                </a:effectLst>
              </a:rPr>
              <a:t>Course Report  </a:t>
            </a:r>
            <a:r>
              <a:rPr lang="en-MY" dirty="0" smtClean="0"/>
              <a:t>(CQI Action)</a:t>
            </a:r>
          </a:p>
          <a:p>
            <a:pPr marL="174625" indent="-174625">
              <a:buFont typeface="Arial" panose="020B0604020202020204" pitchFamily="34" charset="0"/>
              <a:buChar char="•"/>
            </a:pPr>
            <a:endParaRPr lang="en-MY" dirty="0" smtClean="0"/>
          </a:p>
        </p:txBody>
      </p:sp>
      <p:sp>
        <p:nvSpPr>
          <p:cNvPr id="19" name="TextBox 18"/>
          <p:cNvSpPr txBox="1"/>
          <p:nvPr/>
        </p:nvSpPr>
        <p:spPr>
          <a:xfrm>
            <a:off x="41659" y="6133201"/>
            <a:ext cx="981492" cy="646331"/>
          </a:xfrm>
          <a:prstGeom prst="rect">
            <a:avLst/>
          </a:prstGeom>
          <a:noFill/>
        </p:spPr>
        <p:txBody>
          <a:bodyPr wrap="square" rtlCol="0">
            <a:spAutoFit/>
          </a:bodyPr>
          <a:lstStyle/>
          <a:p>
            <a:r>
              <a:rPr lang="en-MY" dirty="0" smtClean="0"/>
              <a:t>Time Frame</a:t>
            </a:r>
            <a:endParaRPr lang="en-US" dirty="0"/>
          </a:p>
        </p:txBody>
      </p:sp>
      <p:sp>
        <p:nvSpPr>
          <p:cNvPr id="20" name="Rectangle 19"/>
          <p:cNvSpPr/>
          <p:nvPr/>
        </p:nvSpPr>
        <p:spPr>
          <a:xfrm>
            <a:off x="1504755" y="6280582"/>
            <a:ext cx="1620000" cy="360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tx1"/>
                </a:solidFill>
              </a:rPr>
              <a:t>WEEK 0</a:t>
            </a:r>
            <a:endParaRPr lang="en-US" dirty="0">
              <a:solidFill>
                <a:schemeClr val="tx1"/>
              </a:solidFill>
            </a:endParaRPr>
          </a:p>
        </p:txBody>
      </p:sp>
      <p:sp>
        <p:nvSpPr>
          <p:cNvPr id="21" name="Rectangle 20"/>
          <p:cNvSpPr/>
          <p:nvPr/>
        </p:nvSpPr>
        <p:spPr>
          <a:xfrm>
            <a:off x="7347576" y="6280582"/>
            <a:ext cx="1620000" cy="360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tx1"/>
                </a:solidFill>
              </a:rPr>
              <a:t>WEEK 15-18</a:t>
            </a:r>
            <a:endParaRPr lang="en-US" dirty="0">
              <a:solidFill>
                <a:schemeClr val="tx1"/>
              </a:solidFill>
            </a:endParaRPr>
          </a:p>
        </p:txBody>
      </p:sp>
      <p:sp>
        <p:nvSpPr>
          <p:cNvPr id="22" name="Rectangle 21"/>
          <p:cNvSpPr/>
          <p:nvPr/>
        </p:nvSpPr>
        <p:spPr>
          <a:xfrm>
            <a:off x="4442080" y="6280582"/>
            <a:ext cx="1620000" cy="360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tx1"/>
                </a:solidFill>
              </a:rPr>
              <a:t>WEEK 1 - 14</a:t>
            </a:r>
            <a:endParaRPr lang="en-US" dirty="0">
              <a:solidFill>
                <a:schemeClr val="tx1"/>
              </a:solidFill>
            </a:endParaRPr>
          </a:p>
        </p:txBody>
      </p:sp>
      <p:sp>
        <p:nvSpPr>
          <p:cNvPr id="23" name="Rectangle 22"/>
          <p:cNvSpPr/>
          <p:nvPr/>
        </p:nvSpPr>
        <p:spPr>
          <a:xfrm>
            <a:off x="10250819" y="6280582"/>
            <a:ext cx="1620000" cy="360000"/>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tx1"/>
                </a:solidFill>
              </a:rPr>
              <a:t>WEEK 19-20</a:t>
            </a:r>
            <a:endParaRPr lang="en-US" dirty="0">
              <a:solidFill>
                <a:schemeClr val="tx1"/>
              </a:solidFill>
            </a:endParaRPr>
          </a:p>
        </p:txBody>
      </p:sp>
      <p:cxnSp>
        <p:nvCxnSpPr>
          <p:cNvPr id="24" name="Straight Arrow Connector 23"/>
          <p:cNvCxnSpPr>
            <a:stCxn id="20" idx="3"/>
            <a:endCxn id="22" idx="1"/>
          </p:cNvCxnSpPr>
          <p:nvPr/>
        </p:nvCxnSpPr>
        <p:spPr>
          <a:xfrm>
            <a:off x="3124755" y="6460582"/>
            <a:ext cx="1317325" cy="0"/>
          </a:xfrm>
          <a:prstGeom prst="straightConnector1">
            <a:avLst/>
          </a:prstGeom>
          <a:ln w="317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3"/>
            <a:endCxn id="21" idx="1"/>
          </p:cNvCxnSpPr>
          <p:nvPr/>
        </p:nvCxnSpPr>
        <p:spPr>
          <a:xfrm>
            <a:off x="6062080" y="6460582"/>
            <a:ext cx="1285496" cy="0"/>
          </a:xfrm>
          <a:prstGeom prst="straightConnector1">
            <a:avLst/>
          </a:prstGeom>
          <a:ln w="317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3" idx="1"/>
          </p:cNvCxnSpPr>
          <p:nvPr/>
        </p:nvCxnSpPr>
        <p:spPr>
          <a:xfrm>
            <a:off x="8967576" y="6460582"/>
            <a:ext cx="1283243" cy="0"/>
          </a:xfrm>
          <a:prstGeom prst="straightConnector1">
            <a:avLst/>
          </a:prstGeom>
          <a:ln w="317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27" name="Horizontal Scroll 26"/>
          <p:cNvSpPr/>
          <p:nvPr/>
        </p:nvSpPr>
        <p:spPr>
          <a:xfrm>
            <a:off x="41659" y="1362143"/>
            <a:ext cx="1463096" cy="1212169"/>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MY" dirty="0" smtClean="0"/>
              <a:t>Every Trimester</a:t>
            </a:r>
            <a:endParaRPr lang="en-US" dirty="0"/>
          </a:p>
        </p:txBody>
      </p:sp>
      <p:grpSp>
        <p:nvGrpSpPr>
          <p:cNvPr id="28" name="Group 27"/>
          <p:cNvGrpSpPr/>
          <p:nvPr/>
        </p:nvGrpSpPr>
        <p:grpSpPr>
          <a:xfrm>
            <a:off x="1521387" y="1272300"/>
            <a:ext cx="1574470" cy="1809332"/>
            <a:chOff x="1733420" y="1248228"/>
            <a:chExt cx="1574470" cy="1809332"/>
          </a:xfrm>
        </p:grpSpPr>
        <p:sp>
          <p:nvSpPr>
            <p:cNvPr id="29" name="Oval 28"/>
            <p:cNvSpPr/>
            <p:nvPr/>
          </p:nvSpPr>
          <p:spPr>
            <a:xfrm>
              <a:off x="180065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P</a:t>
              </a:r>
              <a:endParaRPr lang="en-US" sz="8000" dirty="0"/>
            </a:p>
          </p:txBody>
        </p:sp>
        <p:sp>
          <p:nvSpPr>
            <p:cNvPr id="30" name="TextBox 29"/>
            <p:cNvSpPr txBox="1"/>
            <p:nvPr/>
          </p:nvSpPr>
          <p:spPr>
            <a:xfrm>
              <a:off x="1733420" y="2688228"/>
              <a:ext cx="1574470" cy="369332"/>
            </a:xfrm>
            <a:prstGeom prst="rect">
              <a:avLst/>
            </a:prstGeom>
            <a:noFill/>
          </p:spPr>
          <p:txBody>
            <a:bodyPr wrap="none" rtlCol="0">
              <a:spAutoFit/>
            </a:bodyPr>
            <a:lstStyle/>
            <a:p>
              <a:r>
                <a:rPr lang="en-MY" dirty="0" smtClean="0"/>
                <a:t>Plan - Planning</a:t>
              </a:r>
              <a:endParaRPr lang="en-US" dirty="0"/>
            </a:p>
          </p:txBody>
        </p:sp>
      </p:grpSp>
      <p:grpSp>
        <p:nvGrpSpPr>
          <p:cNvPr id="31" name="Group 30"/>
          <p:cNvGrpSpPr/>
          <p:nvPr/>
        </p:nvGrpSpPr>
        <p:grpSpPr>
          <a:xfrm>
            <a:off x="4252776" y="1272300"/>
            <a:ext cx="1937838" cy="1809332"/>
            <a:chOff x="4252776" y="1248228"/>
            <a:chExt cx="1937838" cy="1809332"/>
          </a:xfrm>
        </p:grpSpPr>
        <p:sp>
          <p:nvSpPr>
            <p:cNvPr id="32" name="Oval 31"/>
            <p:cNvSpPr/>
            <p:nvPr/>
          </p:nvSpPr>
          <p:spPr>
            <a:xfrm>
              <a:off x="450169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D</a:t>
              </a:r>
              <a:endParaRPr lang="en-US" sz="8000" dirty="0"/>
            </a:p>
          </p:txBody>
        </p:sp>
        <p:sp>
          <p:nvSpPr>
            <p:cNvPr id="33" name="TextBox 32"/>
            <p:cNvSpPr txBox="1"/>
            <p:nvPr/>
          </p:nvSpPr>
          <p:spPr>
            <a:xfrm>
              <a:off x="4252776" y="2688228"/>
              <a:ext cx="1937838" cy="369332"/>
            </a:xfrm>
            <a:prstGeom prst="rect">
              <a:avLst/>
            </a:prstGeom>
            <a:noFill/>
          </p:spPr>
          <p:txBody>
            <a:bodyPr wrap="none" rtlCol="0">
              <a:spAutoFit/>
            </a:bodyPr>
            <a:lstStyle/>
            <a:p>
              <a:r>
                <a:rPr lang="en-MY" dirty="0" smtClean="0"/>
                <a:t>Do - Implementing</a:t>
              </a:r>
              <a:endParaRPr lang="en-US" dirty="0"/>
            </a:p>
          </p:txBody>
        </p:sp>
      </p:grpSp>
      <p:grpSp>
        <p:nvGrpSpPr>
          <p:cNvPr id="34" name="Group 33"/>
          <p:cNvGrpSpPr/>
          <p:nvPr/>
        </p:nvGrpSpPr>
        <p:grpSpPr>
          <a:xfrm>
            <a:off x="7223952" y="1277254"/>
            <a:ext cx="1885773" cy="1804378"/>
            <a:chOff x="7223952" y="1248228"/>
            <a:chExt cx="1885773" cy="1804378"/>
          </a:xfrm>
        </p:grpSpPr>
        <p:sp>
          <p:nvSpPr>
            <p:cNvPr id="35" name="Oval 34"/>
            <p:cNvSpPr/>
            <p:nvPr/>
          </p:nvSpPr>
          <p:spPr>
            <a:xfrm>
              <a:off x="7446838"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C</a:t>
              </a:r>
              <a:endParaRPr lang="en-US" sz="8000" dirty="0"/>
            </a:p>
          </p:txBody>
        </p:sp>
        <p:sp>
          <p:nvSpPr>
            <p:cNvPr id="36" name="TextBox 35"/>
            <p:cNvSpPr txBox="1"/>
            <p:nvPr/>
          </p:nvSpPr>
          <p:spPr>
            <a:xfrm>
              <a:off x="7223952" y="2683274"/>
              <a:ext cx="1885773" cy="369332"/>
            </a:xfrm>
            <a:prstGeom prst="rect">
              <a:avLst/>
            </a:prstGeom>
            <a:noFill/>
          </p:spPr>
          <p:txBody>
            <a:bodyPr wrap="none" rtlCol="0">
              <a:spAutoFit/>
            </a:bodyPr>
            <a:lstStyle/>
            <a:p>
              <a:r>
                <a:rPr lang="en-MY" dirty="0" smtClean="0"/>
                <a:t>Check - Evaluating</a:t>
              </a:r>
              <a:endParaRPr lang="en-US" dirty="0"/>
            </a:p>
          </p:txBody>
        </p:sp>
      </p:grpSp>
      <p:grpSp>
        <p:nvGrpSpPr>
          <p:cNvPr id="37" name="Group 36"/>
          <p:cNvGrpSpPr/>
          <p:nvPr/>
        </p:nvGrpSpPr>
        <p:grpSpPr>
          <a:xfrm>
            <a:off x="10230100" y="1277254"/>
            <a:ext cx="1617815" cy="1804378"/>
            <a:chOff x="10230100" y="1248228"/>
            <a:chExt cx="1617815" cy="1804378"/>
          </a:xfrm>
        </p:grpSpPr>
        <p:sp>
          <p:nvSpPr>
            <p:cNvPr id="38" name="Oval 37"/>
            <p:cNvSpPr/>
            <p:nvPr/>
          </p:nvSpPr>
          <p:spPr>
            <a:xfrm>
              <a:off x="10319007"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A</a:t>
              </a:r>
              <a:endParaRPr lang="en-US" sz="8000" dirty="0"/>
            </a:p>
          </p:txBody>
        </p:sp>
        <p:sp>
          <p:nvSpPr>
            <p:cNvPr id="39" name="TextBox 38"/>
            <p:cNvSpPr txBox="1"/>
            <p:nvPr/>
          </p:nvSpPr>
          <p:spPr>
            <a:xfrm>
              <a:off x="10230100" y="2683274"/>
              <a:ext cx="1617815" cy="369332"/>
            </a:xfrm>
            <a:prstGeom prst="rect">
              <a:avLst/>
            </a:prstGeom>
            <a:noFill/>
          </p:spPr>
          <p:txBody>
            <a:bodyPr wrap="none" rtlCol="0">
              <a:spAutoFit/>
            </a:bodyPr>
            <a:lstStyle/>
            <a:p>
              <a:r>
                <a:rPr lang="en-MY" dirty="0" smtClean="0"/>
                <a:t>Act - Improving</a:t>
              </a:r>
              <a:endParaRPr lang="en-US" dirty="0"/>
            </a:p>
          </p:txBody>
        </p:sp>
      </p:grpSp>
    </p:spTree>
    <p:extLst>
      <p:ext uri="{BB962C8B-B14F-4D97-AF65-F5344CB8AC3E}">
        <p14:creationId xmlns:p14="http://schemas.microsoft.com/office/powerpoint/2010/main" val="3671475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755" y="3193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Programme Planning</a:t>
            </a:r>
            <a:endParaRPr lang="en-US" dirty="0"/>
          </a:p>
        </p:txBody>
      </p:sp>
      <p:sp>
        <p:nvSpPr>
          <p:cNvPr id="3" name="Rectangle 2"/>
          <p:cNvSpPr/>
          <p:nvPr/>
        </p:nvSpPr>
        <p:spPr>
          <a:xfrm>
            <a:off x="7347576" y="3193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PO Attainment</a:t>
            </a:r>
            <a:endParaRPr lang="en-US" dirty="0"/>
          </a:p>
        </p:txBody>
      </p:sp>
      <p:sp>
        <p:nvSpPr>
          <p:cNvPr id="4" name="Rectangle 3"/>
          <p:cNvSpPr/>
          <p:nvPr/>
        </p:nvSpPr>
        <p:spPr>
          <a:xfrm>
            <a:off x="10248807" y="3193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Programme Revision</a:t>
            </a:r>
            <a:endParaRPr lang="en-US" dirty="0"/>
          </a:p>
        </p:txBody>
      </p:sp>
      <p:cxnSp>
        <p:nvCxnSpPr>
          <p:cNvPr id="5" name="Straight Arrow Connector 4"/>
          <p:cNvCxnSpPr/>
          <p:nvPr/>
        </p:nvCxnSpPr>
        <p:spPr>
          <a:xfrm>
            <a:off x="8967576" y="3463910"/>
            <a:ext cx="1281231"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513" y="3098014"/>
            <a:ext cx="1302525" cy="646331"/>
          </a:xfrm>
          <a:prstGeom prst="rect">
            <a:avLst/>
          </a:prstGeom>
          <a:noFill/>
        </p:spPr>
        <p:txBody>
          <a:bodyPr wrap="square" rtlCol="0">
            <a:spAutoFit/>
          </a:bodyPr>
          <a:lstStyle/>
          <a:p>
            <a:r>
              <a:rPr lang="en-MY" dirty="0" smtClean="0"/>
              <a:t>Programme Level</a:t>
            </a:r>
            <a:endParaRPr lang="en-US" dirty="0"/>
          </a:p>
        </p:txBody>
      </p:sp>
      <p:sp>
        <p:nvSpPr>
          <p:cNvPr id="8" name="TextBox 7"/>
          <p:cNvSpPr txBox="1"/>
          <p:nvPr/>
        </p:nvSpPr>
        <p:spPr>
          <a:xfrm>
            <a:off x="14513" y="4381736"/>
            <a:ext cx="981492" cy="646331"/>
          </a:xfrm>
          <a:prstGeom prst="rect">
            <a:avLst/>
          </a:prstGeom>
          <a:noFill/>
        </p:spPr>
        <p:txBody>
          <a:bodyPr wrap="square" rtlCol="0">
            <a:spAutoFit/>
          </a:bodyPr>
          <a:lstStyle/>
          <a:p>
            <a:r>
              <a:rPr lang="en-MY" dirty="0" smtClean="0"/>
              <a:t>Course Level</a:t>
            </a:r>
            <a:endParaRPr lang="en-US" dirty="0"/>
          </a:p>
        </p:txBody>
      </p:sp>
      <p:sp>
        <p:nvSpPr>
          <p:cNvPr id="11" name="TextBox 10"/>
          <p:cNvSpPr txBox="1"/>
          <p:nvPr/>
        </p:nvSpPr>
        <p:spPr>
          <a:xfrm>
            <a:off x="14513" y="6133201"/>
            <a:ext cx="981492" cy="646331"/>
          </a:xfrm>
          <a:prstGeom prst="rect">
            <a:avLst/>
          </a:prstGeom>
          <a:noFill/>
        </p:spPr>
        <p:txBody>
          <a:bodyPr wrap="square" rtlCol="0">
            <a:spAutoFit/>
          </a:bodyPr>
          <a:lstStyle/>
          <a:p>
            <a:r>
              <a:rPr lang="en-MY" dirty="0" smtClean="0"/>
              <a:t>Time Frame</a:t>
            </a:r>
            <a:endParaRPr lang="en-US" dirty="0"/>
          </a:p>
        </p:txBody>
      </p:sp>
      <p:sp>
        <p:nvSpPr>
          <p:cNvPr id="12" name="Rounded Rectangle 11"/>
          <p:cNvSpPr/>
          <p:nvPr/>
        </p:nvSpPr>
        <p:spPr>
          <a:xfrm>
            <a:off x="1504755" y="6270171"/>
            <a:ext cx="3158671" cy="39188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MY" dirty="0" smtClean="0">
                <a:solidFill>
                  <a:schemeClr val="tx1"/>
                </a:solidFill>
              </a:rPr>
              <a:t>Trimester 1</a:t>
            </a:r>
            <a:endParaRPr lang="en-US" dirty="0">
              <a:solidFill>
                <a:schemeClr val="tx1"/>
              </a:solidFill>
            </a:endParaRPr>
          </a:p>
        </p:txBody>
      </p:sp>
      <p:sp>
        <p:nvSpPr>
          <p:cNvPr id="13" name="Rounded Rectangle 12"/>
          <p:cNvSpPr/>
          <p:nvPr/>
        </p:nvSpPr>
        <p:spPr>
          <a:xfrm>
            <a:off x="5038350" y="6270171"/>
            <a:ext cx="3158671" cy="39188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MY" dirty="0" smtClean="0">
                <a:solidFill>
                  <a:schemeClr val="tx1"/>
                </a:solidFill>
              </a:rPr>
              <a:t>Trimester 2</a:t>
            </a:r>
            <a:endParaRPr lang="en-US" dirty="0">
              <a:solidFill>
                <a:schemeClr val="tx1"/>
              </a:solidFill>
            </a:endParaRPr>
          </a:p>
        </p:txBody>
      </p:sp>
      <p:sp>
        <p:nvSpPr>
          <p:cNvPr id="14" name="Rounded Rectangle 13"/>
          <p:cNvSpPr/>
          <p:nvPr/>
        </p:nvSpPr>
        <p:spPr>
          <a:xfrm>
            <a:off x="8571945" y="6270171"/>
            <a:ext cx="3158671" cy="39188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MY" dirty="0" smtClean="0">
                <a:solidFill>
                  <a:schemeClr val="tx1"/>
                </a:solidFill>
              </a:rPr>
              <a:t>Trimester 3</a:t>
            </a:r>
            <a:endParaRPr lang="en-US" dirty="0">
              <a:solidFill>
                <a:schemeClr val="tx1"/>
              </a:solidFill>
            </a:endParaRPr>
          </a:p>
        </p:txBody>
      </p:sp>
      <p:cxnSp>
        <p:nvCxnSpPr>
          <p:cNvPr id="15" name="Straight Connector 14"/>
          <p:cNvCxnSpPr/>
          <p:nvPr/>
        </p:nvCxnSpPr>
        <p:spPr>
          <a:xfrm>
            <a:off x="3066699" y="4113668"/>
            <a:ext cx="7992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61966" y="4113668"/>
            <a:ext cx="0" cy="268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617686" y="4113668"/>
            <a:ext cx="0" cy="268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151281" y="4113668"/>
            <a:ext cx="0" cy="2680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2"/>
          </p:cNvCxnSpPr>
          <p:nvPr/>
        </p:nvCxnSpPr>
        <p:spPr>
          <a:xfrm>
            <a:off x="8157576" y="3733910"/>
            <a:ext cx="0" cy="379758"/>
          </a:xfrm>
          <a:prstGeom prst="line">
            <a:avLst/>
          </a:prstGeom>
          <a:ln w="25400">
            <a:solidFill>
              <a:srgbClr val="C0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p:cNvCxnSpPr>
          <p:nvPr/>
        </p:nvCxnSpPr>
        <p:spPr>
          <a:xfrm>
            <a:off x="11058807" y="3733910"/>
            <a:ext cx="0" cy="379758"/>
          </a:xfrm>
          <a:prstGeom prst="line">
            <a:avLst/>
          </a:prstGeom>
          <a:ln w="25400">
            <a:solidFill>
              <a:srgbClr val="C0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567058" y="708091"/>
            <a:ext cx="3619709" cy="307777"/>
          </a:xfrm>
          <a:prstGeom prst="rect">
            <a:avLst/>
          </a:prstGeom>
        </p:spPr>
        <p:txBody>
          <a:bodyPr wrap="none">
            <a:spAutoFit/>
          </a:bodyPr>
          <a:lstStyle/>
          <a:p>
            <a:pPr algn="ctr"/>
            <a:r>
              <a:rPr lang="en-MY" sz="1400" dirty="0" smtClean="0"/>
              <a:t>*APMR: Annual Programme Monitoring Report</a:t>
            </a:r>
            <a:endParaRPr lang="en-US" sz="1400" dirty="0"/>
          </a:p>
        </p:txBody>
      </p:sp>
      <p:sp>
        <p:nvSpPr>
          <p:cNvPr id="22" name="Horizontal Scroll 21"/>
          <p:cNvSpPr/>
          <p:nvPr/>
        </p:nvSpPr>
        <p:spPr>
          <a:xfrm>
            <a:off x="41659" y="1362143"/>
            <a:ext cx="1463096" cy="1212169"/>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MY" dirty="0" smtClean="0"/>
              <a:t>Annually</a:t>
            </a:r>
            <a:endParaRPr lang="en-US" dirty="0"/>
          </a:p>
        </p:txBody>
      </p:sp>
      <p:grpSp>
        <p:nvGrpSpPr>
          <p:cNvPr id="23" name="Group 22"/>
          <p:cNvGrpSpPr/>
          <p:nvPr/>
        </p:nvGrpSpPr>
        <p:grpSpPr>
          <a:xfrm>
            <a:off x="1521387" y="1272300"/>
            <a:ext cx="1574470" cy="1809332"/>
            <a:chOff x="1733420" y="1248228"/>
            <a:chExt cx="1574470" cy="1809332"/>
          </a:xfrm>
        </p:grpSpPr>
        <p:sp>
          <p:nvSpPr>
            <p:cNvPr id="24" name="Oval 23"/>
            <p:cNvSpPr/>
            <p:nvPr/>
          </p:nvSpPr>
          <p:spPr>
            <a:xfrm>
              <a:off x="180065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P</a:t>
              </a:r>
              <a:endParaRPr lang="en-US" sz="8000" dirty="0"/>
            </a:p>
          </p:txBody>
        </p:sp>
        <p:sp>
          <p:nvSpPr>
            <p:cNvPr id="25" name="TextBox 24"/>
            <p:cNvSpPr txBox="1"/>
            <p:nvPr/>
          </p:nvSpPr>
          <p:spPr>
            <a:xfrm>
              <a:off x="1733420" y="2688228"/>
              <a:ext cx="1574470" cy="369332"/>
            </a:xfrm>
            <a:prstGeom prst="rect">
              <a:avLst/>
            </a:prstGeom>
            <a:noFill/>
          </p:spPr>
          <p:txBody>
            <a:bodyPr wrap="none" rtlCol="0">
              <a:spAutoFit/>
            </a:bodyPr>
            <a:lstStyle/>
            <a:p>
              <a:r>
                <a:rPr lang="en-MY" dirty="0" smtClean="0"/>
                <a:t>Plan - Planning</a:t>
              </a:r>
              <a:endParaRPr lang="en-US" dirty="0"/>
            </a:p>
          </p:txBody>
        </p:sp>
      </p:grpSp>
      <p:grpSp>
        <p:nvGrpSpPr>
          <p:cNvPr id="26" name="Group 25"/>
          <p:cNvGrpSpPr/>
          <p:nvPr/>
        </p:nvGrpSpPr>
        <p:grpSpPr>
          <a:xfrm>
            <a:off x="4252776" y="1272300"/>
            <a:ext cx="1937838" cy="1809332"/>
            <a:chOff x="4252776" y="1248228"/>
            <a:chExt cx="1937838" cy="1809332"/>
          </a:xfrm>
        </p:grpSpPr>
        <p:sp>
          <p:nvSpPr>
            <p:cNvPr id="27" name="Oval 26"/>
            <p:cNvSpPr/>
            <p:nvPr/>
          </p:nvSpPr>
          <p:spPr>
            <a:xfrm>
              <a:off x="450169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D</a:t>
              </a:r>
              <a:endParaRPr lang="en-US" sz="8000" dirty="0"/>
            </a:p>
          </p:txBody>
        </p:sp>
        <p:sp>
          <p:nvSpPr>
            <p:cNvPr id="28" name="TextBox 27"/>
            <p:cNvSpPr txBox="1"/>
            <p:nvPr/>
          </p:nvSpPr>
          <p:spPr>
            <a:xfrm>
              <a:off x="4252776" y="2688228"/>
              <a:ext cx="1937838" cy="369332"/>
            </a:xfrm>
            <a:prstGeom prst="rect">
              <a:avLst/>
            </a:prstGeom>
            <a:noFill/>
          </p:spPr>
          <p:txBody>
            <a:bodyPr wrap="none" rtlCol="0">
              <a:spAutoFit/>
            </a:bodyPr>
            <a:lstStyle/>
            <a:p>
              <a:r>
                <a:rPr lang="en-MY" dirty="0" smtClean="0"/>
                <a:t>Do - Implementing</a:t>
              </a:r>
              <a:endParaRPr lang="en-US" dirty="0"/>
            </a:p>
          </p:txBody>
        </p:sp>
      </p:grpSp>
      <p:grpSp>
        <p:nvGrpSpPr>
          <p:cNvPr id="29" name="Group 28"/>
          <p:cNvGrpSpPr/>
          <p:nvPr/>
        </p:nvGrpSpPr>
        <p:grpSpPr>
          <a:xfrm>
            <a:off x="7223952" y="1277254"/>
            <a:ext cx="1885773" cy="1804378"/>
            <a:chOff x="7223952" y="1248228"/>
            <a:chExt cx="1885773" cy="1804378"/>
          </a:xfrm>
        </p:grpSpPr>
        <p:sp>
          <p:nvSpPr>
            <p:cNvPr id="30" name="Oval 29"/>
            <p:cNvSpPr/>
            <p:nvPr/>
          </p:nvSpPr>
          <p:spPr>
            <a:xfrm>
              <a:off x="7446838"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C</a:t>
              </a:r>
              <a:endParaRPr lang="en-US" sz="8000" dirty="0"/>
            </a:p>
          </p:txBody>
        </p:sp>
        <p:sp>
          <p:nvSpPr>
            <p:cNvPr id="31" name="TextBox 30"/>
            <p:cNvSpPr txBox="1"/>
            <p:nvPr/>
          </p:nvSpPr>
          <p:spPr>
            <a:xfrm>
              <a:off x="7223952" y="2683274"/>
              <a:ext cx="1885773" cy="369332"/>
            </a:xfrm>
            <a:prstGeom prst="rect">
              <a:avLst/>
            </a:prstGeom>
            <a:noFill/>
          </p:spPr>
          <p:txBody>
            <a:bodyPr wrap="none" rtlCol="0">
              <a:spAutoFit/>
            </a:bodyPr>
            <a:lstStyle/>
            <a:p>
              <a:r>
                <a:rPr lang="en-MY" dirty="0" smtClean="0"/>
                <a:t>Check - Evaluating</a:t>
              </a:r>
              <a:endParaRPr lang="en-US" dirty="0"/>
            </a:p>
          </p:txBody>
        </p:sp>
      </p:grpSp>
      <p:grpSp>
        <p:nvGrpSpPr>
          <p:cNvPr id="32" name="Group 31"/>
          <p:cNvGrpSpPr/>
          <p:nvPr/>
        </p:nvGrpSpPr>
        <p:grpSpPr>
          <a:xfrm>
            <a:off x="10230100" y="1277254"/>
            <a:ext cx="1617815" cy="1804378"/>
            <a:chOff x="10230100" y="1248228"/>
            <a:chExt cx="1617815" cy="1804378"/>
          </a:xfrm>
        </p:grpSpPr>
        <p:sp>
          <p:nvSpPr>
            <p:cNvPr id="33" name="Oval 32"/>
            <p:cNvSpPr/>
            <p:nvPr/>
          </p:nvSpPr>
          <p:spPr>
            <a:xfrm>
              <a:off x="10319007"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A</a:t>
              </a:r>
              <a:endParaRPr lang="en-US" sz="8000" dirty="0"/>
            </a:p>
          </p:txBody>
        </p:sp>
        <p:sp>
          <p:nvSpPr>
            <p:cNvPr id="34" name="TextBox 33"/>
            <p:cNvSpPr txBox="1"/>
            <p:nvPr/>
          </p:nvSpPr>
          <p:spPr>
            <a:xfrm>
              <a:off x="10230100" y="2683274"/>
              <a:ext cx="1617815" cy="369332"/>
            </a:xfrm>
            <a:prstGeom prst="rect">
              <a:avLst/>
            </a:prstGeom>
            <a:noFill/>
          </p:spPr>
          <p:txBody>
            <a:bodyPr wrap="none" rtlCol="0">
              <a:spAutoFit/>
            </a:bodyPr>
            <a:lstStyle/>
            <a:p>
              <a:r>
                <a:rPr lang="en-MY" dirty="0" smtClean="0"/>
                <a:t>Act - Improving</a:t>
              </a:r>
              <a:endParaRPr lang="en-US" dirty="0"/>
            </a:p>
          </p:txBody>
        </p:sp>
      </p:grpSp>
      <p:sp>
        <p:nvSpPr>
          <p:cNvPr id="35" name="TextBox 34"/>
          <p:cNvSpPr txBox="1"/>
          <p:nvPr/>
        </p:nvSpPr>
        <p:spPr>
          <a:xfrm>
            <a:off x="9228920" y="3140616"/>
            <a:ext cx="873957" cy="369332"/>
          </a:xfrm>
          <a:prstGeom prst="rect">
            <a:avLst/>
          </a:prstGeom>
          <a:noFill/>
        </p:spPr>
        <p:txBody>
          <a:bodyPr wrap="none" rtlCol="0">
            <a:spAutoFit/>
          </a:bodyPr>
          <a:lstStyle/>
          <a:p>
            <a:r>
              <a:rPr lang="en-MY" dirty="0" smtClean="0"/>
              <a:t>APMR*</a:t>
            </a:r>
            <a:endParaRPr lang="en-US" dirty="0"/>
          </a:p>
        </p:txBody>
      </p:sp>
      <p:sp>
        <p:nvSpPr>
          <p:cNvPr id="36" name="TextBox 35"/>
          <p:cNvSpPr txBox="1"/>
          <p:nvPr/>
        </p:nvSpPr>
        <p:spPr>
          <a:xfrm>
            <a:off x="3024425" y="3856055"/>
            <a:ext cx="3374963" cy="307777"/>
          </a:xfrm>
          <a:prstGeom prst="rect">
            <a:avLst/>
          </a:prstGeom>
          <a:noFill/>
        </p:spPr>
        <p:txBody>
          <a:bodyPr wrap="none" rtlCol="0">
            <a:spAutoFit/>
          </a:bodyPr>
          <a:lstStyle/>
          <a:p>
            <a:r>
              <a:rPr lang="en-MY" sz="1400" dirty="0" smtClean="0"/>
              <a:t>PO Attainment is evaluated every trimester</a:t>
            </a:r>
            <a:endParaRPr lang="en-US" sz="1400" dirty="0"/>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527" y="4417801"/>
            <a:ext cx="3330877" cy="1598400"/>
          </a:xfrm>
          <a:prstGeom prst="rect">
            <a:avLst/>
          </a:prstGeom>
          <a:ln>
            <a:solidFill>
              <a:srgbClr val="C00000"/>
            </a:solidFill>
          </a:ln>
        </p:spPr>
      </p:pic>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2246" y="4417801"/>
            <a:ext cx="3330877" cy="1598400"/>
          </a:xfrm>
          <a:prstGeom prst="rect">
            <a:avLst/>
          </a:prstGeom>
          <a:ln>
            <a:solidFill>
              <a:srgbClr val="C00000"/>
            </a:solidFill>
          </a:ln>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7965" y="4417801"/>
            <a:ext cx="3330877" cy="1598400"/>
          </a:xfrm>
          <a:prstGeom prst="rect">
            <a:avLst/>
          </a:prstGeom>
          <a:ln>
            <a:solidFill>
              <a:srgbClr val="C00000"/>
            </a:solidFill>
          </a:ln>
        </p:spPr>
      </p:pic>
    </p:spTree>
    <p:extLst>
      <p:ext uri="{BB962C8B-B14F-4D97-AF65-F5344CB8AC3E}">
        <p14:creationId xmlns:p14="http://schemas.microsoft.com/office/powerpoint/2010/main" val="2027080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5898"/>
            <a:ext cx="10131425" cy="1456267"/>
          </a:xfrm>
        </p:spPr>
        <p:txBody>
          <a:bodyPr/>
          <a:lstStyle/>
          <a:p>
            <a:r>
              <a:rPr lang="en-MY" dirty="0"/>
              <a:t>Why is OBE needed? – Paradigm Shift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1331309"/>
              </p:ext>
            </p:extLst>
          </p:nvPr>
        </p:nvGraphicFramePr>
        <p:xfrm>
          <a:off x="838200" y="1320302"/>
          <a:ext cx="10515600" cy="4394200"/>
        </p:xfrm>
        <a:graphic>
          <a:graphicData uri="http://schemas.openxmlformats.org/drawingml/2006/table">
            <a:tbl>
              <a:tblPr firstRow="1" bandRow="1">
                <a:tableStyleId>{073A0DAA-6AF3-43AB-8588-CEC1D06C72B9}</a:tableStyleId>
              </a:tblPr>
              <a:tblGrid>
                <a:gridCol w="2314074"/>
                <a:gridCol w="4100763"/>
                <a:gridCol w="4100763"/>
              </a:tblGrid>
              <a:tr h="370840">
                <a:tc>
                  <a:txBody>
                    <a:bodyPr/>
                    <a:lstStyle/>
                    <a:p>
                      <a:pPr algn="ctr">
                        <a:spcAft>
                          <a:spcPts val="0"/>
                        </a:spcAft>
                      </a:pPr>
                      <a:r>
                        <a:rPr lang="en-US" sz="2000" dirty="0">
                          <a:effectLst/>
                        </a:rPr>
                        <a:t>Aspect</a:t>
                      </a:r>
                      <a:endParaRPr lang="en-MY" sz="2000" dirty="0">
                        <a:effectLst/>
                        <a:latin typeface="Times New Roman"/>
                        <a:ea typeface="Times New Roman"/>
                      </a:endParaRPr>
                    </a:p>
                  </a:txBody>
                  <a:tcPr marL="68580" marR="68580" marT="0" marB="0"/>
                </a:tc>
                <a:tc>
                  <a:txBody>
                    <a:bodyPr/>
                    <a:lstStyle/>
                    <a:p>
                      <a:pPr algn="ctr">
                        <a:spcAft>
                          <a:spcPts val="0"/>
                        </a:spcAft>
                      </a:pPr>
                      <a:r>
                        <a:rPr lang="en-US" sz="2000" dirty="0">
                          <a:effectLst/>
                        </a:rPr>
                        <a:t>Conventional Education</a:t>
                      </a:r>
                      <a:endParaRPr lang="en-MY" sz="2000" dirty="0">
                        <a:effectLst/>
                        <a:latin typeface="Times New Roman"/>
                        <a:ea typeface="Times New Roman"/>
                      </a:endParaRPr>
                    </a:p>
                  </a:txBody>
                  <a:tcPr marL="68580" marR="68580" marT="0" marB="0"/>
                </a:tc>
                <a:tc>
                  <a:txBody>
                    <a:bodyPr/>
                    <a:lstStyle/>
                    <a:p>
                      <a:pPr algn="ctr">
                        <a:spcAft>
                          <a:spcPts val="0"/>
                        </a:spcAft>
                      </a:pPr>
                      <a:r>
                        <a:rPr lang="en-US" sz="2000" dirty="0">
                          <a:effectLst/>
                        </a:rPr>
                        <a:t>Outcome-Based </a:t>
                      </a:r>
                      <a:r>
                        <a:rPr lang="en-US" sz="2000" dirty="0" smtClean="0">
                          <a:effectLst/>
                        </a:rPr>
                        <a:t>Education</a:t>
                      </a:r>
                      <a:endParaRPr lang="en-MY" sz="2000" dirty="0">
                        <a:effectLst/>
                        <a:latin typeface="Times New Roman"/>
                        <a:ea typeface="Times New Roman"/>
                      </a:endParaRPr>
                    </a:p>
                  </a:txBody>
                  <a:tcPr marL="68580" marR="68580" marT="0" marB="0"/>
                </a:tc>
              </a:tr>
              <a:tr h="370840">
                <a:tc>
                  <a:txBody>
                    <a:bodyPr/>
                    <a:lstStyle/>
                    <a:p>
                      <a:pPr>
                        <a:spcAft>
                          <a:spcPts val="0"/>
                        </a:spcAft>
                      </a:pPr>
                      <a:r>
                        <a:rPr lang="en-US" sz="2000" dirty="0">
                          <a:solidFill>
                            <a:schemeClr val="bg1"/>
                          </a:solidFill>
                          <a:effectLst/>
                        </a:rPr>
                        <a:t>Learner Attribute</a:t>
                      </a:r>
                      <a:endParaRPr lang="en-MY" sz="2000" dirty="0">
                        <a:solidFill>
                          <a:schemeClr val="bg1"/>
                        </a:solidFill>
                        <a:effectLst/>
                      </a:endParaRPr>
                    </a:p>
                    <a:p>
                      <a:pPr>
                        <a:spcAft>
                          <a:spcPts val="0"/>
                        </a:spcAft>
                      </a:pPr>
                      <a:r>
                        <a:rPr lang="en-US" sz="2000" dirty="0">
                          <a:solidFill>
                            <a:schemeClr val="bg1"/>
                          </a:solidFill>
                          <a:effectLst/>
                        </a:rPr>
                        <a:t> </a:t>
                      </a:r>
                      <a:endParaRPr lang="en-MY" sz="2000" dirty="0">
                        <a:solidFill>
                          <a:schemeClr val="bg1"/>
                        </a:solidFill>
                        <a:effectLst/>
                        <a:latin typeface="Times New Roman"/>
                        <a:ea typeface="Times New Roman"/>
                      </a:endParaRPr>
                    </a:p>
                  </a:txBody>
                  <a:tcPr marL="68580" marR="68580" marT="0" marB="0" anchor="ctr">
                    <a:solidFill>
                      <a:schemeClr val="tx1">
                        <a:lumMod val="65000"/>
                        <a:lumOff val="35000"/>
                      </a:schemeClr>
                    </a:solidFill>
                  </a:tcPr>
                </a:tc>
                <a:tc>
                  <a:txBody>
                    <a:bodyPr/>
                    <a:lstStyle/>
                    <a:p>
                      <a:pPr>
                        <a:spcAft>
                          <a:spcPts val="0"/>
                        </a:spcAft>
                      </a:pPr>
                      <a:r>
                        <a:rPr lang="en-US" sz="2400" dirty="0">
                          <a:effectLst/>
                        </a:rPr>
                        <a:t>Passive, rote learning, reliance on past years’ questions </a:t>
                      </a:r>
                      <a:endParaRPr lang="en-MY" sz="2400" dirty="0">
                        <a:effectLst/>
                        <a:latin typeface="Times New Roman"/>
                        <a:ea typeface="Times New Roman"/>
                      </a:endParaRPr>
                    </a:p>
                  </a:txBody>
                  <a:tcPr marL="68580" marR="68580" marT="0" marB="0" anchor="ctr"/>
                </a:tc>
                <a:tc>
                  <a:txBody>
                    <a:bodyPr/>
                    <a:lstStyle/>
                    <a:p>
                      <a:pPr>
                        <a:spcAft>
                          <a:spcPts val="0"/>
                        </a:spcAft>
                      </a:pPr>
                      <a:r>
                        <a:rPr lang="en-US" sz="2400">
                          <a:effectLst/>
                        </a:rPr>
                        <a:t>Learn with purpose/outcome in mind</a:t>
                      </a:r>
                      <a:endParaRPr lang="en-MY" sz="2400">
                        <a:effectLst/>
                        <a:latin typeface="Times New Roman"/>
                        <a:ea typeface="Times New Roman"/>
                      </a:endParaRPr>
                    </a:p>
                  </a:txBody>
                  <a:tcPr marL="68580" marR="68580" marT="0" marB="0" anchor="ctr"/>
                </a:tc>
              </a:tr>
              <a:tr h="370840">
                <a:tc>
                  <a:txBody>
                    <a:bodyPr/>
                    <a:lstStyle/>
                    <a:p>
                      <a:pPr>
                        <a:spcAft>
                          <a:spcPts val="0"/>
                        </a:spcAft>
                      </a:pPr>
                      <a:r>
                        <a:rPr lang="en-US" sz="2000" dirty="0">
                          <a:solidFill>
                            <a:schemeClr val="bg1"/>
                          </a:solidFill>
                          <a:effectLst/>
                        </a:rPr>
                        <a:t>Instructional Planning Process</a:t>
                      </a:r>
                      <a:endParaRPr lang="en-MY" sz="2000" dirty="0">
                        <a:solidFill>
                          <a:schemeClr val="bg1"/>
                        </a:solidFill>
                        <a:effectLst/>
                        <a:latin typeface="Times New Roman"/>
                        <a:ea typeface="Times New Roman"/>
                      </a:endParaRPr>
                    </a:p>
                  </a:txBody>
                  <a:tcPr marL="68580" marR="68580" marT="0" marB="0" anchor="ctr">
                    <a:solidFill>
                      <a:schemeClr val="tx1">
                        <a:lumMod val="65000"/>
                        <a:lumOff val="35000"/>
                      </a:schemeClr>
                    </a:solidFill>
                  </a:tcPr>
                </a:tc>
                <a:tc>
                  <a:txBody>
                    <a:bodyPr/>
                    <a:lstStyle/>
                    <a:p>
                      <a:pPr>
                        <a:spcAft>
                          <a:spcPts val="0"/>
                        </a:spcAft>
                      </a:pPr>
                      <a:r>
                        <a:rPr lang="en-US" sz="2400" dirty="0">
                          <a:effectLst/>
                        </a:rPr>
                        <a:t>Mainly cognitive domain</a:t>
                      </a:r>
                      <a:endParaRPr lang="en-MY" sz="2400" dirty="0">
                        <a:effectLst/>
                        <a:latin typeface="Times New Roman"/>
                        <a:ea typeface="Times New Roman"/>
                      </a:endParaRPr>
                    </a:p>
                  </a:txBody>
                  <a:tcPr marL="68580" marR="68580" marT="0" marB="0" anchor="ctr"/>
                </a:tc>
                <a:tc>
                  <a:txBody>
                    <a:bodyPr/>
                    <a:lstStyle/>
                    <a:p>
                      <a:pPr>
                        <a:spcAft>
                          <a:spcPts val="0"/>
                        </a:spcAft>
                      </a:pPr>
                      <a:r>
                        <a:rPr lang="en-US" sz="2400" dirty="0">
                          <a:effectLst/>
                        </a:rPr>
                        <a:t>Cognitive, affective and </a:t>
                      </a:r>
                      <a:r>
                        <a:rPr lang="en-US" sz="2400" dirty="0" smtClean="0">
                          <a:effectLst/>
                        </a:rPr>
                        <a:t>psychomotor</a:t>
                      </a:r>
                      <a:endParaRPr lang="en-MY" sz="2400" dirty="0">
                        <a:effectLst/>
                      </a:endParaRPr>
                    </a:p>
                  </a:txBody>
                  <a:tcPr marL="68580" marR="68580" marT="0" marB="0" anchor="ctr"/>
                </a:tc>
              </a:tr>
              <a:tr h="370840">
                <a:tc>
                  <a:txBody>
                    <a:bodyPr/>
                    <a:lstStyle/>
                    <a:p>
                      <a:pPr>
                        <a:spcAft>
                          <a:spcPts val="0"/>
                        </a:spcAft>
                      </a:pPr>
                      <a:r>
                        <a:rPr lang="en-US" sz="2000" dirty="0">
                          <a:solidFill>
                            <a:schemeClr val="bg1"/>
                          </a:solidFill>
                          <a:effectLst/>
                        </a:rPr>
                        <a:t>Curriculum</a:t>
                      </a:r>
                      <a:endParaRPr lang="en-MY" sz="2000" dirty="0">
                        <a:solidFill>
                          <a:schemeClr val="bg1"/>
                        </a:solidFill>
                        <a:effectLst/>
                      </a:endParaRPr>
                    </a:p>
                    <a:p>
                      <a:pPr>
                        <a:spcAft>
                          <a:spcPts val="0"/>
                        </a:spcAft>
                      </a:pPr>
                      <a:r>
                        <a:rPr lang="en-US" sz="2000" dirty="0">
                          <a:solidFill>
                            <a:schemeClr val="bg1"/>
                          </a:solidFill>
                          <a:effectLst/>
                        </a:rPr>
                        <a:t>Design and Delivery </a:t>
                      </a:r>
                      <a:endParaRPr lang="en-MY" sz="2000" dirty="0">
                        <a:solidFill>
                          <a:schemeClr val="bg1"/>
                        </a:solidFill>
                        <a:effectLst/>
                        <a:latin typeface="Times New Roman"/>
                        <a:ea typeface="Times New Roman"/>
                      </a:endParaRPr>
                    </a:p>
                  </a:txBody>
                  <a:tcPr marL="68580" marR="68580" marT="0" marB="0" anchor="ctr">
                    <a:solidFill>
                      <a:schemeClr val="tx1">
                        <a:lumMod val="65000"/>
                        <a:lumOff val="35000"/>
                      </a:schemeClr>
                    </a:solidFill>
                  </a:tcPr>
                </a:tc>
                <a:tc>
                  <a:txBody>
                    <a:bodyPr/>
                    <a:lstStyle/>
                    <a:p>
                      <a:pPr>
                        <a:spcAft>
                          <a:spcPts val="0"/>
                        </a:spcAft>
                      </a:pPr>
                      <a:r>
                        <a:rPr lang="en-US" sz="2400" dirty="0">
                          <a:effectLst/>
                        </a:rPr>
                        <a:t>Adhere to rigid syllabi and curriculum </a:t>
                      </a:r>
                      <a:endParaRPr lang="en-MY" sz="2400" dirty="0">
                        <a:effectLst/>
                        <a:latin typeface="Times New Roman"/>
                        <a:ea typeface="Times New Roman"/>
                      </a:endParaRPr>
                    </a:p>
                  </a:txBody>
                  <a:tcPr marL="68580" marR="68580" marT="0" marB="0" anchor="ctr"/>
                </a:tc>
                <a:tc>
                  <a:txBody>
                    <a:bodyPr/>
                    <a:lstStyle/>
                    <a:p>
                      <a:pPr>
                        <a:spcAft>
                          <a:spcPts val="0"/>
                        </a:spcAft>
                      </a:pPr>
                      <a:r>
                        <a:rPr lang="en-US" sz="2400" dirty="0">
                          <a:effectLst/>
                        </a:rPr>
                        <a:t>Facilitate student’s learning to achieve </a:t>
                      </a:r>
                      <a:r>
                        <a:rPr lang="en-US" sz="2400" dirty="0" smtClean="0">
                          <a:effectLst/>
                        </a:rPr>
                        <a:t>CO</a:t>
                      </a:r>
                      <a:endParaRPr lang="en-MY" sz="2400" dirty="0">
                        <a:effectLst/>
                      </a:endParaRPr>
                    </a:p>
                  </a:txBody>
                  <a:tcPr marL="68580" marR="68580" marT="0" marB="0" anchor="ctr"/>
                </a:tc>
              </a:tr>
              <a:tr h="370840">
                <a:tc>
                  <a:txBody>
                    <a:bodyPr/>
                    <a:lstStyle/>
                    <a:p>
                      <a:pPr>
                        <a:spcAft>
                          <a:spcPts val="0"/>
                        </a:spcAft>
                      </a:pPr>
                      <a:r>
                        <a:rPr lang="en-US" sz="2000" dirty="0">
                          <a:solidFill>
                            <a:schemeClr val="bg1"/>
                          </a:solidFill>
                          <a:effectLst/>
                        </a:rPr>
                        <a:t>Assessment Method</a:t>
                      </a:r>
                      <a:endParaRPr lang="en-MY" sz="2000" dirty="0">
                        <a:solidFill>
                          <a:schemeClr val="bg1"/>
                        </a:solidFill>
                        <a:effectLst/>
                        <a:latin typeface="Times New Roman"/>
                        <a:ea typeface="Times New Roman"/>
                      </a:endParaRPr>
                    </a:p>
                  </a:txBody>
                  <a:tcPr marL="68580" marR="68580" marT="0" marB="0" anchor="ctr">
                    <a:solidFill>
                      <a:schemeClr val="tx1">
                        <a:lumMod val="65000"/>
                        <a:lumOff val="35000"/>
                      </a:schemeClr>
                    </a:solidFill>
                  </a:tcPr>
                </a:tc>
                <a:tc>
                  <a:txBody>
                    <a:bodyPr/>
                    <a:lstStyle/>
                    <a:p>
                      <a:pPr>
                        <a:spcAft>
                          <a:spcPts val="0"/>
                        </a:spcAft>
                      </a:pPr>
                      <a:r>
                        <a:rPr lang="en-US" sz="2400">
                          <a:effectLst/>
                        </a:rPr>
                        <a:t>Follow the norm and/or lecturer’s preference</a:t>
                      </a:r>
                      <a:endParaRPr lang="en-MY" sz="2400">
                        <a:effectLst/>
                        <a:latin typeface="Times New Roman"/>
                        <a:ea typeface="Times New Roman"/>
                      </a:endParaRPr>
                    </a:p>
                  </a:txBody>
                  <a:tcPr marL="68580" marR="68580" marT="0" marB="0" anchor="ctr"/>
                </a:tc>
                <a:tc>
                  <a:txBody>
                    <a:bodyPr/>
                    <a:lstStyle/>
                    <a:p>
                      <a:pPr>
                        <a:spcAft>
                          <a:spcPts val="0"/>
                        </a:spcAft>
                      </a:pPr>
                      <a:r>
                        <a:rPr lang="en-US" sz="2400" dirty="0">
                          <a:effectLst/>
                        </a:rPr>
                        <a:t>Use appropriate tools/tasks to support CO attainment </a:t>
                      </a:r>
                      <a:endParaRPr lang="en-MY" sz="2400" dirty="0">
                        <a:effectLst/>
                      </a:endParaRPr>
                    </a:p>
                  </a:txBody>
                  <a:tcPr marL="68580" marR="68580" marT="0" marB="0" anchor="ctr"/>
                </a:tc>
              </a:tr>
              <a:tr h="370840">
                <a:tc>
                  <a:txBody>
                    <a:bodyPr/>
                    <a:lstStyle/>
                    <a:p>
                      <a:pPr>
                        <a:spcAft>
                          <a:spcPts val="0"/>
                        </a:spcAft>
                      </a:pPr>
                      <a:r>
                        <a:rPr lang="en-US" sz="2000" dirty="0">
                          <a:solidFill>
                            <a:schemeClr val="bg1"/>
                          </a:solidFill>
                          <a:effectLst/>
                        </a:rPr>
                        <a:t>Outcome Orientation </a:t>
                      </a:r>
                      <a:endParaRPr lang="en-MY" sz="2000" dirty="0">
                        <a:solidFill>
                          <a:schemeClr val="bg1"/>
                        </a:solidFill>
                        <a:effectLst/>
                        <a:latin typeface="Times New Roman"/>
                        <a:ea typeface="Times New Roman"/>
                      </a:endParaRPr>
                    </a:p>
                  </a:txBody>
                  <a:tcPr marL="68580" marR="68580" marT="0" marB="0" anchor="ctr">
                    <a:solidFill>
                      <a:schemeClr val="tx1">
                        <a:lumMod val="65000"/>
                        <a:lumOff val="35000"/>
                      </a:schemeClr>
                    </a:solidFill>
                  </a:tcPr>
                </a:tc>
                <a:tc>
                  <a:txBody>
                    <a:bodyPr/>
                    <a:lstStyle/>
                    <a:p>
                      <a:pPr>
                        <a:spcAft>
                          <a:spcPts val="0"/>
                        </a:spcAft>
                      </a:pPr>
                      <a:r>
                        <a:rPr lang="en-US" sz="2400" dirty="0">
                          <a:effectLst/>
                        </a:rPr>
                        <a:t>Produce learners with adherence to curriculum and delivery methods</a:t>
                      </a:r>
                      <a:endParaRPr lang="en-MY" sz="2400" dirty="0">
                        <a:effectLst/>
                        <a:latin typeface="Times New Roman"/>
                        <a:ea typeface="Times New Roman"/>
                      </a:endParaRPr>
                    </a:p>
                  </a:txBody>
                  <a:tcPr marL="68580" marR="68580" marT="0" marB="0" anchor="ctr"/>
                </a:tc>
                <a:tc>
                  <a:txBody>
                    <a:bodyPr/>
                    <a:lstStyle/>
                    <a:p>
                      <a:pPr>
                        <a:spcAft>
                          <a:spcPts val="0"/>
                        </a:spcAft>
                      </a:pPr>
                      <a:r>
                        <a:rPr lang="en-US" sz="2400" dirty="0">
                          <a:effectLst/>
                        </a:rPr>
                        <a:t>Enhance active learning experience using assessment tasks with </a:t>
                      </a:r>
                      <a:r>
                        <a:rPr lang="en-US" sz="2400" dirty="0" smtClean="0">
                          <a:effectLst/>
                        </a:rPr>
                        <a:t>rubric</a:t>
                      </a:r>
                      <a:endParaRPr lang="en-MY" sz="2400" dirty="0">
                        <a:effectLst/>
                        <a:latin typeface="Times New Roman"/>
                        <a:ea typeface="Times New Roman"/>
                      </a:endParaRPr>
                    </a:p>
                  </a:txBody>
                  <a:tcPr marL="68580" marR="68580" marT="0" marB="0" anchor="ctr"/>
                </a:tc>
              </a:tr>
            </a:tbl>
          </a:graphicData>
        </a:graphic>
      </p:graphicFrame>
      <p:sp>
        <p:nvSpPr>
          <p:cNvPr id="4" name="Slide Number Placeholder 3"/>
          <p:cNvSpPr>
            <a:spLocks noGrp="1"/>
          </p:cNvSpPr>
          <p:nvPr>
            <p:ph type="sldNum" sz="quarter" idx="12"/>
          </p:nvPr>
        </p:nvSpPr>
        <p:spPr/>
        <p:txBody>
          <a:bodyPr/>
          <a:lstStyle/>
          <a:p>
            <a:fld id="{2C32F0BB-32F3-47BB-A87B-AFE79CF98572}" type="slidenum">
              <a:rPr lang="en-US" smtClean="0"/>
              <a:t>4</a:t>
            </a:fld>
            <a:endParaRPr lang="en-US"/>
          </a:p>
        </p:txBody>
      </p:sp>
    </p:spTree>
    <p:extLst>
      <p:ext uri="{BB962C8B-B14F-4D97-AF65-F5344CB8AC3E}">
        <p14:creationId xmlns:p14="http://schemas.microsoft.com/office/powerpoint/2010/main" val="746627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4" y="3280230"/>
            <a:ext cx="1331684" cy="646331"/>
          </a:xfrm>
          <a:prstGeom prst="rect">
            <a:avLst/>
          </a:prstGeom>
          <a:noFill/>
        </p:spPr>
        <p:txBody>
          <a:bodyPr wrap="square" rtlCol="0">
            <a:spAutoFit/>
          </a:bodyPr>
          <a:lstStyle/>
          <a:p>
            <a:r>
              <a:rPr lang="en-MY" dirty="0" smtClean="0"/>
              <a:t>Professional Level</a:t>
            </a:r>
            <a:endParaRPr lang="en-US" dirty="0"/>
          </a:p>
        </p:txBody>
      </p:sp>
      <p:sp>
        <p:nvSpPr>
          <p:cNvPr id="5" name="TextBox 4"/>
          <p:cNvSpPr txBox="1"/>
          <p:nvPr/>
        </p:nvSpPr>
        <p:spPr>
          <a:xfrm>
            <a:off x="14513" y="4215613"/>
            <a:ext cx="1302525" cy="646331"/>
          </a:xfrm>
          <a:prstGeom prst="rect">
            <a:avLst/>
          </a:prstGeom>
          <a:noFill/>
        </p:spPr>
        <p:txBody>
          <a:bodyPr wrap="square" rtlCol="0">
            <a:spAutoFit/>
          </a:bodyPr>
          <a:lstStyle/>
          <a:p>
            <a:r>
              <a:rPr lang="en-MY" dirty="0" smtClean="0"/>
              <a:t>Programme Level</a:t>
            </a:r>
            <a:endParaRPr lang="en-US" dirty="0"/>
          </a:p>
        </p:txBody>
      </p:sp>
      <p:sp>
        <p:nvSpPr>
          <p:cNvPr id="6" name="TextBox 5"/>
          <p:cNvSpPr txBox="1"/>
          <p:nvPr/>
        </p:nvSpPr>
        <p:spPr>
          <a:xfrm>
            <a:off x="41659" y="5150996"/>
            <a:ext cx="981492" cy="646331"/>
          </a:xfrm>
          <a:prstGeom prst="rect">
            <a:avLst/>
          </a:prstGeom>
          <a:noFill/>
        </p:spPr>
        <p:txBody>
          <a:bodyPr wrap="square" rtlCol="0">
            <a:spAutoFit/>
          </a:bodyPr>
          <a:lstStyle/>
          <a:p>
            <a:r>
              <a:rPr lang="en-MY" dirty="0" smtClean="0"/>
              <a:t>Course Level</a:t>
            </a:r>
            <a:endParaRPr lang="en-US" dirty="0"/>
          </a:p>
        </p:txBody>
      </p:sp>
      <p:sp>
        <p:nvSpPr>
          <p:cNvPr id="7" name="Rectangle 6"/>
          <p:cNvSpPr/>
          <p:nvPr/>
        </p:nvSpPr>
        <p:spPr>
          <a:xfrm>
            <a:off x="1504755" y="3280229"/>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PEO Planning</a:t>
            </a:r>
            <a:endParaRPr lang="en-US" dirty="0"/>
          </a:p>
        </p:txBody>
      </p:sp>
      <p:sp>
        <p:nvSpPr>
          <p:cNvPr id="8" name="Rectangle 7"/>
          <p:cNvSpPr/>
          <p:nvPr/>
        </p:nvSpPr>
        <p:spPr>
          <a:xfrm>
            <a:off x="1504755" y="4209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Programme Planning</a:t>
            </a:r>
            <a:endParaRPr lang="en-US" dirty="0"/>
          </a:p>
        </p:txBody>
      </p:sp>
      <p:sp>
        <p:nvSpPr>
          <p:cNvPr id="9" name="Rectangle 8"/>
          <p:cNvSpPr/>
          <p:nvPr/>
        </p:nvSpPr>
        <p:spPr>
          <a:xfrm>
            <a:off x="1504755" y="5124863"/>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Course Planning</a:t>
            </a:r>
            <a:endParaRPr lang="en-US" dirty="0"/>
          </a:p>
        </p:txBody>
      </p:sp>
      <p:grpSp>
        <p:nvGrpSpPr>
          <p:cNvPr id="10" name="Group 9"/>
          <p:cNvGrpSpPr/>
          <p:nvPr/>
        </p:nvGrpSpPr>
        <p:grpSpPr>
          <a:xfrm>
            <a:off x="1521387" y="1272300"/>
            <a:ext cx="1574470" cy="1809332"/>
            <a:chOff x="1733420" y="1248228"/>
            <a:chExt cx="1574470" cy="1809332"/>
          </a:xfrm>
        </p:grpSpPr>
        <p:sp>
          <p:nvSpPr>
            <p:cNvPr id="11" name="Oval 10"/>
            <p:cNvSpPr/>
            <p:nvPr/>
          </p:nvSpPr>
          <p:spPr>
            <a:xfrm>
              <a:off x="180065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P</a:t>
              </a:r>
              <a:endParaRPr lang="en-US" sz="8000" dirty="0"/>
            </a:p>
          </p:txBody>
        </p:sp>
        <p:sp>
          <p:nvSpPr>
            <p:cNvPr id="12" name="TextBox 11"/>
            <p:cNvSpPr txBox="1"/>
            <p:nvPr/>
          </p:nvSpPr>
          <p:spPr>
            <a:xfrm>
              <a:off x="1733420" y="2688228"/>
              <a:ext cx="1574470" cy="369332"/>
            </a:xfrm>
            <a:prstGeom prst="rect">
              <a:avLst/>
            </a:prstGeom>
            <a:noFill/>
          </p:spPr>
          <p:txBody>
            <a:bodyPr wrap="none" rtlCol="0">
              <a:spAutoFit/>
            </a:bodyPr>
            <a:lstStyle/>
            <a:p>
              <a:r>
                <a:rPr lang="en-MY" dirty="0" smtClean="0"/>
                <a:t>Plan - Planning</a:t>
              </a:r>
              <a:endParaRPr lang="en-US" dirty="0"/>
            </a:p>
          </p:txBody>
        </p:sp>
      </p:grpSp>
      <p:grpSp>
        <p:nvGrpSpPr>
          <p:cNvPr id="13" name="Group 12"/>
          <p:cNvGrpSpPr/>
          <p:nvPr/>
        </p:nvGrpSpPr>
        <p:grpSpPr>
          <a:xfrm>
            <a:off x="4252776" y="1272300"/>
            <a:ext cx="1937838" cy="1809332"/>
            <a:chOff x="4252776" y="1248228"/>
            <a:chExt cx="1937838" cy="1809332"/>
          </a:xfrm>
        </p:grpSpPr>
        <p:sp>
          <p:nvSpPr>
            <p:cNvPr id="14" name="Oval 13"/>
            <p:cNvSpPr/>
            <p:nvPr/>
          </p:nvSpPr>
          <p:spPr>
            <a:xfrm>
              <a:off x="4501695"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D</a:t>
              </a:r>
              <a:endParaRPr lang="en-US" sz="8000" dirty="0"/>
            </a:p>
          </p:txBody>
        </p:sp>
        <p:sp>
          <p:nvSpPr>
            <p:cNvPr id="15" name="TextBox 14"/>
            <p:cNvSpPr txBox="1"/>
            <p:nvPr/>
          </p:nvSpPr>
          <p:spPr>
            <a:xfrm>
              <a:off x="4252776" y="2688228"/>
              <a:ext cx="1937838" cy="369332"/>
            </a:xfrm>
            <a:prstGeom prst="rect">
              <a:avLst/>
            </a:prstGeom>
            <a:noFill/>
          </p:spPr>
          <p:txBody>
            <a:bodyPr wrap="none" rtlCol="0">
              <a:spAutoFit/>
            </a:bodyPr>
            <a:lstStyle/>
            <a:p>
              <a:r>
                <a:rPr lang="en-MY" dirty="0" smtClean="0"/>
                <a:t>Do - Implementing</a:t>
              </a:r>
              <a:endParaRPr lang="en-US" dirty="0"/>
            </a:p>
          </p:txBody>
        </p:sp>
      </p:grpSp>
      <p:grpSp>
        <p:nvGrpSpPr>
          <p:cNvPr id="16" name="Group 15"/>
          <p:cNvGrpSpPr/>
          <p:nvPr/>
        </p:nvGrpSpPr>
        <p:grpSpPr>
          <a:xfrm>
            <a:off x="7223952" y="1277254"/>
            <a:ext cx="1885773" cy="1804378"/>
            <a:chOff x="7223952" y="1248228"/>
            <a:chExt cx="1885773" cy="1804378"/>
          </a:xfrm>
        </p:grpSpPr>
        <p:sp>
          <p:nvSpPr>
            <p:cNvPr id="17" name="Oval 16"/>
            <p:cNvSpPr/>
            <p:nvPr/>
          </p:nvSpPr>
          <p:spPr>
            <a:xfrm>
              <a:off x="7446838"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C</a:t>
              </a:r>
              <a:endParaRPr lang="en-US" sz="8000" dirty="0"/>
            </a:p>
          </p:txBody>
        </p:sp>
        <p:sp>
          <p:nvSpPr>
            <p:cNvPr id="18" name="TextBox 17"/>
            <p:cNvSpPr txBox="1"/>
            <p:nvPr/>
          </p:nvSpPr>
          <p:spPr>
            <a:xfrm>
              <a:off x="7223952" y="2683274"/>
              <a:ext cx="1885773" cy="369332"/>
            </a:xfrm>
            <a:prstGeom prst="rect">
              <a:avLst/>
            </a:prstGeom>
            <a:noFill/>
          </p:spPr>
          <p:txBody>
            <a:bodyPr wrap="none" rtlCol="0">
              <a:spAutoFit/>
            </a:bodyPr>
            <a:lstStyle/>
            <a:p>
              <a:r>
                <a:rPr lang="en-MY" dirty="0" smtClean="0"/>
                <a:t>Check - Evaluating</a:t>
              </a:r>
              <a:endParaRPr lang="en-US" dirty="0"/>
            </a:p>
          </p:txBody>
        </p:sp>
      </p:grpSp>
      <p:grpSp>
        <p:nvGrpSpPr>
          <p:cNvPr id="19" name="Group 18"/>
          <p:cNvGrpSpPr/>
          <p:nvPr/>
        </p:nvGrpSpPr>
        <p:grpSpPr>
          <a:xfrm>
            <a:off x="10230100" y="1277254"/>
            <a:ext cx="1617815" cy="1804378"/>
            <a:chOff x="10230100" y="1248228"/>
            <a:chExt cx="1617815" cy="1804378"/>
          </a:xfrm>
        </p:grpSpPr>
        <p:sp>
          <p:nvSpPr>
            <p:cNvPr id="20" name="Oval 19"/>
            <p:cNvSpPr/>
            <p:nvPr/>
          </p:nvSpPr>
          <p:spPr>
            <a:xfrm>
              <a:off x="10319007" y="1248228"/>
              <a:ext cx="1440000" cy="14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8000" dirty="0" smtClean="0"/>
                <a:t>A</a:t>
              </a:r>
              <a:endParaRPr lang="en-US" sz="8000" dirty="0"/>
            </a:p>
          </p:txBody>
        </p:sp>
        <p:sp>
          <p:nvSpPr>
            <p:cNvPr id="21" name="TextBox 20"/>
            <p:cNvSpPr txBox="1"/>
            <p:nvPr/>
          </p:nvSpPr>
          <p:spPr>
            <a:xfrm>
              <a:off x="10230100" y="2683274"/>
              <a:ext cx="1617815" cy="369332"/>
            </a:xfrm>
            <a:prstGeom prst="rect">
              <a:avLst/>
            </a:prstGeom>
            <a:noFill/>
          </p:spPr>
          <p:txBody>
            <a:bodyPr wrap="none" rtlCol="0">
              <a:spAutoFit/>
            </a:bodyPr>
            <a:lstStyle/>
            <a:p>
              <a:r>
                <a:rPr lang="en-MY" dirty="0" smtClean="0"/>
                <a:t>Act - Improving</a:t>
              </a:r>
              <a:endParaRPr lang="en-US" dirty="0"/>
            </a:p>
          </p:txBody>
        </p:sp>
      </p:grpSp>
      <p:sp>
        <p:nvSpPr>
          <p:cNvPr id="22" name="Rectangle 21"/>
          <p:cNvSpPr/>
          <p:nvPr/>
        </p:nvSpPr>
        <p:spPr>
          <a:xfrm>
            <a:off x="7347576" y="3280228"/>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Alumni Survey</a:t>
            </a:r>
            <a:endParaRPr lang="en-US" dirty="0"/>
          </a:p>
        </p:txBody>
      </p:sp>
      <p:sp>
        <p:nvSpPr>
          <p:cNvPr id="23" name="Rectangle 22"/>
          <p:cNvSpPr/>
          <p:nvPr/>
        </p:nvSpPr>
        <p:spPr>
          <a:xfrm>
            <a:off x="7347576" y="4209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PO Attainment</a:t>
            </a:r>
            <a:endParaRPr lang="en-US" dirty="0"/>
          </a:p>
        </p:txBody>
      </p:sp>
      <p:sp>
        <p:nvSpPr>
          <p:cNvPr id="24" name="Rectangle 23"/>
          <p:cNvSpPr/>
          <p:nvPr/>
        </p:nvSpPr>
        <p:spPr>
          <a:xfrm>
            <a:off x="7347576" y="5124863"/>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 Attainment</a:t>
            </a:r>
            <a:endParaRPr lang="en-US" dirty="0"/>
          </a:p>
        </p:txBody>
      </p:sp>
      <p:sp>
        <p:nvSpPr>
          <p:cNvPr id="25" name="Rectangle 24"/>
          <p:cNvSpPr/>
          <p:nvPr/>
        </p:nvSpPr>
        <p:spPr>
          <a:xfrm>
            <a:off x="4442080" y="5124863"/>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t>Teaching &amp; Learning + Assessment</a:t>
            </a:r>
            <a:endParaRPr lang="en-US" sz="1200" dirty="0"/>
          </a:p>
        </p:txBody>
      </p:sp>
      <p:sp>
        <p:nvSpPr>
          <p:cNvPr id="26" name="Rectangle 25"/>
          <p:cNvSpPr/>
          <p:nvPr/>
        </p:nvSpPr>
        <p:spPr>
          <a:xfrm>
            <a:off x="10250819" y="5124863"/>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Course Revision</a:t>
            </a:r>
            <a:endParaRPr lang="en-US" dirty="0"/>
          </a:p>
        </p:txBody>
      </p:sp>
      <p:sp>
        <p:nvSpPr>
          <p:cNvPr id="27" name="Rectangle 26"/>
          <p:cNvSpPr/>
          <p:nvPr/>
        </p:nvSpPr>
        <p:spPr>
          <a:xfrm>
            <a:off x="10248807" y="4209910"/>
            <a:ext cx="162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Programme Revision</a:t>
            </a:r>
            <a:endParaRPr lang="en-US" dirty="0"/>
          </a:p>
        </p:txBody>
      </p:sp>
      <p:cxnSp>
        <p:nvCxnSpPr>
          <p:cNvPr id="28" name="Straight Connector 27"/>
          <p:cNvCxnSpPr/>
          <p:nvPr/>
        </p:nvCxnSpPr>
        <p:spPr>
          <a:xfrm flipV="1">
            <a:off x="156000" y="3970103"/>
            <a:ext cx="11880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56000" y="4890974"/>
            <a:ext cx="11880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22" idx="1"/>
          </p:cNvCxnSpPr>
          <p:nvPr/>
        </p:nvCxnSpPr>
        <p:spPr>
          <a:xfrm flipV="1">
            <a:off x="3124755" y="3550228"/>
            <a:ext cx="4222821" cy="1"/>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25" idx="1"/>
          </p:cNvCxnSpPr>
          <p:nvPr/>
        </p:nvCxnSpPr>
        <p:spPr>
          <a:xfrm>
            <a:off x="3124755" y="5394863"/>
            <a:ext cx="1317325"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3"/>
            <a:endCxn id="24" idx="1"/>
          </p:cNvCxnSpPr>
          <p:nvPr/>
        </p:nvCxnSpPr>
        <p:spPr>
          <a:xfrm>
            <a:off x="6062080" y="5394863"/>
            <a:ext cx="1285496"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8967576" y="5394863"/>
            <a:ext cx="1283243"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967576" y="4479910"/>
            <a:ext cx="1281231"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314755" y="3820229"/>
            <a:ext cx="0" cy="389681"/>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2"/>
            <a:endCxn id="9" idx="0"/>
          </p:cNvCxnSpPr>
          <p:nvPr/>
        </p:nvCxnSpPr>
        <p:spPr>
          <a:xfrm>
            <a:off x="2314755" y="4749910"/>
            <a:ext cx="0" cy="374953"/>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157576" y="4749910"/>
            <a:ext cx="0" cy="374953"/>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6" idx="0"/>
            <a:endCxn id="27" idx="2"/>
          </p:cNvCxnSpPr>
          <p:nvPr/>
        </p:nvCxnSpPr>
        <p:spPr>
          <a:xfrm flipH="1" flipV="1">
            <a:off x="11058807" y="4749910"/>
            <a:ext cx="0" cy="374953"/>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59045" y="3081632"/>
            <a:ext cx="1087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259045" y="6035288"/>
            <a:ext cx="1087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2117101" y="3081632"/>
            <a:ext cx="1" cy="29536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259045" y="3067120"/>
            <a:ext cx="0" cy="55078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58473" y="4479910"/>
            <a:ext cx="572" cy="155537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259045" y="3617909"/>
            <a:ext cx="245710"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259045" y="4501707"/>
            <a:ext cx="245710"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4129" y="5840869"/>
            <a:ext cx="10656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2017469" y="5394863"/>
            <a:ext cx="0" cy="4267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81900" y="5414136"/>
            <a:ext cx="0" cy="42673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67386" y="5447941"/>
            <a:ext cx="245710" cy="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7" idx="3"/>
          </p:cNvCxnSpPr>
          <p:nvPr/>
        </p:nvCxnSpPr>
        <p:spPr>
          <a:xfrm>
            <a:off x="11868807" y="4479910"/>
            <a:ext cx="262238" cy="0"/>
          </a:xfrm>
          <a:prstGeom prst="line">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854863" y="5394863"/>
            <a:ext cx="180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1055759" y="3556140"/>
            <a:ext cx="0" cy="648000"/>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2" idx="3"/>
          </p:cNvCxnSpPr>
          <p:nvPr/>
        </p:nvCxnSpPr>
        <p:spPr>
          <a:xfrm>
            <a:off x="8967576" y="3550228"/>
            <a:ext cx="208818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2117101" y="3843325"/>
            <a:ext cx="0" cy="586231"/>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2122030" y="4531179"/>
            <a:ext cx="0" cy="586231"/>
          </a:xfrm>
          <a:prstGeom prst="straightConnector1">
            <a:avLst/>
          </a:prstGeom>
          <a:ln w="31750">
            <a:tailEnd type="arrow" w="lg" len="lg"/>
          </a:ln>
        </p:spPr>
        <p:style>
          <a:lnRef idx="1">
            <a:schemeClr val="accent1"/>
          </a:lnRef>
          <a:fillRef idx="0">
            <a:schemeClr val="accent1"/>
          </a:fillRef>
          <a:effectRef idx="0">
            <a:schemeClr val="accent1"/>
          </a:effectRef>
          <a:fontRef idx="minor">
            <a:schemeClr val="tx1"/>
          </a:fontRef>
        </p:style>
      </p:cxnSp>
      <p:sp>
        <p:nvSpPr>
          <p:cNvPr id="2" name="6-Point Star 1"/>
          <p:cNvSpPr/>
          <p:nvPr/>
        </p:nvSpPr>
        <p:spPr>
          <a:xfrm>
            <a:off x="3382321" y="3029665"/>
            <a:ext cx="1188000" cy="10800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PEO Statement Survey</a:t>
            </a:r>
            <a:endParaRPr lang="en-SG" sz="1100" dirty="0"/>
          </a:p>
        </p:txBody>
      </p:sp>
      <p:sp>
        <p:nvSpPr>
          <p:cNvPr id="56" name="6-Point Star 55"/>
          <p:cNvSpPr/>
          <p:nvPr/>
        </p:nvSpPr>
        <p:spPr>
          <a:xfrm>
            <a:off x="3400917" y="3929235"/>
            <a:ext cx="1188000" cy="108000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PO Statement Survey</a:t>
            </a:r>
            <a:endParaRPr lang="en-SG" sz="1100" dirty="0"/>
          </a:p>
        </p:txBody>
      </p:sp>
    </p:spTree>
    <p:extLst>
      <p:ext uri="{BB962C8B-B14F-4D97-AF65-F5344CB8AC3E}">
        <p14:creationId xmlns:p14="http://schemas.microsoft.com/office/powerpoint/2010/main" val="27135374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PEO / PO / CO Monitoring and Revision Cycle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2867246"/>
              </p:ext>
            </p:extLst>
          </p:nvPr>
        </p:nvGraphicFramePr>
        <p:xfrm>
          <a:off x="838200" y="1825625"/>
          <a:ext cx="10515600" cy="4206240"/>
        </p:xfrm>
        <a:graphic>
          <a:graphicData uri="http://schemas.openxmlformats.org/drawingml/2006/table">
            <a:tbl>
              <a:tblPr firstRow="1" bandRow="1">
                <a:tableStyleId>{073A0DAA-6AF3-43AB-8588-CEC1D06C72B9}</a:tableStyleId>
              </a:tblPr>
              <a:tblGrid>
                <a:gridCol w="1752600"/>
                <a:gridCol w="1752600"/>
                <a:gridCol w="1752600"/>
                <a:gridCol w="1752600"/>
                <a:gridCol w="1752600"/>
                <a:gridCol w="1752600"/>
              </a:tblGrid>
              <a:tr h="370840">
                <a:tc>
                  <a:txBody>
                    <a:bodyPr/>
                    <a:lstStyle/>
                    <a:p>
                      <a:pPr algn="ctr"/>
                      <a:r>
                        <a:rPr lang="en-US" dirty="0" smtClean="0"/>
                        <a:t>Level</a:t>
                      </a:r>
                      <a:endParaRPr lang="en-SG" dirty="0"/>
                    </a:p>
                  </a:txBody>
                  <a:tcPr anchor="ctr"/>
                </a:tc>
                <a:tc>
                  <a:txBody>
                    <a:bodyPr/>
                    <a:lstStyle/>
                    <a:p>
                      <a:pPr algn="ctr"/>
                      <a:r>
                        <a:rPr lang="en-US" dirty="0" smtClean="0"/>
                        <a:t>Outcomes</a:t>
                      </a:r>
                      <a:endParaRPr lang="en-SG" dirty="0"/>
                    </a:p>
                  </a:txBody>
                  <a:tcPr anchor="ctr"/>
                </a:tc>
                <a:tc>
                  <a:txBody>
                    <a:bodyPr/>
                    <a:lstStyle/>
                    <a:p>
                      <a:pPr algn="ctr"/>
                      <a:r>
                        <a:rPr lang="en-US" dirty="0" smtClean="0"/>
                        <a:t>Assessment (Performance)</a:t>
                      </a:r>
                      <a:endParaRPr lang="en-SG" dirty="0"/>
                    </a:p>
                  </a:txBody>
                  <a:tcPr anchor="ctr"/>
                </a:tc>
                <a:tc>
                  <a:txBody>
                    <a:bodyPr/>
                    <a:lstStyle/>
                    <a:p>
                      <a:pPr algn="ctr"/>
                      <a:r>
                        <a:rPr lang="en-US" dirty="0" smtClean="0"/>
                        <a:t>Monitoring Cycle</a:t>
                      </a:r>
                      <a:endParaRPr lang="en-SG" dirty="0"/>
                    </a:p>
                  </a:txBody>
                  <a:tcPr anchor="ctr"/>
                </a:tc>
                <a:tc>
                  <a:txBody>
                    <a:bodyPr/>
                    <a:lstStyle/>
                    <a:p>
                      <a:pPr algn="ctr"/>
                      <a:r>
                        <a:rPr lang="en-US" dirty="0" smtClean="0"/>
                        <a:t>Revision Cycle</a:t>
                      </a:r>
                      <a:endParaRPr lang="en-SG" dirty="0"/>
                    </a:p>
                  </a:txBody>
                  <a:tcPr anchor="ctr"/>
                </a:tc>
                <a:tc>
                  <a:txBody>
                    <a:bodyPr/>
                    <a:lstStyle/>
                    <a:p>
                      <a:pPr algn="ctr"/>
                      <a:r>
                        <a:rPr lang="en-US" dirty="0" smtClean="0"/>
                        <a:t>Stakeholder</a:t>
                      </a:r>
                      <a:endParaRPr lang="en-SG" dirty="0"/>
                    </a:p>
                  </a:txBody>
                  <a:tcPr anchor="ctr"/>
                </a:tc>
              </a:tr>
              <a:tr h="370840">
                <a:tc>
                  <a:txBody>
                    <a:bodyPr/>
                    <a:lstStyle/>
                    <a:p>
                      <a:pPr algn="ctr"/>
                      <a:r>
                        <a:rPr lang="en-US" dirty="0" smtClean="0"/>
                        <a:t>Professional</a:t>
                      </a:r>
                      <a:endParaRPr lang="en-SG" dirty="0"/>
                    </a:p>
                  </a:txBody>
                  <a:tcPr anchor="ctr"/>
                </a:tc>
                <a:tc>
                  <a:txBody>
                    <a:bodyPr/>
                    <a:lstStyle/>
                    <a:p>
                      <a:pPr algn="ctr"/>
                      <a:r>
                        <a:rPr lang="en-US" baseline="0" dirty="0" smtClean="0"/>
                        <a:t>PEO </a:t>
                      </a:r>
                    </a:p>
                    <a:p>
                      <a:pPr algn="ctr"/>
                      <a:r>
                        <a:rPr lang="en-US" baseline="0" dirty="0" smtClean="0"/>
                        <a:t>(</a:t>
                      </a:r>
                      <a:r>
                        <a:rPr lang="en-US" dirty="0" smtClean="0"/>
                        <a:t>Programme</a:t>
                      </a:r>
                      <a:r>
                        <a:rPr lang="en-US" baseline="0" dirty="0" smtClean="0"/>
                        <a:t> Educational Objectives)</a:t>
                      </a:r>
                      <a:endParaRPr lang="en-SG" dirty="0"/>
                    </a:p>
                  </a:txBody>
                  <a:tcPr anchor="ctr"/>
                </a:tc>
                <a:tc>
                  <a:txBody>
                    <a:bodyPr/>
                    <a:lstStyle/>
                    <a:p>
                      <a:pPr algn="ctr"/>
                      <a:r>
                        <a:rPr lang="en-US" dirty="0" smtClean="0"/>
                        <a:t>Alumni Survey</a:t>
                      </a:r>
                    </a:p>
                    <a:p>
                      <a:pPr algn="ctr"/>
                      <a:r>
                        <a:rPr lang="en-US" dirty="0" smtClean="0"/>
                        <a:t>Employer Survey</a:t>
                      </a:r>
                    </a:p>
                  </a:txBody>
                  <a:tcPr anchor="ctr"/>
                </a:tc>
                <a:tc>
                  <a:txBody>
                    <a:bodyPr/>
                    <a:lstStyle/>
                    <a:p>
                      <a:pPr algn="ctr"/>
                      <a:r>
                        <a:rPr lang="en-US" dirty="0" smtClean="0"/>
                        <a:t>Annually</a:t>
                      </a:r>
                    </a:p>
                  </a:txBody>
                  <a:tcPr anchor="ctr"/>
                </a:tc>
                <a:tc>
                  <a:txBody>
                    <a:bodyPr/>
                    <a:lstStyle/>
                    <a:p>
                      <a:pPr algn="ctr"/>
                      <a:r>
                        <a:rPr lang="en-US" dirty="0" smtClean="0"/>
                        <a:t>Every 4 years</a:t>
                      </a:r>
                      <a:endParaRPr lang="en-SG" dirty="0"/>
                    </a:p>
                  </a:txBody>
                  <a:tcPr anchor="ctr"/>
                </a:tc>
                <a:tc>
                  <a:txBody>
                    <a:bodyPr/>
                    <a:lstStyle/>
                    <a:p>
                      <a:pPr algn="ctr"/>
                      <a:r>
                        <a:rPr lang="en-US" dirty="0" smtClean="0"/>
                        <a:t>Alumni</a:t>
                      </a:r>
                    </a:p>
                    <a:p>
                      <a:pPr algn="ctr"/>
                      <a:r>
                        <a:rPr lang="en-US" dirty="0" smtClean="0"/>
                        <a:t>Employer</a:t>
                      </a:r>
                    </a:p>
                    <a:p>
                      <a:pPr algn="ctr"/>
                      <a:r>
                        <a:rPr lang="en-US" dirty="0" smtClean="0"/>
                        <a:t>IAP</a:t>
                      </a:r>
                    </a:p>
                    <a:p>
                      <a:pPr algn="ctr"/>
                      <a:r>
                        <a:rPr lang="en-US" dirty="0" smtClean="0"/>
                        <a:t>EE</a:t>
                      </a:r>
                      <a:endParaRPr lang="en-SG" dirty="0"/>
                    </a:p>
                  </a:txBody>
                  <a:tcPr anchor="ctr"/>
                </a:tc>
              </a:tr>
              <a:tr h="370840">
                <a:tc>
                  <a:txBody>
                    <a:bodyPr/>
                    <a:lstStyle/>
                    <a:p>
                      <a:pPr algn="ctr"/>
                      <a:r>
                        <a:rPr lang="en-US" dirty="0" smtClean="0"/>
                        <a:t>Programme</a:t>
                      </a:r>
                      <a:endParaRPr lang="en-SG" dirty="0"/>
                    </a:p>
                  </a:txBody>
                  <a:tcPr anchor="ctr"/>
                </a:tc>
                <a:tc>
                  <a:txBody>
                    <a:bodyPr/>
                    <a:lstStyle/>
                    <a:p>
                      <a:pPr algn="ctr"/>
                      <a:r>
                        <a:rPr lang="en-US" dirty="0" smtClean="0"/>
                        <a:t>PO</a:t>
                      </a:r>
                      <a:r>
                        <a:rPr lang="en-US" baseline="0" dirty="0" smtClean="0"/>
                        <a:t> </a:t>
                      </a:r>
                    </a:p>
                    <a:p>
                      <a:pPr algn="ctr"/>
                      <a:r>
                        <a:rPr lang="en-US" baseline="0" dirty="0" smtClean="0"/>
                        <a:t>(Programme Outcomes)</a:t>
                      </a:r>
                      <a:endParaRPr lang="en-SG" dirty="0"/>
                    </a:p>
                  </a:txBody>
                  <a:tcPr anchor="ctr"/>
                </a:tc>
                <a:tc>
                  <a:txBody>
                    <a:bodyPr/>
                    <a:lstStyle/>
                    <a:p>
                      <a:pPr algn="ctr"/>
                      <a:r>
                        <a:rPr lang="en-US" dirty="0" smtClean="0"/>
                        <a:t>FYP Survey</a:t>
                      </a:r>
                    </a:p>
                    <a:p>
                      <a:pPr algn="ctr"/>
                      <a:r>
                        <a:rPr lang="en-US" dirty="0" smtClean="0"/>
                        <a:t>ITV Survey</a:t>
                      </a:r>
                    </a:p>
                    <a:p>
                      <a:pPr algn="ctr"/>
                      <a:r>
                        <a:rPr lang="en-US" dirty="0" smtClean="0"/>
                        <a:t>PO Attainment</a:t>
                      </a:r>
                    </a:p>
                  </a:txBody>
                  <a:tcPr anchor="ctr"/>
                </a:tc>
                <a:tc>
                  <a:txBody>
                    <a:bodyPr/>
                    <a:lstStyle/>
                    <a:p>
                      <a:pPr algn="ctr"/>
                      <a:r>
                        <a:rPr lang="en-US" dirty="0" smtClean="0"/>
                        <a:t>Annually</a:t>
                      </a:r>
                      <a:endParaRPr lang="en-SG" dirty="0"/>
                    </a:p>
                  </a:txBody>
                  <a:tcPr anchor="ctr"/>
                </a:tc>
                <a:tc>
                  <a:txBody>
                    <a:bodyPr/>
                    <a:lstStyle/>
                    <a:p>
                      <a:pPr algn="ctr"/>
                      <a:r>
                        <a:rPr lang="en-US" dirty="0" smtClean="0"/>
                        <a:t>Every 4 years</a:t>
                      </a:r>
                      <a:endParaRPr lang="en-SG" dirty="0"/>
                    </a:p>
                  </a:txBody>
                  <a:tcPr anchor="ctr"/>
                </a:tc>
                <a:tc>
                  <a:txBody>
                    <a:bodyPr/>
                    <a:lstStyle/>
                    <a:p>
                      <a:pPr algn="ctr"/>
                      <a:r>
                        <a:rPr lang="en-US" dirty="0" smtClean="0"/>
                        <a:t>IAP </a:t>
                      </a:r>
                    </a:p>
                    <a:p>
                      <a:pPr algn="ctr"/>
                      <a:r>
                        <a:rPr lang="en-US" dirty="0" smtClean="0"/>
                        <a:t>EE</a:t>
                      </a:r>
                    </a:p>
                    <a:p>
                      <a:pPr algn="ctr"/>
                      <a:r>
                        <a:rPr lang="en-US" dirty="0" smtClean="0"/>
                        <a:t>Staff</a:t>
                      </a:r>
                    </a:p>
                    <a:p>
                      <a:pPr algn="ctr"/>
                      <a:r>
                        <a:rPr lang="en-US" dirty="0" smtClean="0"/>
                        <a:t>Student</a:t>
                      </a:r>
                      <a:endParaRPr lang="en-SG" dirty="0"/>
                    </a:p>
                  </a:txBody>
                  <a:tcPr anchor="ctr"/>
                </a:tc>
              </a:tr>
              <a:tr h="370840">
                <a:tc>
                  <a:txBody>
                    <a:bodyPr/>
                    <a:lstStyle/>
                    <a:p>
                      <a:pPr algn="ctr"/>
                      <a:r>
                        <a:rPr lang="en-US" dirty="0" smtClean="0"/>
                        <a:t>Course</a:t>
                      </a:r>
                      <a:endParaRPr lang="en-SG" dirty="0"/>
                    </a:p>
                  </a:txBody>
                  <a:tcPr anchor="ctr"/>
                </a:tc>
                <a:tc>
                  <a:txBody>
                    <a:bodyPr/>
                    <a:lstStyle/>
                    <a:p>
                      <a:pPr algn="ctr"/>
                      <a:r>
                        <a:rPr lang="en-US" dirty="0" smtClean="0"/>
                        <a:t>CO</a:t>
                      </a:r>
                    </a:p>
                    <a:p>
                      <a:pPr algn="ctr"/>
                      <a:r>
                        <a:rPr lang="en-US" dirty="0" smtClean="0"/>
                        <a:t>(Course Outcomes)</a:t>
                      </a:r>
                      <a:endParaRPr lang="en-SG" dirty="0"/>
                    </a:p>
                  </a:txBody>
                  <a:tcPr anchor="ctr"/>
                </a:tc>
                <a:tc>
                  <a:txBody>
                    <a:bodyPr/>
                    <a:lstStyle/>
                    <a:p>
                      <a:pPr algn="ctr"/>
                      <a:r>
                        <a:rPr lang="en-US" dirty="0" smtClean="0"/>
                        <a:t>Final Exam</a:t>
                      </a:r>
                    </a:p>
                    <a:p>
                      <a:pPr algn="ctr"/>
                      <a:r>
                        <a:rPr lang="en-US" dirty="0" smtClean="0"/>
                        <a:t>Coursework</a:t>
                      </a:r>
                    </a:p>
                    <a:p>
                      <a:pPr algn="ctr"/>
                      <a:r>
                        <a:rPr lang="en-MY" dirty="0" smtClean="0"/>
                        <a:t>CO</a:t>
                      </a:r>
                      <a:r>
                        <a:rPr lang="en-MY" baseline="0" dirty="0" smtClean="0"/>
                        <a:t> Attainment</a:t>
                      </a:r>
                      <a:endParaRPr lang="en-US" dirty="0" smtClean="0"/>
                    </a:p>
                  </a:txBody>
                  <a:tcPr anchor="ctr"/>
                </a:tc>
                <a:tc>
                  <a:txBody>
                    <a:bodyPr/>
                    <a:lstStyle/>
                    <a:p>
                      <a:pPr algn="ctr"/>
                      <a:r>
                        <a:rPr lang="en-US" dirty="0" smtClean="0"/>
                        <a:t>Every trimester</a:t>
                      </a:r>
                      <a:endParaRPr lang="en-SG" dirty="0"/>
                    </a:p>
                  </a:txBody>
                  <a:tcPr anchor="ctr"/>
                </a:tc>
                <a:tc>
                  <a:txBody>
                    <a:bodyPr/>
                    <a:lstStyle/>
                    <a:p>
                      <a:pPr algn="ctr"/>
                      <a:r>
                        <a:rPr lang="en-US" dirty="0" smtClean="0"/>
                        <a:t>Annually</a:t>
                      </a:r>
                      <a:endParaRPr lang="en-SG" dirty="0"/>
                    </a:p>
                  </a:txBody>
                  <a:tcPr anchor="ctr"/>
                </a:tc>
                <a:tc>
                  <a:txBody>
                    <a:bodyPr/>
                    <a:lstStyle/>
                    <a:p>
                      <a:pPr algn="ctr"/>
                      <a:r>
                        <a:rPr lang="en-US" dirty="0" smtClean="0"/>
                        <a:t>IAP </a:t>
                      </a:r>
                    </a:p>
                    <a:p>
                      <a:pPr algn="ctr"/>
                      <a:r>
                        <a:rPr lang="en-US" dirty="0" smtClean="0"/>
                        <a:t>EE</a:t>
                      </a:r>
                    </a:p>
                    <a:p>
                      <a:pPr algn="ctr"/>
                      <a:r>
                        <a:rPr lang="en-US" dirty="0" smtClean="0"/>
                        <a:t>Staff</a:t>
                      </a:r>
                    </a:p>
                    <a:p>
                      <a:pPr algn="ctr"/>
                      <a:r>
                        <a:rPr lang="en-US" dirty="0" smtClean="0"/>
                        <a:t>Student</a:t>
                      </a:r>
                      <a:endParaRPr lang="en-SG" dirty="0"/>
                    </a:p>
                  </a:txBody>
                  <a:tcPr anchor="ctr"/>
                </a:tc>
              </a:tr>
            </a:tbl>
          </a:graphicData>
        </a:graphic>
      </p:graphicFrame>
      <p:sp>
        <p:nvSpPr>
          <p:cNvPr id="2" name="Slide Number Placeholder 1"/>
          <p:cNvSpPr>
            <a:spLocks noGrp="1"/>
          </p:cNvSpPr>
          <p:nvPr>
            <p:ph type="sldNum" sz="quarter" idx="12"/>
          </p:nvPr>
        </p:nvSpPr>
        <p:spPr/>
        <p:txBody>
          <a:bodyPr/>
          <a:lstStyle/>
          <a:p>
            <a:fld id="{433F7881-7E2A-4258-80A2-D6A2D4D920A7}" type="slidenum">
              <a:rPr lang="en-SG" smtClean="0"/>
              <a:t>41</a:t>
            </a:fld>
            <a:endParaRPr lang="en-SG"/>
          </a:p>
        </p:txBody>
      </p:sp>
    </p:spTree>
    <p:extLst>
      <p:ext uri="{BB962C8B-B14F-4D97-AF65-F5344CB8AC3E}">
        <p14:creationId xmlns:p14="http://schemas.microsoft.com/office/powerpoint/2010/main" val="164967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eOBE2</a:t>
            </a:r>
            <a:endParaRPr lang="en-SG" dirty="0"/>
          </a:p>
        </p:txBody>
      </p:sp>
      <p:sp>
        <p:nvSpPr>
          <p:cNvPr id="3" name="Content Placeholder 2"/>
          <p:cNvSpPr>
            <a:spLocks noGrp="1"/>
          </p:cNvSpPr>
          <p:nvPr>
            <p:ph idx="1"/>
          </p:nvPr>
        </p:nvSpPr>
        <p:spPr/>
        <p:txBody>
          <a:bodyPr/>
          <a:lstStyle/>
          <a:p>
            <a:r>
              <a:rPr lang="en-US" dirty="0"/>
              <a:t>Refer to eOBE2 User Instruction Guide (Course Leader)_20171116</a:t>
            </a:r>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42</a:t>
            </a:fld>
            <a:endParaRPr lang="en-SG"/>
          </a:p>
        </p:txBody>
      </p:sp>
      <p:pic>
        <p:nvPicPr>
          <p:cNvPr id="5" name="Picture 4"/>
          <p:cNvPicPr>
            <a:picLocks noChangeAspect="1"/>
          </p:cNvPicPr>
          <p:nvPr/>
        </p:nvPicPr>
        <p:blipFill>
          <a:blip r:embed="rId2"/>
          <a:stretch>
            <a:fillRect/>
          </a:stretch>
        </p:blipFill>
        <p:spPr>
          <a:xfrm>
            <a:off x="974912" y="2303076"/>
            <a:ext cx="9446559" cy="4256220"/>
          </a:xfrm>
          <a:prstGeom prst="rect">
            <a:avLst/>
          </a:prstGeom>
        </p:spPr>
      </p:pic>
    </p:spTree>
    <p:extLst>
      <p:ext uri="{BB962C8B-B14F-4D97-AF65-F5344CB8AC3E}">
        <p14:creationId xmlns:p14="http://schemas.microsoft.com/office/powerpoint/2010/main" val="2358602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Example of CO / PO Attainment Calculation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25065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07963"/>
            <a:ext cx="12158815" cy="3030175"/>
          </a:xfrm>
          <a:prstGeom prst="rect">
            <a:avLst/>
          </a:prstGeom>
        </p:spPr>
      </p:pic>
      <p:pic>
        <p:nvPicPr>
          <p:cNvPr id="6" name="Picture 5"/>
          <p:cNvPicPr>
            <a:picLocks noChangeAspect="1"/>
          </p:cNvPicPr>
          <p:nvPr/>
        </p:nvPicPr>
        <p:blipFill rotWithShape="1">
          <a:blip r:embed="rId3"/>
          <a:srcRect r="40380" b="46118"/>
          <a:stretch/>
        </p:blipFill>
        <p:spPr>
          <a:xfrm>
            <a:off x="0" y="4002696"/>
            <a:ext cx="12130026" cy="1516536"/>
          </a:xfrm>
          <a:prstGeom prst="rect">
            <a:avLst/>
          </a:prstGeom>
        </p:spPr>
      </p:pic>
      <p:pic>
        <p:nvPicPr>
          <p:cNvPr id="9" name="Picture 8"/>
          <p:cNvPicPr>
            <a:picLocks noChangeAspect="1"/>
          </p:cNvPicPr>
          <p:nvPr/>
        </p:nvPicPr>
        <p:blipFill rotWithShape="1">
          <a:blip r:embed="rId3"/>
          <a:srcRect t="60674" r="40380"/>
          <a:stretch/>
        </p:blipFill>
        <p:spPr>
          <a:xfrm>
            <a:off x="0" y="5751134"/>
            <a:ext cx="12130026" cy="1106866"/>
          </a:xfrm>
          <a:prstGeom prst="rect">
            <a:avLst/>
          </a:prstGeom>
        </p:spPr>
      </p:pic>
      <p:sp>
        <p:nvSpPr>
          <p:cNvPr id="2" name="TextBox 1"/>
          <p:cNvSpPr txBox="1"/>
          <p:nvPr/>
        </p:nvSpPr>
        <p:spPr>
          <a:xfrm>
            <a:off x="-119270" y="3759030"/>
            <a:ext cx="3388556" cy="369332"/>
          </a:xfrm>
          <a:prstGeom prst="rect">
            <a:avLst/>
          </a:prstGeom>
          <a:noFill/>
        </p:spPr>
        <p:txBody>
          <a:bodyPr wrap="none" rtlCol="0">
            <a:spAutoFit/>
          </a:bodyPr>
          <a:lstStyle/>
          <a:p>
            <a:r>
              <a:rPr lang="en-MY" dirty="0" smtClean="0"/>
              <a:t>Student Mark (Out of FULL MARK)</a:t>
            </a:r>
            <a:endParaRPr lang="en-US" dirty="0"/>
          </a:p>
        </p:txBody>
      </p:sp>
      <p:sp>
        <p:nvSpPr>
          <p:cNvPr id="10" name="TextBox 9"/>
          <p:cNvSpPr txBox="1"/>
          <p:nvPr/>
        </p:nvSpPr>
        <p:spPr>
          <a:xfrm>
            <a:off x="-119270" y="5487687"/>
            <a:ext cx="2936060" cy="369332"/>
          </a:xfrm>
          <a:prstGeom prst="rect">
            <a:avLst/>
          </a:prstGeom>
          <a:noFill/>
        </p:spPr>
        <p:txBody>
          <a:bodyPr wrap="none" rtlCol="0">
            <a:spAutoFit/>
          </a:bodyPr>
          <a:lstStyle/>
          <a:p>
            <a:r>
              <a:rPr lang="en-MY" dirty="0" smtClean="0"/>
              <a:t>Student Mark (in Percentage)</a:t>
            </a:r>
            <a:endParaRPr lang="en-US" dirty="0"/>
          </a:p>
        </p:txBody>
      </p:sp>
      <p:sp>
        <p:nvSpPr>
          <p:cNvPr id="3" name="Smiley Face 2"/>
          <p:cNvSpPr/>
          <p:nvPr/>
        </p:nvSpPr>
        <p:spPr>
          <a:xfrm>
            <a:off x="212035" y="4401021"/>
            <a:ext cx="1298713" cy="1047966"/>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212034" y="5783790"/>
            <a:ext cx="1298713" cy="1047966"/>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803" y="1111920"/>
            <a:ext cx="7850967" cy="198443"/>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40971" y="2701234"/>
            <a:ext cx="596348" cy="18553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34857" y="2701234"/>
            <a:ext cx="596348" cy="18553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4402" y="4392919"/>
            <a:ext cx="971825" cy="32422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56062" y="4392919"/>
            <a:ext cx="971825" cy="324223"/>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57478" y="2719849"/>
            <a:ext cx="596348" cy="18553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751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6131" y="1285340"/>
            <a:ext cx="11619739" cy="2862589"/>
          </a:xfrm>
          <a:prstGeom prst="rect">
            <a:avLst/>
          </a:prstGeom>
        </p:spPr>
      </p:pic>
      <p:sp>
        <p:nvSpPr>
          <p:cNvPr id="6" name="Title 5"/>
          <p:cNvSpPr>
            <a:spLocks noGrp="1"/>
          </p:cNvSpPr>
          <p:nvPr>
            <p:ph type="title"/>
          </p:nvPr>
        </p:nvSpPr>
        <p:spPr/>
        <p:txBody>
          <a:bodyPr/>
          <a:lstStyle/>
          <a:p>
            <a:r>
              <a:rPr lang="en-MY" dirty="0" smtClean="0"/>
              <a:t>CO Attainment</a:t>
            </a:r>
            <a:endParaRPr lang="en-US" dirty="0"/>
          </a:p>
        </p:txBody>
      </p:sp>
      <p:pic>
        <p:nvPicPr>
          <p:cNvPr id="5" name="Picture 4"/>
          <p:cNvPicPr>
            <a:picLocks noChangeAspect="1"/>
          </p:cNvPicPr>
          <p:nvPr/>
        </p:nvPicPr>
        <p:blipFill>
          <a:blip r:embed="rId3"/>
          <a:stretch>
            <a:fillRect/>
          </a:stretch>
        </p:blipFill>
        <p:spPr>
          <a:xfrm>
            <a:off x="375110" y="4281882"/>
            <a:ext cx="6091951" cy="2576118"/>
          </a:xfrm>
          <a:prstGeom prst="rect">
            <a:avLst/>
          </a:prstGeom>
        </p:spPr>
      </p:pic>
      <p:sp>
        <p:nvSpPr>
          <p:cNvPr id="8" name="Smiley Face 7"/>
          <p:cNvSpPr/>
          <p:nvPr/>
        </p:nvSpPr>
        <p:spPr>
          <a:xfrm>
            <a:off x="545863" y="1668668"/>
            <a:ext cx="1573223" cy="1047966"/>
          </a:xfrm>
          <a:prstGeom prst="smileyFac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179061" y="2716634"/>
            <a:ext cx="3986541" cy="369332"/>
          </a:xfrm>
          <a:prstGeom prst="rect">
            <a:avLst/>
          </a:prstGeom>
          <a:noFill/>
        </p:spPr>
        <p:txBody>
          <a:bodyPr wrap="none" rtlCol="0">
            <a:spAutoFit/>
          </a:bodyPr>
          <a:lstStyle/>
          <a:p>
            <a:r>
              <a:rPr lang="en-MY" dirty="0" smtClean="0"/>
              <a:t>Average CO attainment from whole class</a:t>
            </a:r>
            <a:endParaRPr lang="en-US" dirty="0"/>
          </a:p>
        </p:txBody>
      </p:sp>
      <p:cxnSp>
        <p:nvCxnSpPr>
          <p:cNvPr id="9" name="Straight Arrow Connector 8"/>
          <p:cNvCxnSpPr/>
          <p:nvPr/>
        </p:nvCxnSpPr>
        <p:spPr>
          <a:xfrm flipH="1">
            <a:off x="7911548" y="2901300"/>
            <a:ext cx="2675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5547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21693"/>
            <a:ext cx="12240008" cy="2746724"/>
          </a:xfrm>
          <a:prstGeom prst="rect">
            <a:avLst/>
          </a:prstGeom>
        </p:spPr>
      </p:pic>
      <p:sp>
        <p:nvSpPr>
          <p:cNvPr id="3" name="Title 2"/>
          <p:cNvSpPr>
            <a:spLocks noGrp="1"/>
          </p:cNvSpPr>
          <p:nvPr>
            <p:ph type="title"/>
          </p:nvPr>
        </p:nvSpPr>
        <p:spPr/>
        <p:txBody>
          <a:bodyPr/>
          <a:lstStyle/>
          <a:p>
            <a:r>
              <a:rPr lang="en-MY" dirty="0" smtClean="0"/>
              <a:t>PO Attainment</a:t>
            </a:r>
            <a:endParaRPr lang="en-US" dirty="0"/>
          </a:p>
        </p:txBody>
      </p:sp>
      <p:sp>
        <p:nvSpPr>
          <p:cNvPr id="4" name="Rectangle 3"/>
          <p:cNvSpPr/>
          <p:nvPr/>
        </p:nvSpPr>
        <p:spPr>
          <a:xfrm>
            <a:off x="1748118" y="1586753"/>
            <a:ext cx="739588" cy="1586753"/>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11452412" y="1586752"/>
            <a:ext cx="739588" cy="282389"/>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11452412" y="1801367"/>
            <a:ext cx="739588" cy="282389"/>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255686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4887" y="366712"/>
            <a:ext cx="10182225" cy="6124575"/>
          </a:xfrm>
          <a:prstGeom prst="rect">
            <a:avLst/>
          </a:prstGeom>
        </p:spPr>
      </p:pic>
      <p:sp>
        <p:nvSpPr>
          <p:cNvPr id="4" name="Rectangle 3"/>
          <p:cNvSpPr/>
          <p:nvPr/>
        </p:nvSpPr>
        <p:spPr>
          <a:xfrm>
            <a:off x="1325217" y="1683026"/>
            <a:ext cx="4572000" cy="1603513"/>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30817" y="4683505"/>
            <a:ext cx="2782957" cy="299314"/>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66000" y="4872918"/>
            <a:ext cx="837165" cy="321934"/>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66000" y="5208571"/>
            <a:ext cx="4547774" cy="1112716"/>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79252" y="3087757"/>
            <a:ext cx="4547774" cy="781878"/>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17235" y="5957315"/>
            <a:ext cx="2175428" cy="363971"/>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9252" y="1748821"/>
            <a:ext cx="4534522" cy="525066"/>
          </a:xfrm>
          <a:prstGeom prst="rect">
            <a:avLst/>
          </a:prstGeom>
          <a:solidFill>
            <a:srgbClr val="00B05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16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127" y="0"/>
            <a:ext cx="7886700" cy="806852"/>
          </a:xfrm>
        </p:spPr>
        <p:txBody>
          <a:bodyPr>
            <a:normAutofit/>
          </a:bodyPr>
          <a:lstStyle/>
          <a:p>
            <a:pPr algn="ctr"/>
            <a:r>
              <a:rPr lang="en-US" sz="3200" b="1" dirty="0"/>
              <a:t>Spider Web</a:t>
            </a:r>
            <a:endParaRPr lang="en-MY"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589" y="611746"/>
            <a:ext cx="8424935" cy="6246254"/>
          </a:xfrm>
        </p:spPr>
      </p:pic>
      <p:sp>
        <p:nvSpPr>
          <p:cNvPr id="3" name="Slide Number Placeholder 2"/>
          <p:cNvSpPr>
            <a:spLocks noGrp="1"/>
          </p:cNvSpPr>
          <p:nvPr>
            <p:ph type="sldNum" sz="quarter" idx="12"/>
          </p:nvPr>
        </p:nvSpPr>
        <p:spPr/>
        <p:txBody>
          <a:bodyPr/>
          <a:lstStyle/>
          <a:p>
            <a:fld id="{A7F34147-9C7D-4B5D-9801-4ACDC00BC950}" type="slidenum">
              <a:rPr lang="en-MY" smtClean="0">
                <a:solidFill>
                  <a:prstClr val="black">
                    <a:tint val="75000"/>
                  </a:prstClr>
                </a:solidFill>
              </a:rPr>
              <a:pPr/>
              <a:t>48</a:t>
            </a:fld>
            <a:endParaRPr lang="en-MY">
              <a:solidFill>
                <a:prstClr val="black">
                  <a:tint val="75000"/>
                </a:prstClr>
              </a:solidFill>
            </a:endParaRPr>
          </a:p>
        </p:txBody>
      </p:sp>
    </p:spTree>
    <p:extLst>
      <p:ext uri="{BB962C8B-B14F-4D97-AF65-F5344CB8AC3E}">
        <p14:creationId xmlns:p14="http://schemas.microsoft.com/office/powerpoint/2010/main" val="253440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459" y="1472340"/>
            <a:ext cx="8797647" cy="3394128"/>
          </a:xfrm>
        </p:spPr>
      </p:pic>
      <p:sp>
        <p:nvSpPr>
          <p:cNvPr id="2" name="Title 1"/>
          <p:cNvSpPr>
            <a:spLocks noGrp="1"/>
          </p:cNvSpPr>
          <p:nvPr>
            <p:ph type="title"/>
          </p:nvPr>
        </p:nvSpPr>
        <p:spPr>
          <a:xfrm>
            <a:off x="2152650" y="29161"/>
            <a:ext cx="7886700" cy="1325563"/>
          </a:xfrm>
        </p:spPr>
        <p:txBody>
          <a:bodyPr>
            <a:normAutofit/>
          </a:bodyPr>
          <a:lstStyle/>
          <a:p>
            <a:pPr algn="ctr"/>
            <a:r>
              <a:rPr lang="en-US" sz="3200" b="1" dirty="0"/>
              <a:t>Calculation of </a:t>
            </a:r>
            <a:r>
              <a:rPr lang="en-US" sz="3200" b="1" dirty="0" err="1"/>
              <a:t>iCGPA</a:t>
            </a:r>
            <a:endParaRPr lang="en-MY" sz="3200" b="1" dirty="0"/>
          </a:p>
        </p:txBody>
      </p:sp>
      <p:sp>
        <p:nvSpPr>
          <p:cNvPr id="3" name="Slide Number Placeholder 2"/>
          <p:cNvSpPr>
            <a:spLocks noGrp="1"/>
          </p:cNvSpPr>
          <p:nvPr>
            <p:ph type="sldNum" sz="quarter" idx="12"/>
          </p:nvPr>
        </p:nvSpPr>
        <p:spPr/>
        <p:txBody>
          <a:bodyPr/>
          <a:lstStyle/>
          <a:p>
            <a:fld id="{A7F34147-9C7D-4B5D-9801-4ACDC00BC950}" type="slidenum">
              <a:rPr lang="en-MY" smtClean="0"/>
              <a:t>49</a:t>
            </a:fld>
            <a:endParaRPr lang="en-MY"/>
          </a:p>
        </p:txBody>
      </p:sp>
      <p:sp>
        <p:nvSpPr>
          <p:cNvPr id="9" name="Rounded Rectangle 8"/>
          <p:cNvSpPr/>
          <p:nvPr/>
        </p:nvSpPr>
        <p:spPr>
          <a:xfrm>
            <a:off x="3639519" y="2355750"/>
            <a:ext cx="674176" cy="2371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1" name="Straight Arrow Connector 10"/>
          <p:cNvCxnSpPr/>
          <p:nvPr/>
        </p:nvCxnSpPr>
        <p:spPr>
          <a:xfrm flipH="1">
            <a:off x="3802252" y="4727075"/>
            <a:ext cx="174356" cy="75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306182" y="5534938"/>
            <a:ext cx="3483728" cy="70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cs typeface="Times New Roman" panose="02020603050405020304" pitchFamily="18" charset="0"/>
              </a:rPr>
              <a:t>[(2.9X3.1366)+(24X3.2000)]/(2.9+24)=3.1932</a:t>
            </a:r>
            <a:endParaRPr lang="en-MY"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118048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Requirement from Qualification Bodies / Professional Bodies</a:t>
            </a:r>
            <a:endParaRPr lang="en-US" dirty="0"/>
          </a:p>
        </p:txBody>
      </p:sp>
      <p:sp>
        <p:nvSpPr>
          <p:cNvPr id="3" name="Content Placeholder 2"/>
          <p:cNvSpPr>
            <a:spLocks noGrp="1"/>
          </p:cNvSpPr>
          <p:nvPr>
            <p:ph idx="1"/>
          </p:nvPr>
        </p:nvSpPr>
        <p:spPr/>
        <p:txBody>
          <a:bodyPr/>
          <a:lstStyle/>
          <a:p>
            <a:r>
              <a:rPr lang="en-MY" dirty="0"/>
              <a:t>Undergraduate curriculum needs to be transformed into adopting OBE in accordance with requirements from: </a:t>
            </a:r>
          </a:p>
          <a:p>
            <a:pPr lvl="1"/>
            <a:r>
              <a:rPr lang="en-MY" dirty="0"/>
              <a:t>Malaysian Qualifications </a:t>
            </a:r>
            <a:r>
              <a:rPr lang="en-MY" dirty="0" smtClean="0"/>
              <a:t>Framework (MQF) </a:t>
            </a:r>
            <a:r>
              <a:rPr lang="en-MY" dirty="0"/>
              <a:t>of Malaysian Qualifications Agency (MQA) </a:t>
            </a:r>
          </a:p>
          <a:p>
            <a:pPr lvl="1"/>
            <a:r>
              <a:rPr lang="en-MY" dirty="0"/>
              <a:t>Ministry of Higher Education (</a:t>
            </a:r>
            <a:r>
              <a:rPr lang="en-MY" dirty="0" err="1"/>
              <a:t>MoHE</a:t>
            </a:r>
            <a:r>
              <a:rPr lang="en-MY" dirty="0"/>
              <a:t>) Malaysia </a:t>
            </a:r>
            <a:r>
              <a:rPr lang="en-MY" dirty="0" smtClean="0"/>
              <a:t>– Malaysia Education Blueprint (2015 – 2025) Higher Education (MEB – HE)</a:t>
            </a:r>
            <a:endParaRPr lang="en-MY" dirty="0"/>
          </a:p>
          <a:p>
            <a:pPr lvl="1"/>
            <a:r>
              <a:rPr lang="en-MY" dirty="0" smtClean="0"/>
              <a:t>Engineering </a:t>
            </a:r>
            <a:r>
              <a:rPr lang="en-MY" dirty="0"/>
              <a:t>Accreditation Council (EAC), Board of Engineers Malaysia (BEM) (Malaysia is the signatory of Washington Accord in 2009) </a:t>
            </a:r>
          </a:p>
          <a:p>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5</a:t>
            </a:fld>
            <a:endParaRPr lang="en-SG"/>
          </a:p>
        </p:txBody>
      </p:sp>
    </p:spTree>
    <p:extLst>
      <p:ext uri="{BB962C8B-B14F-4D97-AF65-F5344CB8AC3E}">
        <p14:creationId xmlns:p14="http://schemas.microsoft.com/office/powerpoint/2010/main" val="177933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6909638"/>
              </p:ext>
            </p:extLst>
          </p:nvPr>
        </p:nvGraphicFramePr>
        <p:xfrm>
          <a:off x="0" y="1246122"/>
          <a:ext cx="12192000" cy="4994966"/>
        </p:xfrm>
        <a:graphic>
          <a:graphicData uri="http://schemas.openxmlformats.org/drawingml/2006/table">
            <a:tbl>
              <a:tblPr firstRow="1" bandRow="1">
                <a:tableStyleId>{2D5ABB26-0587-4C30-8999-92F81FD0307C}</a:tableStyleId>
              </a:tblPr>
              <a:tblGrid>
                <a:gridCol w="815414"/>
                <a:gridCol w="3744416"/>
                <a:gridCol w="7632170"/>
              </a:tblGrid>
              <a:tr h="380972">
                <a:tc>
                  <a:txBody>
                    <a:bodyPr/>
                    <a:lstStyle/>
                    <a:p>
                      <a:pPr algn="ctr"/>
                      <a:r>
                        <a:rPr lang="en-MY" sz="1600" b="1" dirty="0" smtClean="0">
                          <a:solidFill>
                            <a:srgbClr val="000000"/>
                          </a:solidFill>
                        </a:rPr>
                        <a:t>No</a:t>
                      </a:r>
                      <a:endParaRPr lang="en-MY" sz="1600" b="1"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MY" sz="1900" b="1" dirty="0" smtClean="0"/>
                        <a:t>Attribute</a:t>
                      </a:r>
                      <a:endParaRPr lang="en-MY" sz="1900" b="1"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Complex problems </a:t>
                      </a:r>
                      <a:r>
                        <a:rPr lang="en-US" sz="1800" b="0" i="0" u="none" strike="noStrike" kern="1200" baseline="0" dirty="0" smtClean="0">
                          <a:solidFill>
                            <a:schemeClr val="tx1"/>
                          </a:solidFill>
                          <a:latin typeface="+mn-lt"/>
                          <a:ea typeface="+mn-ea"/>
                          <a:cs typeface="+mn-cs"/>
                        </a:rPr>
                        <a:t>have characteristic WP1 and some or all of WP2 to WP7: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r>
              <a:tr h="887506">
                <a:tc>
                  <a:txBody>
                    <a:bodyPr/>
                    <a:lstStyle/>
                    <a:p>
                      <a:pPr algn="ctr"/>
                      <a:r>
                        <a:rPr lang="en-MY" sz="1600" b="0" dirty="0" smtClean="0">
                          <a:solidFill>
                            <a:srgbClr val="000000"/>
                          </a:solidFill>
                        </a:rPr>
                        <a:t>WP1</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dirty="0" smtClean="0"/>
                        <a:t>Depth of Knowledge</a:t>
                      </a:r>
                      <a:r>
                        <a:rPr lang="en-MY" sz="1900" baseline="0" dirty="0" smtClean="0"/>
                        <a:t> required</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Cannot be resolved without </a:t>
                      </a:r>
                      <a:r>
                        <a:rPr lang="en-US" sz="1900" b="1" u="none" strike="noStrike" kern="1200" baseline="0" dirty="0" smtClean="0">
                          <a:solidFill>
                            <a:srgbClr val="FF0000"/>
                          </a:solidFill>
                          <a:latin typeface="+mn-lt"/>
                          <a:ea typeface="+mn-ea"/>
                          <a:cs typeface="+mn-cs"/>
                        </a:rPr>
                        <a:t>in-depth engineering knowledge </a:t>
                      </a:r>
                      <a:r>
                        <a:rPr lang="en-US" sz="1800" b="0" i="0" u="none" strike="noStrike" kern="1200" baseline="0" dirty="0" smtClean="0">
                          <a:solidFill>
                            <a:schemeClr val="tx1"/>
                          </a:solidFill>
                          <a:latin typeface="+mn-lt"/>
                          <a:ea typeface="+mn-ea"/>
                          <a:cs typeface="+mn-cs"/>
                        </a:rPr>
                        <a:t>at the level of one or more of </a:t>
                      </a:r>
                      <a:r>
                        <a:rPr lang="en-US" sz="1900" b="1" u="none" strike="noStrike" kern="1200" baseline="0" dirty="0" smtClean="0">
                          <a:solidFill>
                            <a:srgbClr val="FF0000"/>
                          </a:solidFill>
                          <a:latin typeface="+mn-lt"/>
                          <a:ea typeface="+mn-ea"/>
                          <a:cs typeface="+mn-cs"/>
                        </a:rPr>
                        <a:t>WK3, WK4, WK5, WK6 </a:t>
                      </a:r>
                      <a:r>
                        <a:rPr lang="en-US" sz="1800" b="0" i="0" u="none" strike="noStrike" kern="1200" baseline="0" dirty="0" smtClean="0">
                          <a:solidFill>
                            <a:schemeClr val="tx1"/>
                          </a:solidFill>
                          <a:latin typeface="+mn-lt"/>
                          <a:ea typeface="+mn-ea"/>
                          <a:cs typeface="+mn-cs"/>
                        </a:rPr>
                        <a:t>or </a:t>
                      </a:r>
                      <a:r>
                        <a:rPr lang="en-US" sz="1900" b="1" u="none" strike="noStrike" kern="1200" baseline="0" dirty="0" smtClean="0">
                          <a:solidFill>
                            <a:srgbClr val="FF0000"/>
                          </a:solidFill>
                          <a:latin typeface="+mn-lt"/>
                          <a:ea typeface="+mn-ea"/>
                          <a:cs typeface="+mn-cs"/>
                        </a:rPr>
                        <a:t>WK8</a:t>
                      </a:r>
                      <a:r>
                        <a:rPr lang="en-US" sz="1800" b="0" i="0" u="none" strike="noStrike" kern="1200" baseline="0" dirty="0" smtClean="0">
                          <a:solidFill>
                            <a:schemeClr val="tx1"/>
                          </a:solidFill>
                          <a:latin typeface="+mn-lt"/>
                          <a:ea typeface="+mn-ea"/>
                          <a:cs typeface="+mn-cs"/>
                        </a:rPr>
                        <a:t> which allows a fundamental-based, first principles analytical approach.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828">
                <a:tc>
                  <a:txBody>
                    <a:bodyPr/>
                    <a:lstStyle/>
                    <a:p>
                      <a:pPr algn="ctr"/>
                      <a:r>
                        <a:rPr lang="en-MY" sz="1600" b="0" dirty="0" smtClean="0">
                          <a:solidFill>
                            <a:srgbClr val="000000"/>
                          </a:solidFill>
                        </a:rPr>
                        <a:t>WP2</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Range of conflicting</a:t>
                      </a:r>
                      <a:r>
                        <a:rPr lang="en-US" sz="1900" baseline="0" dirty="0" smtClean="0"/>
                        <a:t> requirements</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u="none" strike="noStrike" kern="1200" baseline="0" dirty="0" smtClean="0"/>
                        <a:t>Involve </a:t>
                      </a:r>
                      <a:r>
                        <a:rPr lang="en-MY" sz="1900" b="1" u="none" strike="noStrike" kern="1200" baseline="0" dirty="0" smtClean="0">
                          <a:solidFill>
                            <a:srgbClr val="FF0000"/>
                          </a:solidFill>
                        </a:rPr>
                        <a:t>wide-ranging or conflicting </a:t>
                      </a:r>
                      <a:r>
                        <a:rPr lang="en-MY" sz="1900" u="none" strike="noStrike" kern="1200" baseline="0" dirty="0" smtClean="0"/>
                        <a:t>technical, engineering and other issues.</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14291">
                <a:tc>
                  <a:txBody>
                    <a:bodyPr/>
                    <a:lstStyle/>
                    <a:p>
                      <a:pPr algn="ctr"/>
                      <a:r>
                        <a:rPr lang="en-MY" sz="1600" b="0" dirty="0" smtClean="0">
                          <a:solidFill>
                            <a:srgbClr val="000000"/>
                          </a:solidFill>
                        </a:rPr>
                        <a:t>WP3</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u="none" strike="noStrike" kern="1200" baseline="0" dirty="0" smtClean="0"/>
                        <a:t>Depth of analysis required</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u="none" strike="noStrike" kern="1200" baseline="0" dirty="0" smtClean="0"/>
                        <a:t>Have </a:t>
                      </a:r>
                      <a:r>
                        <a:rPr lang="en-MY" sz="1900" b="1" u="none" strike="noStrike" kern="1200" baseline="0" dirty="0" smtClean="0">
                          <a:solidFill>
                            <a:srgbClr val="FF0000"/>
                          </a:solidFill>
                        </a:rPr>
                        <a:t>no obvious solution </a:t>
                      </a:r>
                      <a:r>
                        <a:rPr lang="en-MY" sz="1900" u="none" strike="noStrike" kern="1200" baseline="0" dirty="0" smtClean="0"/>
                        <a:t>and require abstract thinking, originality in analysis to formulate suitable models. </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019">
                <a:tc>
                  <a:txBody>
                    <a:bodyPr/>
                    <a:lstStyle/>
                    <a:p>
                      <a:pPr algn="ctr"/>
                      <a:r>
                        <a:rPr lang="en-MY" sz="1600" b="0" dirty="0" smtClean="0">
                          <a:solidFill>
                            <a:srgbClr val="000000"/>
                          </a:solidFill>
                        </a:rPr>
                        <a:t>WP4</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Familiarity of issues</a:t>
                      </a:r>
                      <a:endParaRPr lang="en-MY" sz="1900" dirty="0"/>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Involve </a:t>
                      </a:r>
                      <a:r>
                        <a:rPr lang="en-MY" sz="1900" b="1" i="0" u="none" strike="noStrike" kern="1200" baseline="0" dirty="0" smtClean="0">
                          <a:solidFill>
                            <a:srgbClr val="FF0000"/>
                          </a:solidFill>
                          <a:latin typeface="+mn-lt"/>
                          <a:ea typeface="+mn-ea"/>
                          <a:cs typeface="+mn-cs"/>
                        </a:rPr>
                        <a:t>infrequently encountered</a:t>
                      </a:r>
                      <a:r>
                        <a:rPr lang="en-MY" sz="1900" b="0" i="0" u="none" strike="noStrike" kern="1200" baseline="0" dirty="0" smtClean="0">
                          <a:solidFill>
                            <a:schemeClr val="dk1"/>
                          </a:solidFill>
                          <a:latin typeface="+mn-lt"/>
                          <a:ea typeface="+mn-ea"/>
                          <a:cs typeface="+mn-cs"/>
                        </a:rPr>
                        <a:t> issues</a:t>
                      </a:r>
                      <a:endParaRPr lang="en-MY" sz="1900" dirty="0"/>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9963">
                <a:tc>
                  <a:txBody>
                    <a:bodyPr/>
                    <a:lstStyle/>
                    <a:p>
                      <a:pPr algn="ctr"/>
                      <a:r>
                        <a:rPr lang="en-MY" sz="1600" b="0" dirty="0" smtClean="0">
                          <a:solidFill>
                            <a:srgbClr val="000000"/>
                          </a:solidFill>
                        </a:rPr>
                        <a:t>WP5</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Extent of applicable codes </a:t>
                      </a:r>
                      <a:endParaRPr lang="en-MY" sz="1900" b="1" dirty="0">
                        <a:solidFill>
                          <a:srgbClr val="0000FF"/>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Are </a:t>
                      </a:r>
                      <a:r>
                        <a:rPr lang="en-US" sz="1900" b="1" i="0" u="none" strike="noStrike" kern="1200" baseline="0" dirty="0" smtClean="0">
                          <a:solidFill>
                            <a:srgbClr val="FF0000"/>
                          </a:solidFill>
                          <a:latin typeface="+mn-lt"/>
                          <a:ea typeface="+mn-ea"/>
                          <a:cs typeface="+mn-cs"/>
                        </a:rPr>
                        <a:t>outside</a:t>
                      </a:r>
                      <a:r>
                        <a:rPr lang="en-US" sz="1800" b="0" i="0" u="none" strike="noStrike" kern="1200" baseline="0" dirty="0" smtClean="0">
                          <a:solidFill>
                            <a:schemeClr val="tx1"/>
                          </a:solidFill>
                          <a:latin typeface="+mn-lt"/>
                          <a:ea typeface="+mn-ea"/>
                          <a:cs typeface="+mn-cs"/>
                        </a:rPr>
                        <a:t> problems encompassed by </a:t>
                      </a:r>
                      <a:r>
                        <a:rPr lang="en-US" sz="1900" b="1" i="0" u="none" strike="noStrike" kern="1200" baseline="0" dirty="0" smtClean="0">
                          <a:solidFill>
                            <a:srgbClr val="FF0000"/>
                          </a:solidFill>
                          <a:latin typeface="+mn-lt"/>
                          <a:ea typeface="+mn-ea"/>
                          <a:cs typeface="+mn-cs"/>
                        </a:rPr>
                        <a:t>standards</a:t>
                      </a:r>
                      <a:r>
                        <a:rPr lang="en-US" sz="1800" b="0" i="0" u="none" strike="noStrike" kern="1200" baseline="0" dirty="0" smtClean="0">
                          <a:solidFill>
                            <a:schemeClr val="tx1"/>
                          </a:solidFill>
                          <a:latin typeface="+mn-lt"/>
                          <a:ea typeface="+mn-ea"/>
                          <a:cs typeface="+mn-cs"/>
                        </a:rPr>
                        <a:t> and </a:t>
                      </a:r>
                      <a:r>
                        <a:rPr lang="en-US" sz="1900" b="1" i="0" u="none" strike="noStrike" kern="1200" baseline="0" dirty="0" smtClean="0">
                          <a:solidFill>
                            <a:srgbClr val="FF0000"/>
                          </a:solidFill>
                          <a:latin typeface="+mn-lt"/>
                          <a:ea typeface="+mn-ea"/>
                          <a:cs typeface="+mn-cs"/>
                        </a:rPr>
                        <a:t>codes</a:t>
                      </a:r>
                      <a:r>
                        <a:rPr lang="en-US" sz="1800" b="0" i="0" u="none" strike="noStrike" kern="1200" baseline="0" dirty="0" smtClean="0">
                          <a:solidFill>
                            <a:schemeClr val="tx1"/>
                          </a:solidFill>
                          <a:latin typeface="+mn-lt"/>
                          <a:ea typeface="+mn-ea"/>
                          <a:cs typeface="+mn-cs"/>
                        </a:rPr>
                        <a:t> of practice for professional engineering. 	</a:t>
                      </a: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866714">
                <a:tc>
                  <a:txBody>
                    <a:bodyPr/>
                    <a:lstStyle/>
                    <a:p>
                      <a:pPr algn="ctr"/>
                      <a:r>
                        <a:rPr lang="en-MY" sz="1600" b="0" dirty="0" smtClean="0">
                          <a:solidFill>
                            <a:srgbClr val="000000"/>
                          </a:solidFill>
                        </a:rPr>
                        <a:t>WP6</a:t>
                      </a:r>
                      <a:endParaRPr lang="en-MY" sz="1600" b="0" dirty="0">
                        <a:solidFill>
                          <a:srgbClr val="000000"/>
                        </a:solidFill>
                      </a:endParaRPr>
                    </a:p>
                  </a:txBody>
                  <a:tcPr marL="91447" marR="91447" marT="45671" marB="4567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Extent of stakeholder</a:t>
                      </a:r>
                    </a:p>
                    <a:p>
                      <a:r>
                        <a:rPr lang="en-MY" sz="1900" b="0" i="0" u="none" strike="noStrike" kern="1200" baseline="0" dirty="0" smtClean="0">
                          <a:solidFill>
                            <a:schemeClr val="dk1"/>
                          </a:solidFill>
                          <a:latin typeface="+mn-lt"/>
                          <a:ea typeface="+mn-ea"/>
                          <a:cs typeface="+mn-cs"/>
                        </a:rPr>
                        <a:t>involvement and level of conflicting requirements</a:t>
                      </a:r>
                      <a:endParaRPr lang="en-MY" sz="1900" dirty="0"/>
                    </a:p>
                  </a:txBody>
                  <a:tcPr marL="91447" marR="91447" marT="45671" marB="4567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Involve </a:t>
                      </a:r>
                      <a:r>
                        <a:rPr lang="en-MY" sz="1900" b="1" i="0" u="none" strike="noStrike" kern="1200" baseline="0" dirty="0" smtClean="0">
                          <a:solidFill>
                            <a:srgbClr val="FF0000"/>
                          </a:solidFill>
                          <a:latin typeface="+mn-lt"/>
                          <a:ea typeface="+mn-ea"/>
                          <a:cs typeface="+mn-cs"/>
                        </a:rPr>
                        <a:t>diverse groups of stakeholders </a:t>
                      </a:r>
                      <a:r>
                        <a:rPr lang="en-MY" sz="1900" b="0" i="0" u="none" strike="noStrike" kern="1200" baseline="0" dirty="0" smtClean="0">
                          <a:solidFill>
                            <a:schemeClr val="dk1"/>
                          </a:solidFill>
                          <a:latin typeface="+mn-lt"/>
                          <a:ea typeface="+mn-ea"/>
                          <a:cs typeface="+mn-cs"/>
                        </a:rPr>
                        <a:t>with widely </a:t>
                      </a:r>
                      <a:r>
                        <a:rPr lang="en-MY" sz="1900" b="1" i="0" u="none" strike="noStrike" kern="1200" baseline="0" dirty="0" smtClean="0">
                          <a:solidFill>
                            <a:srgbClr val="FF0000"/>
                          </a:solidFill>
                          <a:latin typeface="+mn-lt"/>
                          <a:ea typeface="+mn-ea"/>
                          <a:cs typeface="+mn-cs"/>
                        </a:rPr>
                        <a:t>varying needs</a:t>
                      </a:r>
                      <a:r>
                        <a:rPr lang="en-MY" sz="1900" b="0" i="0" u="none" strike="noStrike" kern="1200" baseline="0" dirty="0" smtClean="0">
                          <a:solidFill>
                            <a:schemeClr val="dk1"/>
                          </a:solidFill>
                          <a:latin typeface="+mn-lt"/>
                          <a:ea typeface="+mn-ea"/>
                          <a:cs typeface="+mn-cs"/>
                        </a:rPr>
                        <a:t>.</a:t>
                      </a:r>
                      <a:endParaRPr lang="en-MY" sz="1900" dirty="0"/>
                    </a:p>
                  </a:txBody>
                  <a:tcPr marL="91447" marR="91447" marT="45671" marB="4567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05364">
                <a:tc>
                  <a:txBody>
                    <a:bodyPr/>
                    <a:lstStyle/>
                    <a:p>
                      <a:pPr algn="ctr"/>
                      <a:r>
                        <a:rPr lang="en-MY" sz="1600" b="0" dirty="0" smtClean="0">
                          <a:solidFill>
                            <a:srgbClr val="000000"/>
                          </a:solidFill>
                        </a:rPr>
                        <a:t>WP7</a:t>
                      </a:r>
                      <a:endParaRPr lang="en-MY" sz="1600" b="0" dirty="0">
                        <a:solidFill>
                          <a:srgbClr val="000000"/>
                        </a:solidFill>
                      </a:endParaRPr>
                    </a:p>
                  </a:txBody>
                  <a:tcPr marL="91447" marR="91447"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Interdependence</a:t>
                      </a:r>
                      <a:endParaRPr lang="en-MY" sz="1900" b="1" dirty="0">
                        <a:solidFill>
                          <a:srgbClr val="0000FF"/>
                        </a:solidFill>
                      </a:endParaRPr>
                    </a:p>
                  </a:txBody>
                  <a:tcPr marL="91447" marR="91447"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Are </a:t>
                      </a:r>
                      <a:r>
                        <a:rPr lang="en-MY" sz="1900" b="1" i="0" u="none" strike="noStrike" kern="1200" baseline="0" dirty="0" smtClean="0">
                          <a:solidFill>
                            <a:srgbClr val="FF0000"/>
                          </a:solidFill>
                          <a:latin typeface="+mn-lt"/>
                          <a:ea typeface="+mn-ea"/>
                          <a:cs typeface="+mn-cs"/>
                        </a:rPr>
                        <a:t>high level problems </a:t>
                      </a:r>
                      <a:r>
                        <a:rPr lang="en-MY" sz="1900" b="0" i="0" u="none" strike="noStrike" kern="1200" baseline="0" dirty="0" smtClean="0">
                          <a:solidFill>
                            <a:schemeClr val="dk1"/>
                          </a:solidFill>
                          <a:latin typeface="+mn-lt"/>
                          <a:ea typeface="+mn-ea"/>
                          <a:cs typeface="+mn-cs"/>
                        </a:rPr>
                        <a:t>including </a:t>
                      </a:r>
                      <a:r>
                        <a:rPr lang="en-MY" sz="1900" b="1" i="0" u="none" strike="noStrike" kern="1200" baseline="0" dirty="0" smtClean="0">
                          <a:solidFill>
                            <a:srgbClr val="FF0000"/>
                          </a:solidFill>
                          <a:latin typeface="+mn-lt"/>
                          <a:ea typeface="+mn-ea"/>
                          <a:cs typeface="+mn-cs"/>
                        </a:rPr>
                        <a:t>many component </a:t>
                      </a:r>
                      <a:r>
                        <a:rPr lang="en-MY" sz="1900" b="0" i="0" u="none" strike="noStrike" kern="1200" baseline="0" dirty="0" smtClean="0">
                          <a:solidFill>
                            <a:schemeClr val="dk1"/>
                          </a:solidFill>
                          <a:latin typeface="+mn-lt"/>
                          <a:ea typeface="+mn-ea"/>
                          <a:cs typeface="+mn-cs"/>
                        </a:rPr>
                        <a:t>parts or sub-problems.</a:t>
                      </a:r>
                      <a:endParaRPr lang="en-MY" sz="1900" dirty="0"/>
                    </a:p>
                  </a:txBody>
                  <a:tcPr marL="91447" marR="91447"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0" y="10319"/>
            <a:ext cx="12192000" cy="1077913"/>
          </a:xfrm>
          <a:prstGeom prst="rect">
            <a:avLst/>
          </a:prstGeom>
          <a:solidFill>
            <a:schemeClr val="accent5">
              <a:lumMod val="20000"/>
              <a:lumOff val="80000"/>
            </a:schemeClr>
          </a:solidFill>
        </p:spPr>
        <p:txBody>
          <a:bodyPr wrap="square">
            <a:spAutoFit/>
          </a:bodyPr>
          <a:lstStyle/>
          <a:p>
            <a:pPr>
              <a:defRPr/>
            </a:pPr>
            <a:endParaRPr lang="en-MY" sz="1600" dirty="0"/>
          </a:p>
          <a:p>
            <a:pPr>
              <a:defRPr/>
            </a:pPr>
            <a:endParaRPr lang="en-MY" sz="1600" dirty="0"/>
          </a:p>
          <a:p>
            <a:pPr>
              <a:defRPr/>
            </a:pPr>
            <a:r>
              <a:rPr lang="en-MY" sz="1600" dirty="0"/>
              <a:t>Complex Engineering Problems have characteristic WP1 and some or all of WP2 to WP7, EP1 and EP2, that can be resolved with in-depth forefront knowledge</a:t>
            </a:r>
          </a:p>
        </p:txBody>
      </p:sp>
      <p:sp>
        <p:nvSpPr>
          <p:cNvPr id="5" name="Title 1"/>
          <p:cNvSpPr>
            <a:spLocks noGrp="1"/>
          </p:cNvSpPr>
          <p:nvPr>
            <p:ph type="title"/>
          </p:nvPr>
        </p:nvSpPr>
        <p:spPr>
          <a:xfrm>
            <a:off x="0" y="0"/>
            <a:ext cx="12192000" cy="549276"/>
          </a:xfrm>
          <a:solidFill>
            <a:srgbClr val="C6D9F1"/>
          </a:solidFill>
        </p:spPr>
        <p:txBody>
          <a:bodyPr rtlCol="0">
            <a:noAutofit/>
          </a:bodyPr>
          <a:lstStyle/>
          <a:p>
            <a:pPr>
              <a:defRPr/>
            </a:pPr>
            <a:r>
              <a:rPr lang="en-US" sz="3000" dirty="0" smtClean="0"/>
              <a:t>Complex Problem Solving </a:t>
            </a:r>
            <a:r>
              <a:rPr lang="en-US" sz="3000" i="1" dirty="0">
                <a:solidFill>
                  <a:srgbClr val="FF0000"/>
                </a:solidFill>
              </a:rPr>
              <a:t>(Need High Taxonomy Level)</a:t>
            </a:r>
            <a:endParaRPr lang="en-MY" sz="3000" i="1" dirty="0">
              <a:solidFill>
                <a:srgbClr val="FF0000"/>
              </a:solidFill>
            </a:endParaRPr>
          </a:p>
        </p:txBody>
      </p:sp>
      <p:sp>
        <p:nvSpPr>
          <p:cNvPr id="11268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DEFCED-9C8C-4F4F-96DE-A6ECB1CA2EC6}" type="slidenum">
              <a:rPr lang="en-US" sz="1200">
                <a:solidFill>
                  <a:srgbClr val="898989"/>
                </a:solidFill>
                <a:latin typeface="Calibri" charset="0"/>
                <a:cs typeface="Arial" charset="0"/>
              </a:rPr>
              <a:pPr eaLnBrk="1" hangingPunct="1"/>
              <a:t>50</a:t>
            </a:fld>
            <a:endParaRPr lang="en-US" sz="1200">
              <a:solidFill>
                <a:srgbClr val="898989"/>
              </a:solidFill>
              <a:latin typeface="Calibri" charset="0"/>
              <a:cs typeface="Arial" charset="0"/>
            </a:endParaRPr>
          </a:p>
        </p:txBody>
      </p:sp>
    </p:spTree>
    <p:extLst>
      <p:ext uri="{BB962C8B-B14F-4D97-AF65-F5344CB8AC3E}">
        <p14:creationId xmlns:p14="http://schemas.microsoft.com/office/powerpoint/2010/main" val="32398985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48284402"/>
              </p:ext>
            </p:extLst>
          </p:nvPr>
        </p:nvGraphicFramePr>
        <p:xfrm>
          <a:off x="0" y="1246122"/>
          <a:ext cx="12192000" cy="4068510"/>
        </p:xfrm>
        <a:graphic>
          <a:graphicData uri="http://schemas.openxmlformats.org/drawingml/2006/table">
            <a:tbl>
              <a:tblPr firstRow="1" bandRow="1">
                <a:tableStyleId>{2D5ABB26-0587-4C30-8999-92F81FD0307C}</a:tableStyleId>
              </a:tblPr>
              <a:tblGrid>
                <a:gridCol w="815414"/>
                <a:gridCol w="3744416"/>
                <a:gridCol w="7632170"/>
              </a:tblGrid>
              <a:tr h="380972">
                <a:tc>
                  <a:txBody>
                    <a:bodyPr/>
                    <a:lstStyle/>
                    <a:p>
                      <a:pPr algn="ctr"/>
                      <a:r>
                        <a:rPr lang="en-MY" sz="1600" b="1" dirty="0" smtClean="0">
                          <a:solidFill>
                            <a:srgbClr val="000000"/>
                          </a:solidFill>
                        </a:rPr>
                        <a:t>No</a:t>
                      </a:r>
                      <a:endParaRPr lang="en-MY" sz="1600" b="1"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MY" sz="1900" b="1" dirty="0" smtClean="0"/>
                        <a:t>Attribute</a:t>
                      </a:r>
                      <a:endParaRPr lang="en-MY" sz="1900" b="1"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Complex activities </a:t>
                      </a:r>
                      <a:r>
                        <a:rPr lang="en-US" sz="1800" b="0" i="0" u="none" strike="noStrike" kern="1200" baseline="0" dirty="0" smtClean="0">
                          <a:solidFill>
                            <a:schemeClr val="tx1"/>
                          </a:solidFill>
                          <a:latin typeface="+mn-lt"/>
                          <a:ea typeface="+mn-ea"/>
                          <a:cs typeface="+mn-cs"/>
                        </a:rPr>
                        <a:t>mean (engineering) activities or projects that have some or all of the following characteristics: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r>
              <a:tr h="887506">
                <a:tc>
                  <a:txBody>
                    <a:bodyPr/>
                    <a:lstStyle/>
                    <a:p>
                      <a:pPr algn="ctr"/>
                      <a:r>
                        <a:rPr lang="en-MY" sz="1600" b="0" dirty="0" smtClean="0">
                          <a:solidFill>
                            <a:srgbClr val="000000"/>
                          </a:solidFill>
                        </a:rPr>
                        <a:t>EA1</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dirty="0" smtClean="0"/>
                        <a:t>Depth of Knowledge</a:t>
                      </a:r>
                      <a:r>
                        <a:rPr lang="en-MY" sz="1900" baseline="0" dirty="0" smtClean="0"/>
                        <a:t> required</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Involve the use of diverse resources (and for this purpose resources includes people, money, equipment, materials, information and technologies).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09828">
                <a:tc>
                  <a:txBody>
                    <a:bodyPr/>
                    <a:lstStyle/>
                    <a:p>
                      <a:pPr algn="ctr"/>
                      <a:r>
                        <a:rPr lang="en-MY" sz="1600" b="0" dirty="0" smtClean="0">
                          <a:solidFill>
                            <a:srgbClr val="000000"/>
                          </a:solidFill>
                        </a:rPr>
                        <a:t>EA2</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Range of conflicting</a:t>
                      </a:r>
                      <a:r>
                        <a:rPr lang="en-US" sz="1900" baseline="0" dirty="0" smtClean="0"/>
                        <a:t> requirements</a:t>
                      </a:r>
                      <a:endParaRPr lang="en-MY" sz="1900" dirty="0"/>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Require resolution of significant problems arising from interactions between wide ranging or conflicting technical, engineering or other issues.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14291">
                <a:tc>
                  <a:txBody>
                    <a:bodyPr/>
                    <a:lstStyle/>
                    <a:p>
                      <a:pPr algn="ctr"/>
                      <a:r>
                        <a:rPr lang="en-MY" sz="1600" b="0" dirty="0" smtClean="0">
                          <a:solidFill>
                            <a:srgbClr val="000000"/>
                          </a:solidFill>
                        </a:rPr>
                        <a:t>EA3</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u="none" strike="noStrike" kern="1200" baseline="0" dirty="0" smtClean="0"/>
                        <a:t>Depth of analysis required</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Involve creative use of engineering principles and research-based knowledge in novel 	</a:t>
                      </a: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019">
                <a:tc>
                  <a:txBody>
                    <a:bodyPr/>
                    <a:lstStyle/>
                    <a:p>
                      <a:pPr algn="ctr"/>
                      <a:r>
                        <a:rPr lang="en-MY" sz="1600" b="0" dirty="0" smtClean="0">
                          <a:solidFill>
                            <a:srgbClr val="000000"/>
                          </a:solidFill>
                        </a:rPr>
                        <a:t>EA4</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Familiarity of issues</a:t>
                      </a:r>
                      <a:endParaRPr lang="en-MY" sz="1900" dirty="0"/>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Have significant consequences in a range of contexts, </a:t>
                      </a:r>
                      <a:r>
                        <a:rPr lang="en-US" sz="1800" b="0" i="0" u="none" strike="noStrike" kern="1200" baseline="0" dirty="0" err="1" smtClean="0">
                          <a:solidFill>
                            <a:schemeClr val="tx1"/>
                          </a:solidFill>
                          <a:latin typeface="+mn-lt"/>
                          <a:ea typeface="+mn-ea"/>
                          <a:cs typeface="+mn-cs"/>
                        </a:rPr>
                        <a:t>characterised</a:t>
                      </a:r>
                      <a:r>
                        <a:rPr lang="en-US" sz="1800" b="0" i="0" u="none" strike="noStrike" kern="1200" baseline="0" dirty="0" smtClean="0">
                          <a:solidFill>
                            <a:schemeClr val="tx1"/>
                          </a:solidFill>
                          <a:latin typeface="+mn-lt"/>
                          <a:ea typeface="+mn-ea"/>
                          <a:cs typeface="+mn-cs"/>
                        </a:rPr>
                        <a:t> by difficulty of prediction and mitigation. 	</a:t>
                      </a: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9963">
                <a:tc>
                  <a:txBody>
                    <a:bodyPr/>
                    <a:lstStyle/>
                    <a:p>
                      <a:pPr algn="ctr"/>
                      <a:r>
                        <a:rPr lang="en-MY" sz="1600" b="0" dirty="0" smtClean="0">
                          <a:solidFill>
                            <a:srgbClr val="000000"/>
                          </a:solidFill>
                        </a:rPr>
                        <a:t>EA5</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MY" sz="1900" b="0" i="0" u="none" strike="noStrike" kern="1200" baseline="0" dirty="0" smtClean="0">
                          <a:solidFill>
                            <a:schemeClr val="dk1"/>
                          </a:solidFill>
                          <a:latin typeface="+mn-lt"/>
                          <a:ea typeface="+mn-ea"/>
                          <a:cs typeface="+mn-cs"/>
                        </a:rPr>
                        <a:t>Extent of applicable codes </a:t>
                      </a:r>
                      <a:endParaRPr lang="en-MY" sz="1900" b="1" dirty="0">
                        <a:solidFill>
                          <a:srgbClr val="0000FF"/>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Can extend beyond previous experiences by applying principles-based approaches. 	</a:t>
                      </a: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0" y="10319"/>
            <a:ext cx="12192000" cy="861774"/>
          </a:xfrm>
          <a:prstGeom prst="rect">
            <a:avLst/>
          </a:prstGeom>
          <a:solidFill>
            <a:schemeClr val="accent5">
              <a:lumMod val="20000"/>
              <a:lumOff val="80000"/>
            </a:schemeClr>
          </a:solidFill>
        </p:spPr>
        <p:txBody>
          <a:bodyPr wrap="square">
            <a:spAutoFit/>
          </a:bodyPr>
          <a:lstStyle/>
          <a:p>
            <a:pPr>
              <a:defRPr/>
            </a:pPr>
            <a:endParaRPr lang="en-MY" sz="1600" dirty="0"/>
          </a:p>
          <a:p>
            <a:pPr>
              <a:defRPr/>
            </a:pPr>
            <a:endParaRPr lang="en-MY" sz="1600" dirty="0"/>
          </a:p>
          <a:p>
            <a:r>
              <a:rPr lang="en-US" sz="1600" b="1" dirty="0"/>
              <a:t>Complex activities </a:t>
            </a:r>
            <a:r>
              <a:rPr lang="en-US" sz="1600" dirty="0"/>
              <a:t>mean (engineering) activities or projects that have some or all of the following characteristics: 	</a:t>
            </a:r>
          </a:p>
        </p:txBody>
      </p:sp>
      <p:sp>
        <p:nvSpPr>
          <p:cNvPr id="5" name="Title 1"/>
          <p:cNvSpPr>
            <a:spLocks noGrp="1"/>
          </p:cNvSpPr>
          <p:nvPr>
            <p:ph type="title"/>
          </p:nvPr>
        </p:nvSpPr>
        <p:spPr>
          <a:xfrm>
            <a:off x="0" y="0"/>
            <a:ext cx="12192000" cy="549276"/>
          </a:xfrm>
          <a:solidFill>
            <a:srgbClr val="C6D9F1"/>
          </a:solidFill>
        </p:spPr>
        <p:txBody>
          <a:bodyPr rtlCol="0">
            <a:noAutofit/>
          </a:bodyPr>
          <a:lstStyle/>
          <a:p>
            <a:pPr>
              <a:defRPr/>
            </a:pPr>
            <a:r>
              <a:rPr lang="en-US" sz="3000" dirty="0" smtClean="0"/>
              <a:t>Complex Problem Activities</a:t>
            </a:r>
            <a:endParaRPr lang="en-MY" sz="3000" i="1" dirty="0">
              <a:solidFill>
                <a:srgbClr val="FF0000"/>
              </a:solidFill>
            </a:endParaRPr>
          </a:p>
        </p:txBody>
      </p:sp>
      <p:sp>
        <p:nvSpPr>
          <p:cNvPr id="11268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DEFCED-9C8C-4F4F-96DE-A6ECB1CA2EC6}" type="slidenum">
              <a:rPr lang="en-US" sz="1200">
                <a:solidFill>
                  <a:srgbClr val="898989"/>
                </a:solidFill>
                <a:latin typeface="Calibri" charset="0"/>
                <a:cs typeface="Arial" charset="0"/>
              </a:rPr>
              <a:pPr eaLnBrk="1" hangingPunct="1"/>
              <a:t>51</a:t>
            </a:fld>
            <a:endParaRPr lang="en-US" sz="1200">
              <a:solidFill>
                <a:srgbClr val="898989"/>
              </a:solidFill>
              <a:latin typeface="Calibri" charset="0"/>
              <a:cs typeface="Arial" charset="0"/>
            </a:endParaRPr>
          </a:p>
        </p:txBody>
      </p:sp>
    </p:spTree>
    <p:extLst>
      <p:ext uri="{BB962C8B-B14F-4D97-AF65-F5344CB8AC3E}">
        <p14:creationId xmlns:p14="http://schemas.microsoft.com/office/powerpoint/2010/main" val="14812438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3384170"/>
              </p:ext>
            </p:extLst>
          </p:nvPr>
        </p:nvGraphicFramePr>
        <p:xfrm>
          <a:off x="0" y="1246122"/>
          <a:ext cx="12192000" cy="4014945"/>
        </p:xfrm>
        <a:graphic>
          <a:graphicData uri="http://schemas.openxmlformats.org/drawingml/2006/table">
            <a:tbl>
              <a:tblPr firstRow="1" bandRow="1">
                <a:tableStyleId>{2D5ABB26-0587-4C30-8999-92F81FD0307C}</a:tableStyleId>
              </a:tblPr>
              <a:tblGrid>
                <a:gridCol w="591671"/>
                <a:gridCol w="11600329"/>
              </a:tblGrid>
              <a:tr h="340631">
                <a:tc>
                  <a:txBody>
                    <a:bodyPr/>
                    <a:lstStyle/>
                    <a:p>
                      <a:pPr algn="ctr"/>
                      <a:r>
                        <a:rPr lang="en-MY" sz="1600" b="0" dirty="0" smtClean="0">
                          <a:solidFill>
                            <a:srgbClr val="000000"/>
                          </a:solidFill>
                        </a:rPr>
                        <a:t>WK1</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A systematic, theory-based understanding of the </a:t>
                      </a:r>
                      <a:r>
                        <a:rPr lang="en-US" sz="1800" b="1" u="none" strike="noStrike" kern="1200" baseline="0" dirty="0" smtClean="0">
                          <a:solidFill>
                            <a:srgbClr val="FF0000"/>
                          </a:solidFill>
                          <a:latin typeface="+mn-lt"/>
                          <a:ea typeface="+mn-ea"/>
                          <a:cs typeface="+mn-cs"/>
                        </a:rPr>
                        <a:t>natural</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sciences</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applicable to the discipline. 	</a:t>
                      </a:r>
                    </a:p>
                  </a:txBody>
                  <a:tcPr marL="91435" marR="91435" marT="45661" marB="4566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9593">
                <a:tc>
                  <a:txBody>
                    <a:bodyPr/>
                    <a:lstStyle/>
                    <a:p>
                      <a:pPr algn="ctr"/>
                      <a:r>
                        <a:rPr lang="en-MY" sz="1600" b="0" dirty="0" smtClean="0">
                          <a:solidFill>
                            <a:srgbClr val="000000"/>
                          </a:solidFill>
                        </a:rPr>
                        <a:t>WK2</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Conceptually-based </a:t>
                      </a:r>
                      <a:r>
                        <a:rPr lang="en-US" sz="1800" b="1" u="none" strike="noStrike" kern="1200" baseline="0" dirty="0" smtClean="0">
                          <a:solidFill>
                            <a:srgbClr val="FF0000"/>
                          </a:solidFill>
                          <a:latin typeface="+mn-lt"/>
                          <a:ea typeface="+mn-ea"/>
                          <a:cs typeface="+mn-cs"/>
                        </a:rPr>
                        <a:t>mathematics</a:t>
                      </a:r>
                      <a:r>
                        <a:rPr lang="en-US" sz="1800" b="0" i="0" u="none" strike="noStrike" kern="1200" baseline="0" dirty="0" smtClean="0">
                          <a:solidFill>
                            <a:schemeClr val="tx1"/>
                          </a:solidFill>
                          <a:latin typeface="+mn-lt"/>
                          <a:ea typeface="+mn-ea"/>
                          <a:cs typeface="+mn-cs"/>
                        </a:rPr>
                        <a:t>, numerical analysis, statistics and formal aspects of computer and information science to support analysis and modelling applicable to the discipline. 	</a:t>
                      </a:r>
                    </a:p>
                  </a:txBody>
                  <a:tcPr marL="91435" marR="91435" marT="45661" marB="4566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4807">
                <a:tc>
                  <a:txBody>
                    <a:bodyPr/>
                    <a:lstStyle/>
                    <a:p>
                      <a:pPr algn="ctr"/>
                      <a:r>
                        <a:rPr lang="en-MY" sz="1600" b="0" dirty="0" smtClean="0">
                          <a:solidFill>
                            <a:srgbClr val="000000"/>
                          </a:solidFill>
                        </a:rPr>
                        <a:t>WK3</a:t>
                      </a:r>
                      <a:endParaRPr lang="en-MY" sz="1600" b="0" dirty="0">
                        <a:solidFill>
                          <a:srgbClr val="000000"/>
                        </a:solidFill>
                      </a:endParaRPr>
                    </a:p>
                  </a:txBody>
                  <a:tcPr marL="91449" marR="91449" marT="42512" marB="4251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A systematic, theory-based formulation of </a:t>
                      </a:r>
                      <a:r>
                        <a:rPr lang="en-US" sz="1800" b="1" u="none" strike="noStrike" kern="1200" baseline="0" dirty="0" smtClean="0">
                          <a:solidFill>
                            <a:srgbClr val="FF0000"/>
                          </a:solidFill>
                          <a:latin typeface="+mn-lt"/>
                          <a:ea typeface="+mn-ea"/>
                          <a:cs typeface="+mn-cs"/>
                        </a:rPr>
                        <a:t>engineering</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fundamentals</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required in the engineering discipline. </a:t>
                      </a:r>
                    </a:p>
                  </a:txBody>
                  <a:tcPr marL="91435" marR="91435" marT="45661" marB="4566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5019">
                <a:tc>
                  <a:txBody>
                    <a:bodyPr/>
                    <a:lstStyle/>
                    <a:p>
                      <a:pPr algn="ctr"/>
                      <a:r>
                        <a:rPr lang="en-MY" sz="1600" b="0" dirty="0" smtClean="0">
                          <a:solidFill>
                            <a:srgbClr val="000000"/>
                          </a:solidFill>
                        </a:rPr>
                        <a:t>WK4</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Engineering </a:t>
                      </a:r>
                      <a:r>
                        <a:rPr lang="en-US" sz="1800" b="1" u="none" strike="noStrike" kern="1200" baseline="0" dirty="0" smtClean="0">
                          <a:solidFill>
                            <a:srgbClr val="FF0000"/>
                          </a:solidFill>
                          <a:latin typeface="+mn-lt"/>
                          <a:ea typeface="+mn-ea"/>
                          <a:cs typeface="+mn-cs"/>
                        </a:rPr>
                        <a:t>specialist</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knowledge</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that provides theoretical frameworks and bodies of knowledge for the accepted practice areas in the engineering discipline; much is at the forefront of the discipline. 	</a:t>
                      </a:r>
                    </a:p>
                  </a:txBody>
                  <a:tcPr marL="91435" marR="91435" marT="45661" marB="4566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9963">
                <a:tc>
                  <a:txBody>
                    <a:bodyPr/>
                    <a:lstStyle/>
                    <a:p>
                      <a:pPr algn="ctr"/>
                      <a:r>
                        <a:rPr lang="en-MY" sz="1600" b="0" dirty="0" smtClean="0">
                          <a:solidFill>
                            <a:srgbClr val="000000"/>
                          </a:solidFill>
                        </a:rPr>
                        <a:t>WK5</a:t>
                      </a:r>
                      <a:endParaRPr lang="en-MY" sz="1600" b="0" dirty="0">
                        <a:solidFill>
                          <a:srgbClr val="000000"/>
                        </a:solidFill>
                      </a:endParaRPr>
                    </a:p>
                  </a:txBody>
                  <a:tcPr marL="91447" marR="91447" marT="45683" marB="4568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Knowledge that supports </a:t>
                      </a:r>
                      <a:r>
                        <a:rPr lang="en-US" sz="1800" b="1" u="none" strike="noStrike" kern="1200" baseline="0" dirty="0" smtClean="0">
                          <a:solidFill>
                            <a:srgbClr val="FF0000"/>
                          </a:solidFill>
                          <a:latin typeface="+mn-lt"/>
                          <a:ea typeface="+mn-ea"/>
                          <a:cs typeface="+mn-cs"/>
                        </a:rPr>
                        <a:t>engineering</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design</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in a practice area. 	</a:t>
                      </a:r>
                    </a:p>
                  </a:txBody>
                  <a:tcPr marL="91435" marR="91435" marT="42029" marB="4202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8492">
                <a:tc>
                  <a:txBody>
                    <a:bodyPr/>
                    <a:lstStyle/>
                    <a:p>
                      <a:pPr algn="ctr"/>
                      <a:r>
                        <a:rPr lang="en-MY" sz="1600" b="0" dirty="0" smtClean="0">
                          <a:solidFill>
                            <a:srgbClr val="000000"/>
                          </a:solidFill>
                        </a:rPr>
                        <a:t>WK6</a:t>
                      </a:r>
                      <a:endParaRPr lang="en-MY" sz="1600" b="0" dirty="0">
                        <a:solidFill>
                          <a:srgbClr val="000000"/>
                        </a:solidFill>
                      </a:endParaRPr>
                    </a:p>
                  </a:txBody>
                  <a:tcPr marL="91447" marR="91447" marT="45671" marB="45671">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Knowledge of </a:t>
                      </a:r>
                      <a:r>
                        <a:rPr lang="en-US" sz="1800" b="1" u="none" strike="noStrike" kern="1200" baseline="0" dirty="0" smtClean="0">
                          <a:solidFill>
                            <a:srgbClr val="FF0000"/>
                          </a:solidFill>
                          <a:latin typeface="+mn-lt"/>
                          <a:ea typeface="+mn-ea"/>
                          <a:cs typeface="+mn-cs"/>
                        </a:rPr>
                        <a:t>engineering</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practice</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(technology) in the practice areas in the engineering discipline. 	</a:t>
                      </a:r>
                    </a:p>
                  </a:txBody>
                  <a:tcPr marL="91435" marR="91435" marT="42029" marB="4202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05364">
                <a:tc>
                  <a:txBody>
                    <a:bodyPr/>
                    <a:lstStyle/>
                    <a:p>
                      <a:pPr algn="ctr"/>
                      <a:r>
                        <a:rPr lang="en-MY" sz="1600" b="0" dirty="0" smtClean="0">
                          <a:solidFill>
                            <a:srgbClr val="000000"/>
                          </a:solidFill>
                        </a:rPr>
                        <a:t>WK7</a:t>
                      </a:r>
                      <a:endParaRPr lang="en-MY" sz="1600" b="0" dirty="0">
                        <a:solidFill>
                          <a:srgbClr val="000000"/>
                        </a:solidFill>
                      </a:endParaRPr>
                    </a:p>
                  </a:txBody>
                  <a:tcPr marL="91447" marR="91447"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1" u="none" strike="noStrike" kern="1200" baseline="0" dirty="0" smtClean="0">
                          <a:solidFill>
                            <a:srgbClr val="FF0000"/>
                          </a:solidFill>
                          <a:latin typeface="+mn-lt"/>
                          <a:ea typeface="+mn-ea"/>
                          <a:cs typeface="+mn-cs"/>
                        </a:rPr>
                        <a:t>Comprehension</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of</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the role of engineering in society and identified issues in engineering practice in the discipline: ethics and the professional responsibility of an engineer to public safety; the impacts of engineering activity: economic, social, cultural, environmental and sustainability. 	</a:t>
                      </a:r>
                    </a:p>
                  </a:txBody>
                  <a:tcPr marL="91435" marR="91435" marT="42029" marB="4202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43948">
                <a:tc>
                  <a:txBody>
                    <a:bodyPr/>
                    <a:lstStyle/>
                    <a:p>
                      <a:pPr algn="ctr"/>
                      <a:r>
                        <a:rPr lang="en-MY" sz="1600" b="0" dirty="0" smtClean="0">
                          <a:solidFill>
                            <a:srgbClr val="000000"/>
                          </a:solidFill>
                        </a:rPr>
                        <a:t>WK8</a:t>
                      </a:r>
                      <a:endParaRPr lang="en-MY" sz="1600" b="0" dirty="0">
                        <a:solidFill>
                          <a:srgbClr val="000000"/>
                        </a:solidFill>
                      </a:endParaRPr>
                    </a:p>
                  </a:txBody>
                  <a:tcPr marL="91447" marR="91447"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Engagement with selected knowledge in the </a:t>
                      </a:r>
                      <a:r>
                        <a:rPr lang="en-US" sz="1800" b="1" u="none" strike="noStrike" kern="1200" baseline="0" dirty="0" smtClean="0">
                          <a:solidFill>
                            <a:srgbClr val="FF0000"/>
                          </a:solidFill>
                          <a:latin typeface="+mn-lt"/>
                          <a:ea typeface="+mn-ea"/>
                          <a:cs typeface="+mn-cs"/>
                        </a:rPr>
                        <a:t>research</a:t>
                      </a:r>
                      <a:r>
                        <a:rPr lang="en-US" sz="1800" b="1" i="0" u="none" strike="noStrike" kern="1200" baseline="0" dirty="0" smtClean="0">
                          <a:solidFill>
                            <a:schemeClr val="tx1"/>
                          </a:solidFill>
                          <a:latin typeface="+mn-lt"/>
                          <a:ea typeface="+mn-ea"/>
                          <a:cs typeface="+mn-cs"/>
                        </a:rPr>
                        <a:t> </a:t>
                      </a:r>
                      <a:r>
                        <a:rPr lang="en-US" sz="1800" b="1" u="none" strike="noStrike" kern="1200" baseline="0" dirty="0" smtClean="0">
                          <a:solidFill>
                            <a:srgbClr val="FF0000"/>
                          </a:solidFill>
                          <a:latin typeface="+mn-lt"/>
                          <a:ea typeface="+mn-ea"/>
                          <a:cs typeface="+mn-cs"/>
                        </a:rPr>
                        <a:t>literature</a:t>
                      </a:r>
                      <a:r>
                        <a:rPr lang="en-US" sz="1800" b="1" i="0" u="none" strike="noStrike" kern="1200" baseline="0" dirty="0" smtClean="0">
                          <a:solidFill>
                            <a:schemeClr val="tx1"/>
                          </a:solidFill>
                          <a:latin typeface="+mn-lt"/>
                          <a:ea typeface="+mn-ea"/>
                          <a:cs typeface="+mn-cs"/>
                        </a:rPr>
                        <a:t> </a:t>
                      </a:r>
                      <a:r>
                        <a:rPr lang="en-US" sz="1800" b="0" i="0" u="none" strike="noStrike" kern="1200" baseline="0" dirty="0" smtClean="0">
                          <a:solidFill>
                            <a:schemeClr val="tx1"/>
                          </a:solidFill>
                          <a:latin typeface="+mn-lt"/>
                          <a:ea typeface="+mn-ea"/>
                          <a:cs typeface="+mn-cs"/>
                        </a:rPr>
                        <a:t>of the discipline. 	</a:t>
                      </a:r>
                    </a:p>
                  </a:txBody>
                  <a:tcPr marL="91435" marR="91435" marT="42029" marB="4202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0" y="10319"/>
            <a:ext cx="12192000" cy="1077218"/>
          </a:xfrm>
          <a:prstGeom prst="rect">
            <a:avLst/>
          </a:prstGeom>
          <a:solidFill>
            <a:schemeClr val="accent5">
              <a:lumMod val="20000"/>
              <a:lumOff val="80000"/>
            </a:schemeClr>
          </a:solidFill>
        </p:spPr>
        <p:txBody>
          <a:bodyPr wrap="square">
            <a:spAutoFit/>
          </a:bodyPr>
          <a:lstStyle/>
          <a:p>
            <a:pPr>
              <a:defRPr/>
            </a:pPr>
            <a:endParaRPr lang="en-MY" sz="1600" dirty="0"/>
          </a:p>
          <a:p>
            <a:pPr>
              <a:defRPr/>
            </a:pPr>
            <a:endParaRPr lang="en-MY" sz="1600" dirty="0"/>
          </a:p>
          <a:p>
            <a:pPr>
              <a:defRPr/>
            </a:pPr>
            <a:r>
              <a:rPr lang="en-US" sz="1600" dirty="0"/>
              <a:t>A programme that builds this type of knowledge and develops the attributes listed below is typically achieved in 4 to 5 years of study, depending on the level of students at entry. </a:t>
            </a:r>
            <a:endParaRPr lang="en-MY" sz="1600" dirty="0"/>
          </a:p>
        </p:txBody>
      </p:sp>
      <p:sp>
        <p:nvSpPr>
          <p:cNvPr id="5" name="Title 1"/>
          <p:cNvSpPr>
            <a:spLocks noGrp="1"/>
          </p:cNvSpPr>
          <p:nvPr>
            <p:ph type="title"/>
          </p:nvPr>
        </p:nvSpPr>
        <p:spPr>
          <a:xfrm>
            <a:off x="0" y="0"/>
            <a:ext cx="12192000" cy="549276"/>
          </a:xfrm>
          <a:solidFill>
            <a:srgbClr val="C6D9F1"/>
          </a:solidFill>
        </p:spPr>
        <p:txBody>
          <a:bodyPr rtlCol="0">
            <a:noAutofit/>
          </a:bodyPr>
          <a:lstStyle/>
          <a:p>
            <a:pPr>
              <a:defRPr/>
            </a:pPr>
            <a:r>
              <a:rPr lang="en-US" sz="3000" dirty="0" smtClean="0"/>
              <a:t>Knowledge Profile</a:t>
            </a:r>
            <a:endParaRPr lang="en-MY" sz="3000" i="1" dirty="0">
              <a:solidFill>
                <a:srgbClr val="FF0000"/>
              </a:solidFill>
            </a:endParaRPr>
          </a:p>
        </p:txBody>
      </p:sp>
      <p:sp>
        <p:nvSpPr>
          <p:cNvPr id="112685" name="Slide Number Placeholder 1"/>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BDEFCED-9C8C-4F4F-96DE-A6ECB1CA2EC6}" type="slidenum">
              <a:rPr lang="en-US" sz="1200">
                <a:solidFill>
                  <a:srgbClr val="898989"/>
                </a:solidFill>
                <a:latin typeface="Calibri" charset="0"/>
                <a:cs typeface="Arial" charset="0"/>
              </a:rPr>
              <a:pPr eaLnBrk="1" hangingPunct="1"/>
              <a:t>52</a:t>
            </a:fld>
            <a:endParaRPr lang="en-US" sz="1200">
              <a:solidFill>
                <a:srgbClr val="898989"/>
              </a:solidFill>
              <a:latin typeface="Calibri" charset="0"/>
              <a:cs typeface="Arial" charset="0"/>
            </a:endParaRPr>
          </a:p>
        </p:txBody>
      </p:sp>
    </p:spTree>
    <p:extLst>
      <p:ext uri="{BB962C8B-B14F-4D97-AF65-F5344CB8AC3E}">
        <p14:creationId xmlns:p14="http://schemas.microsoft.com/office/powerpoint/2010/main" val="5437089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References</a:t>
            </a:r>
            <a:endParaRPr lang="en-US" dirty="0"/>
          </a:p>
        </p:txBody>
      </p:sp>
      <p:sp>
        <p:nvSpPr>
          <p:cNvPr id="3" name="Content Placeholder 2"/>
          <p:cNvSpPr>
            <a:spLocks noGrp="1"/>
          </p:cNvSpPr>
          <p:nvPr>
            <p:ph idx="1"/>
          </p:nvPr>
        </p:nvSpPr>
        <p:spPr/>
        <p:txBody>
          <a:bodyPr/>
          <a:lstStyle/>
          <a:p>
            <a:r>
              <a:rPr lang="en-US" dirty="0"/>
              <a:t>Handbook on Academic </a:t>
            </a:r>
            <a:r>
              <a:rPr lang="en-US" dirty="0" smtClean="0"/>
              <a:t>Matters </a:t>
            </a:r>
            <a:endParaRPr lang="en-US" dirty="0"/>
          </a:p>
          <a:p>
            <a:pPr lvl="1"/>
            <a:r>
              <a:rPr lang="en-US" dirty="0" smtClean="0"/>
              <a:t>OBE – Staff 2018</a:t>
            </a:r>
          </a:p>
          <a:p>
            <a:pPr lvl="1"/>
            <a:r>
              <a:rPr lang="en-US" dirty="0"/>
              <a:t>eOBE2 User Instruction Guide (Course Leader)_</a:t>
            </a:r>
            <a:r>
              <a:rPr lang="en-US" dirty="0" smtClean="0"/>
              <a:t>20171116</a:t>
            </a:r>
          </a:p>
          <a:p>
            <a:pPr lvl="1"/>
            <a:r>
              <a:rPr lang="en-US" dirty="0"/>
              <a:t>EAC Manual 2017</a:t>
            </a:r>
            <a:endParaRPr lang="en-US" dirty="0" smtClean="0"/>
          </a:p>
          <a:p>
            <a:r>
              <a:rPr lang="en-US" dirty="0" smtClean="0"/>
              <a:t>Web2 – UTAR Policy – IAD</a:t>
            </a:r>
          </a:p>
          <a:p>
            <a:pPr lvl="1"/>
            <a:r>
              <a:rPr lang="en-US" dirty="0"/>
              <a:t>UTAR Guidelines on Outcome-Based Education (OBE</a:t>
            </a:r>
            <a:r>
              <a:rPr lang="en-US" dirty="0" smtClean="0"/>
              <a:t>)</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53</a:t>
            </a:fld>
            <a:endParaRPr lang="en-SG"/>
          </a:p>
        </p:txBody>
      </p:sp>
    </p:spTree>
    <p:extLst>
      <p:ext uri="{BB962C8B-B14F-4D97-AF65-F5344CB8AC3E}">
        <p14:creationId xmlns:p14="http://schemas.microsoft.com/office/powerpoint/2010/main" val="505464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How does OBE work? – OBE Mechanism</a:t>
            </a:r>
          </a:p>
        </p:txBody>
      </p:sp>
      <p:sp>
        <p:nvSpPr>
          <p:cNvPr id="3" name="Content Placeholder 2"/>
          <p:cNvSpPr>
            <a:spLocks noGrp="1"/>
          </p:cNvSpPr>
          <p:nvPr>
            <p:ph idx="1"/>
          </p:nvPr>
        </p:nvSpPr>
        <p:spPr/>
        <p:txBody>
          <a:bodyPr>
            <a:normAutofit lnSpcReduction="10000"/>
          </a:bodyPr>
          <a:lstStyle/>
          <a:p>
            <a:r>
              <a:rPr lang="en-MY" dirty="0" smtClean="0"/>
              <a:t>Questions:</a:t>
            </a:r>
          </a:p>
          <a:p>
            <a:pPr lvl="1"/>
            <a:r>
              <a:rPr lang="en-MY" dirty="0"/>
              <a:t>What do you want the students to learn?</a:t>
            </a:r>
          </a:p>
          <a:p>
            <a:pPr lvl="1"/>
            <a:r>
              <a:rPr lang="en-MY" dirty="0"/>
              <a:t>Why do you want them to learn it?</a:t>
            </a:r>
          </a:p>
          <a:p>
            <a:pPr lvl="1"/>
            <a:r>
              <a:rPr lang="en-MY" dirty="0"/>
              <a:t>How can you best help students to learn it?</a:t>
            </a:r>
          </a:p>
          <a:p>
            <a:pPr lvl="1"/>
            <a:r>
              <a:rPr lang="en-MY" dirty="0"/>
              <a:t>How will you know what they have learnt?</a:t>
            </a:r>
          </a:p>
          <a:p>
            <a:r>
              <a:rPr lang="en-US" dirty="0" smtClean="0"/>
              <a:t>OBE’s </a:t>
            </a:r>
            <a:r>
              <a:rPr lang="en-US" dirty="0"/>
              <a:t>approach </a:t>
            </a:r>
            <a:r>
              <a:rPr lang="en-US" dirty="0" smtClean="0"/>
              <a:t>to these questions:</a:t>
            </a:r>
            <a:endParaRPr lang="en-US" dirty="0"/>
          </a:p>
          <a:p>
            <a:pPr lvl="1"/>
            <a:r>
              <a:rPr lang="en-US" dirty="0" smtClean="0"/>
              <a:t>Defining </a:t>
            </a:r>
            <a:r>
              <a:rPr lang="en-US" b="1" u="sng" dirty="0"/>
              <a:t>course outcomes </a:t>
            </a:r>
            <a:r>
              <a:rPr lang="en-US" dirty="0"/>
              <a:t>to explicate what a student is expected to know, understand or do;</a:t>
            </a:r>
          </a:p>
          <a:p>
            <a:pPr lvl="1"/>
            <a:r>
              <a:rPr lang="en-US" dirty="0" smtClean="0"/>
              <a:t>Providing </a:t>
            </a:r>
            <a:r>
              <a:rPr lang="en-US" b="1" u="sng" dirty="0"/>
              <a:t>learning activities </a:t>
            </a:r>
            <a:r>
              <a:rPr lang="en-US" dirty="0"/>
              <a:t>that help students attain these outcomes;</a:t>
            </a:r>
          </a:p>
          <a:p>
            <a:pPr lvl="1"/>
            <a:r>
              <a:rPr lang="en-US" dirty="0" smtClean="0"/>
              <a:t>Assessing </a:t>
            </a:r>
            <a:r>
              <a:rPr lang="en-US" dirty="0"/>
              <a:t>the extent to which students these outcomes through the use of </a:t>
            </a:r>
            <a:r>
              <a:rPr lang="en-US" b="1" u="sng" dirty="0"/>
              <a:t>explicit assessment criteria </a:t>
            </a:r>
            <a:r>
              <a:rPr lang="en-US" dirty="0"/>
              <a:t>as performance indicator.</a:t>
            </a:r>
            <a:endParaRPr lang="en-SG" dirty="0"/>
          </a:p>
        </p:txBody>
      </p:sp>
      <p:sp>
        <p:nvSpPr>
          <p:cNvPr id="4" name="Slide Number Placeholder 3"/>
          <p:cNvSpPr>
            <a:spLocks noGrp="1"/>
          </p:cNvSpPr>
          <p:nvPr>
            <p:ph type="sldNum" sz="quarter" idx="12"/>
          </p:nvPr>
        </p:nvSpPr>
        <p:spPr/>
        <p:txBody>
          <a:bodyPr/>
          <a:lstStyle/>
          <a:p>
            <a:fld id="{433F7881-7E2A-4258-80A2-D6A2D4D920A7}" type="slidenum">
              <a:rPr lang="en-SG" smtClean="0"/>
              <a:t>6</a:t>
            </a:fld>
            <a:endParaRPr lang="en-SG"/>
          </a:p>
        </p:txBody>
      </p:sp>
    </p:spTree>
    <p:extLst>
      <p:ext uri="{BB962C8B-B14F-4D97-AF65-F5344CB8AC3E}">
        <p14:creationId xmlns:p14="http://schemas.microsoft.com/office/powerpoint/2010/main" val="95519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smtClean="0"/>
              <a:t>OBE Framework</a:t>
            </a:r>
            <a:endParaRPr lang="en-US" dirty="0"/>
          </a:p>
        </p:txBody>
      </p:sp>
      <p:sp>
        <p:nvSpPr>
          <p:cNvPr id="4" name="Slide Number Placeholder 3"/>
          <p:cNvSpPr>
            <a:spLocks noGrp="1"/>
          </p:cNvSpPr>
          <p:nvPr>
            <p:ph type="sldNum" sz="quarter" idx="12"/>
          </p:nvPr>
        </p:nvSpPr>
        <p:spPr/>
        <p:txBody>
          <a:bodyPr/>
          <a:lstStyle/>
          <a:p>
            <a:fld id="{433F7881-7E2A-4258-80A2-D6A2D4D920A7}" type="slidenum">
              <a:rPr lang="en-SG" smtClean="0"/>
              <a:t>7</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386" y="1233148"/>
            <a:ext cx="8668960" cy="4848902"/>
          </a:xfrm>
          <a:prstGeom prst="rect">
            <a:avLst/>
          </a:prstGeom>
        </p:spPr>
      </p:pic>
      <p:sp>
        <p:nvSpPr>
          <p:cNvPr id="7" name="TextBox 6"/>
          <p:cNvSpPr txBox="1"/>
          <p:nvPr/>
        </p:nvSpPr>
        <p:spPr>
          <a:xfrm>
            <a:off x="838200" y="2473015"/>
            <a:ext cx="1856534" cy="369332"/>
          </a:xfrm>
          <a:prstGeom prst="rect">
            <a:avLst/>
          </a:prstGeom>
          <a:noFill/>
        </p:spPr>
        <p:txBody>
          <a:bodyPr wrap="none" rtlCol="0">
            <a:spAutoFit/>
          </a:bodyPr>
          <a:lstStyle/>
          <a:p>
            <a:r>
              <a:rPr lang="en-MY" dirty="0"/>
              <a:t>Professional Level</a:t>
            </a:r>
            <a:endParaRPr lang="en-US" dirty="0"/>
          </a:p>
        </p:txBody>
      </p:sp>
      <p:sp>
        <p:nvSpPr>
          <p:cNvPr id="8" name="TextBox 7"/>
          <p:cNvSpPr txBox="1"/>
          <p:nvPr/>
        </p:nvSpPr>
        <p:spPr>
          <a:xfrm>
            <a:off x="838200" y="3466437"/>
            <a:ext cx="1815882" cy="369332"/>
          </a:xfrm>
          <a:prstGeom prst="rect">
            <a:avLst/>
          </a:prstGeom>
          <a:noFill/>
        </p:spPr>
        <p:txBody>
          <a:bodyPr wrap="none" rtlCol="0">
            <a:spAutoFit/>
          </a:bodyPr>
          <a:lstStyle/>
          <a:p>
            <a:r>
              <a:rPr lang="en-MY" dirty="0"/>
              <a:t>Programme Level</a:t>
            </a:r>
            <a:endParaRPr lang="en-US" dirty="0"/>
          </a:p>
        </p:txBody>
      </p:sp>
      <p:sp>
        <p:nvSpPr>
          <p:cNvPr id="9" name="TextBox 8"/>
          <p:cNvSpPr txBox="1"/>
          <p:nvPr/>
        </p:nvSpPr>
        <p:spPr>
          <a:xfrm>
            <a:off x="838200" y="4930390"/>
            <a:ext cx="1368323" cy="369332"/>
          </a:xfrm>
          <a:prstGeom prst="rect">
            <a:avLst/>
          </a:prstGeom>
          <a:noFill/>
        </p:spPr>
        <p:txBody>
          <a:bodyPr wrap="none" rtlCol="0">
            <a:spAutoFit/>
          </a:bodyPr>
          <a:lstStyle/>
          <a:p>
            <a:r>
              <a:rPr lang="en-MY" dirty="0"/>
              <a:t>Course Level</a:t>
            </a:r>
            <a:endParaRPr lang="en-US" dirty="0"/>
          </a:p>
        </p:txBody>
      </p:sp>
    </p:spTree>
    <p:extLst>
      <p:ext uri="{BB962C8B-B14F-4D97-AF65-F5344CB8AC3E}">
        <p14:creationId xmlns:p14="http://schemas.microsoft.com/office/powerpoint/2010/main" val="335873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UTAR Vision and Mission</a:t>
            </a:r>
            <a:endParaRPr lang="en-US" dirty="0"/>
          </a:p>
        </p:txBody>
      </p:sp>
      <p:sp>
        <p:nvSpPr>
          <p:cNvPr id="3" name="Slide Number Placeholder 2"/>
          <p:cNvSpPr>
            <a:spLocks noGrp="1"/>
          </p:cNvSpPr>
          <p:nvPr>
            <p:ph type="sldNum" sz="quarter" idx="12"/>
          </p:nvPr>
        </p:nvSpPr>
        <p:spPr/>
        <p:txBody>
          <a:bodyPr/>
          <a:lstStyle/>
          <a:p>
            <a:fld id="{433F7881-7E2A-4258-80A2-D6A2D4D920A7}" type="slidenum">
              <a:rPr lang="en-SG" smtClean="0"/>
              <a:t>8</a:t>
            </a:fld>
            <a:endParaRPr lang="en-SG"/>
          </a:p>
        </p:txBody>
      </p:sp>
      <p:pic>
        <p:nvPicPr>
          <p:cNvPr id="4" name="Picture 3"/>
          <p:cNvPicPr>
            <a:picLocks noChangeAspect="1"/>
          </p:cNvPicPr>
          <p:nvPr/>
        </p:nvPicPr>
        <p:blipFill rotWithShape="1">
          <a:blip r:embed="rId2"/>
          <a:srcRect t="17687"/>
          <a:stretch/>
        </p:blipFill>
        <p:spPr>
          <a:xfrm>
            <a:off x="838200" y="1963270"/>
            <a:ext cx="8997696" cy="3740858"/>
          </a:xfrm>
          <a:prstGeom prst="rect">
            <a:avLst/>
          </a:prstGeom>
        </p:spPr>
      </p:pic>
    </p:spTree>
    <p:extLst>
      <p:ext uri="{BB962C8B-B14F-4D97-AF65-F5344CB8AC3E}">
        <p14:creationId xmlns:p14="http://schemas.microsoft.com/office/powerpoint/2010/main" val="367736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UTAR Six Educational Pillars</a:t>
            </a:r>
            <a:endParaRPr lang="en-US" dirty="0"/>
          </a:p>
        </p:txBody>
      </p:sp>
      <p:sp>
        <p:nvSpPr>
          <p:cNvPr id="3" name="Slide Number Placeholder 2"/>
          <p:cNvSpPr>
            <a:spLocks noGrp="1"/>
          </p:cNvSpPr>
          <p:nvPr>
            <p:ph type="sldNum" sz="quarter" idx="12"/>
          </p:nvPr>
        </p:nvSpPr>
        <p:spPr/>
        <p:txBody>
          <a:bodyPr/>
          <a:lstStyle/>
          <a:p>
            <a:fld id="{433F7881-7E2A-4258-80A2-D6A2D4D920A7}" type="slidenum">
              <a:rPr lang="en-SG" smtClean="0"/>
              <a:t>9</a:t>
            </a:fld>
            <a:endParaRPr lang="en-SG"/>
          </a:p>
        </p:txBody>
      </p:sp>
      <p:grpSp>
        <p:nvGrpSpPr>
          <p:cNvPr id="4" name="Group 3"/>
          <p:cNvGrpSpPr/>
          <p:nvPr/>
        </p:nvGrpSpPr>
        <p:grpSpPr>
          <a:xfrm>
            <a:off x="124593" y="1943326"/>
            <a:ext cx="3780000" cy="4837428"/>
            <a:chOff x="124593" y="733096"/>
            <a:chExt cx="3780000" cy="4837428"/>
          </a:xfrm>
        </p:grpSpPr>
        <p:sp>
          <p:nvSpPr>
            <p:cNvPr id="5" name="TextBox 4"/>
            <p:cNvSpPr txBox="1"/>
            <p:nvPr/>
          </p:nvSpPr>
          <p:spPr>
            <a:xfrm>
              <a:off x="124593" y="1610524"/>
              <a:ext cx="3780000" cy="3960000"/>
            </a:xfrm>
            <a:prstGeom prst="rect">
              <a:avLst/>
            </a:prstGeom>
            <a:solidFill>
              <a:schemeClr val="accent3">
                <a:lumMod val="40000"/>
                <a:lumOff val="60000"/>
              </a:schemeClr>
            </a:solidFill>
            <a:ln>
              <a:solidFill>
                <a:schemeClr val="tx1"/>
              </a:solidFill>
            </a:ln>
          </p:spPr>
          <p:txBody>
            <a:bodyPr wrap="square" rtlCol="0">
              <a:spAutoFit/>
            </a:bodyPr>
            <a:lstStyle/>
            <a:p>
              <a:pPr algn="ctr" fontAlgn="base">
                <a:spcBef>
                  <a:spcPct val="0"/>
                </a:spcBef>
                <a:spcAft>
                  <a:spcPct val="0"/>
                </a:spcAft>
              </a:pPr>
              <a:r>
                <a:rPr lang="en-US" sz="2400" b="1" dirty="0">
                  <a:solidFill>
                    <a:srgbClr val="000000"/>
                  </a:solidFill>
                </a:rPr>
                <a:t>UTAR Soft Skills Development Certification </a:t>
              </a:r>
            </a:p>
            <a:p>
              <a:pPr fontAlgn="base">
                <a:spcBef>
                  <a:spcPct val="0"/>
                </a:spcBef>
                <a:spcAft>
                  <a:spcPct val="0"/>
                </a:spcAft>
              </a:pPr>
              <a:endParaRPr lang="en-US" sz="1400" b="1" dirty="0">
                <a:solidFill>
                  <a:srgbClr val="000000"/>
                </a:solidFill>
              </a:endParaRPr>
            </a:p>
            <a:p>
              <a:pPr marL="92075" fontAlgn="base">
                <a:spcBef>
                  <a:spcPct val="0"/>
                </a:spcBef>
                <a:spcAft>
                  <a:spcPct val="0"/>
                </a:spcAft>
              </a:pPr>
              <a:r>
                <a:rPr lang="en-US" b="1" dirty="0">
                  <a:solidFill>
                    <a:srgbClr val="000000"/>
                  </a:solidFill>
                </a:rPr>
                <a:t>7 Core Components:</a:t>
              </a:r>
            </a:p>
            <a:p>
              <a:pPr marL="92075" fontAlgn="base">
                <a:spcBef>
                  <a:spcPct val="0"/>
                </a:spcBef>
                <a:spcAft>
                  <a:spcPct val="0"/>
                </a:spcAft>
                <a:buFontTx/>
                <a:buChar char="•"/>
              </a:pPr>
              <a:r>
                <a:rPr lang="en-US" dirty="0">
                  <a:solidFill>
                    <a:srgbClr val="000000"/>
                  </a:solidFill>
                </a:rPr>
                <a:t> Communication &amp; Language Skills </a:t>
              </a:r>
            </a:p>
            <a:p>
              <a:pPr marL="92075" fontAlgn="base">
                <a:spcBef>
                  <a:spcPct val="0"/>
                </a:spcBef>
                <a:spcAft>
                  <a:spcPct val="0"/>
                </a:spcAft>
                <a:buFontTx/>
                <a:buChar char="•"/>
              </a:pPr>
              <a:r>
                <a:rPr lang="en-US" dirty="0">
                  <a:solidFill>
                    <a:srgbClr val="000000"/>
                  </a:solidFill>
                </a:rPr>
                <a:t> Critical Thinking, Creative Thinking</a:t>
              </a:r>
            </a:p>
            <a:p>
              <a:pPr marL="92075" fontAlgn="base">
                <a:spcBef>
                  <a:spcPct val="0"/>
                </a:spcBef>
                <a:spcAft>
                  <a:spcPct val="0"/>
                </a:spcAft>
              </a:pPr>
              <a:r>
                <a:rPr lang="en-US" dirty="0">
                  <a:solidFill>
                    <a:srgbClr val="000000"/>
                  </a:solidFill>
                </a:rPr>
                <a:t>   &amp; Problem Solving Skills  </a:t>
              </a:r>
            </a:p>
            <a:p>
              <a:pPr marL="92075" fontAlgn="base">
                <a:spcBef>
                  <a:spcPct val="0"/>
                </a:spcBef>
                <a:spcAft>
                  <a:spcPct val="0"/>
                </a:spcAft>
                <a:buFontTx/>
                <a:buChar char="•"/>
              </a:pPr>
              <a:r>
                <a:rPr lang="en-US" dirty="0">
                  <a:solidFill>
                    <a:srgbClr val="000000"/>
                  </a:solidFill>
                </a:rPr>
                <a:t> EQ &amp; Teamwork Skills </a:t>
              </a:r>
            </a:p>
            <a:p>
              <a:pPr marL="92075" fontAlgn="base">
                <a:spcBef>
                  <a:spcPct val="0"/>
                </a:spcBef>
                <a:spcAft>
                  <a:spcPct val="0"/>
                </a:spcAft>
                <a:buFontTx/>
                <a:buChar char="•"/>
              </a:pPr>
              <a:r>
                <a:rPr lang="en-US" dirty="0">
                  <a:solidFill>
                    <a:srgbClr val="000000"/>
                  </a:solidFill>
                </a:rPr>
                <a:t> Moral &amp; Professional Ethics </a:t>
              </a:r>
            </a:p>
            <a:p>
              <a:pPr marL="92075" fontAlgn="base">
                <a:spcBef>
                  <a:spcPct val="0"/>
                </a:spcBef>
                <a:spcAft>
                  <a:spcPct val="0"/>
                </a:spcAft>
                <a:buFontTx/>
                <a:buChar char="•"/>
              </a:pPr>
              <a:r>
                <a:rPr lang="en-US" dirty="0">
                  <a:solidFill>
                    <a:srgbClr val="000000"/>
                  </a:solidFill>
                </a:rPr>
                <a:t> Leadership Skills </a:t>
              </a:r>
            </a:p>
            <a:p>
              <a:pPr marL="92075" fontAlgn="base">
                <a:spcBef>
                  <a:spcPct val="0"/>
                </a:spcBef>
                <a:spcAft>
                  <a:spcPct val="0"/>
                </a:spcAft>
                <a:buFontTx/>
                <a:buChar char="•"/>
              </a:pPr>
              <a:r>
                <a:rPr lang="en-US" dirty="0">
                  <a:solidFill>
                    <a:srgbClr val="000000"/>
                  </a:solidFill>
                </a:rPr>
                <a:t> Lifelong Learning &amp; Information </a:t>
              </a:r>
            </a:p>
            <a:p>
              <a:pPr marL="92075" fontAlgn="base">
                <a:spcBef>
                  <a:spcPct val="0"/>
                </a:spcBef>
                <a:spcAft>
                  <a:spcPct val="0"/>
                </a:spcAft>
              </a:pPr>
              <a:r>
                <a:rPr lang="en-US" dirty="0">
                  <a:solidFill>
                    <a:srgbClr val="000000"/>
                  </a:solidFill>
                </a:rPr>
                <a:t>   Management </a:t>
              </a:r>
            </a:p>
            <a:p>
              <a:pPr marL="92075" fontAlgn="base">
                <a:spcBef>
                  <a:spcPct val="0"/>
                </a:spcBef>
                <a:spcAft>
                  <a:spcPct val="0"/>
                </a:spcAft>
                <a:buFontTx/>
                <a:buChar char="•"/>
              </a:pPr>
              <a:r>
                <a:rPr lang="en-US" dirty="0">
                  <a:solidFill>
                    <a:srgbClr val="000000"/>
                  </a:solidFill>
                </a:rPr>
                <a:t> Entrepreneurship Skills</a:t>
              </a:r>
            </a:p>
            <a:p>
              <a:endParaRPr lang="en-MY" sz="1200" dirty="0"/>
            </a:p>
          </p:txBody>
        </p:sp>
        <p:sp>
          <p:nvSpPr>
            <p:cNvPr id="6" name="Bent Arrow 5"/>
            <p:cNvSpPr/>
            <p:nvPr/>
          </p:nvSpPr>
          <p:spPr>
            <a:xfrm>
              <a:off x="1797269" y="733096"/>
              <a:ext cx="2107324" cy="725214"/>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MY">
                <a:solidFill>
                  <a:schemeClr val="tx1"/>
                </a:solidFill>
              </a:endParaRPr>
            </a:p>
          </p:txBody>
        </p:sp>
      </p:grpSp>
      <p:grpSp>
        <p:nvGrpSpPr>
          <p:cNvPr id="7" name="Group 6"/>
          <p:cNvGrpSpPr/>
          <p:nvPr/>
        </p:nvGrpSpPr>
        <p:grpSpPr>
          <a:xfrm>
            <a:off x="4113080" y="1344173"/>
            <a:ext cx="3888823" cy="5436581"/>
            <a:chOff x="4090470" y="133943"/>
            <a:chExt cx="3888823" cy="5436581"/>
          </a:xfrm>
        </p:grpSpPr>
        <p:sp>
          <p:nvSpPr>
            <p:cNvPr id="8" name="Rectangle 16"/>
            <p:cNvSpPr>
              <a:spLocks noChangeArrowheads="1"/>
            </p:cNvSpPr>
            <p:nvPr/>
          </p:nvSpPr>
          <p:spPr bwMode="auto">
            <a:xfrm>
              <a:off x="4090881" y="4958297"/>
              <a:ext cx="3888000" cy="612227"/>
            </a:xfrm>
            <a:prstGeom prst="rect">
              <a:avLst/>
            </a:prstGeom>
            <a:solidFill>
              <a:srgbClr val="FFC000"/>
            </a:solidFill>
            <a:ln w="317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fontAlgn="base">
                <a:spcBef>
                  <a:spcPct val="0"/>
                </a:spcBef>
                <a:spcAft>
                  <a:spcPct val="0"/>
                </a:spcAft>
              </a:pPr>
              <a:r>
                <a:rPr lang="en-US" b="1" dirty="0">
                  <a:solidFill>
                    <a:srgbClr val="000000"/>
                  </a:solidFill>
                </a:rPr>
                <a:t>Extra-Curricular </a:t>
              </a:r>
              <a:r>
                <a:rPr lang="en-US" b="1" dirty="0" smtClean="0">
                  <a:solidFill>
                    <a:srgbClr val="000000"/>
                  </a:solidFill>
                </a:rPr>
                <a:t>Activities/</a:t>
              </a:r>
            </a:p>
            <a:p>
              <a:pPr algn="ctr" fontAlgn="base">
                <a:spcBef>
                  <a:spcPct val="0"/>
                </a:spcBef>
                <a:spcAft>
                  <a:spcPct val="0"/>
                </a:spcAft>
              </a:pPr>
              <a:r>
                <a:rPr lang="en-US" b="1" dirty="0" smtClean="0">
                  <a:solidFill>
                    <a:srgbClr val="000000"/>
                  </a:solidFill>
                </a:rPr>
                <a:t>Professional and </a:t>
              </a:r>
              <a:r>
                <a:rPr lang="en-US" b="1" dirty="0">
                  <a:solidFill>
                    <a:srgbClr val="000000"/>
                  </a:solidFill>
                </a:rPr>
                <a:t>External Activities</a:t>
              </a:r>
              <a:r>
                <a:rPr lang="en-US" dirty="0">
                  <a:solidFill>
                    <a:srgbClr val="000000"/>
                  </a:solidFill>
                </a:rPr>
                <a:t> </a:t>
              </a:r>
            </a:p>
          </p:txBody>
        </p:sp>
        <p:sp>
          <p:nvSpPr>
            <p:cNvPr id="9" name="AutoShape 24"/>
            <p:cNvSpPr>
              <a:spLocks noChangeArrowheads="1"/>
            </p:cNvSpPr>
            <p:nvPr/>
          </p:nvSpPr>
          <p:spPr bwMode="auto">
            <a:xfrm>
              <a:off x="4090470" y="133943"/>
              <a:ext cx="3888823" cy="4356000"/>
            </a:xfrm>
            <a:prstGeom prst="roundRect">
              <a:avLst>
                <a:gd name="adj" fmla="val 16667"/>
              </a:avLst>
            </a:prstGeom>
            <a:solidFill>
              <a:srgbClr val="00CCFF"/>
            </a:solidFill>
            <a:ln w="25400">
              <a:solidFill>
                <a:schemeClr val="tx1"/>
              </a:solidFill>
              <a:round/>
              <a:headEnd/>
              <a:tailEnd/>
            </a:ln>
            <a:scene3d>
              <a:camera prst="perspectiveFront"/>
              <a:lightRig rig="threePt" dir="t"/>
            </a:scene3d>
          </p:spPr>
          <p:txBody>
            <a:bodyPr wrap="none" anchor="ctr"/>
            <a:lstStyle/>
            <a:p>
              <a:pPr fontAlgn="base">
                <a:spcBef>
                  <a:spcPct val="0"/>
                </a:spcBef>
                <a:spcAft>
                  <a:spcPct val="0"/>
                </a:spcAft>
                <a:defRPr/>
              </a:pPr>
              <a:endParaRPr lang="en-US" sz="2800" dirty="0">
                <a:solidFill>
                  <a:srgbClr val="000000"/>
                </a:solidFill>
              </a:endParaRPr>
            </a:p>
          </p:txBody>
        </p:sp>
        <p:sp>
          <p:nvSpPr>
            <p:cNvPr id="10" name="TextBox 9"/>
            <p:cNvSpPr txBox="1"/>
            <p:nvPr/>
          </p:nvSpPr>
          <p:spPr>
            <a:xfrm>
              <a:off x="4187165" y="493716"/>
              <a:ext cx="3677870" cy="3970318"/>
            </a:xfrm>
            <a:prstGeom prst="rect">
              <a:avLst/>
            </a:prstGeom>
            <a:noFill/>
          </p:spPr>
          <p:txBody>
            <a:bodyPr wrap="square" rtlCol="0">
              <a:spAutoFit/>
            </a:bodyPr>
            <a:lstStyle/>
            <a:p>
              <a:pPr algn="ctr" fontAlgn="base">
                <a:spcBef>
                  <a:spcPct val="0"/>
                </a:spcBef>
                <a:spcAft>
                  <a:spcPct val="0"/>
                </a:spcAft>
                <a:defRPr/>
              </a:pPr>
              <a:r>
                <a:rPr lang="en-MY" sz="3200" b="1" dirty="0">
                  <a:solidFill>
                    <a:srgbClr val="000000"/>
                  </a:solidFill>
                </a:rPr>
                <a:t>UTAR </a:t>
              </a:r>
              <a:r>
                <a:rPr lang="en-MY" sz="3200" b="1" dirty="0" smtClean="0">
                  <a:solidFill>
                    <a:srgbClr val="000000"/>
                  </a:solidFill>
                </a:rPr>
                <a:t>Six Educational </a:t>
              </a:r>
              <a:r>
                <a:rPr lang="en-MY" sz="3200" b="1" dirty="0">
                  <a:solidFill>
                    <a:srgbClr val="000000"/>
                  </a:solidFill>
                </a:rPr>
                <a:t>Pillars</a:t>
              </a:r>
            </a:p>
            <a:p>
              <a:pPr fontAlgn="base">
                <a:spcBef>
                  <a:spcPct val="0"/>
                </a:spcBef>
                <a:spcAft>
                  <a:spcPct val="0"/>
                </a:spcAft>
                <a:defRPr/>
              </a:pPr>
              <a:endParaRPr lang="en-MY" sz="3200" b="1" dirty="0">
                <a:solidFill>
                  <a:srgbClr val="000000"/>
                </a:solidFill>
              </a:endParaRPr>
            </a:p>
            <a:p>
              <a:pPr fontAlgn="base">
                <a:spcBef>
                  <a:spcPct val="0"/>
                </a:spcBef>
                <a:spcAft>
                  <a:spcPct val="0"/>
                </a:spcAft>
                <a:buFontTx/>
                <a:buChar char="•"/>
                <a:defRPr/>
              </a:pPr>
              <a:r>
                <a:rPr lang="en-MY" sz="2400" b="1" dirty="0">
                  <a:solidFill>
                    <a:srgbClr val="000000"/>
                  </a:solidFill>
                </a:rPr>
                <a:t> </a:t>
              </a:r>
              <a:r>
                <a:rPr lang="en-MY" sz="2000" dirty="0">
                  <a:solidFill>
                    <a:srgbClr val="000000"/>
                  </a:solidFill>
                </a:rPr>
                <a:t>Virtue and Morality</a:t>
              </a:r>
            </a:p>
            <a:p>
              <a:pPr fontAlgn="base">
                <a:spcBef>
                  <a:spcPct val="0"/>
                </a:spcBef>
                <a:spcAft>
                  <a:spcPct val="0"/>
                </a:spcAft>
                <a:buFontTx/>
                <a:buChar char="•"/>
                <a:defRPr/>
              </a:pPr>
              <a:r>
                <a:rPr lang="en-MY" sz="2000" dirty="0">
                  <a:solidFill>
                    <a:srgbClr val="000000"/>
                  </a:solidFill>
                </a:rPr>
                <a:t> Knowledge and Intellect</a:t>
              </a:r>
            </a:p>
            <a:p>
              <a:pPr fontAlgn="base">
                <a:spcBef>
                  <a:spcPct val="0"/>
                </a:spcBef>
                <a:spcAft>
                  <a:spcPct val="0"/>
                </a:spcAft>
                <a:buFontTx/>
                <a:buChar char="•"/>
                <a:defRPr/>
              </a:pPr>
              <a:r>
                <a:rPr lang="en-MY" sz="2000" dirty="0">
                  <a:solidFill>
                    <a:srgbClr val="000000"/>
                  </a:solidFill>
                </a:rPr>
                <a:t> Physical and Mental Health</a:t>
              </a:r>
            </a:p>
            <a:p>
              <a:pPr fontAlgn="base">
                <a:spcBef>
                  <a:spcPct val="0"/>
                </a:spcBef>
                <a:spcAft>
                  <a:spcPct val="0"/>
                </a:spcAft>
                <a:buFontTx/>
                <a:buChar char="•"/>
                <a:defRPr/>
              </a:pPr>
              <a:r>
                <a:rPr lang="en-MY" sz="2000" dirty="0">
                  <a:solidFill>
                    <a:srgbClr val="000000"/>
                  </a:solidFill>
                </a:rPr>
                <a:t> Sociality and Humanitarianism</a:t>
              </a:r>
            </a:p>
            <a:p>
              <a:pPr fontAlgn="base">
                <a:spcBef>
                  <a:spcPct val="0"/>
                </a:spcBef>
                <a:spcAft>
                  <a:spcPct val="0"/>
                </a:spcAft>
                <a:buFontTx/>
                <a:buChar char="•"/>
                <a:defRPr/>
              </a:pPr>
              <a:r>
                <a:rPr lang="en-MY" sz="2000" dirty="0">
                  <a:solidFill>
                    <a:srgbClr val="000000"/>
                  </a:solidFill>
                </a:rPr>
                <a:t> Aesthetics and Harmony</a:t>
              </a:r>
            </a:p>
            <a:p>
              <a:pPr fontAlgn="base">
                <a:spcBef>
                  <a:spcPct val="0"/>
                </a:spcBef>
                <a:spcAft>
                  <a:spcPct val="0"/>
                </a:spcAft>
                <a:buFontTx/>
                <a:buChar char="•"/>
                <a:defRPr/>
              </a:pPr>
              <a:r>
                <a:rPr lang="en-MY" sz="2000" dirty="0">
                  <a:solidFill>
                    <a:srgbClr val="000000"/>
                  </a:solidFill>
                </a:rPr>
                <a:t> Creativity and Innovation</a:t>
              </a:r>
              <a:endParaRPr lang="en-US" sz="2000" dirty="0">
                <a:solidFill>
                  <a:srgbClr val="000000"/>
                </a:solidFill>
              </a:endParaRPr>
            </a:p>
            <a:p>
              <a:endParaRPr lang="en-MY" sz="3200" dirty="0"/>
            </a:p>
          </p:txBody>
        </p:sp>
        <p:sp>
          <p:nvSpPr>
            <p:cNvPr id="11" name="Up Arrow 10"/>
            <p:cNvSpPr/>
            <p:nvPr/>
          </p:nvSpPr>
          <p:spPr>
            <a:xfrm>
              <a:off x="5818881" y="4533234"/>
              <a:ext cx="432000" cy="396000"/>
            </a:xfrm>
            <a:prstGeom prst="up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a:p>
          </p:txBody>
        </p:sp>
      </p:grpSp>
      <p:grpSp>
        <p:nvGrpSpPr>
          <p:cNvPr id="12" name="Group 11"/>
          <p:cNvGrpSpPr/>
          <p:nvPr/>
        </p:nvGrpSpPr>
        <p:grpSpPr>
          <a:xfrm>
            <a:off x="8210390" y="1943326"/>
            <a:ext cx="3780000" cy="4837428"/>
            <a:chOff x="8210390" y="733096"/>
            <a:chExt cx="3780000" cy="4837428"/>
          </a:xfrm>
        </p:grpSpPr>
        <p:sp>
          <p:nvSpPr>
            <p:cNvPr id="13" name="TextBox 12"/>
            <p:cNvSpPr txBox="1"/>
            <p:nvPr/>
          </p:nvSpPr>
          <p:spPr>
            <a:xfrm>
              <a:off x="8210390" y="1610524"/>
              <a:ext cx="3780000" cy="3960000"/>
            </a:xfrm>
            <a:prstGeom prst="rect">
              <a:avLst/>
            </a:prstGeom>
            <a:solidFill>
              <a:schemeClr val="accent2">
                <a:lumMod val="40000"/>
                <a:lumOff val="60000"/>
              </a:schemeClr>
            </a:solidFill>
            <a:ln>
              <a:solidFill>
                <a:schemeClr val="tx1"/>
              </a:solidFill>
            </a:ln>
          </p:spPr>
          <p:txBody>
            <a:bodyPr wrap="square" rtlCol="0">
              <a:spAutoFit/>
            </a:bodyPr>
            <a:lstStyle/>
            <a:p>
              <a:pPr algn="ctr" fontAlgn="base">
                <a:spcBef>
                  <a:spcPct val="0"/>
                </a:spcBef>
                <a:spcAft>
                  <a:spcPct val="0"/>
                </a:spcAft>
              </a:pPr>
              <a:r>
                <a:rPr lang="en-US" sz="2400" b="1" dirty="0">
                  <a:solidFill>
                    <a:srgbClr val="000000"/>
                  </a:solidFill>
                </a:rPr>
                <a:t>8 MQF Learning Outcomes Domains (LODs)</a:t>
              </a:r>
              <a:r>
                <a:rPr lang="en-US" sz="2400" dirty="0">
                  <a:solidFill>
                    <a:srgbClr val="000000"/>
                  </a:solidFill>
                </a:rPr>
                <a:t>:</a:t>
              </a:r>
            </a:p>
            <a:p>
              <a:pPr fontAlgn="base">
                <a:spcBef>
                  <a:spcPct val="0"/>
                </a:spcBef>
                <a:spcAft>
                  <a:spcPct val="0"/>
                </a:spcAft>
              </a:pPr>
              <a:endParaRPr lang="en-US" sz="1100" dirty="0" smtClean="0">
                <a:solidFill>
                  <a:srgbClr val="000000"/>
                </a:solidFill>
              </a:endParaRPr>
            </a:p>
            <a:p>
              <a:pPr marL="268288" indent="-268288" fontAlgn="base">
                <a:spcBef>
                  <a:spcPct val="0"/>
                </a:spcBef>
                <a:spcAft>
                  <a:spcPct val="0"/>
                </a:spcAft>
                <a:buFontTx/>
                <a:buChar char="•"/>
                <a:tabLst>
                  <a:tab pos="268288" algn="l"/>
                </a:tabLst>
              </a:pPr>
              <a:r>
                <a:rPr lang="en-US" dirty="0" smtClean="0">
                  <a:solidFill>
                    <a:srgbClr val="000000"/>
                  </a:solidFill>
                </a:rPr>
                <a:t>Knowledge</a:t>
              </a:r>
            </a:p>
            <a:p>
              <a:pPr marL="268288" indent="-268288" fontAlgn="base">
                <a:spcBef>
                  <a:spcPct val="0"/>
                </a:spcBef>
                <a:spcAft>
                  <a:spcPct val="0"/>
                </a:spcAft>
                <a:buFontTx/>
                <a:buChar char="•"/>
              </a:pPr>
              <a:r>
                <a:rPr lang="en-US" dirty="0" smtClean="0">
                  <a:solidFill>
                    <a:srgbClr val="000000"/>
                  </a:solidFill>
                </a:rPr>
                <a:t>Practical </a:t>
              </a:r>
              <a:r>
                <a:rPr lang="en-US" dirty="0">
                  <a:solidFill>
                    <a:srgbClr val="000000"/>
                  </a:solidFill>
                </a:rPr>
                <a:t>Skills</a:t>
              </a:r>
            </a:p>
            <a:p>
              <a:pPr marL="268288" indent="-268288" fontAlgn="base">
                <a:spcBef>
                  <a:spcPct val="0"/>
                </a:spcBef>
                <a:spcAft>
                  <a:spcPct val="0"/>
                </a:spcAft>
                <a:buFontTx/>
                <a:buChar char="•"/>
              </a:pPr>
              <a:r>
                <a:rPr lang="en-US" dirty="0" smtClean="0">
                  <a:solidFill>
                    <a:srgbClr val="000000"/>
                  </a:solidFill>
                </a:rPr>
                <a:t>Social </a:t>
              </a:r>
              <a:r>
                <a:rPr lang="en-US" dirty="0">
                  <a:solidFill>
                    <a:srgbClr val="000000"/>
                  </a:solidFill>
                </a:rPr>
                <a:t>Skills &amp; Responsibilities</a:t>
              </a:r>
            </a:p>
            <a:p>
              <a:pPr marL="268288" indent="-268288" fontAlgn="base">
                <a:spcBef>
                  <a:spcPct val="0"/>
                </a:spcBef>
                <a:spcAft>
                  <a:spcPct val="0"/>
                </a:spcAft>
                <a:buFontTx/>
                <a:buChar char="•"/>
              </a:pPr>
              <a:r>
                <a:rPr lang="en-US" dirty="0" smtClean="0">
                  <a:solidFill>
                    <a:srgbClr val="000000"/>
                  </a:solidFill>
                </a:rPr>
                <a:t>Values</a:t>
              </a:r>
              <a:r>
                <a:rPr lang="en-US" dirty="0">
                  <a:solidFill>
                    <a:srgbClr val="000000"/>
                  </a:solidFill>
                </a:rPr>
                <a:t>, Attitudes &amp; </a:t>
              </a:r>
              <a:r>
                <a:rPr lang="en-US" dirty="0" smtClean="0">
                  <a:solidFill>
                    <a:srgbClr val="000000"/>
                  </a:solidFill>
                </a:rPr>
                <a:t>Professionalism</a:t>
              </a:r>
              <a:endParaRPr lang="en-US" dirty="0">
                <a:solidFill>
                  <a:srgbClr val="000000"/>
                </a:solidFill>
              </a:endParaRPr>
            </a:p>
            <a:p>
              <a:pPr marL="268288" indent="-268288" fontAlgn="base">
                <a:spcBef>
                  <a:spcPct val="0"/>
                </a:spcBef>
                <a:spcAft>
                  <a:spcPct val="0"/>
                </a:spcAft>
                <a:buFontTx/>
                <a:buChar char="•"/>
              </a:pPr>
              <a:r>
                <a:rPr lang="en-US" dirty="0" smtClean="0">
                  <a:solidFill>
                    <a:srgbClr val="000000"/>
                  </a:solidFill>
                </a:rPr>
                <a:t>Communication</a:t>
              </a:r>
              <a:r>
                <a:rPr lang="en-US" dirty="0">
                  <a:solidFill>
                    <a:srgbClr val="000000"/>
                  </a:solidFill>
                </a:rPr>
                <a:t>,  Leadership &amp; Team Skills</a:t>
              </a:r>
            </a:p>
            <a:p>
              <a:pPr marL="268288" indent="-268288" fontAlgn="base">
                <a:spcBef>
                  <a:spcPct val="0"/>
                </a:spcBef>
                <a:spcAft>
                  <a:spcPct val="0"/>
                </a:spcAft>
                <a:buFontTx/>
                <a:buChar char="•"/>
              </a:pPr>
              <a:r>
                <a:rPr lang="en-US" dirty="0" smtClean="0">
                  <a:solidFill>
                    <a:srgbClr val="000000"/>
                  </a:solidFill>
                </a:rPr>
                <a:t>Problem-Solving </a:t>
              </a:r>
              <a:r>
                <a:rPr lang="en-US" dirty="0">
                  <a:solidFill>
                    <a:srgbClr val="000000"/>
                  </a:solidFill>
                </a:rPr>
                <a:t>&amp; Scientific Skills</a:t>
              </a:r>
            </a:p>
            <a:p>
              <a:pPr marL="268288" indent="-268288" fontAlgn="base">
                <a:spcBef>
                  <a:spcPct val="0"/>
                </a:spcBef>
                <a:spcAft>
                  <a:spcPct val="0"/>
                </a:spcAft>
                <a:buFontTx/>
                <a:buChar char="•"/>
              </a:pPr>
              <a:r>
                <a:rPr lang="en-US" dirty="0" smtClean="0">
                  <a:solidFill>
                    <a:srgbClr val="000000"/>
                  </a:solidFill>
                </a:rPr>
                <a:t>Information </a:t>
              </a:r>
              <a:r>
                <a:rPr lang="en-US" dirty="0">
                  <a:solidFill>
                    <a:srgbClr val="000000"/>
                  </a:solidFill>
                </a:rPr>
                <a:t>Management &amp; Lifelong Learning Skills</a:t>
              </a:r>
            </a:p>
            <a:p>
              <a:pPr marL="268288" indent="-268288" fontAlgn="base">
                <a:spcBef>
                  <a:spcPct val="0"/>
                </a:spcBef>
                <a:spcAft>
                  <a:spcPct val="0"/>
                </a:spcAft>
                <a:buFontTx/>
                <a:buChar char="•"/>
              </a:pPr>
              <a:r>
                <a:rPr lang="en-US" dirty="0" smtClean="0">
                  <a:solidFill>
                    <a:srgbClr val="000000"/>
                  </a:solidFill>
                </a:rPr>
                <a:t>Managerial </a:t>
              </a:r>
              <a:r>
                <a:rPr lang="en-US" dirty="0">
                  <a:solidFill>
                    <a:srgbClr val="000000"/>
                  </a:solidFill>
                </a:rPr>
                <a:t>and Entrepreneurial </a:t>
              </a:r>
              <a:r>
                <a:rPr lang="en-US" dirty="0" smtClean="0">
                  <a:solidFill>
                    <a:srgbClr val="000000"/>
                  </a:solidFill>
                </a:rPr>
                <a:t>Skills</a:t>
              </a:r>
              <a:endParaRPr lang="en-US" dirty="0">
                <a:solidFill>
                  <a:srgbClr val="000000"/>
                </a:solidFill>
              </a:endParaRPr>
            </a:p>
          </p:txBody>
        </p:sp>
        <p:sp>
          <p:nvSpPr>
            <p:cNvPr id="14" name="Bent Arrow 13"/>
            <p:cNvSpPr/>
            <p:nvPr/>
          </p:nvSpPr>
          <p:spPr>
            <a:xfrm flipH="1">
              <a:off x="8210390" y="733096"/>
              <a:ext cx="2107324" cy="725214"/>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solidFill>
                  <a:schemeClr val="tx1"/>
                </a:solidFill>
              </a:endParaRPr>
            </a:p>
          </p:txBody>
        </p:sp>
      </p:grpSp>
    </p:spTree>
    <p:extLst>
      <p:ext uri="{BB962C8B-B14F-4D97-AF65-F5344CB8AC3E}">
        <p14:creationId xmlns:p14="http://schemas.microsoft.com/office/powerpoint/2010/main" val="2108028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3710</Words>
  <Application>Microsoft Office PowerPoint</Application>
  <PresentationFormat>Widescreen</PresentationFormat>
  <Paragraphs>567</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Calibri Light</vt:lpstr>
      <vt:lpstr>Constantia</vt:lpstr>
      <vt:lpstr>Times New Roman</vt:lpstr>
      <vt:lpstr>Wingdings</vt:lpstr>
      <vt:lpstr>Office Theme</vt:lpstr>
      <vt:lpstr>Outcome-Based Education (OBE)</vt:lpstr>
      <vt:lpstr>Outline</vt:lpstr>
      <vt:lpstr>What is OBE? – Concept </vt:lpstr>
      <vt:lpstr>Why is OBE needed? – Paradigm Shift</vt:lpstr>
      <vt:lpstr>Requirement from Qualification Bodies / Professional Bodies</vt:lpstr>
      <vt:lpstr>How does OBE work? – OBE Mechanism</vt:lpstr>
      <vt:lpstr>OBE Framework</vt:lpstr>
      <vt:lpstr>UTAR Vision and Mission</vt:lpstr>
      <vt:lpstr>UTAR Six Educational Pillars</vt:lpstr>
      <vt:lpstr>Programme Educational Objectives (PEO)</vt:lpstr>
      <vt:lpstr>PEO Assessment Indicators &amp; Target</vt:lpstr>
      <vt:lpstr>Programme Outcomes (PO)</vt:lpstr>
      <vt:lpstr>Mapping of PO to PEO</vt:lpstr>
      <vt:lpstr>Mapping of 12 Engineering POs to 8 MQF LOD </vt:lpstr>
      <vt:lpstr>Course Outcomes (CO)</vt:lpstr>
      <vt:lpstr>Course Outcomes (CO)</vt:lpstr>
      <vt:lpstr>Course Outcomes (CO)</vt:lpstr>
      <vt:lpstr>Mapping of CO to PO</vt:lpstr>
      <vt:lpstr>Constructive Alignment</vt:lpstr>
      <vt:lpstr>Constructive Alignment</vt:lpstr>
      <vt:lpstr>Mapping of Assessment to CO</vt:lpstr>
      <vt:lpstr>Bloom recommended three learning outcomes domains, i.e. Cognitive, Affective and Psychomotor as educational objectives (Bloom, Hastings &amp; Madaus, 1971). </vt:lpstr>
      <vt:lpstr>Cognitive Domain (Bloom’s Taxonomy Model)</vt:lpstr>
      <vt:lpstr>Cognitive Domain (Bloom’s Taxonomy Model)</vt:lpstr>
      <vt:lpstr>Cognitive Domain (Bloom’s Taxonomy Model)</vt:lpstr>
      <vt:lpstr>Affective Domain (Bloom’s Taxonomy Model)</vt:lpstr>
      <vt:lpstr>Affective Domain (Bloom’s Taxonomy Model)</vt:lpstr>
      <vt:lpstr>Affective Domain (Bloom’s Taxonomy Model)</vt:lpstr>
      <vt:lpstr>Affective Domain (Bloom’s Taxonomy Model)</vt:lpstr>
      <vt:lpstr>Psychomotor Domain (Dave’s Taxonomy Model)</vt:lpstr>
      <vt:lpstr>Psychomotor Domain (Dave’s Taxonomy Model)</vt:lpstr>
      <vt:lpstr>PowerPoint Presentation</vt:lpstr>
      <vt:lpstr>Self – Learning Time</vt:lpstr>
      <vt:lpstr>Self – Learning Time:  General Guideline for LKCFES</vt:lpstr>
      <vt:lpstr>Continual Quality Improvement (CQI)</vt:lpstr>
      <vt:lpstr>PowerPoint Presentation</vt:lpstr>
      <vt:lpstr>PowerPoint Presentation</vt:lpstr>
      <vt:lpstr>PowerPoint Presentation</vt:lpstr>
      <vt:lpstr>PowerPoint Presentation</vt:lpstr>
      <vt:lpstr>PowerPoint Presentation</vt:lpstr>
      <vt:lpstr>PEO / PO / CO Monitoring and Revision Cycle</vt:lpstr>
      <vt:lpstr>eOBE2</vt:lpstr>
      <vt:lpstr>Example of CO / PO Attainment Calculation</vt:lpstr>
      <vt:lpstr>PowerPoint Presentation</vt:lpstr>
      <vt:lpstr>CO Attainment</vt:lpstr>
      <vt:lpstr>PO Attainment</vt:lpstr>
      <vt:lpstr>PowerPoint Presentation</vt:lpstr>
      <vt:lpstr>Spider Web</vt:lpstr>
      <vt:lpstr>Calculation of iCGPA</vt:lpstr>
      <vt:lpstr>Complex Problem Solving (Need High Taxonomy Level)</vt:lpstr>
      <vt:lpstr>Complex Problem Activities</vt:lpstr>
      <vt:lpstr>Knowledge Profile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2018</dc:title>
  <dc:creator>Chen Kah Pin</dc:creator>
  <cp:lastModifiedBy>Chen Kah Pin</cp:lastModifiedBy>
  <cp:revision>40</cp:revision>
  <dcterms:created xsi:type="dcterms:W3CDTF">2017-11-16T09:01:43Z</dcterms:created>
  <dcterms:modified xsi:type="dcterms:W3CDTF">2018-01-04T06:29:14Z</dcterms:modified>
</cp:coreProperties>
</file>