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5" r:id="rId4"/>
    <p:sldId id="268" r:id="rId5"/>
    <p:sldId id="269" r:id="rId6"/>
    <p:sldId id="273" r:id="rId7"/>
    <p:sldId id="281" r:id="rId8"/>
    <p:sldId id="282" r:id="rId9"/>
    <p:sldId id="272" r:id="rId10"/>
    <p:sldId id="266" r:id="rId11"/>
    <p:sldId id="257" r:id="rId12"/>
    <p:sldId id="267" r:id="rId13"/>
    <p:sldId id="258" r:id="rId14"/>
    <p:sldId id="259" r:id="rId15"/>
    <p:sldId id="260" r:id="rId16"/>
    <p:sldId id="263" r:id="rId17"/>
    <p:sldId id="264" r:id="rId18"/>
    <p:sldId id="274" r:id="rId19"/>
    <p:sldId id="276" r:id="rId20"/>
    <p:sldId id="277" r:id="rId21"/>
    <p:sldId id="278" r:id="rId22"/>
    <p:sldId id="280" r:id="rId23"/>
    <p:sldId id="279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87E9-1E7D-439F-8899-8BC6FC8CCFF7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C26-92ED-4C60-A752-DCE0282E8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87E9-1E7D-439F-8899-8BC6FC8CCFF7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C26-92ED-4C60-A752-DCE0282E8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87E9-1E7D-439F-8899-8BC6FC8CCFF7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C26-92ED-4C60-A752-DCE0282E8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87E9-1E7D-439F-8899-8BC6FC8CCFF7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C26-92ED-4C60-A752-DCE0282E8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87E9-1E7D-439F-8899-8BC6FC8CCFF7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C26-92ED-4C60-A752-DCE0282E8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87E9-1E7D-439F-8899-8BC6FC8CCFF7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C26-92ED-4C60-A752-DCE0282E8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87E9-1E7D-439F-8899-8BC6FC8CCFF7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C26-92ED-4C60-A752-DCE0282E8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87E9-1E7D-439F-8899-8BC6FC8CCFF7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C26-92ED-4C60-A752-DCE0282E8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87E9-1E7D-439F-8899-8BC6FC8CCFF7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C26-92ED-4C60-A752-DCE0282E8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87E9-1E7D-439F-8899-8BC6FC8CCFF7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C26-92ED-4C60-A752-DCE0282E8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87E9-1E7D-439F-8899-8BC6FC8CCFF7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C26-92ED-4C60-A752-DCE0282E8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B87E9-1E7D-439F-8899-8BC6FC8CCFF7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FC26-92ED-4C60-A752-DCE0282E8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46767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 dirty="0"/>
              <a:t>UTAR R&amp;D 4.0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00110-A215-4389-9E1E-CAD7976F33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8814"/>
            <a:ext cx="3505200" cy="1765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09476-97DC-4A6A-A82B-45478E37E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3516792"/>
            <a:ext cx="4495799" cy="29898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15E5BF-13DD-4489-89BA-7FFF5B1FD1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516792"/>
            <a:ext cx="4496063" cy="29898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National Transformation 2050 (TN50)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7476"/>
            <a:ext cx="7229475" cy="2435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4475" y="4191000"/>
            <a:ext cx="1609725" cy="234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5219" y="4205287"/>
            <a:ext cx="1338781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4191000"/>
            <a:ext cx="1313864" cy="219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19225"/>
            <a:ext cx="60198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52400" y="274638"/>
            <a:ext cx="8686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Sustainable Development Framework for Progressive Malaysia 2050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7255" y="1219200"/>
            <a:ext cx="264432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1143000"/>
          </a:xfrm>
        </p:spPr>
        <p:txBody>
          <a:bodyPr>
            <a:noAutofit/>
          </a:bodyPr>
          <a:lstStyle/>
          <a:p>
            <a:r>
              <a:rPr lang="en-US" sz="3400" dirty="0"/>
              <a:t>Mega Science – Wealth Creation &amp; Well-Being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1847850"/>
            <a:ext cx="75247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Science &amp; Technology Foresight Malaysia 2050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Emerging Science, Engineering &amp; Technology (ESET) Study</a:t>
            </a:r>
            <a:b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Technology Areas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70666"/>
            <a:ext cx="8686800" cy="184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38370"/>
            <a:ext cx="8686800" cy="200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6400800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Science &amp; Technology Foresight Malaysia 2050, Emerging Science, Engineering &amp; Technology (ESET) Study Report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Science &amp; Technology Foresight Malaysia 2050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Emerging Science, Engineering &amp; Technology (ESET) Study</a:t>
            </a:r>
            <a:b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Technology Areas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610600" cy="207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254" y="3733800"/>
            <a:ext cx="862774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6400800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Science &amp; Technology Foresight Malaysia 2050, Emerging Science, Engineering &amp; Technology (ESET) Study Report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8991600" cy="186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Science &amp; Technology Foresight Malaysia 2050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Emerging Science, Engineering &amp; Technology (ESET) Study</a:t>
            </a:r>
            <a:b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Technology Areas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43434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Emerging technologies are defined as technologies that are being developed or projected to be developed over the next  5 – 10 years that would have significant impact on the economy and society.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6400800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Science &amp; Technology Foresight Malaysia 2050, Emerging Science, Engineering &amp; Technology (ESET) Study Report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2438400" cy="6400800"/>
          </a:xfrm>
        </p:spPr>
        <p:txBody>
          <a:bodyPr vert="vert270">
            <a:normAutofit/>
          </a:bodyPr>
          <a:lstStyle/>
          <a:p>
            <a:r>
              <a:rPr lang="en-US" dirty="0"/>
              <a:t>Malaysia’s Emerging Technology Timeline Towards 2050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50014"/>
            <a:ext cx="6324600" cy="625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6400800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Science &amp; Technology Foresight Malaysia 2050, Emerging Science, Engineering &amp; Technology (ESET) Study Report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Impactful Emerging Technologies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1676400"/>
            <a:ext cx="8078517" cy="439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6400800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Science &amp; Technology Foresight Malaysia 2050, Emerging Science, Engineering &amp; Technology (ESET) Study Report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UTAR R&amp;D FOCUS</a:t>
            </a:r>
          </a:p>
        </p:txBody>
      </p:sp>
      <p:pic>
        <p:nvPicPr>
          <p:cNvPr id="14338" name="Picture 2" descr="Image result for utar rESEAR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371600"/>
            <a:ext cx="48768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UTAR Priority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3100" b="1" dirty="0"/>
              <a:t>Society &amp; Sustainable Living</a:t>
            </a:r>
            <a:endParaRPr lang="en-US" sz="3100" dirty="0"/>
          </a:p>
          <a:p>
            <a:pPr lvl="1"/>
            <a:r>
              <a:rPr lang="en-US" sz="1600" dirty="0"/>
              <a:t>Global Warming and Environment</a:t>
            </a:r>
          </a:p>
          <a:p>
            <a:pPr lvl="1"/>
            <a:r>
              <a:rPr lang="en-US" sz="1600" dirty="0"/>
              <a:t>Natural Environment and Biodiversity</a:t>
            </a:r>
          </a:p>
          <a:p>
            <a:pPr lvl="1"/>
            <a:r>
              <a:rPr lang="en-US" sz="1600" dirty="0"/>
              <a:t>Sustainable Development</a:t>
            </a:r>
          </a:p>
          <a:p>
            <a:pPr lvl="1"/>
            <a:r>
              <a:rPr lang="en-US" sz="1600" dirty="0"/>
              <a:t>Social and Economic Wellbeing</a:t>
            </a:r>
          </a:p>
          <a:p>
            <a:pPr lvl="1"/>
            <a:r>
              <a:rPr lang="en-US" sz="1600" dirty="0"/>
              <a:t>Policy and Governance</a:t>
            </a:r>
          </a:p>
          <a:p>
            <a:pPr lvl="1"/>
            <a:r>
              <a:rPr lang="en-US" sz="1600" dirty="0"/>
              <a:t>Logistics and Transportation</a:t>
            </a:r>
          </a:p>
          <a:p>
            <a:pPr lvl="1"/>
            <a:r>
              <a:rPr lang="en-US" sz="1600" dirty="0"/>
              <a:t>Energy &amp; Water Safety</a:t>
            </a:r>
          </a:p>
          <a:p>
            <a:pPr lvl="1"/>
            <a:r>
              <a:rPr lang="en-US" sz="1600" dirty="0"/>
              <a:t>Food Supply &amp; Safety</a:t>
            </a:r>
          </a:p>
          <a:p>
            <a:pPr lvl="1"/>
            <a:r>
              <a:rPr lang="en-US" sz="1600" dirty="0"/>
              <a:t>Disaster Mitigation and Management</a:t>
            </a:r>
          </a:p>
          <a:p>
            <a:pPr lvl="1"/>
            <a:r>
              <a:rPr lang="en-US" sz="1600" dirty="0"/>
              <a:t>Social Diversity, Relationships &amp; Nation Building</a:t>
            </a:r>
          </a:p>
          <a:p>
            <a:pPr lvl="1"/>
            <a:r>
              <a:rPr lang="en-US" sz="1600" dirty="0"/>
              <a:t>National Security</a:t>
            </a:r>
          </a:p>
          <a:p>
            <a:pPr>
              <a:buNone/>
            </a:pPr>
            <a:r>
              <a:rPr lang="en-US" sz="1400" dirty="0"/>
              <a:t> </a:t>
            </a:r>
          </a:p>
          <a:p>
            <a:pPr lvl="0"/>
            <a:r>
              <a:rPr lang="en-US" sz="3100" b="1" dirty="0"/>
              <a:t>Human Capital Development</a:t>
            </a:r>
            <a:endParaRPr lang="en-US" sz="3100" dirty="0"/>
          </a:p>
          <a:p>
            <a:pPr lvl="1"/>
            <a:r>
              <a:rPr lang="en-US" sz="1600" dirty="0"/>
              <a:t>Education Policy &amp; Implementation</a:t>
            </a:r>
          </a:p>
          <a:p>
            <a:pPr lvl="1"/>
            <a:r>
              <a:rPr lang="en-US" sz="1600" dirty="0"/>
              <a:t>Teaching &amp; Learning Strategies</a:t>
            </a:r>
          </a:p>
          <a:p>
            <a:pPr lvl="1"/>
            <a:r>
              <a:rPr lang="en-US" sz="1600" dirty="0"/>
              <a:t>Human Capital Competency and Sufficiency</a:t>
            </a:r>
          </a:p>
          <a:p>
            <a:pPr lvl="1"/>
            <a:r>
              <a:rPr lang="en-US" sz="1600" dirty="0"/>
              <a:t>Lifelong Learning 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</p:spPr>
        <p:txBody>
          <a:bodyPr/>
          <a:lstStyle/>
          <a:p>
            <a:r>
              <a:rPr lang="en-US" dirty="0"/>
              <a:t>GLOBAL INITIATIVE &amp; Revolution</a:t>
            </a:r>
          </a:p>
        </p:txBody>
      </p:sp>
      <p:pic>
        <p:nvPicPr>
          <p:cNvPr id="17410" name="Picture 2" descr="Image result for GLOB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600200"/>
            <a:ext cx="2905125" cy="2905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UTAR Priority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3600" b="1" dirty="0"/>
              <a:t>Heritage &amp; Culture Preservation</a:t>
            </a:r>
            <a:endParaRPr lang="en-US" sz="3600" dirty="0"/>
          </a:p>
          <a:p>
            <a:pPr lvl="1"/>
            <a:r>
              <a:rPr lang="en-US" sz="2000" dirty="0"/>
              <a:t>Linguistic and Literature</a:t>
            </a:r>
          </a:p>
          <a:p>
            <a:pPr lvl="1"/>
            <a:r>
              <a:rPr lang="en-US" sz="2000" dirty="0"/>
              <a:t>Culture &amp; Society </a:t>
            </a:r>
          </a:p>
          <a:p>
            <a:pPr lvl="1"/>
            <a:r>
              <a:rPr lang="en-US" sz="2000" dirty="0"/>
              <a:t>ASIAN and Malaysian History</a:t>
            </a:r>
          </a:p>
          <a:p>
            <a:pPr lvl="1"/>
            <a:r>
              <a:rPr lang="en-US" sz="2000" dirty="0"/>
              <a:t>Architecture &amp; Heritage</a:t>
            </a:r>
          </a:p>
          <a:p>
            <a:endParaRPr lang="en-US" dirty="0"/>
          </a:p>
          <a:p>
            <a:pPr lvl="0"/>
            <a:r>
              <a:rPr lang="en-US" sz="3600" b="1" dirty="0"/>
              <a:t>Healthcare, Medicine&amp; Technology</a:t>
            </a:r>
            <a:endParaRPr lang="en-US" sz="3600" dirty="0"/>
          </a:p>
          <a:p>
            <a:pPr lvl="1"/>
            <a:r>
              <a:rPr lang="en-US" sz="2200" dirty="0"/>
              <a:t>Infectious &amp; Tropical Diseases </a:t>
            </a:r>
          </a:p>
          <a:p>
            <a:pPr lvl="1"/>
            <a:r>
              <a:rPr lang="en-US" sz="2200" dirty="0"/>
              <a:t>Non-communicable Diseases</a:t>
            </a:r>
          </a:p>
          <a:p>
            <a:pPr lvl="1"/>
            <a:r>
              <a:rPr lang="en-US" sz="2200" dirty="0"/>
              <a:t>Complementary and Alternative Medicine</a:t>
            </a:r>
          </a:p>
          <a:p>
            <a:pPr lvl="1"/>
            <a:r>
              <a:rPr lang="en-US" sz="2200" dirty="0"/>
              <a:t>Stem Cell &amp; Regenerative Medicine</a:t>
            </a:r>
          </a:p>
          <a:p>
            <a:pPr lvl="1"/>
            <a:r>
              <a:rPr lang="en-US" sz="2200" dirty="0"/>
              <a:t>Medical Diagnostic Equipment and Tools</a:t>
            </a:r>
          </a:p>
          <a:p>
            <a:pPr lvl="1"/>
            <a:r>
              <a:rPr lang="en-US" sz="2200" dirty="0"/>
              <a:t>Healthcare &amp; Tourism</a:t>
            </a:r>
          </a:p>
          <a:p>
            <a:pPr lvl="1"/>
            <a:r>
              <a:rPr lang="en-US" sz="2200" dirty="0"/>
              <a:t>Healthcare for Aging Society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UTAR Priority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4000" b="1" dirty="0"/>
              <a:t>Internet &amp; Intelligent Systems</a:t>
            </a:r>
            <a:endParaRPr lang="en-US" sz="4000" dirty="0"/>
          </a:p>
          <a:p>
            <a:pPr lvl="1"/>
            <a:r>
              <a:rPr lang="en-US" sz="2300" dirty="0"/>
              <a:t>Information and Communication Technology</a:t>
            </a:r>
          </a:p>
          <a:p>
            <a:pPr lvl="1"/>
            <a:r>
              <a:rPr lang="en-US" sz="2300" dirty="0"/>
              <a:t>Big Data</a:t>
            </a:r>
          </a:p>
          <a:p>
            <a:pPr lvl="1"/>
            <a:r>
              <a:rPr lang="en-US" sz="2300" dirty="0"/>
              <a:t>Society &amp; Social Media</a:t>
            </a:r>
          </a:p>
          <a:p>
            <a:pPr lvl="1"/>
            <a:r>
              <a:rPr lang="en-US" sz="2300" dirty="0"/>
              <a:t>Internet of Things (</a:t>
            </a:r>
            <a:r>
              <a:rPr lang="en-US" sz="2300" dirty="0" err="1"/>
              <a:t>IoT</a:t>
            </a:r>
            <a:r>
              <a:rPr lang="en-US" sz="2300" dirty="0"/>
              <a:t>)</a:t>
            </a:r>
          </a:p>
          <a:p>
            <a:pPr lvl="1"/>
            <a:r>
              <a:rPr lang="en-US" sz="2300" dirty="0"/>
              <a:t>Sensor Technology</a:t>
            </a:r>
          </a:p>
          <a:p>
            <a:pPr lvl="1"/>
            <a:r>
              <a:rPr lang="en-US" sz="2300" dirty="0"/>
              <a:t>Advanced Manufacturing</a:t>
            </a:r>
          </a:p>
          <a:p>
            <a:pPr lvl="1"/>
            <a:r>
              <a:rPr lang="en-US" sz="2300" dirty="0"/>
              <a:t>Asset &amp; Infrastructure Monitoring</a:t>
            </a:r>
          </a:p>
          <a:p>
            <a:pPr lvl="1"/>
            <a:endParaRPr lang="en-US" dirty="0"/>
          </a:p>
          <a:p>
            <a:pPr lvl="0"/>
            <a:r>
              <a:rPr lang="en-US" sz="4000" b="1" dirty="0"/>
              <a:t>Industry, Economy&amp; International Relations</a:t>
            </a:r>
            <a:endParaRPr lang="en-US" sz="4000" dirty="0"/>
          </a:p>
          <a:p>
            <a:pPr lvl="1"/>
            <a:r>
              <a:rPr lang="en-US" sz="2600" dirty="0"/>
              <a:t>Regional &amp; International Trade</a:t>
            </a:r>
          </a:p>
          <a:p>
            <a:pPr lvl="1"/>
            <a:r>
              <a:rPr lang="en-US" sz="2600" dirty="0"/>
              <a:t>Global Competiveness</a:t>
            </a:r>
          </a:p>
          <a:p>
            <a:pPr lvl="1"/>
            <a:r>
              <a:rPr lang="en-US" sz="2600" dirty="0"/>
              <a:t>Small &amp; Medium Enterprises (SMEs)</a:t>
            </a:r>
          </a:p>
          <a:p>
            <a:pPr lvl="1"/>
            <a:r>
              <a:rPr lang="en-US" sz="2600" dirty="0"/>
              <a:t>Entrepreneurship Development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UTAR R&amp;D 4.0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UTAR</a:t>
                      </a:r>
                      <a:r>
                        <a:rPr lang="en-US" baseline="0" dirty="0"/>
                        <a:t> Priority Areas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SDG &amp; Emerging</a:t>
                      </a:r>
                      <a:r>
                        <a:rPr lang="en-US" baseline="0" dirty="0"/>
                        <a:t> Technologies (ET)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Society &amp; Sustainable Living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SDG1, SDG2, SDG5, SDG6, SDG7, SDG11, SDG13, SDG14, SDG15, SDG16</a:t>
                      </a:r>
                    </a:p>
                    <a:p>
                      <a:r>
                        <a:rPr lang="en-US" dirty="0"/>
                        <a:t>ET1, ET4, ET5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 Capital Development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SDG1, SDG4, SDG5</a:t>
                      </a:r>
                    </a:p>
                    <a:p>
                      <a:r>
                        <a:rPr lang="en-US" dirty="0"/>
                        <a:t>ET5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Heritage &amp; Culture Preservation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SDG4, SDG11</a:t>
                      </a:r>
                    </a:p>
                    <a:p>
                      <a:r>
                        <a:rPr lang="en-US" dirty="0"/>
                        <a:t>ET5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Healthcare, Medicine &amp; Technology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SDG3, SDG8</a:t>
                      </a:r>
                    </a:p>
                    <a:p>
                      <a:r>
                        <a:rPr lang="en-US" dirty="0"/>
                        <a:t>ET1, ET2, ET5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Internet &amp; Intelligent Systems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SDG4, SDG7, SDG9, SDG12</a:t>
                      </a:r>
                    </a:p>
                    <a:p>
                      <a:r>
                        <a:rPr lang="en-US" dirty="0"/>
                        <a:t>ET2, ET3, ET5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Industry, Economy &amp; International Relations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SDG1, SDG2, SDG8, SDG9 SDG10, SDG17</a:t>
                      </a:r>
                    </a:p>
                    <a:p>
                      <a:r>
                        <a:rPr lang="en-US" dirty="0"/>
                        <a:t>ET4, ET5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UTARRF 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to be considered for UTARRF should be inline with:</a:t>
            </a:r>
          </a:p>
          <a:p>
            <a:pPr lvl="1"/>
            <a:r>
              <a:rPr lang="en-US" dirty="0"/>
              <a:t>UTAR priority areas mapped to the </a:t>
            </a:r>
          </a:p>
          <a:p>
            <a:pPr lvl="2"/>
            <a:r>
              <a:rPr lang="en-US" dirty="0"/>
              <a:t>Sustainable Development Goals </a:t>
            </a:r>
          </a:p>
          <a:p>
            <a:pPr lvl="2"/>
            <a:r>
              <a:rPr lang="en-US" dirty="0"/>
              <a:t>Science &amp; Technology Foresight Malaysia 2050</a:t>
            </a:r>
          </a:p>
          <a:p>
            <a:pPr lvl="3"/>
            <a:r>
              <a:rPr lang="en-US" dirty="0"/>
              <a:t>Emerging Science, Engineering &amp; Technology (ESET) Study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386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47C9B-171C-44B9-92C5-9C945ECC7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0409"/>
            <a:ext cx="7772400" cy="19379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Sustainable Development Goals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391805"/>
            <a:ext cx="7614179" cy="370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7200" y="17526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17 SDGs with 169 targets that are to be achieved by 2030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709" y="1628775"/>
            <a:ext cx="7896891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Sustainable Development Goals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71625"/>
            <a:ext cx="7753174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Sustainable Development Goals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Industrial Revolution</a:t>
            </a:r>
          </a:p>
        </p:txBody>
      </p:sp>
      <p:pic>
        <p:nvPicPr>
          <p:cNvPr id="17412" name="Picture 4" descr="Image result for industrial revolution 4.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133600"/>
            <a:ext cx="6324600" cy="30737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Pillars of Industry Revolution 4.0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4913" y="1600200"/>
            <a:ext cx="67341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6400800"/>
            <a:ext cx="4948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Industry 4.0 and its implications to SMEs by SME Corp  (Jun 15, 2017)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Shift by 2025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57421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6400800"/>
            <a:ext cx="38290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INITIATIVE</a:t>
            </a:r>
          </a:p>
        </p:txBody>
      </p:sp>
      <p:sp>
        <p:nvSpPr>
          <p:cNvPr id="16386" name="AutoShape 2" descr="Image result for NATIONAL MALAYS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" name="AutoShape 4" descr="Image result for NATIONAL MALAYS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0" name="AutoShape 6" descr="Image result for NATIONAL MALAYS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2" name="AutoShape 8" descr="Image result for NATIONAL MALAYS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599" y="2133600"/>
            <a:ext cx="2931215" cy="196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549</Words>
  <Application>Microsoft Office PowerPoint</Application>
  <PresentationFormat>On-screen Show (4:3)</PresentationFormat>
  <Paragraphs>103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UTAR R&amp;D 4.0</vt:lpstr>
      <vt:lpstr>GLOBAL INITIATIVE &amp; Revolution</vt:lpstr>
      <vt:lpstr>UN Sustainable Development Goals</vt:lpstr>
      <vt:lpstr>UN Sustainable Development Goals</vt:lpstr>
      <vt:lpstr>UN Sustainable Development Goals</vt:lpstr>
      <vt:lpstr>Industrial Revolution</vt:lpstr>
      <vt:lpstr>Pillars of Industry Revolution 4.0</vt:lpstr>
      <vt:lpstr>Technological Shift by 2025</vt:lpstr>
      <vt:lpstr>NATIONAL INITIATIVE</vt:lpstr>
      <vt:lpstr>National Transformation 2050 (TN50)</vt:lpstr>
      <vt:lpstr>PowerPoint Presentation</vt:lpstr>
      <vt:lpstr>Mega Science – Wealth Creation &amp; Well-Being</vt:lpstr>
      <vt:lpstr>PowerPoint Presentation</vt:lpstr>
      <vt:lpstr>PowerPoint Presentation</vt:lpstr>
      <vt:lpstr>PowerPoint Presentation</vt:lpstr>
      <vt:lpstr>Malaysia’s Emerging Technology Timeline Towards 2050</vt:lpstr>
      <vt:lpstr>Impactful Emerging Technologies</vt:lpstr>
      <vt:lpstr>UTAR R&amp;D FOCUS</vt:lpstr>
      <vt:lpstr>UTAR Priority Area</vt:lpstr>
      <vt:lpstr>UTAR Priority Area</vt:lpstr>
      <vt:lpstr>UTAR Priority Area</vt:lpstr>
      <vt:lpstr>UTAR R&amp;D 4.0</vt:lpstr>
      <vt:lpstr>UTARRF Funding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faidzar</dc:creator>
  <cp:lastModifiedBy>Shahida Naim</cp:lastModifiedBy>
  <cp:revision>32</cp:revision>
  <dcterms:created xsi:type="dcterms:W3CDTF">2018-01-11T23:34:24Z</dcterms:created>
  <dcterms:modified xsi:type="dcterms:W3CDTF">2018-01-12T09:58:52Z</dcterms:modified>
</cp:coreProperties>
</file>