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8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40" r:id="rId15"/>
    <p:sldId id="339" r:id="rId16"/>
    <p:sldId id="341" r:id="rId17"/>
    <p:sldId id="342" r:id="rId18"/>
    <p:sldId id="343" r:id="rId19"/>
    <p:sldId id="344" r:id="rId20"/>
    <p:sldId id="346" r:id="rId21"/>
    <p:sldId id="347" r:id="rId22"/>
    <p:sldId id="345" r:id="rId23"/>
    <p:sldId id="348" r:id="rId24"/>
    <p:sldId id="349" r:id="rId25"/>
    <p:sldId id="350" r:id="rId26"/>
    <p:sldId id="304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5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3/13/2018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8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92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4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9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3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6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0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5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0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01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4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31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0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9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2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3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0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3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6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3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6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8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DHCP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configuration file with default configuration for DHCP server </a:t>
            </a:r>
            <a:r>
              <a:rPr lang="en-US" altLang="en-US" dirty="0"/>
              <a:t>is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dhcpd.conf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It’s better to make a backup copy of this file before we change the configuration.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Common options in </a:t>
            </a:r>
            <a:r>
              <a:rPr lang="en-US" altLang="en-US" dirty="0" err="1" smtClean="0"/>
              <a:t>dhcpd.conf</a:t>
            </a:r>
            <a:r>
              <a:rPr lang="en-US" altLang="en-US" dirty="0" smtClean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default-lease-time </a:t>
            </a:r>
            <a:r>
              <a:rPr lang="en-US" altLang="en-US" b="1" i="1" dirty="0" smtClean="0"/>
              <a:t>xxx</a:t>
            </a:r>
            <a:r>
              <a:rPr lang="en-US" altLang="en-US" dirty="0" smtClean="0"/>
              <a:t>: a </a:t>
            </a:r>
            <a:r>
              <a:rPr lang="en-GB" dirty="0" smtClean="0"/>
              <a:t>device need </a:t>
            </a:r>
            <a:r>
              <a:rPr lang="en-GB" dirty="0"/>
              <a:t>to renew </a:t>
            </a:r>
            <a:r>
              <a:rPr lang="en-GB" dirty="0" smtClean="0"/>
              <a:t>IP </a:t>
            </a:r>
            <a:r>
              <a:rPr lang="en-GB" dirty="0"/>
              <a:t>address every </a:t>
            </a:r>
            <a:r>
              <a:rPr lang="en-GB" i="1" dirty="0" smtClean="0"/>
              <a:t>xxx</a:t>
            </a:r>
            <a:r>
              <a:rPr lang="en-GB" dirty="0" smtClean="0"/>
              <a:t> seconds</a:t>
            </a:r>
            <a:r>
              <a:rPr lang="en-GB" dirty="0"/>
              <a:t>, unless it asks for </a:t>
            </a:r>
            <a:r>
              <a:rPr lang="en-GB" dirty="0" smtClean="0"/>
              <a:t>a longer duration.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max-lease-time </a:t>
            </a:r>
            <a:r>
              <a:rPr lang="en-US" altLang="en-US" b="1" i="1" dirty="0"/>
              <a:t>xxx</a:t>
            </a:r>
            <a:r>
              <a:rPr lang="en-US" altLang="en-US" dirty="0"/>
              <a:t>: </a:t>
            </a:r>
            <a:r>
              <a:rPr lang="en-US" altLang="en-US" dirty="0" smtClean="0"/>
              <a:t>a device can’t hold the lease longer than </a:t>
            </a:r>
            <a:r>
              <a:rPr lang="en-US" altLang="en-US" i="1" dirty="0" smtClean="0"/>
              <a:t>xxx</a:t>
            </a:r>
            <a:r>
              <a:rPr lang="en-US" altLang="en-US" dirty="0" smtClean="0"/>
              <a:t> </a:t>
            </a:r>
            <a:r>
              <a:rPr lang="en-GB" dirty="0" smtClean="0"/>
              <a:t>seconds.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2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DHCP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Common options in </a:t>
            </a:r>
            <a:r>
              <a:rPr lang="en-US" altLang="en-US" dirty="0" err="1" smtClean="0"/>
              <a:t>dhcpd.conf</a:t>
            </a:r>
            <a:r>
              <a:rPr lang="en-US" altLang="en-US" dirty="0" smtClean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option subnet-mask </a:t>
            </a:r>
            <a:r>
              <a:rPr lang="en-US" altLang="en-US" b="1" dirty="0" smtClean="0"/>
              <a:t>255.255.255.0</a:t>
            </a:r>
            <a:r>
              <a:rPr lang="en-US" altLang="en-US" dirty="0" smtClean="0"/>
              <a:t>: </a:t>
            </a:r>
            <a:r>
              <a:rPr lang="en-GB" altLang="en-US" dirty="0" smtClean="0"/>
              <a:t>inform </a:t>
            </a:r>
            <a:r>
              <a:rPr lang="en-GB" altLang="en-US" dirty="0"/>
              <a:t>clients that their subnet mask should be set </a:t>
            </a:r>
            <a:r>
              <a:rPr lang="en-GB" altLang="en-US" dirty="0" smtClean="0"/>
              <a:t>to 255.255.255.0 for a default 24-bit network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option broadcast-address </a:t>
            </a:r>
            <a:r>
              <a:rPr lang="en-US" altLang="en-US" b="1" dirty="0" smtClean="0"/>
              <a:t>X.X.X.255</a:t>
            </a:r>
            <a:r>
              <a:rPr lang="en-US" altLang="en-US" dirty="0" smtClean="0"/>
              <a:t>: </a:t>
            </a:r>
            <a:r>
              <a:rPr lang="en-GB" altLang="en-US" dirty="0" smtClean="0"/>
              <a:t>inform </a:t>
            </a:r>
            <a:r>
              <a:rPr lang="en-GB" altLang="en-US" dirty="0"/>
              <a:t>the client to use </a:t>
            </a:r>
            <a:r>
              <a:rPr lang="en-GB" altLang="en-US" dirty="0" smtClean="0"/>
              <a:t>X.X.X.255 </a:t>
            </a:r>
            <a:r>
              <a:rPr lang="en-GB" altLang="en-US" dirty="0"/>
              <a:t>as the </a:t>
            </a:r>
            <a:r>
              <a:rPr lang="en-GB" altLang="en-US" dirty="0" smtClean="0"/>
              <a:t>broadcast address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option domain-name </a:t>
            </a:r>
            <a:r>
              <a:rPr lang="en-US" altLang="en-US" b="1" dirty="0" smtClean="0"/>
              <a:t>“mydomain.com”</a:t>
            </a:r>
            <a:r>
              <a:rPr lang="en-US" altLang="en-US" dirty="0" smtClean="0"/>
              <a:t>: </a:t>
            </a:r>
            <a:r>
              <a:rPr lang="en-GB" altLang="en-US" dirty="0" smtClean="0"/>
              <a:t>sett </a:t>
            </a:r>
            <a:r>
              <a:rPr lang="en-GB" altLang="en-US" dirty="0"/>
              <a:t>the domain name of all hosts that connect to the server, can leave it as is if </a:t>
            </a:r>
            <a:r>
              <a:rPr lang="en-GB" altLang="en-US" dirty="0" smtClean="0"/>
              <a:t>we don't </a:t>
            </a:r>
            <a:r>
              <a:rPr lang="en-GB" altLang="en-US" dirty="0"/>
              <a:t>have one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5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DHCP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Common options in </a:t>
            </a:r>
            <a:r>
              <a:rPr lang="en-US" altLang="en-US" dirty="0" err="1" smtClean="0"/>
              <a:t>dhcpd.conf</a:t>
            </a:r>
            <a:r>
              <a:rPr lang="en-US" altLang="en-US" dirty="0" smtClean="0"/>
              <a:t>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authoritative</a:t>
            </a:r>
            <a:r>
              <a:rPr lang="en-US" altLang="en-US" dirty="0" smtClean="0"/>
              <a:t>: </a:t>
            </a:r>
            <a:r>
              <a:rPr lang="en-GB" altLang="en-US" dirty="0" smtClean="0"/>
              <a:t>declare the DHCP </a:t>
            </a:r>
            <a:r>
              <a:rPr lang="en-GB" altLang="en-US" dirty="0"/>
              <a:t>server as authoritative to our </a:t>
            </a:r>
            <a:r>
              <a:rPr lang="en-GB" altLang="en-US" dirty="0" smtClean="0"/>
              <a:t>network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subnet </a:t>
            </a:r>
            <a:r>
              <a:rPr lang="en-GB" b="1" dirty="0" smtClean="0"/>
              <a:t>X.X.X.0 </a:t>
            </a:r>
            <a:r>
              <a:rPr lang="en-GB" b="1" dirty="0"/>
              <a:t>netmask </a:t>
            </a:r>
            <a:r>
              <a:rPr lang="en-GB" b="1" dirty="0" smtClean="0"/>
              <a:t>255.255.255.0{…}</a:t>
            </a:r>
            <a:r>
              <a:rPr lang="en-GB" dirty="0"/>
              <a:t>: </a:t>
            </a:r>
            <a:r>
              <a:rPr lang="en-GB" dirty="0" smtClean="0"/>
              <a:t>specify information </a:t>
            </a:r>
            <a:r>
              <a:rPr lang="en-GB" dirty="0"/>
              <a:t>that will be </a:t>
            </a:r>
            <a:r>
              <a:rPr lang="en-GB" dirty="0" smtClean="0"/>
              <a:t>provided </a:t>
            </a:r>
            <a:r>
              <a:rPr lang="en-GB" dirty="0"/>
              <a:t>to </a:t>
            </a:r>
            <a:r>
              <a:rPr lang="en-GB" dirty="0" smtClean="0"/>
              <a:t>clients. For example: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 smtClean="0"/>
              <a:t>subnet 192.168.30.0 netmask 255.255.255.0{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	</a:t>
            </a:r>
            <a:r>
              <a:rPr lang="en-GB" altLang="en-US" sz="3500" dirty="0" smtClean="0"/>
              <a:t>range 192.168.30.51 192.168.30.230;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	</a:t>
            </a:r>
            <a:r>
              <a:rPr lang="en-GB" altLang="en-US" sz="3500" dirty="0" smtClean="0"/>
              <a:t>option router 192.168.30.1;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	</a:t>
            </a:r>
            <a:r>
              <a:rPr lang="en-GB" altLang="en-US" sz="3500" dirty="0" smtClean="0"/>
              <a:t>option domain-name-servers 192.168.30.1;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500" dirty="0"/>
              <a:t>}</a:t>
            </a:r>
            <a:endParaRPr lang="en-US" alt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24133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DHCP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assign which network interfaces should the DHCP server serves the requests, specify the interfaces in 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etc</a:t>
            </a:r>
            <a:r>
              <a:rPr lang="en-US" altLang="en-US" b="1" dirty="0" smtClean="0"/>
              <a:t>/default/</a:t>
            </a:r>
            <a:r>
              <a:rPr lang="en-US" altLang="en-US" b="1" dirty="0" err="1" smtClean="0"/>
              <a:t>isc</a:t>
            </a:r>
            <a:r>
              <a:rPr lang="en-US" altLang="en-US" b="1" dirty="0" smtClean="0"/>
              <a:t>-</a:t>
            </a:r>
            <a:r>
              <a:rPr lang="en-US" altLang="en-US" b="1" dirty="0" err="1" smtClean="0"/>
              <a:t>dhcp</a:t>
            </a:r>
            <a:r>
              <a:rPr lang="en-US" altLang="en-US" b="1" dirty="0" smtClean="0"/>
              <a:t>-server</a:t>
            </a:r>
            <a:r>
              <a:rPr lang="en-US" altLang="en-US" dirty="0" smtClean="0"/>
              <a:t>, look for the line </a:t>
            </a:r>
            <a:r>
              <a:rPr lang="en-US" altLang="en-US" b="1" dirty="0" smtClean="0"/>
              <a:t>INTERFACES=“”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INTERFACES=“</a:t>
            </a:r>
            <a:r>
              <a:rPr lang="en-US" altLang="en-US" dirty="0" smtClean="0"/>
              <a:t>enp0s3”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INTERFACES=“eth0”</a:t>
            </a:r>
          </a:p>
        </p:txBody>
      </p:sp>
    </p:spTree>
    <p:extLst>
      <p:ext uri="{BB962C8B-B14F-4D97-AF65-F5344CB8AC3E}">
        <p14:creationId xmlns:p14="http://schemas.microsoft.com/office/powerpoint/2010/main" val="31431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DHCP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Once configured. We can start the 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 service: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start </a:t>
            </a:r>
            <a:r>
              <a:rPr lang="en-US" altLang="en-US" dirty="0" err="1" smtClean="0"/>
              <a:t>isc</a:t>
            </a:r>
            <a:r>
              <a:rPr lang="en-US" altLang="en-US" dirty="0" smtClean="0"/>
              <a:t>-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-server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 </a:t>
            </a:r>
            <a:r>
              <a:rPr lang="en-US" altLang="en-US" dirty="0" smtClean="0"/>
              <a:t>start (for older Ubuntu servers)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When </a:t>
            </a:r>
            <a:r>
              <a:rPr lang="en-GB" altLang="en-US" dirty="0"/>
              <a:t>an IP lease is assigned to a client, it will be recorded in </a:t>
            </a:r>
            <a:r>
              <a:rPr lang="en-GB" altLang="en-US" b="1" dirty="0"/>
              <a:t>/</a:t>
            </a:r>
            <a:r>
              <a:rPr lang="en-GB" altLang="en-US" b="1" dirty="0" err="1"/>
              <a:t>var</a:t>
            </a:r>
            <a:r>
              <a:rPr lang="en-GB" altLang="en-US" b="1" dirty="0"/>
              <a:t>/lib/</a:t>
            </a:r>
            <a:r>
              <a:rPr lang="en-GB" altLang="en-US" b="1" dirty="0" err="1"/>
              <a:t>dhcp</a:t>
            </a:r>
            <a:r>
              <a:rPr lang="en-GB" altLang="en-US" b="1" dirty="0"/>
              <a:t>/</a:t>
            </a:r>
            <a:r>
              <a:rPr lang="en-GB" altLang="en-US" b="1" dirty="0" err="1"/>
              <a:t>dhcpd.leases</a:t>
            </a:r>
            <a:endParaRPr lang="en-GB" altLang="en-US" b="1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Information of DHCP server will be stored to system log located at </a:t>
            </a:r>
            <a:r>
              <a:rPr lang="en-GB" b="1" dirty="0"/>
              <a:t>/</a:t>
            </a:r>
            <a:r>
              <a:rPr lang="en-GB" b="1" dirty="0" err="1" smtClean="0"/>
              <a:t>var</a:t>
            </a:r>
            <a:r>
              <a:rPr lang="en-GB" b="1" dirty="0" smtClean="0"/>
              <a:t>/log/syslog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426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Local DNS server allows us to resolve local </a:t>
            </a:r>
            <a:r>
              <a:rPr lang="en-GB" altLang="en-US" dirty="0" smtClean="0"/>
              <a:t>hostnames based on </a:t>
            </a:r>
            <a:r>
              <a:rPr lang="en-GB" altLang="en-US" b="1" dirty="0" smtClean="0"/>
              <a:t>Zone File</a:t>
            </a:r>
            <a:r>
              <a:rPr lang="en-GB" altLang="en-US" dirty="0" smtClean="0"/>
              <a:t> which contains IP-host matching.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If our local </a:t>
            </a:r>
            <a:r>
              <a:rPr lang="en-GB" dirty="0"/>
              <a:t>DNS server is unable to </a:t>
            </a:r>
            <a:r>
              <a:rPr lang="en-GB" dirty="0" smtClean="0"/>
              <a:t>fulfil a request (e.g. external </a:t>
            </a:r>
            <a:r>
              <a:rPr lang="en-GB" dirty="0"/>
              <a:t>website), the server would pass the request</a:t>
            </a:r>
            <a:br>
              <a:rPr lang="en-GB" dirty="0"/>
            </a:br>
            <a:r>
              <a:rPr lang="en-GB" dirty="0" smtClean="0"/>
              <a:t>to </a:t>
            </a:r>
            <a:r>
              <a:rPr lang="en-GB" dirty="0"/>
              <a:t>an external DNS </a:t>
            </a:r>
            <a:r>
              <a:rPr lang="en-GB" dirty="0" smtClean="0"/>
              <a:t>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First of all, we need to install </a:t>
            </a:r>
            <a:r>
              <a:rPr lang="en-GB" b="1" dirty="0"/>
              <a:t>Berkeley Internet Name Daemon </a:t>
            </a:r>
            <a:r>
              <a:rPr lang="en-GB" dirty="0"/>
              <a:t>(</a:t>
            </a:r>
            <a:r>
              <a:rPr lang="en-GB" b="1" dirty="0"/>
              <a:t>BIND</a:t>
            </a:r>
            <a:r>
              <a:rPr lang="en-GB" dirty="0" smtClean="0"/>
              <a:t>)</a:t>
            </a:r>
            <a:r>
              <a:rPr lang="en-GB" b="1" dirty="0" smtClean="0"/>
              <a:t> </a:t>
            </a:r>
            <a:r>
              <a:rPr lang="en-GB" dirty="0" smtClean="0"/>
              <a:t>and start it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sudo</a:t>
            </a:r>
            <a:r>
              <a:rPr lang="en-GB" altLang="en-US" dirty="0" smtClean="0"/>
              <a:t> apt install bind9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sudo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systemctl</a:t>
            </a:r>
            <a:r>
              <a:rPr lang="en-GB" altLang="en-US" dirty="0" smtClean="0"/>
              <a:t> start bind9 </a:t>
            </a:r>
            <a:r>
              <a:rPr lang="en-GB" altLang="en-US" b="1" i="1" dirty="0" smtClean="0"/>
              <a:t>OR</a:t>
            </a:r>
            <a:r>
              <a:rPr lang="en-GB" altLang="en-US" dirty="0" smtClean="0"/>
              <a:t> </a:t>
            </a:r>
            <a:r>
              <a:rPr lang="en-GB" altLang="en-US" dirty="0"/>
              <a:t>/</a:t>
            </a:r>
            <a:r>
              <a:rPr lang="en-GB" altLang="en-US" dirty="0" err="1"/>
              <a:t>etc</a:t>
            </a:r>
            <a:r>
              <a:rPr lang="en-GB" altLang="en-US" dirty="0"/>
              <a:t>/</a:t>
            </a:r>
            <a:r>
              <a:rPr lang="en-GB" altLang="en-US" dirty="0" err="1"/>
              <a:t>init.d</a:t>
            </a:r>
            <a:r>
              <a:rPr lang="en-GB" altLang="en-US" dirty="0"/>
              <a:t>/bind9 start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In order to pass a request to external DNS server, we need to configure the file 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/bind/</a:t>
            </a:r>
            <a:r>
              <a:rPr lang="en-GB" altLang="en-US" dirty="0" err="1" smtClean="0"/>
              <a:t>named.conf.options</a:t>
            </a: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There is a block of configuration </a:t>
            </a:r>
            <a:r>
              <a:rPr lang="en-GB" altLang="en-US" dirty="0"/>
              <a:t>named </a:t>
            </a:r>
            <a:r>
              <a:rPr lang="en-GB" altLang="en-US" b="1" dirty="0" smtClean="0"/>
              <a:t>forwarders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Replace 0.0.0.0 with the IP of external DNS server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30" y="2865550"/>
            <a:ext cx="2798740" cy="117841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30" y="4861227"/>
            <a:ext cx="2798740" cy="13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If we are using a separate DNS server, remember to set the IP address in DHCP configuration: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option domain-name-servers </a:t>
            </a:r>
            <a:r>
              <a:rPr lang="en-GB" altLang="en-US" dirty="0" smtClean="0"/>
              <a:t>X.X.X.X;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resolve local host, we need to create a zone file and tell bind where to find the file, by adding the following block of code in 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etc</a:t>
            </a:r>
            <a:r>
              <a:rPr lang="en-US" altLang="en-US" b="1" dirty="0" smtClean="0"/>
              <a:t>/bind/</a:t>
            </a:r>
            <a:r>
              <a:rPr lang="en-US" altLang="en-US" b="1" dirty="0" err="1" smtClean="0"/>
              <a:t>named.conf.local</a:t>
            </a:r>
            <a:endParaRPr lang="en-US" altLang="en-US" b="1" dirty="0" smtClean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/>
              <a:t>	zone "</a:t>
            </a:r>
            <a:r>
              <a:rPr lang="en-GB" sz="3200" dirty="0" err="1" smtClean="0"/>
              <a:t>mydomain</a:t>
            </a:r>
            <a:r>
              <a:rPr lang="en-GB" sz="3200" dirty="0" smtClean="0"/>
              <a:t>" </a:t>
            </a:r>
            <a:r>
              <a:rPr lang="en-GB" sz="3200" dirty="0"/>
              <a:t>IN { </a:t>
            </a:r>
            <a:br>
              <a:rPr lang="en-GB" sz="3200" dirty="0"/>
            </a:br>
            <a:r>
              <a:rPr lang="en-GB" sz="3200" dirty="0"/>
              <a:t>	</a:t>
            </a:r>
            <a:r>
              <a:rPr lang="en-GB" sz="3200" dirty="0" smtClean="0"/>
              <a:t>	type </a:t>
            </a:r>
            <a:r>
              <a:rPr lang="en-GB" sz="3200" dirty="0"/>
              <a:t>master</a:t>
            </a:r>
            <a:r>
              <a:rPr lang="en-GB" sz="3200" dirty="0" smtClean="0"/>
              <a:t>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200" dirty="0"/>
              <a:t>	</a:t>
            </a:r>
            <a:r>
              <a:rPr lang="en-GB" altLang="en-US" sz="3200" dirty="0" smtClean="0"/>
              <a:t>	file </a:t>
            </a:r>
            <a:r>
              <a:rPr lang="en-GB" altLang="en-US" sz="3200" dirty="0"/>
              <a:t>"/</a:t>
            </a:r>
            <a:r>
              <a:rPr lang="en-GB" altLang="en-US" sz="3200" dirty="0" err="1" smtClean="0"/>
              <a:t>etc</a:t>
            </a:r>
            <a:r>
              <a:rPr lang="en-GB" altLang="en-US" sz="3200" dirty="0" smtClean="0"/>
              <a:t>/bind/</a:t>
            </a:r>
            <a:r>
              <a:rPr lang="en-GB" altLang="en-US" sz="3200" dirty="0" err="1" smtClean="0"/>
              <a:t>mydomain</a:t>
            </a:r>
            <a:r>
              <a:rPr lang="en-GB" altLang="en-US" sz="3200" dirty="0" smtClean="0"/>
              <a:t>";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3200" dirty="0" smtClean="0"/>
              <a:t>	}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183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An example of zone file "/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/bind/</a:t>
            </a:r>
            <a:r>
              <a:rPr lang="en-GB" altLang="en-US" dirty="0" err="1" smtClean="0"/>
              <a:t>mydomain</a:t>
            </a:r>
            <a:r>
              <a:rPr lang="en-GB" altLang="en-US" dirty="0" smtClean="0"/>
              <a:t>“: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$TTL 1D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@ IN SOA </a:t>
            </a:r>
            <a:r>
              <a:rPr lang="en-GB" altLang="en-US" sz="2600" dirty="0" err="1" smtClean="0"/>
              <a:t>mydomain</a:t>
            </a:r>
            <a:r>
              <a:rPr lang="en-GB" altLang="en-US" sz="2600" dirty="0" smtClean="0"/>
              <a:t>. </a:t>
            </a:r>
            <a:r>
              <a:rPr lang="en-GB" altLang="en-US" sz="2600" dirty="0" err="1" smtClean="0"/>
              <a:t>hostmaster.mydomain</a:t>
            </a:r>
            <a:r>
              <a:rPr lang="en-GB" altLang="en-US" sz="2600" dirty="0" smtClean="0"/>
              <a:t>. (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 smtClean="0"/>
              <a:t>201803121 </a:t>
            </a:r>
            <a:r>
              <a:rPr lang="en-GB" sz="2600" dirty="0"/>
              <a:t>; </a:t>
            </a:r>
            <a:r>
              <a:rPr lang="en-GB" sz="2600" dirty="0" smtClean="0"/>
              <a:t>serial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8H ; refresh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4H ; retry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4W ; expire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1D ) ; minimum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/>
              <a:t>IN A 192.168.1.1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sz="2600" dirty="0" smtClean="0"/>
              <a:t>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@ IN NS </a:t>
            </a:r>
            <a:r>
              <a:rPr lang="en-GB" altLang="en-US" sz="2600" dirty="0" err="1" smtClean="0"/>
              <a:t>mydns.mydomain</a:t>
            </a:r>
            <a:r>
              <a:rPr lang="en-GB" altLang="en-US" sz="2600" dirty="0" smtClean="0"/>
              <a:t>.</a:t>
            </a:r>
            <a:endParaRPr lang="en-GB" altLang="en-US" sz="2600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 err="1"/>
              <a:t>fileserv</a:t>
            </a:r>
            <a:r>
              <a:rPr lang="en-GB" altLang="en-US" sz="2600" dirty="0"/>
              <a:t> IN A 192.168.1.3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 err="1"/>
              <a:t>mailserv</a:t>
            </a:r>
            <a:r>
              <a:rPr lang="en-GB" altLang="en-US" sz="2600" dirty="0"/>
              <a:t> IN A 192.168.1.5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/>
              <a:t>mail IN CNAME </a:t>
            </a:r>
            <a:r>
              <a:rPr lang="en-GB" altLang="en-US" sz="2600" dirty="0" err="1"/>
              <a:t>mailserv</a:t>
            </a:r>
            <a:r>
              <a:rPr lang="en-GB" altLang="en-US" sz="2600" dirty="0"/>
              <a:t>.</a:t>
            </a:r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78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Time to Live </a:t>
            </a:r>
            <a:r>
              <a:rPr lang="en-GB" altLang="en-US" dirty="0"/>
              <a:t>(</a:t>
            </a:r>
            <a:r>
              <a:rPr lang="en-GB" altLang="en-US" b="1" dirty="0"/>
              <a:t>TTL</a:t>
            </a:r>
            <a:r>
              <a:rPr lang="en-GB" altLang="en-US" dirty="0"/>
              <a:t>) determines how long a record may be cached within a </a:t>
            </a:r>
            <a:r>
              <a:rPr lang="en-GB" altLang="en-US" dirty="0" smtClean="0"/>
              <a:t>DNS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With the </a:t>
            </a:r>
            <a:r>
              <a:rPr lang="en-GB" altLang="en-US" b="1" dirty="0"/>
              <a:t>Start of Authority (SOA</a:t>
            </a:r>
            <a:r>
              <a:rPr lang="en-GB" altLang="en-US" b="1" dirty="0" smtClean="0"/>
              <a:t>)</a:t>
            </a:r>
            <a:r>
              <a:rPr lang="en-GB" altLang="en-US" dirty="0" smtClean="0"/>
              <a:t>, the DNS </a:t>
            </a:r>
            <a:r>
              <a:rPr lang="en-GB" altLang="en-US" dirty="0"/>
              <a:t>server </a:t>
            </a:r>
            <a:r>
              <a:rPr lang="en-GB" altLang="en-US" dirty="0" smtClean="0"/>
              <a:t>is authoritative </a:t>
            </a:r>
            <a:r>
              <a:rPr lang="en-GB" altLang="en-US" dirty="0"/>
              <a:t>over the </a:t>
            </a:r>
            <a:r>
              <a:rPr lang="en-GB" altLang="en-US" dirty="0" err="1" smtClean="0"/>
              <a:t>mydomain</a:t>
            </a:r>
            <a:r>
              <a:rPr lang="en-GB" altLang="en-US" dirty="0" smtClean="0"/>
              <a:t> </a:t>
            </a:r>
            <a:r>
              <a:rPr lang="en-GB" altLang="en-US" dirty="0"/>
              <a:t>domain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hostmaster@mydomain</a:t>
            </a:r>
            <a:r>
              <a:rPr lang="en-GB" altLang="en-US" dirty="0" smtClean="0"/>
              <a:t> (bind format is </a:t>
            </a:r>
            <a:r>
              <a:rPr lang="en-GB" altLang="en-US" dirty="0" err="1" smtClean="0"/>
              <a:t>hostmater.mydomain</a:t>
            </a:r>
            <a:r>
              <a:rPr lang="en-GB" altLang="en-US" dirty="0" smtClean="0"/>
              <a:t>) as the </a:t>
            </a:r>
            <a:r>
              <a:rPr lang="en-GB" altLang="en-US" dirty="0"/>
              <a:t>e-mail address of the responsible party for </a:t>
            </a:r>
            <a:r>
              <a:rPr lang="en-GB" altLang="en-US" dirty="0" smtClean="0"/>
              <a:t>the DNS server</a:t>
            </a:r>
          </a:p>
        </p:txBody>
      </p:sp>
    </p:spTree>
    <p:extLst>
      <p:ext uri="{BB962C8B-B14F-4D97-AF65-F5344CB8AC3E}">
        <p14:creationId xmlns:p14="http://schemas.microsoft.com/office/powerpoint/2010/main" val="20792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Host name is usually set during installation.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Host name is stored in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/hostname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Host name is display in the shell prompt, but it may not be the entire host name.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Default prompt </a:t>
            </a:r>
            <a:r>
              <a:rPr lang="en-GB" altLang="en-US" dirty="0"/>
              <a:t>shows the hostname only </a:t>
            </a:r>
            <a:r>
              <a:rPr lang="en-GB" altLang="en-US" dirty="0" smtClean="0"/>
              <a:t>until </a:t>
            </a:r>
            <a:r>
              <a:rPr lang="en-GB" altLang="en-US" dirty="0"/>
              <a:t>it reaches the first </a:t>
            </a:r>
            <a:r>
              <a:rPr lang="en-GB" altLang="en-US" dirty="0" smtClean="0"/>
              <a:t>period.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4794723"/>
            <a:ext cx="4724402" cy="7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201803121 ; serial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 serial number (any number) to tell bind that the file has been changed. The number must be increased by at least one whenever we make changes to the file.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8H ; refresh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instruct </a:t>
            </a:r>
            <a:r>
              <a:rPr lang="en-GB" altLang="en-US" dirty="0"/>
              <a:t>any slave DNS </a:t>
            </a:r>
            <a:r>
              <a:rPr lang="en-GB" altLang="en-US" dirty="0" smtClean="0"/>
              <a:t>servers have </a:t>
            </a:r>
            <a:r>
              <a:rPr lang="en-GB" altLang="en-US" dirty="0"/>
              <a:t>to </a:t>
            </a:r>
            <a:r>
              <a:rPr lang="en-GB" altLang="en-US" dirty="0" smtClean="0"/>
              <a:t>check for update in zone records </a:t>
            </a:r>
            <a:r>
              <a:rPr lang="en-GB" altLang="en-US" dirty="0"/>
              <a:t>in every 8 </a:t>
            </a:r>
            <a:r>
              <a:rPr lang="en-GB" altLang="en-US" dirty="0" smtClean="0"/>
              <a:t>hours.</a:t>
            </a:r>
          </a:p>
        </p:txBody>
      </p:sp>
    </p:spTree>
    <p:extLst>
      <p:ext uri="{BB962C8B-B14F-4D97-AF65-F5344CB8AC3E}">
        <p14:creationId xmlns:p14="http://schemas.microsoft.com/office/powerpoint/2010/main" val="9895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4</a:t>
            </a:r>
            <a:r>
              <a:rPr lang="en-GB" altLang="en-US" dirty="0" smtClean="0"/>
              <a:t>H </a:t>
            </a:r>
            <a:r>
              <a:rPr lang="en-GB" altLang="en-US" dirty="0"/>
              <a:t>; </a:t>
            </a:r>
            <a:r>
              <a:rPr lang="en-GB" altLang="en-US" dirty="0" smtClean="0"/>
              <a:t>retry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dictates how long the slave will wait to check in, in case there </a:t>
            </a:r>
            <a:r>
              <a:rPr lang="en-GB" altLang="en-US" dirty="0" smtClean="0"/>
              <a:t>was an </a:t>
            </a:r>
            <a:r>
              <a:rPr lang="en-GB" altLang="en-US" dirty="0"/>
              <a:t>error doing so the last </a:t>
            </a:r>
            <a:r>
              <a:rPr lang="en-GB" altLang="en-US" dirty="0" smtClean="0"/>
              <a:t>time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4W ; expire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maximum </a:t>
            </a:r>
            <a:r>
              <a:rPr lang="en-GB" dirty="0"/>
              <a:t>age of the zone </a:t>
            </a:r>
            <a:r>
              <a:rPr lang="en-GB" dirty="0" smtClean="0"/>
              <a:t>file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1D ) ; minimum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minimum </a:t>
            </a:r>
            <a:r>
              <a:rPr lang="en-GB" altLang="en-US" dirty="0" smtClean="0"/>
              <a:t>age </a:t>
            </a:r>
            <a:r>
              <a:rPr lang="en-GB" altLang="en-US" dirty="0"/>
              <a:t>of the zone </a:t>
            </a:r>
            <a:r>
              <a:rPr lang="en-GB" altLang="en-US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2373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dirty="0"/>
              <a:t>IN A 192.168.1.1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@ IN NS </a:t>
            </a:r>
            <a:r>
              <a:rPr lang="en-GB" altLang="en-US" dirty="0" err="1"/>
              <a:t>mydns.mydomain</a:t>
            </a:r>
            <a:r>
              <a:rPr lang="en-GB" altLang="en-US" dirty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Identify the server itself, named </a:t>
            </a:r>
            <a:r>
              <a:rPr lang="en-GB" altLang="en-US" dirty="0" err="1" smtClean="0"/>
              <a:t>mydns</a:t>
            </a:r>
            <a:r>
              <a:rPr lang="en-GB" altLang="en-US" dirty="0" smtClean="0"/>
              <a:t> at IP 192.168.1.1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 err="1"/>
              <a:t>fileserv</a:t>
            </a:r>
            <a:r>
              <a:rPr lang="en-GB" altLang="en-US" dirty="0"/>
              <a:t> IN A </a:t>
            </a:r>
            <a:r>
              <a:rPr lang="en-GB" altLang="en-US" dirty="0" smtClean="0"/>
              <a:t>192.168.1.3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 err="1"/>
              <a:t>mailserv</a:t>
            </a:r>
            <a:r>
              <a:rPr lang="en-GB" altLang="en-US" dirty="0"/>
              <a:t> IN A 192.168.1.5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i="1" dirty="0"/>
              <a:t>mail</a:t>
            </a:r>
            <a:r>
              <a:rPr lang="en-GB" altLang="en-US" dirty="0"/>
              <a:t> IN CNAME </a:t>
            </a:r>
            <a:r>
              <a:rPr lang="en-GB" altLang="en-US" dirty="0" err="1"/>
              <a:t>mailserv</a:t>
            </a:r>
            <a:r>
              <a:rPr lang="en-GB" altLang="en-US" dirty="0"/>
              <a:t>.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 list of hosts and their IP addresses.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i="1" dirty="0" smtClean="0"/>
              <a:t>mail</a:t>
            </a:r>
            <a:r>
              <a:rPr lang="en-GB" altLang="en-US" dirty="0" smtClean="0"/>
              <a:t> is a Canonical </a:t>
            </a:r>
            <a:r>
              <a:rPr lang="en-GB" altLang="en-US" dirty="0"/>
              <a:t>Name (</a:t>
            </a:r>
            <a:r>
              <a:rPr lang="en-GB" altLang="en-US" b="1" dirty="0"/>
              <a:t>CNAME</a:t>
            </a:r>
            <a:r>
              <a:rPr lang="en-GB" altLang="en-US" dirty="0"/>
              <a:t>) </a:t>
            </a:r>
            <a:r>
              <a:rPr lang="en-GB" altLang="en-US" dirty="0" smtClean="0"/>
              <a:t>record</a:t>
            </a:r>
            <a:r>
              <a:rPr lang="en-GB" altLang="en-US" dirty="0"/>
              <a:t>, points back to </a:t>
            </a:r>
            <a:r>
              <a:rPr lang="en-GB" altLang="en-US" dirty="0" err="1" smtClean="0"/>
              <a:t>mailserv</a:t>
            </a:r>
            <a:r>
              <a:rPr lang="en-GB" altLang="en-US" dirty="0" smtClean="0"/>
              <a:t>. Access to </a:t>
            </a:r>
            <a:r>
              <a:rPr lang="en-GB" altLang="en-US" i="1" dirty="0" smtClean="0"/>
              <a:t>mail</a:t>
            </a:r>
            <a:r>
              <a:rPr lang="en-GB" altLang="en-US" dirty="0" smtClean="0"/>
              <a:t> will be redirected to </a:t>
            </a:r>
            <a:r>
              <a:rPr lang="en-GB" altLang="en-US" dirty="0" err="1" smtClean="0"/>
              <a:t>mailserv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59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set up a secondary DNS server</a:t>
            </a:r>
            <a:r>
              <a:rPr lang="en-GB" altLang="en-US" dirty="0" smtClean="0"/>
              <a:t>, edit the </a:t>
            </a:r>
            <a:r>
              <a:rPr lang="en-GB" altLang="en-US" b="1" dirty="0"/>
              <a:t>/</a:t>
            </a:r>
            <a:r>
              <a:rPr lang="en-GB" altLang="en-US" b="1" dirty="0" err="1" smtClean="0"/>
              <a:t>etc</a:t>
            </a:r>
            <a:r>
              <a:rPr lang="en-GB" altLang="en-US" b="1" dirty="0" smtClean="0"/>
              <a:t>/bind/</a:t>
            </a:r>
            <a:r>
              <a:rPr lang="en-GB" altLang="en-US" b="1" dirty="0" err="1" smtClean="0"/>
              <a:t>named.conf.options</a:t>
            </a:r>
            <a:r>
              <a:rPr lang="en-GB" altLang="en-US" dirty="0" smtClean="0"/>
              <a:t> to allow </a:t>
            </a:r>
            <a:r>
              <a:rPr lang="en-GB" altLang="en-US" dirty="0"/>
              <a:t>zone transfer </a:t>
            </a:r>
            <a:r>
              <a:rPr lang="en-GB" altLang="en-US" dirty="0" smtClean="0"/>
              <a:t>to secondary DNS server.</a:t>
            </a:r>
            <a:endParaRPr lang="en-GB" alt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576387" y="3044765"/>
            <a:ext cx="9039226" cy="1254244"/>
            <a:chOff x="1576387" y="3044765"/>
            <a:chExt cx="9039226" cy="1254244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387" y="3044765"/>
              <a:ext cx="9039226" cy="12542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28912" y="3800475"/>
              <a:ext cx="7872413" cy="37147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22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On the secondary </a:t>
            </a:r>
            <a:r>
              <a:rPr lang="en-GB" altLang="en-US" dirty="0"/>
              <a:t>DNS server</a:t>
            </a:r>
            <a:r>
              <a:rPr lang="en-GB" altLang="en-US" dirty="0" smtClean="0"/>
              <a:t>, edit the </a:t>
            </a:r>
            <a:r>
              <a:rPr lang="en-GB" altLang="en-US" b="1" dirty="0"/>
              <a:t>/</a:t>
            </a:r>
            <a:r>
              <a:rPr lang="en-GB" altLang="en-US" b="1" dirty="0" err="1" smtClean="0"/>
              <a:t>etc</a:t>
            </a:r>
            <a:r>
              <a:rPr lang="en-GB" altLang="en-US" b="1" dirty="0" smtClean="0"/>
              <a:t>/bind/</a:t>
            </a:r>
            <a:r>
              <a:rPr lang="en-GB" altLang="en-US" b="1" dirty="0" err="1" smtClean="0"/>
              <a:t>named.conf.options</a:t>
            </a:r>
            <a:r>
              <a:rPr lang="en-GB" altLang="en-US" dirty="0" smtClean="0"/>
              <a:t> to create a zone entry.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zone "</a:t>
            </a:r>
            <a:r>
              <a:rPr lang="en-GB" sz="4000" dirty="0" err="1"/>
              <a:t>mydomain</a:t>
            </a:r>
            <a:r>
              <a:rPr lang="en-GB" sz="4000" dirty="0"/>
              <a:t>" IN { </a:t>
            </a:r>
            <a:br>
              <a:rPr lang="en-GB" sz="4000" dirty="0"/>
            </a:br>
            <a:r>
              <a:rPr lang="en-GB" sz="4000" dirty="0"/>
              <a:t>		type </a:t>
            </a:r>
            <a:r>
              <a:rPr lang="en-GB" sz="4000" b="1" dirty="0" smtClean="0"/>
              <a:t>slave</a:t>
            </a:r>
            <a:r>
              <a:rPr lang="en-GB" sz="4000" dirty="0" smtClean="0"/>
              <a:t>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	</a:t>
            </a:r>
            <a:r>
              <a:rPr lang="en-US" sz="4000" dirty="0" smtClean="0"/>
              <a:t>	master { 192.168.30.1; };</a:t>
            </a:r>
            <a:endParaRPr lang="en-GB" sz="4000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4000" dirty="0"/>
              <a:t>		file "</a:t>
            </a:r>
            <a:r>
              <a:rPr lang="en-GB" altLang="en-US" sz="4000" dirty="0" smtClean="0"/>
              <a:t>/</a:t>
            </a:r>
            <a:r>
              <a:rPr lang="en-GB" altLang="en-US" sz="4000" dirty="0" err="1" smtClean="0"/>
              <a:t>var</a:t>
            </a:r>
            <a:r>
              <a:rPr lang="en-GB" altLang="en-US" sz="4000" dirty="0" smtClean="0"/>
              <a:t>/lib/bind/</a:t>
            </a:r>
            <a:r>
              <a:rPr lang="en-GB" altLang="en-US" sz="4000" dirty="0" err="1" smtClean="0"/>
              <a:t>mydomain</a:t>
            </a:r>
            <a:r>
              <a:rPr lang="en-GB" altLang="en-US" sz="4000" dirty="0"/>
              <a:t>";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4000" dirty="0"/>
              <a:t>	</a:t>
            </a:r>
            <a:r>
              <a:rPr lang="en-GB" altLang="en-US" sz="4000" dirty="0" smtClean="0"/>
              <a:t>}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6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(Domain Name System)</a:t>
            </a:r>
            <a:r>
              <a:rPr lang="en-GB" noProof="0" dirty="0" smtClean="0"/>
              <a:t>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need to inform client to use the secondary DNS server as well.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Edit the 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 </a:t>
            </a:r>
            <a:r>
              <a:rPr lang="en-US" altLang="en-US" dirty="0"/>
              <a:t>server configuration file </a:t>
            </a:r>
            <a:r>
              <a:rPr lang="en-US" altLang="en-US" b="1" dirty="0"/>
              <a:t>/</a:t>
            </a:r>
            <a:r>
              <a:rPr lang="en-US" altLang="en-US" b="1" dirty="0" err="1" smtClean="0"/>
              <a:t>etc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dhcp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dhcpd.conf</a:t>
            </a:r>
            <a:r>
              <a:rPr lang="en-US" altLang="en-US" b="1" dirty="0"/>
              <a:t> </a:t>
            </a:r>
            <a:r>
              <a:rPr lang="en-US" altLang="en-US" dirty="0" smtClean="0"/>
              <a:t>to include the IP address of secondary DNS server at line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option domain-name-servers </a:t>
            </a:r>
            <a:r>
              <a:rPr lang="en-GB" altLang="en-US" i="1" dirty="0" smtClean="0"/>
              <a:t>DNS_1_IP</a:t>
            </a:r>
            <a:r>
              <a:rPr lang="en-GB" altLang="en-US" dirty="0" smtClean="0"/>
              <a:t>, </a:t>
            </a:r>
            <a:r>
              <a:rPr lang="en-GB" altLang="en-US" i="1" dirty="0" smtClean="0"/>
              <a:t>DNS_2_IP</a:t>
            </a:r>
            <a:r>
              <a:rPr lang="en-GB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17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change host name: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hostnamectl</a:t>
            </a:r>
            <a:r>
              <a:rPr lang="en-US" altLang="en-US" dirty="0" smtClean="0"/>
              <a:t> set-hostname </a:t>
            </a:r>
            <a:r>
              <a:rPr lang="en-US" altLang="en-US" dirty="0" err="1" smtClean="0"/>
              <a:t>new_hostname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change the hostname in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/hostname manually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There is another file that we need to update as well, </a:t>
            </a:r>
            <a:r>
              <a:rPr lang="en-US" altLang="en-US" b="1" dirty="0" smtClean="0"/>
              <a:t>/</a:t>
            </a:r>
            <a:r>
              <a:rPr lang="en-US" altLang="en-US" b="1" dirty="0" err="1" smtClean="0"/>
              <a:t>etc</a:t>
            </a:r>
            <a:r>
              <a:rPr lang="en-US" altLang="en-US" b="1" dirty="0" smtClean="0"/>
              <a:t>/hosts</a:t>
            </a:r>
            <a:r>
              <a:rPr lang="en-US" altLang="en-US" dirty="0"/>
              <a:t>, which is use to resolve </a:t>
            </a:r>
            <a:r>
              <a:rPr lang="en-US" altLang="en-US" dirty="0" smtClean="0"/>
              <a:t>local hostname. </a:t>
            </a:r>
            <a:r>
              <a:rPr lang="en-US" altLang="en-US" dirty="0" err="1" smtClean="0"/>
              <a:t>hostnamectl</a:t>
            </a:r>
            <a:r>
              <a:rPr lang="en-US" altLang="en-US" dirty="0" smtClean="0"/>
              <a:t> does not update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/hosts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28" y="4550051"/>
            <a:ext cx="4536144" cy="20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There might be multiple network interfaces available, to view the IP addresses, run the command </a:t>
            </a:r>
            <a:r>
              <a:rPr lang="en-US" altLang="en-US" b="1" dirty="0" err="1" smtClean="0"/>
              <a:t>ip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addr</a:t>
            </a:r>
            <a:r>
              <a:rPr lang="en-US" altLang="en-US" b="1" dirty="0" smtClean="0"/>
              <a:t> show </a:t>
            </a:r>
            <a:r>
              <a:rPr lang="en-US" altLang="en-US" dirty="0" smtClean="0"/>
              <a:t>or </a:t>
            </a:r>
            <a:r>
              <a:rPr lang="en-US" altLang="en-US" b="1" dirty="0" err="1" smtClean="0"/>
              <a:t>ip</a:t>
            </a:r>
            <a:r>
              <a:rPr lang="en-US" altLang="en-US" b="1" dirty="0" smtClean="0"/>
              <a:t> a</a:t>
            </a:r>
            <a:r>
              <a:rPr lang="en-US" altLang="en-US" dirty="0" smtClean="0"/>
              <a:t> or </a:t>
            </a:r>
            <a:r>
              <a:rPr lang="en-US" altLang="en-US" b="1" dirty="0" err="1" smtClean="0"/>
              <a:t>ifconfig</a:t>
            </a:r>
            <a:r>
              <a:rPr lang="en-US" altLang="en-US" dirty="0" smtClean="0"/>
              <a:t> (deprecated but still widely used)</a:t>
            </a:r>
            <a:endParaRPr lang="en-US" altLang="en-US" b="1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bring down a network interface: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ip</a:t>
            </a:r>
            <a:r>
              <a:rPr lang="en-US" altLang="en-US" dirty="0" smtClean="0"/>
              <a:t> link set </a:t>
            </a:r>
            <a:r>
              <a:rPr lang="en-US" altLang="en-US" i="1" dirty="0" smtClean="0"/>
              <a:t>interface</a:t>
            </a:r>
            <a:r>
              <a:rPr lang="en-US" altLang="en-US" dirty="0" smtClean="0"/>
              <a:t> down </a:t>
            </a:r>
            <a:r>
              <a:rPr lang="en-US" altLang="en-US" i="1" dirty="0" smtClean="0"/>
              <a:t>OR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ifconfig</a:t>
            </a:r>
            <a:r>
              <a:rPr lang="en-US" altLang="en-US" dirty="0"/>
              <a:t> </a:t>
            </a:r>
            <a:r>
              <a:rPr lang="en-US" altLang="en-US" i="1" dirty="0" smtClean="0"/>
              <a:t>interface</a:t>
            </a:r>
            <a:r>
              <a:rPr lang="en-US" altLang="en-US" dirty="0" smtClean="0"/>
              <a:t> down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bring up a network interface: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ip</a:t>
            </a:r>
            <a:r>
              <a:rPr lang="en-US" altLang="en-US" dirty="0" smtClean="0"/>
              <a:t> link set </a:t>
            </a:r>
            <a:r>
              <a:rPr lang="en-US" altLang="en-US" i="1" dirty="0" smtClean="0"/>
              <a:t>interface</a:t>
            </a:r>
            <a:r>
              <a:rPr lang="en-US" altLang="en-US" dirty="0" smtClean="0"/>
              <a:t> up </a:t>
            </a:r>
            <a:r>
              <a:rPr lang="en-US" altLang="en-US" i="1" dirty="0" smtClean="0"/>
              <a:t>OR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ifconfig</a:t>
            </a:r>
            <a:r>
              <a:rPr lang="en-US" altLang="en-US" dirty="0"/>
              <a:t> </a:t>
            </a:r>
            <a:r>
              <a:rPr lang="en-US" altLang="en-US" i="1" dirty="0"/>
              <a:t>interface</a:t>
            </a:r>
            <a:r>
              <a:rPr lang="en-US" altLang="en-US" dirty="0"/>
              <a:t> </a:t>
            </a:r>
            <a:r>
              <a:rPr lang="en-US" altLang="en-US" dirty="0" smtClean="0"/>
              <a:t>up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36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By default, dynamic IP is assigned from a DHCP server.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 assign a static IP to a machine, we </a:t>
            </a:r>
            <a:r>
              <a:rPr lang="en-US" altLang="en-US" dirty="0" smtClean="0"/>
              <a:t>need to </a:t>
            </a:r>
            <a:r>
              <a:rPr lang="en-US" altLang="en-US" dirty="0"/>
              <a:t>configure it in </a:t>
            </a: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/network/interfaces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95998" y="1613646"/>
            <a:ext cx="5800004" cy="1210238"/>
            <a:chOff x="3195998" y="1613646"/>
            <a:chExt cx="5800004" cy="1210238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998" y="1613646"/>
              <a:ext cx="5800004" cy="121023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212541" y="2299447"/>
              <a:ext cx="968188" cy="52443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95998" y="4055789"/>
            <a:ext cx="5800004" cy="2565386"/>
            <a:chOff x="3195998" y="4055789"/>
            <a:chExt cx="5800004" cy="2565386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5998" y="4055789"/>
              <a:ext cx="5800004" cy="256538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09446" y="4356847"/>
              <a:ext cx="1313329" cy="403414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0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We need to restart the network service after the configuration is done.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s</a:t>
            </a:r>
            <a:r>
              <a:rPr lang="en-US" altLang="en-US" b="1" dirty="0" err="1" smtClean="0"/>
              <a:t>ystemctl</a:t>
            </a:r>
            <a:r>
              <a:rPr lang="en-US" altLang="en-US" b="1" dirty="0" smtClean="0"/>
              <a:t> restart </a:t>
            </a:r>
            <a:r>
              <a:rPr lang="en-US" altLang="en-US" b="1" dirty="0" err="1" smtClean="0"/>
              <a:t>networking.service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OR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/</a:t>
            </a:r>
            <a:r>
              <a:rPr lang="en-US" altLang="en-US" b="1" dirty="0" err="1"/>
              <a:t>etc</a:t>
            </a:r>
            <a:r>
              <a:rPr lang="en-US" altLang="en-US" b="1" dirty="0"/>
              <a:t>/</a:t>
            </a:r>
            <a:r>
              <a:rPr lang="en-US" altLang="en-US" b="1" dirty="0" err="1"/>
              <a:t>init.d</a:t>
            </a:r>
            <a:r>
              <a:rPr lang="en-US" altLang="en-US" b="1" dirty="0"/>
              <a:t>/networking </a:t>
            </a:r>
            <a:r>
              <a:rPr lang="en-US" altLang="en-US" b="1" dirty="0" smtClean="0"/>
              <a:t>restart </a:t>
            </a:r>
            <a:r>
              <a:rPr lang="en-US" altLang="en-US" dirty="0" smtClean="0"/>
              <a:t>(on older system)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If we connect via SSH to configure the network, restarting network service will cause the connection terminated (processes will be terminated as well).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 smtClean="0"/>
              <a:t>tmux</a:t>
            </a:r>
            <a:r>
              <a:rPr lang="en-US" altLang="en-US" dirty="0" smtClean="0"/>
              <a:t> (terminal multiplexer), able to </a:t>
            </a:r>
            <a:r>
              <a:rPr lang="en-GB" altLang="en-US" dirty="0" smtClean="0"/>
              <a:t>keep </a:t>
            </a:r>
            <a:r>
              <a:rPr lang="en-GB" altLang="en-US" dirty="0"/>
              <a:t>commands running in </a:t>
            </a:r>
            <a:r>
              <a:rPr lang="en-GB" altLang="en-US" dirty="0" smtClean="0"/>
              <a:t>the background, even if connection dropped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18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Configure Network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Ubuntu resolves names based on (the default order, specified in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nsswitch.conf</a:t>
            </a:r>
            <a:r>
              <a:rPr lang="en-US" altLang="en-US" dirty="0" smtClean="0"/>
              <a:t>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/hosts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DNS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Adding new server requires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/hosts in all machines that need to connect to it to be updated.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70" y="2337891"/>
            <a:ext cx="8362682" cy="25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DHCP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install 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apt-get install 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check the status of 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status 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stop the 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 server: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systemctl</a:t>
            </a:r>
            <a:r>
              <a:rPr lang="en-US" altLang="en-US" dirty="0"/>
              <a:t> </a:t>
            </a:r>
            <a:r>
              <a:rPr lang="en-US" altLang="en-US" dirty="0" smtClean="0"/>
              <a:t>stop </a:t>
            </a:r>
            <a:r>
              <a:rPr lang="en-US" altLang="en-US" dirty="0" err="1" smtClean="0"/>
              <a:t>isc</a:t>
            </a:r>
            <a:r>
              <a:rPr lang="en-US" altLang="en-US" dirty="0" smtClean="0"/>
              <a:t>-</a:t>
            </a:r>
            <a:r>
              <a:rPr lang="en-US" altLang="en-US" dirty="0" err="1" smtClean="0"/>
              <a:t>dhcp</a:t>
            </a:r>
            <a:r>
              <a:rPr lang="en-US" altLang="en-US" dirty="0" smtClean="0"/>
              <a:t>-server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init.d</a:t>
            </a:r>
            <a:r>
              <a:rPr lang="en-US" altLang="en-US" dirty="0"/>
              <a:t>/</a:t>
            </a:r>
            <a:r>
              <a:rPr lang="en-US" altLang="en-US" dirty="0" err="1"/>
              <a:t>isc</a:t>
            </a:r>
            <a:r>
              <a:rPr lang="en-US" altLang="en-US" dirty="0"/>
              <a:t>-</a:t>
            </a:r>
            <a:r>
              <a:rPr lang="en-US" altLang="en-US" dirty="0" err="1"/>
              <a:t>dhcp</a:t>
            </a:r>
            <a:r>
              <a:rPr lang="en-US" altLang="en-US" dirty="0"/>
              <a:t>-server </a:t>
            </a:r>
            <a:r>
              <a:rPr lang="en-US" altLang="en-US" dirty="0" smtClean="0"/>
              <a:t>stop (for older server)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3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DHCP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It’s better to have a planning on IP scheme, for example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IP range X.X.X.1 </a:t>
            </a:r>
            <a:r>
              <a:rPr lang="en-US" altLang="en-US" dirty="0"/>
              <a:t>– </a:t>
            </a:r>
            <a:r>
              <a:rPr lang="en-US" altLang="en-US" dirty="0" smtClean="0"/>
              <a:t>X.X.X.10 reserved for network devices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IP range X.X.X.11 – X.X.X.50 reserved for servers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IP range X.X.X.51 – X.X.X.230 will be assigned to client on request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Each organization might have their own scheme.</a:t>
            </a:r>
          </a:p>
        </p:txBody>
      </p:sp>
    </p:spTree>
    <p:extLst>
      <p:ext uri="{BB962C8B-B14F-4D97-AF65-F5344CB8AC3E}">
        <p14:creationId xmlns:p14="http://schemas.microsoft.com/office/powerpoint/2010/main" val="10762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9135</TotalTime>
  <Words>1265</Words>
  <Application>Microsoft Office PowerPoint</Application>
  <PresentationFormat>Widescreen</PresentationFormat>
  <Paragraphs>183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UEEN 3113 / 3413</vt:lpstr>
      <vt:lpstr>Configure Network</vt:lpstr>
      <vt:lpstr>Configure Network</vt:lpstr>
      <vt:lpstr>Configure Network</vt:lpstr>
      <vt:lpstr>Configure Network</vt:lpstr>
      <vt:lpstr>Configure Network</vt:lpstr>
      <vt:lpstr>Configure Network</vt:lpstr>
      <vt:lpstr>DHCP Server</vt:lpstr>
      <vt:lpstr>DHCP Server</vt:lpstr>
      <vt:lpstr>DHCP Server</vt:lpstr>
      <vt:lpstr>DHCP Server</vt:lpstr>
      <vt:lpstr>DHCP Server</vt:lpstr>
      <vt:lpstr>DHCP Server</vt:lpstr>
      <vt:lpstr>DHCP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DNS (Domain Name System)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user</cp:lastModifiedBy>
  <cp:revision>677</cp:revision>
  <cp:lastPrinted>2017-01-17T01:46:07Z</cp:lastPrinted>
  <dcterms:created xsi:type="dcterms:W3CDTF">2015-01-11T01:51:28Z</dcterms:created>
  <dcterms:modified xsi:type="dcterms:W3CDTF">2018-03-13T00:43:51Z</dcterms:modified>
</cp:coreProperties>
</file>