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8" r:id="rId3"/>
    <p:sldId id="311" r:id="rId4"/>
    <p:sldId id="312" r:id="rId5"/>
    <p:sldId id="313" r:id="rId6"/>
    <p:sldId id="314" r:id="rId7"/>
    <p:sldId id="309" r:id="rId8"/>
    <p:sldId id="310" r:id="rId9"/>
    <p:sldId id="315" r:id="rId10"/>
    <p:sldId id="316" r:id="rId11"/>
    <p:sldId id="317" r:id="rId12"/>
    <p:sldId id="318" r:id="rId13"/>
    <p:sldId id="320" r:id="rId14"/>
    <p:sldId id="319" r:id="rId15"/>
    <p:sldId id="321" r:id="rId16"/>
    <p:sldId id="322" r:id="rId17"/>
    <p:sldId id="324" r:id="rId18"/>
    <p:sldId id="32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04" r:id="rId2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4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2/22/2018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1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1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067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04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81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05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2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8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1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911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0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937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47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90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58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90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24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7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6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7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3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6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92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0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UEEN 3113 / 3413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412466"/>
              </p:ext>
            </p:extLst>
          </p:nvPr>
        </p:nvGraphicFramePr>
        <p:xfrm>
          <a:off x="60325" y="1636668"/>
          <a:ext cx="12071350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85140"/>
                <a:gridCol w="105862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User name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Refer to encrypted user’s password stored in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</a:rPr>
                        <a:t> /</a:t>
                      </a:r>
                      <a:r>
                        <a:rPr lang="en-GB" sz="3000" baseline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</a:rPr>
                        <a:t>/shadow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UID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GID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User’s information, commonly</a:t>
                      </a:r>
                      <a:r>
                        <a:rPr lang="en-GB" sz="3000" baseline="0" dirty="0" smtClean="0">
                          <a:solidFill>
                            <a:schemeClr val="tx1"/>
                          </a:solidFill>
                        </a:rPr>
                        <a:t> first and last name, might be empty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User’s home directory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000" dirty="0" smtClean="0">
                          <a:solidFill>
                            <a:schemeClr val="tx1"/>
                          </a:solidFill>
                        </a:rPr>
                        <a:t>User’s shell</a:t>
                      </a:r>
                      <a:endParaRPr lang="en-GB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02"/>
          <a:stretch/>
        </p:blipFill>
        <p:spPr>
          <a:xfrm>
            <a:off x="1319105" y="1029061"/>
            <a:ext cx="9553790" cy="4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Sample output from </a:t>
            </a:r>
            <a:r>
              <a:rPr lang="en-GB" altLang="en-US" dirty="0" err="1" smtClean="0"/>
              <a:t>sudo</a:t>
            </a:r>
            <a:r>
              <a:rPr lang="en-GB" altLang="en-US" dirty="0" smtClean="0"/>
              <a:t> cat 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/shadow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1</a:t>
            </a:r>
            <a:r>
              <a:rPr lang="en-GB" altLang="en-US" baseline="30000" dirty="0" smtClean="0"/>
              <a:t>st</a:t>
            </a:r>
            <a:r>
              <a:rPr lang="en-GB" altLang="en-US" dirty="0" smtClean="0"/>
              <a:t> column is the user name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The most important part of the file is the 2</a:t>
            </a:r>
            <a:r>
              <a:rPr lang="en-GB" altLang="en-US" baseline="30000" dirty="0" smtClean="0"/>
              <a:t>nd</a:t>
            </a:r>
            <a:r>
              <a:rPr lang="en-GB" altLang="en-US" dirty="0" smtClean="0"/>
              <a:t> column of each line, which is the hash for user’s password.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3</a:t>
            </a:r>
            <a:r>
              <a:rPr lang="en-GB" altLang="en-US" baseline="30000" dirty="0" smtClean="0"/>
              <a:t>rd</a:t>
            </a:r>
            <a:r>
              <a:rPr lang="en-GB" altLang="en-US" dirty="0" smtClean="0"/>
              <a:t> column is the number of days that the password last changed since 1 Jan 1970 (UNIX Epoch).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 better way to get the actual date</a:t>
            </a:r>
            <a:r>
              <a:rPr lang="en-GB" altLang="en-US" dirty="0" smtClean="0"/>
              <a:t>: </a:t>
            </a:r>
            <a:r>
              <a:rPr lang="en-GB" altLang="en-US" dirty="0" err="1" smtClean="0"/>
              <a:t>chage</a:t>
            </a:r>
            <a:r>
              <a:rPr lang="en-GB" altLang="en-US" dirty="0" smtClean="0"/>
              <a:t> -l </a:t>
            </a:r>
            <a:r>
              <a:rPr lang="en-GB" altLang="en-US" dirty="0" err="1" smtClean="0"/>
              <a:t>user_name</a:t>
            </a:r>
            <a:endParaRPr lang="en-GB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2" y="1712406"/>
            <a:ext cx="11882268" cy="4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4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column </a:t>
            </a:r>
            <a:r>
              <a:rPr lang="en-GB" altLang="en-US" dirty="0" smtClean="0"/>
              <a:t>is minimu</a:t>
            </a:r>
            <a:r>
              <a:rPr lang="en-GB" altLang="en-US" dirty="0" smtClean="0"/>
              <a:t>m password age: </a:t>
            </a:r>
            <a:r>
              <a:rPr lang="en-GB" altLang="en-US" dirty="0" smtClean="0"/>
              <a:t>number </a:t>
            </a:r>
            <a:r>
              <a:rPr lang="en-GB" altLang="en-US" dirty="0" smtClean="0"/>
              <a:t>of days </a:t>
            </a:r>
            <a:r>
              <a:rPr lang="en-GB" altLang="en-US" dirty="0" smtClean="0"/>
              <a:t>the user has to wait password can be changed. </a:t>
            </a:r>
            <a:r>
              <a:rPr lang="en-GB" altLang="en-US" dirty="0" smtClean="0"/>
              <a:t>In the sample output, it is set to 0, that means user can change password anytime.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5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column is </a:t>
            </a:r>
            <a:r>
              <a:rPr lang="en-GB" altLang="en-US" dirty="0" smtClean="0"/>
              <a:t>maximum password age: </a:t>
            </a:r>
            <a:r>
              <a:rPr lang="en-GB" altLang="en-US" dirty="0" smtClean="0"/>
              <a:t>number of days </a:t>
            </a:r>
            <a:r>
              <a:rPr lang="en-GB" altLang="en-US" dirty="0" smtClean="0"/>
              <a:t>after which user will have to change the password.</a:t>
            </a: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6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column </a:t>
            </a:r>
            <a:r>
              <a:rPr lang="en-GB" altLang="en-US" dirty="0" smtClean="0"/>
              <a:t>is password warning period: number of days before a password going to expire.</a:t>
            </a:r>
            <a:endParaRPr lang="en-GB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2" y="1004069"/>
            <a:ext cx="11882268" cy="5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7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column </a:t>
            </a:r>
            <a:r>
              <a:rPr lang="en-GB" altLang="en-US" dirty="0" smtClean="0"/>
              <a:t>is password inactivity period: number </a:t>
            </a:r>
            <a:r>
              <a:rPr lang="en-GB" altLang="en-US" dirty="0"/>
              <a:t>of days </a:t>
            </a:r>
            <a:r>
              <a:rPr lang="en-GB" altLang="en-US" dirty="0" smtClean="0"/>
              <a:t>after a password expired, during which the password still be accepted and the user </a:t>
            </a:r>
            <a:r>
              <a:rPr lang="en-GB" altLang="en-US" dirty="0" smtClean="0"/>
              <a:t>should update the password during next login</a:t>
            </a:r>
            <a:r>
              <a:rPr lang="en-GB" altLang="en-US" dirty="0" smtClean="0"/>
              <a:t>. After this period, no login is possible.</a:t>
            </a: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8</a:t>
            </a:r>
            <a:r>
              <a:rPr lang="en-GB" altLang="en-US" baseline="30000" dirty="0" smtClean="0"/>
              <a:t>th</a:t>
            </a:r>
            <a:r>
              <a:rPr lang="en-GB" altLang="en-US" dirty="0" smtClean="0"/>
              <a:t> column </a:t>
            </a:r>
            <a:r>
              <a:rPr lang="en-GB" altLang="en-US" dirty="0"/>
              <a:t>is </a:t>
            </a:r>
            <a:r>
              <a:rPr lang="en-GB" altLang="en-US" dirty="0" smtClean="0"/>
              <a:t>account expiration date: number </a:t>
            </a:r>
            <a:r>
              <a:rPr lang="en-GB" altLang="en-US" dirty="0"/>
              <a:t>of days since the UNIX Epoch </a:t>
            </a:r>
            <a:r>
              <a:rPr lang="en-GB" altLang="en-US" dirty="0" smtClean="0"/>
              <a:t>that will </a:t>
            </a:r>
            <a:r>
              <a:rPr lang="en-GB" altLang="en-US" dirty="0"/>
              <a:t>elapse before the account is disabled</a:t>
            </a:r>
            <a:r>
              <a:rPr lang="en-GB" altLang="en-US" dirty="0" smtClean="0"/>
              <a:t>. </a:t>
            </a:r>
            <a:r>
              <a:rPr lang="en-GB" altLang="en-US" dirty="0"/>
              <a:t>In the sample output, it is not set.</a:t>
            </a:r>
            <a:endParaRPr lang="en-GB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2" y="1004069"/>
            <a:ext cx="11882268" cy="5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/</a:t>
            </a:r>
            <a:r>
              <a:rPr lang="en-GB" altLang="en-US" dirty="0" err="1" smtClean="0"/>
              <a:t>skel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All the files in this directory will copied into user’s home directory when it is created during the process of adding new user.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Any text file or configuration can be placed into this directory.</a:t>
            </a:r>
          </a:p>
        </p:txBody>
      </p:sp>
    </p:spTree>
    <p:extLst>
      <p:ext uri="{BB962C8B-B14F-4D97-AF65-F5344CB8AC3E}">
        <p14:creationId xmlns:p14="http://schemas.microsoft.com/office/powerpoint/2010/main" val="30532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To switch user, use the </a:t>
            </a:r>
            <a:r>
              <a:rPr lang="en-GB" altLang="en-US" b="1" dirty="0" err="1" smtClean="0"/>
              <a:t>su</a:t>
            </a:r>
            <a:r>
              <a:rPr lang="en-GB" altLang="en-US" dirty="0" smtClean="0"/>
              <a:t> command. Examples: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Switch to root: </a:t>
            </a:r>
            <a:r>
              <a:rPr lang="en-GB" altLang="en-US" dirty="0" err="1" smtClean="0"/>
              <a:t>sudo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Switch to john: </a:t>
            </a:r>
            <a:r>
              <a:rPr lang="en-GB" altLang="en-US" dirty="0" err="1" smtClean="0"/>
              <a:t>su</a:t>
            </a:r>
            <a:r>
              <a:rPr lang="en-GB" altLang="en-US" dirty="0" smtClean="0"/>
              <a:t> john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With </a:t>
            </a:r>
            <a:r>
              <a:rPr lang="en-GB" altLang="en-US" dirty="0" err="1" smtClean="0"/>
              <a:t>sudo</a:t>
            </a:r>
            <a:r>
              <a:rPr lang="en-GB" altLang="en-US" dirty="0" smtClean="0"/>
              <a:t> access, we can switch to any account without knowing the password.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Example: </a:t>
            </a:r>
            <a:r>
              <a:rPr lang="en-GB" altLang="en-US" dirty="0" err="1" smtClean="0"/>
              <a:t>sudo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</a:t>
            </a:r>
            <a:r>
              <a:rPr lang="en-GB" altLang="en-US" dirty="0" smtClean="0"/>
              <a:t> john</a:t>
            </a:r>
          </a:p>
        </p:txBody>
      </p:sp>
    </p:spTree>
    <p:extLst>
      <p:ext uri="{BB962C8B-B14F-4D97-AF65-F5344CB8AC3E}">
        <p14:creationId xmlns:p14="http://schemas.microsoft.com/office/powerpoint/2010/main" val="37511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groups</a:t>
            </a:r>
            <a:r>
              <a:rPr lang="en-US" altLang="en-US" dirty="0" smtClean="0"/>
              <a:t> command will list out </a:t>
            </a:r>
            <a:r>
              <a:rPr lang="en-GB" altLang="en-US" dirty="0" smtClean="0"/>
              <a:t>what </a:t>
            </a:r>
            <a:r>
              <a:rPr lang="en-GB" altLang="en-US" dirty="0"/>
              <a:t>groups your currently logged-in user is currently a member of</a:t>
            </a:r>
            <a:r>
              <a:rPr lang="en-GB" alt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</a:t>
            </a:r>
            <a:r>
              <a:rPr lang="en-US" altLang="en-US" dirty="0"/>
              <a:t>know which </a:t>
            </a:r>
            <a:r>
              <a:rPr lang="en-US" altLang="en-US" dirty="0" smtClean="0"/>
              <a:t>groups </a:t>
            </a:r>
            <a:r>
              <a:rPr lang="en-GB" altLang="en-US" dirty="0" smtClean="0"/>
              <a:t>that </a:t>
            </a:r>
            <a:r>
              <a:rPr lang="en-GB" altLang="en-US" dirty="0"/>
              <a:t>user is a </a:t>
            </a:r>
            <a:r>
              <a:rPr lang="en-GB" altLang="en-US" dirty="0" smtClean="0"/>
              <a:t>member of, add the user name to the groups command.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 smtClean="0"/>
              <a:t>	</a:t>
            </a:r>
            <a:r>
              <a:rPr lang="en-GB" altLang="en-US" b="1" dirty="0" smtClean="0"/>
              <a:t>groups </a:t>
            </a:r>
            <a:r>
              <a:rPr lang="en-GB" altLang="en-US" b="1" dirty="0" err="1" smtClean="0"/>
              <a:t>kent</a:t>
            </a:r>
            <a:endParaRPr lang="en-GB" altLang="en-US" b="1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b="1" dirty="0"/>
              <a:t>/</a:t>
            </a:r>
            <a:r>
              <a:rPr lang="en-GB" altLang="en-US" b="1" dirty="0" err="1"/>
              <a:t>etc</a:t>
            </a:r>
            <a:r>
              <a:rPr lang="en-GB" altLang="en-US" b="1" dirty="0"/>
              <a:t>/group </a:t>
            </a:r>
            <a:r>
              <a:rPr lang="en-GB" altLang="en-US" dirty="0" smtClean="0"/>
              <a:t>contains </a:t>
            </a:r>
            <a:r>
              <a:rPr lang="en-GB" altLang="en-US" dirty="0"/>
              <a:t>information regarding the </a:t>
            </a:r>
            <a:r>
              <a:rPr lang="en-GB" altLang="en-US" dirty="0" smtClean="0"/>
              <a:t>groups on the system.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Sample output from </a:t>
            </a:r>
            <a:r>
              <a:rPr lang="en-GB" altLang="en-US" b="1" dirty="0" smtClean="0"/>
              <a:t>cat /</a:t>
            </a:r>
            <a:r>
              <a:rPr lang="en-GB" altLang="en-US" b="1" dirty="0" err="1" smtClean="0"/>
              <a:t>etc</a:t>
            </a:r>
            <a:r>
              <a:rPr lang="en-GB" altLang="en-US" b="1" dirty="0" smtClean="0"/>
              <a:t>/group</a:t>
            </a:r>
            <a:r>
              <a:rPr lang="en-GB" altLang="en-US" dirty="0" smtClean="0"/>
              <a:t>: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column: group name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column: password (not used often)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column: GID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column: list of members in the group</a:t>
            </a:r>
            <a:endParaRPr lang="en-GB" alt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940" y="1735097"/>
            <a:ext cx="3272120" cy="13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create a group: </a:t>
            </a:r>
            <a:r>
              <a:rPr lang="en-US" altLang="en-US" b="1" dirty="0" err="1" smtClean="0"/>
              <a:t>groupadd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new_group_name</a:t>
            </a:r>
            <a:endParaRPr lang="en-US" altLang="en-US" b="1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delete a group: </a:t>
            </a:r>
            <a:r>
              <a:rPr lang="en-US" altLang="en-US" b="1" dirty="0" err="1" smtClean="0"/>
              <a:t>groupdel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group_name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associate users with groups, use the </a:t>
            </a:r>
            <a:r>
              <a:rPr lang="en-US" altLang="en-US" b="1" dirty="0" err="1" smtClean="0"/>
              <a:t>usermo</a:t>
            </a:r>
            <a:r>
              <a:rPr lang="en-US" altLang="en-US" b="1" dirty="0" err="1" smtClean="0"/>
              <a:t>d</a:t>
            </a:r>
            <a:r>
              <a:rPr lang="en-US" altLang="en-US" dirty="0" smtClean="0"/>
              <a:t> command (to modify user account)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b="1" dirty="0" err="1" smtClean="0"/>
              <a:t>usermod</a:t>
            </a:r>
            <a:r>
              <a:rPr lang="en-US" altLang="en-US" b="1" dirty="0" smtClean="0"/>
              <a:t> option LOGIN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add user </a:t>
            </a:r>
            <a:r>
              <a:rPr lang="en-US" altLang="en-US" b="1" dirty="0" err="1" smtClean="0"/>
              <a:t>kent</a:t>
            </a:r>
            <a:r>
              <a:rPr lang="en-US" altLang="en-US" dirty="0" smtClean="0"/>
              <a:t> to groups: </a:t>
            </a:r>
            <a:r>
              <a:rPr lang="en-US" altLang="en-US" dirty="0" err="1" smtClean="0"/>
              <a:t>usermod</a:t>
            </a:r>
            <a:r>
              <a:rPr lang="en-US" altLang="en-US" dirty="0" smtClean="0"/>
              <a:t> -</a:t>
            </a:r>
            <a:r>
              <a:rPr lang="en-US" altLang="en-US" dirty="0" err="1" smtClean="0"/>
              <a:t>aG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sudo,adm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kent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change user’s primary group: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 smtClean="0"/>
              <a:t>usermod</a:t>
            </a:r>
            <a:r>
              <a:rPr lang="en-US" altLang="en-US" dirty="0" smtClean="0"/>
              <a:t> -g </a:t>
            </a:r>
            <a:r>
              <a:rPr lang="en-US" altLang="en-US" dirty="0" err="1" smtClean="0"/>
              <a:t>new_group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user_name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Refer to manual page for all available options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50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remove an user from a group: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gpasswd</a:t>
            </a:r>
            <a:r>
              <a:rPr lang="en-US" altLang="en-US" dirty="0" smtClean="0"/>
              <a:t> -d </a:t>
            </a:r>
            <a:r>
              <a:rPr lang="en-US" altLang="en-US" dirty="0" err="1" smtClean="0"/>
              <a:t>user_name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group_to_remove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Example, remove </a:t>
            </a:r>
            <a:r>
              <a:rPr lang="en-US" altLang="en-US" b="1" dirty="0" err="1" smtClean="0"/>
              <a:t>kent</a:t>
            </a:r>
            <a:r>
              <a:rPr lang="en-US" altLang="en-US" dirty="0" smtClean="0"/>
              <a:t> from </a:t>
            </a:r>
            <a:r>
              <a:rPr lang="en-US" altLang="en-US" b="1" dirty="0" err="1" smtClean="0"/>
              <a:t>sudo</a:t>
            </a:r>
            <a:r>
              <a:rPr lang="en-US" altLang="en-US" dirty="0" smtClean="0"/>
              <a:t>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gpasswd</a:t>
            </a:r>
            <a:r>
              <a:rPr lang="en-US" altLang="en-US" dirty="0" smtClean="0"/>
              <a:t> -d </a:t>
            </a:r>
            <a:r>
              <a:rPr lang="en-US" altLang="en-US" dirty="0" err="1" smtClean="0"/>
              <a:t>kent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sudo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19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2 options to add user: </a:t>
            </a:r>
            <a:r>
              <a:rPr lang="en-US" altLang="en-US" b="1" dirty="0" err="1" smtClean="0"/>
              <a:t>useradd</a:t>
            </a:r>
            <a:r>
              <a:rPr lang="en-US" altLang="en-US" dirty="0" smtClean="0"/>
              <a:t> and </a:t>
            </a:r>
            <a:r>
              <a:rPr lang="en-US" altLang="en-US" b="1" dirty="0" err="1" smtClean="0"/>
              <a:t>adduser</a:t>
            </a:r>
            <a:endParaRPr lang="en-US" altLang="en-US" b="1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useradd</a:t>
            </a:r>
            <a:endParaRPr lang="en-US" altLang="en-US" dirty="0" smtClean="0"/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 smtClean="0"/>
              <a:t>useradd</a:t>
            </a:r>
            <a:r>
              <a:rPr lang="en-US" altLang="en-US" dirty="0" smtClean="0"/>
              <a:t> –d /home/user2 –m user2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-d: specify the home directory for new user, however, the directory will not be created (have to create it manually)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-m: specify that the new user’s home directory should be created during the process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Use the </a:t>
            </a:r>
            <a:r>
              <a:rPr lang="en-US" altLang="en-US" b="1" dirty="0" err="1" smtClean="0"/>
              <a:t>passwd</a:t>
            </a:r>
            <a:r>
              <a:rPr lang="en-US" altLang="en-US" dirty="0" smtClean="0"/>
              <a:t> command to set a password for new user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 smtClean="0"/>
              <a:t>sudo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passwd</a:t>
            </a:r>
            <a:r>
              <a:rPr lang="en-US" altLang="en-US" dirty="0" smtClean="0"/>
              <a:t> user2</a:t>
            </a:r>
          </a:p>
        </p:txBody>
      </p:sp>
    </p:spTree>
    <p:extLst>
      <p:ext uri="{BB962C8B-B14F-4D97-AF65-F5344CB8AC3E}">
        <p14:creationId xmlns:p14="http://schemas.microsoft.com/office/powerpoint/2010/main" val="30712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lock / unlock an account, we can use </a:t>
            </a:r>
            <a:r>
              <a:rPr lang="en-US" altLang="en-US" dirty="0" err="1" smtClean="0"/>
              <a:t>usermod</a:t>
            </a:r>
            <a:r>
              <a:rPr lang="en-US" altLang="en-US" dirty="0" smtClean="0"/>
              <a:t> or </a:t>
            </a:r>
            <a:r>
              <a:rPr lang="en-US" altLang="en-US" dirty="0" err="1" smtClean="0"/>
              <a:t>passwd</a:t>
            </a:r>
            <a:r>
              <a:rPr lang="en-US" altLang="en-US" dirty="0" smtClean="0"/>
              <a:t> commands with appropriate option.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lock </a:t>
            </a:r>
            <a:r>
              <a:rPr lang="en-US" altLang="en-US" dirty="0" err="1" smtClean="0"/>
              <a:t>kent’s</a:t>
            </a:r>
            <a:r>
              <a:rPr lang="en-US" altLang="en-US" dirty="0" smtClean="0"/>
              <a:t> account: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passwd</a:t>
            </a:r>
            <a:r>
              <a:rPr lang="en-US" altLang="en-US" dirty="0" smtClean="0"/>
              <a:t> -l </a:t>
            </a:r>
            <a:r>
              <a:rPr lang="en-US" altLang="en-US" dirty="0" err="1" smtClean="0"/>
              <a:t>kent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unlock </a:t>
            </a:r>
            <a:r>
              <a:rPr lang="en-US" altLang="en-US" dirty="0" err="1" smtClean="0"/>
              <a:t>kent’s</a:t>
            </a:r>
            <a:r>
              <a:rPr lang="en-US" altLang="en-US" dirty="0" smtClean="0"/>
              <a:t> account: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passwd</a:t>
            </a:r>
            <a:r>
              <a:rPr lang="en-US" altLang="en-US" dirty="0" smtClean="0"/>
              <a:t> -u </a:t>
            </a:r>
            <a:r>
              <a:rPr lang="en-US" altLang="en-US" dirty="0" err="1" smtClean="0"/>
              <a:t>kent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However, user may still login through other method such as SSH.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20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When creating new users, usually a default / preset password will be assigned. In order to force them to change the password when they first log in, we </a:t>
            </a:r>
            <a:r>
              <a:rPr lang="en-GB" altLang="en-US" dirty="0" smtClean="0"/>
              <a:t>set </a:t>
            </a:r>
            <a:r>
              <a:rPr lang="en-GB" altLang="en-US" dirty="0"/>
              <a:t>their number of days to expiry to </a:t>
            </a:r>
            <a:r>
              <a:rPr lang="en-GB" altLang="en-US" dirty="0" smtClean="0"/>
              <a:t>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chage</a:t>
            </a:r>
            <a:r>
              <a:rPr lang="en-US" altLang="en-US" dirty="0" smtClean="0"/>
              <a:t> -d 0 </a:t>
            </a:r>
            <a:r>
              <a:rPr lang="en-US" altLang="en-US" dirty="0" err="1" smtClean="0"/>
              <a:t>user_name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048369"/>
            <a:ext cx="11582402" cy="24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To set </a:t>
            </a:r>
            <a:r>
              <a:rPr lang="en-GB" altLang="en-US" dirty="0" smtClean="0"/>
              <a:t>an </a:t>
            </a:r>
            <a:r>
              <a:rPr lang="en-GB" altLang="en-US" dirty="0"/>
              <a:t>user account to require a password change after a </a:t>
            </a:r>
            <a:r>
              <a:rPr lang="en-GB" altLang="en-US" b="1" dirty="0" smtClean="0"/>
              <a:t>60</a:t>
            </a:r>
            <a:r>
              <a:rPr lang="en-GB" altLang="en-US" dirty="0" smtClean="0"/>
              <a:t> days: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sudo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chage</a:t>
            </a:r>
            <a:r>
              <a:rPr lang="en-US" altLang="en-US" dirty="0" smtClean="0"/>
              <a:t> -M </a:t>
            </a:r>
            <a:r>
              <a:rPr lang="en-US" altLang="en-US" b="1" dirty="0" smtClean="0"/>
              <a:t>60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kent</a:t>
            </a:r>
            <a:endParaRPr lang="en-US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Based on the info in the previous slide, </a:t>
            </a:r>
            <a:r>
              <a:rPr lang="en-US" altLang="en-US" dirty="0" err="1" smtClean="0"/>
              <a:t>kent</a:t>
            </a:r>
            <a:r>
              <a:rPr lang="en-US" altLang="en-US" dirty="0" smtClean="0"/>
              <a:t> will see warning message when he logs in, 7 days before the password is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18485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Protecting the root’s password is important.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Using </a:t>
            </a:r>
            <a:r>
              <a:rPr lang="en-GB" altLang="en-US" dirty="0" err="1"/>
              <a:t>sudo</a:t>
            </a:r>
            <a:r>
              <a:rPr lang="en-GB" altLang="en-US" dirty="0"/>
              <a:t> is an alternative to </a:t>
            </a:r>
            <a:r>
              <a:rPr lang="en-GB" altLang="en-US" dirty="0" smtClean="0"/>
              <a:t>using root.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Give administrators </a:t>
            </a:r>
            <a:r>
              <a:rPr lang="en-GB" altLang="en-US" dirty="0"/>
              <a:t>access to perform root tasks </a:t>
            </a:r>
            <a:r>
              <a:rPr lang="en-GB" altLang="en-US" dirty="0" smtClean="0"/>
              <a:t>with </a:t>
            </a:r>
            <a:r>
              <a:rPr lang="en-GB" altLang="en-US" dirty="0" err="1" smtClean="0"/>
              <a:t>sudo</a:t>
            </a:r>
            <a:r>
              <a:rPr lang="en-GB" altLang="en-US" dirty="0" smtClean="0"/>
              <a:t> </a:t>
            </a:r>
            <a:r>
              <a:rPr lang="en-GB" altLang="en-US" dirty="0"/>
              <a:t>without actually giving them </a:t>
            </a:r>
            <a:r>
              <a:rPr lang="en-GB" altLang="en-US" dirty="0" smtClean="0"/>
              <a:t>root password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</a:t>
            </a:r>
            <a:r>
              <a:rPr lang="en-US" altLang="en-US" dirty="0" smtClean="0"/>
              <a:t>e user created during installation is automatically made a member of </a:t>
            </a:r>
            <a:r>
              <a:rPr lang="en-US" altLang="en-US" dirty="0" err="1" smtClean="0"/>
              <a:t>sudo</a:t>
            </a:r>
            <a:r>
              <a:rPr lang="en-US" altLang="en-US" dirty="0" smtClean="0"/>
              <a:t> group.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To add other users to </a:t>
            </a:r>
            <a:r>
              <a:rPr lang="en-US" altLang="en-US" dirty="0" err="1" smtClean="0"/>
              <a:t>sudo</a:t>
            </a:r>
            <a:r>
              <a:rPr lang="en-US" altLang="en-US" dirty="0" smtClean="0"/>
              <a:t>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err="1" smtClean="0"/>
              <a:t>sudo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usermod</a:t>
            </a:r>
            <a:r>
              <a:rPr lang="en-US" altLang="en-US" dirty="0" smtClean="0"/>
              <a:t> -</a:t>
            </a:r>
            <a:r>
              <a:rPr lang="en-US" altLang="en-US" dirty="0" err="1" smtClean="0"/>
              <a:t>aG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user_name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82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Sudo</a:t>
            </a:r>
            <a:r>
              <a:rPr lang="en-US" altLang="en-US" dirty="0" smtClean="0"/>
              <a:t> allows users to access everything, however we can configure </a:t>
            </a:r>
            <a:r>
              <a:rPr lang="en-US" altLang="en-US" dirty="0" err="1" smtClean="0"/>
              <a:t>sudo</a:t>
            </a:r>
            <a:r>
              <a:rPr lang="en-US" altLang="en-US" dirty="0" smtClean="0"/>
              <a:t> with </a:t>
            </a:r>
            <a:r>
              <a:rPr lang="en-US" altLang="en-US" dirty="0" err="1" smtClean="0"/>
              <a:t>visudo</a:t>
            </a:r>
            <a:r>
              <a:rPr lang="en-US" altLang="en-US" dirty="0" smtClean="0"/>
              <a:t>, which will open the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sudoers</a:t>
            </a:r>
            <a:r>
              <a:rPr lang="en-US" altLang="en-US" dirty="0" smtClean="0"/>
              <a:t> file in </a:t>
            </a:r>
            <a:r>
              <a:rPr lang="en-US" altLang="en-US" dirty="0" err="1" smtClean="0"/>
              <a:t>nano</a:t>
            </a:r>
            <a:r>
              <a:rPr lang="en-US" altLang="en-US" dirty="0" smtClean="0"/>
              <a:t> text editor.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 of configuration line from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sudoers</a:t>
            </a:r>
            <a:endParaRPr lang="en-US" altLang="en-US" dirty="0" smtClean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root		ALL</a:t>
            </a:r>
            <a:r>
              <a:rPr lang="en-US" altLang="en-US" dirty="0"/>
              <a:t>=(ALL:ALL) ALL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1</a:t>
            </a:r>
            <a:r>
              <a:rPr lang="en-US" altLang="en-US" baseline="30000" dirty="0" smtClean="0"/>
              <a:t>st</a:t>
            </a:r>
            <a:r>
              <a:rPr lang="en-US" altLang="en-US" dirty="0" smtClean="0"/>
              <a:t> ALL: </a:t>
            </a:r>
            <a:r>
              <a:rPr lang="en-GB" altLang="en-US" dirty="0"/>
              <a:t>root is able to use </a:t>
            </a:r>
            <a:r>
              <a:rPr lang="en-GB" altLang="en-US" dirty="0" err="1"/>
              <a:t>sudo</a:t>
            </a:r>
            <a:r>
              <a:rPr lang="en-GB" altLang="en-US" dirty="0"/>
              <a:t> from any </a:t>
            </a:r>
            <a:r>
              <a:rPr lang="en-GB" altLang="en-US" dirty="0" smtClean="0"/>
              <a:t>terminal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ALL: </a:t>
            </a:r>
            <a:r>
              <a:rPr lang="en-GB" altLang="en-US" dirty="0"/>
              <a:t>root can use </a:t>
            </a:r>
            <a:r>
              <a:rPr lang="en-GB" altLang="en-US" dirty="0" err="1"/>
              <a:t>sudo</a:t>
            </a:r>
            <a:r>
              <a:rPr lang="en-GB" altLang="en-US" dirty="0"/>
              <a:t> to impersonate any other </a:t>
            </a:r>
            <a:r>
              <a:rPr lang="en-GB" altLang="en-US" dirty="0" smtClean="0"/>
              <a:t>user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ALL: </a:t>
            </a:r>
            <a:r>
              <a:rPr lang="en-GB" altLang="en-US" dirty="0"/>
              <a:t>root can impersonate any other group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2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 of configuration line from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sudoers</a:t>
            </a:r>
            <a:endParaRPr lang="en-US" altLang="en-US" dirty="0" smtClean="0"/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root		ALL</a:t>
            </a:r>
            <a:r>
              <a:rPr lang="en-US" altLang="en-US" dirty="0"/>
              <a:t>=(ALL:ALL) ALL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ALL: </a:t>
            </a:r>
            <a:r>
              <a:rPr lang="en-GB" altLang="en-US" dirty="0"/>
              <a:t>refers to what </a:t>
            </a:r>
            <a:r>
              <a:rPr lang="en-GB" altLang="en-US" dirty="0" smtClean="0"/>
              <a:t>commands </a:t>
            </a:r>
            <a:r>
              <a:rPr lang="en-GB" altLang="en-US" dirty="0"/>
              <a:t>this user is able to </a:t>
            </a:r>
            <a:r>
              <a:rPr lang="en-GB" altLang="en-US" dirty="0" smtClean="0"/>
              <a:t>do (in this case, any command)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Examples: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kent</a:t>
            </a:r>
            <a:r>
              <a:rPr lang="en-US" altLang="en-US" dirty="0" smtClean="0"/>
              <a:t>		ALL=(ALL:ALL) /</a:t>
            </a:r>
            <a:r>
              <a:rPr lang="en-US" altLang="en-US" dirty="0" err="1" smtClean="0"/>
              <a:t>usr</a:t>
            </a:r>
            <a:r>
              <a:rPr lang="en-US" altLang="en-US" dirty="0" smtClean="0"/>
              <a:t>/bin/apt,/</a:t>
            </a:r>
            <a:r>
              <a:rPr lang="en-US" altLang="en-US" dirty="0" err="1" smtClean="0"/>
              <a:t>usr</a:t>
            </a:r>
            <a:r>
              <a:rPr lang="en-US" altLang="en-US" dirty="0" smtClean="0"/>
              <a:t>/bin/apt-get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kent</a:t>
            </a:r>
            <a:r>
              <a:rPr lang="en-US" altLang="en-US" dirty="0" smtClean="0"/>
              <a:t> can only execute the apt and apt-get commands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kent</a:t>
            </a:r>
            <a:r>
              <a:rPr lang="en-US" altLang="en-US" dirty="0" smtClean="0"/>
              <a:t>		u-server=(</a:t>
            </a:r>
            <a:r>
              <a:rPr lang="en-US" altLang="en-US" dirty="0" err="1" smtClean="0"/>
              <a:t>john:admins</a:t>
            </a:r>
            <a:r>
              <a:rPr lang="en-US" altLang="en-US" dirty="0" smtClean="0"/>
              <a:t>) /</a:t>
            </a:r>
            <a:r>
              <a:rPr lang="en-US" altLang="en-US" dirty="0" err="1" smtClean="0"/>
              <a:t>usr</a:t>
            </a:r>
            <a:r>
              <a:rPr lang="en-US" altLang="en-US" dirty="0" smtClean="0"/>
              <a:t>/bin/shutdown</a:t>
            </a:r>
            <a:endParaRPr lang="en-US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Kent can only shutdown u-server on behalf of john </a:t>
            </a:r>
            <a:r>
              <a:rPr lang="en-US" altLang="en-US" dirty="0"/>
              <a:t>and </a:t>
            </a:r>
            <a:r>
              <a:rPr lang="en-US" altLang="en-US" dirty="0" smtClean="0"/>
              <a:t>group admins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8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2 options to add user: </a:t>
            </a:r>
            <a:r>
              <a:rPr lang="en-US" altLang="en-US" b="1" dirty="0" err="1" smtClean="0"/>
              <a:t>useradd</a:t>
            </a:r>
            <a:r>
              <a:rPr lang="en-US" altLang="en-US" dirty="0" smtClean="0"/>
              <a:t> and </a:t>
            </a:r>
            <a:r>
              <a:rPr lang="en-US" altLang="en-US" b="1" dirty="0" err="1" smtClean="0"/>
              <a:t>adduser</a:t>
            </a:r>
            <a:endParaRPr lang="en-US" altLang="en-US" b="1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adduser</a:t>
            </a:r>
            <a:r>
              <a:rPr lang="en-US" altLang="en-US" dirty="0" smtClean="0"/>
              <a:t>: a Perl script that helps to add new user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Creates a new group (usually named as user name) and adds the new user into the group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New user’s home directory will be created automatically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Copy files from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skel</a:t>
            </a:r>
            <a:endParaRPr lang="en-US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Setup password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Prompt for other information: </a:t>
            </a:r>
            <a:r>
              <a:rPr lang="en-GB" altLang="en-US" dirty="0"/>
              <a:t>Full Name, Room Number, Work </a:t>
            </a:r>
            <a:r>
              <a:rPr lang="en-GB" altLang="en-US" dirty="0" smtClean="0"/>
              <a:t>Phone, Home Phone </a:t>
            </a:r>
            <a:r>
              <a:rPr lang="en-GB" altLang="en-US" dirty="0"/>
              <a:t>and </a:t>
            </a:r>
            <a:r>
              <a:rPr lang="en-GB" altLang="en-US" dirty="0" smtClean="0"/>
              <a:t>Other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adduser</a:t>
            </a:r>
            <a:r>
              <a:rPr lang="en-US" altLang="en-US" dirty="0" smtClean="0"/>
              <a:t> uses </a:t>
            </a:r>
            <a:r>
              <a:rPr lang="en-US" altLang="en-US" dirty="0" err="1" smtClean="0"/>
              <a:t>useradd</a:t>
            </a:r>
            <a:r>
              <a:rPr lang="en-US" altLang="en-US" dirty="0" smtClean="0"/>
              <a:t> to perform the operation</a:t>
            </a:r>
          </a:p>
        </p:txBody>
      </p:sp>
    </p:spTree>
    <p:extLst>
      <p:ext uri="{BB962C8B-B14F-4D97-AF65-F5344CB8AC3E}">
        <p14:creationId xmlns:p14="http://schemas.microsoft.com/office/powerpoint/2010/main" val="3777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2 options to add user: </a:t>
            </a:r>
            <a:r>
              <a:rPr lang="en-US" altLang="en-US" b="1" dirty="0" err="1" smtClean="0"/>
              <a:t>useradd</a:t>
            </a:r>
            <a:r>
              <a:rPr lang="en-US" altLang="en-US" dirty="0" smtClean="0"/>
              <a:t> and </a:t>
            </a:r>
            <a:r>
              <a:rPr lang="en-US" altLang="en-US" b="1" dirty="0" err="1" smtClean="0"/>
              <a:t>adduser</a:t>
            </a:r>
            <a:endParaRPr lang="en-US" altLang="en-US" b="1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adduser</a:t>
            </a:r>
            <a:r>
              <a:rPr lang="en-US" altLang="en-US" dirty="0" smtClean="0"/>
              <a:t> adds user according to the options and configuration in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adduser.conf</a:t>
            </a:r>
            <a:endParaRPr lang="en-US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The same configuration file is also used by </a:t>
            </a:r>
            <a:r>
              <a:rPr lang="en-US" altLang="en-US" b="1" dirty="0" err="1" smtClean="0"/>
              <a:t>addgroup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deluser</a:t>
            </a:r>
            <a:r>
              <a:rPr lang="en-US" altLang="en-US" dirty="0" smtClean="0"/>
              <a:t> and </a:t>
            </a:r>
            <a:r>
              <a:rPr lang="en-US" altLang="en-US" b="1" dirty="0" err="1" smtClean="0"/>
              <a:t>delgroup</a:t>
            </a:r>
            <a:endParaRPr lang="en-US" altLang="en-US" b="1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For more information about </a:t>
            </a:r>
            <a:r>
              <a:rPr lang="en-US" altLang="en-US" dirty="0" err="1" smtClean="0"/>
              <a:t>adduser</a:t>
            </a:r>
            <a:r>
              <a:rPr lang="en-US" altLang="en-US" dirty="0" smtClean="0"/>
              <a:t>, refer to the manual page (man </a:t>
            </a:r>
            <a:r>
              <a:rPr lang="en-US" altLang="en-US" dirty="0" err="1" smtClean="0"/>
              <a:t>adduser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Manual Page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Generally, </a:t>
            </a:r>
            <a:r>
              <a:rPr lang="en-GB" altLang="en-US" dirty="0" smtClean="0"/>
              <a:t>organised</a:t>
            </a:r>
            <a:r>
              <a:rPr lang="en-US" altLang="en-US" dirty="0" smtClean="0"/>
              <a:t> into 8 sections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19839"/>
              </p:ext>
            </p:extLst>
          </p:nvPr>
        </p:nvGraphicFramePr>
        <p:xfrm>
          <a:off x="218530" y="1637131"/>
          <a:ext cx="11778398" cy="49822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3129"/>
                <a:gridCol w="10305269"/>
              </a:tblGrid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General / user commands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System calls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Library call / functions, particularly</a:t>
                      </a:r>
                      <a:r>
                        <a:rPr lang="en-GB" sz="2600" baseline="0" dirty="0" smtClean="0">
                          <a:solidFill>
                            <a:schemeClr val="tx1"/>
                          </a:solidFill>
                        </a:rPr>
                        <a:t> C standard library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Special</a:t>
                      </a:r>
                      <a:r>
                        <a:rPr lang="en-GB" sz="2600" baseline="0" dirty="0" smtClean="0">
                          <a:solidFill>
                            <a:schemeClr val="tx1"/>
                          </a:solidFill>
                        </a:rPr>
                        <a:t> files (usually devices found in /dev) and drivers 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File formats and convention,</a:t>
                      </a:r>
                      <a:r>
                        <a:rPr lang="en-GB" sz="2600" baseline="0" dirty="0" smtClean="0">
                          <a:solidFill>
                            <a:schemeClr val="tx1"/>
                          </a:solidFill>
                        </a:rPr>
                        <a:t> configuration files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Games and funny little programs available on the system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Overviews of various topics, conventions and protocols, character set standards, the standard filesystem layout, and miscellaneous other things.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86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 smtClean="0">
                          <a:solidFill>
                            <a:schemeClr val="tx1"/>
                          </a:solidFill>
                        </a:rPr>
                        <a:t>Administrative and privileged commands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T="55423" marB="554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Manual Page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Location: /</a:t>
            </a:r>
            <a:r>
              <a:rPr lang="en-US" altLang="en-US" dirty="0" err="1" smtClean="0"/>
              <a:t>usr</a:t>
            </a:r>
            <a:r>
              <a:rPr lang="en-US" altLang="en-US" dirty="0" smtClean="0"/>
              <a:t>/share/man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Each manual section has an introduction which can be accessed with man command. Examples: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man intro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man 3 intro</a:t>
            </a:r>
          </a:p>
        </p:txBody>
      </p:sp>
    </p:spTree>
    <p:extLst>
      <p:ext uri="{BB962C8B-B14F-4D97-AF65-F5344CB8AC3E}">
        <p14:creationId xmlns:p14="http://schemas.microsoft.com/office/powerpoint/2010/main" val="27200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 newly added user will be assigned the next available </a:t>
            </a:r>
            <a:r>
              <a:rPr lang="en-US" altLang="en-US" b="1" dirty="0" smtClean="0"/>
              <a:t>UID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A newly added group</a:t>
            </a:r>
            <a:r>
              <a:rPr lang="en-US" altLang="en-US" dirty="0"/>
              <a:t> will be assigned the next available </a:t>
            </a:r>
            <a:r>
              <a:rPr lang="en-US" altLang="en-US" b="1" dirty="0" smtClean="0"/>
              <a:t>GID</a:t>
            </a:r>
            <a:endParaRPr lang="en-US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Both UID and GID can </a:t>
            </a:r>
            <a:r>
              <a:rPr lang="en-US" altLang="en-US" smtClean="0"/>
              <a:t>be overwritten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80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To remove user from system: </a:t>
            </a:r>
            <a:r>
              <a:rPr lang="en-GB" altLang="en-US" dirty="0" err="1" smtClean="0"/>
              <a:t>userdel</a:t>
            </a: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By default, </a:t>
            </a:r>
            <a:r>
              <a:rPr lang="en-GB" altLang="en-US" dirty="0" err="1" smtClean="0"/>
              <a:t>userdel</a:t>
            </a:r>
            <a:r>
              <a:rPr lang="en-GB" altLang="en-US" dirty="0" smtClean="0"/>
              <a:t> will not remove user’s home directory.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This is useful as the user’s home directory might contain important files. Some company might retain user’s home directory for certain period.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To remove user’s home directory at the same time we remove an account, add the –r option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userdel</a:t>
            </a:r>
            <a:r>
              <a:rPr lang="en-GB" altLang="en-US" dirty="0" smtClean="0"/>
              <a:t> –r </a:t>
            </a:r>
            <a:r>
              <a:rPr lang="en-GB" altLang="en-US" dirty="0" err="1" smtClean="0"/>
              <a:t>user_name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9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Users Management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User account information is stored in special text files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/</a:t>
            </a:r>
            <a:r>
              <a:rPr lang="en-GB" altLang="en-US" dirty="0" err="1" smtClean="0"/>
              <a:t>passwd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/shadow (accessed by root only)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Sample output from cat 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/</a:t>
            </a:r>
            <a:r>
              <a:rPr lang="en-GB" altLang="en-US" dirty="0" err="1" smtClean="0"/>
              <a:t>passwd</a:t>
            </a: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Each line contains information for each user account, divided into columns, separated by colon.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05" y="3500416"/>
            <a:ext cx="9553790" cy="7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4735</TotalTime>
  <Words>1160</Words>
  <Application>Microsoft Office PowerPoint</Application>
  <PresentationFormat>Widescreen</PresentationFormat>
  <Paragraphs>203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UEEN 3113 / 3413</vt:lpstr>
      <vt:lpstr>Users Management</vt:lpstr>
      <vt:lpstr>Users Management</vt:lpstr>
      <vt:lpstr>Users Management</vt:lpstr>
      <vt:lpstr>Manual Page</vt:lpstr>
      <vt:lpstr>Manual Page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Users Management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user</cp:lastModifiedBy>
  <cp:revision>356</cp:revision>
  <cp:lastPrinted>2017-01-17T01:46:07Z</cp:lastPrinted>
  <dcterms:created xsi:type="dcterms:W3CDTF">2015-01-11T01:51:28Z</dcterms:created>
  <dcterms:modified xsi:type="dcterms:W3CDTF">2018-02-22T05:59:34Z</dcterms:modified>
</cp:coreProperties>
</file>