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26" r:id="rId11"/>
    <p:sldId id="316" r:id="rId12"/>
    <p:sldId id="317" r:id="rId13"/>
    <p:sldId id="318" r:id="rId14"/>
    <p:sldId id="319" r:id="rId15"/>
    <p:sldId id="321" r:id="rId16"/>
    <p:sldId id="327" r:id="rId17"/>
    <p:sldId id="328" r:id="rId18"/>
    <p:sldId id="329" r:id="rId19"/>
    <p:sldId id="330" r:id="rId20"/>
    <p:sldId id="320" r:id="rId21"/>
    <p:sldId id="322" r:id="rId22"/>
    <p:sldId id="331" r:id="rId23"/>
    <p:sldId id="323" r:id="rId24"/>
    <p:sldId id="332" r:id="rId25"/>
    <p:sldId id="324" r:id="rId26"/>
    <p:sldId id="325" r:id="rId27"/>
    <p:sldId id="333" r:id="rId28"/>
    <p:sldId id="334" r:id="rId29"/>
    <p:sldId id="336" r:id="rId30"/>
    <p:sldId id="335" r:id="rId31"/>
    <p:sldId id="337" r:id="rId32"/>
    <p:sldId id="338" r:id="rId33"/>
    <p:sldId id="340" r:id="rId34"/>
    <p:sldId id="341" r:id="rId35"/>
    <p:sldId id="339" r:id="rId36"/>
    <p:sldId id="304" r:id="rId3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8869" autoAdjust="0"/>
  </p:normalViewPr>
  <p:slideViewPr>
    <p:cSldViewPr snapToGrid="0">
      <p:cViewPr varScale="1">
        <p:scale>
          <a:sx n="62" d="100"/>
          <a:sy n="62" d="100"/>
        </p:scale>
        <p:origin x="77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021D94D-22D8-4287-94AA-A73A6DF43D2D}" type="datetimeFigureOut">
              <a:rPr lang="en-US" smtClean="0"/>
              <a:t>3/19/2018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A9CB65B-AFAB-4F35-A1B7-D66430AC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9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8931C-8281-40FE-BCD9-58CB512BA01D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5694-1ED9-492D-84B6-DB127ED24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7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11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52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73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64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767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62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134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557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73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0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 is</a:t>
            </a:r>
            <a:r>
              <a:rPr lang="en-US" baseline="0" dirty="0" smtClean="0"/>
              <a:t> wildcard, means </a:t>
            </a:r>
            <a:r>
              <a:rPr lang="en-US" baseline="0" dirty="0" err="1" smtClean="0"/>
              <a:t>stadmin</a:t>
            </a:r>
            <a:r>
              <a:rPr lang="en-US" baseline="0" dirty="0" smtClean="0"/>
              <a:t> can connect from any host.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35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Medium level</a:t>
            </a:r>
            <a:r>
              <a:rPr lang="en-US" baseline="0" dirty="0" smtClean="0"/>
              <a:t> </a:t>
            </a:r>
            <a:r>
              <a:rPr lang="en-US" dirty="0" smtClean="0"/>
              <a:t>example: mySQL605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07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012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029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939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398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386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18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92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406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02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3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9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501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521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766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17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6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59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72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777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755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52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23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39756"/>
            <a:ext cx="12131040" cy="804672"/>
          </a:xfrm>
        </p:spPr>
        <p:txBody>
          <a:bodyPr/>
          <a:lstStyle>
            <a:lvl1pPr marL="0" algn="ct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7"/>
            <a:ext cx="12070080" cy="5698434"/>
          </a:xfrm>
          <a:noFill/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31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" y="35004"/>
            <a:ext cx="1213104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950976"/>
            <a:ext cx="12070080" cy="57016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" y="892684"/>
            <a:ext cx="12131040" cy="0"/>
          </a:xfrm>
          <a:prstGeom prst="line">
            <a:avLst/>
          </a:prstGeom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table-maintenance-sql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UEEN 3113 / 3413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smtClean="0"/>
              <a:t>Server Configuration and management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61" y="4384343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Reserved </a:t>
            </a:r>
            <a:r>
              <a:rPr lang="en-US" altLang="en-US" dirty="0" smtClean="0"/>
              <a:t>users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debian</a:t>
            </a:r>
            <a:r>
              <a:rPr lang="en-US" altLang="en-US" dirty="0" smtClean="0"/>
              <a:t>-sys-</a:t>
            </a:r>
            <a:r>
              <a:rPr lang="en-US" altLang="en-US" dirty="0" err="1" smtClean="0"/>
              <a:t>maint</a:t>
            </a:r>
            <a:endParaRPr lang="en-US" altLang="en-US" dirty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Used </a:t>
            </a:r>
            <a:r>
              <a:rPr lang="en-GB" altLang="en-US" dirty="0"/>
              <a:t>by the </a:t>
            </a:r>
            <a:r>
              <a:rPr lang="en-GB" altLang="en-US" dirty="0" err="1" smtClean="0"/>
              <a:t>init</a:t>
            </a:r>
            <a:r>
              <a:rPr lang="en-GB" altLang="en-US" dirty="0" smtClean="0"/>
              <a:t> scripts </a:t>
            </a:r>
            <a:r>
              <a:rPr lang="en-GB" altLang="en-US" dirty="0"/>
              <a:t>to stop the </a:t>
            </a:r>
            <a:r>
              <a:rPr lang="en-GB" altLang="en-US" dirty="0" smtClean="0"/>
              <a:t>server.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mysql.sys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U</a:t>
            </a:r>
            <a:r>
              <a:rPr lang="en-GB" altLang="en-US" dirty="0" smtClean="0"/>
              <a:t>sed </a:t>
            </a:r>
            <a:r>
              <a:rPr lang="en-GB" altLang="en-US" dirty="0"/>
              <a:t>as the DEFINER for sys schema </a:t>
            </a:r>
            <a:r>
              <a:rPr lang="en-GB" altLang="en-US" dirty="0" smtClean="0"/>
              <a:t>objects, avoids problems that occur if root account is removed / renamed.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It’s locked and c</a:t>
            </a:r>
            <a:r>
              <a:rPr lang="en-US" altLang="en-US" dirty="0" smtClean="0"/>
              <a:t>annot be used for client connections.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mysql.session</a:t>
            </a:r>
            <a:endParaRPr lang="en-US" altLang="en-US" dirty="0" smtClean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Used internally by plugins to access to the server.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It’s locked and can’t be used for client connections.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63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Show all databases: show databases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88" y="1705999"/>
            <a:ext cx="4159624" cy="33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Output might not fix into screen (depend on the resolution), in order to view all the lines, we can pipe the output to </a:t>
            </a:r>
            <a:r>
              <a:rPr lang="en-US" altLang="en-US" i="1" dirty="0" smtClean="0"/>
              <a:t>less</a:t>
            </a:r>
            <a:r>
              <a:rPr lang="en-US" altLang="en-US" dirty="0" smtClean="0"/>
              <a:t>.</a:t>
            </a: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pager less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This is only effective in current logged in session.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list in vertical mode, use \G, example: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select * from </a:t>
            </a:r>
            <a:r>
              <a:rPr lang="en-US" altLang="en-US" dirty="0" err="1" smtClean="0"/>
              <a:t>mysql.user</a:t>
            </a:r>
            <a:r>
              <a:rPr lang="en-US" altLang="en-US" dirty="0" smtClean="0"/>
              <a:t> \G</a:t>
            </a: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746" y="3977823"/>
            <a:ext cx="3934508" cy="134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Passwords can be written as plain text in SQL </a:t>
            </a:r>
            <a:r>
              <a:rPr lang="en-GB" altLang="en-US" dirty="0" smtClean="0"/>
              <a:t>statements that invoke the PASSWORD() function.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If it is l</a:t>
            </a:r>
            <a:r>
              <a:rPr lang="en-GB" dirty="0" err="1" smtClean="0"/>
              <a:t>ogged</a:t>
            </a:r>
            <a:r>
              <a:rPr lang="en-GB" dirty="0" smtClean="0"/>
              <a:t> </a:t>
            </a:r>
            <a:r>
              <a:rPr lang="en-GB" dirty="0"/>
              <a:t>by the MySQL </a:t>
            </a:r>
            <a:r>
              <a:rPr lang="en-GB" dirty="0" smtClean="0"/>
              <a:t>server, it is visible to anyone that can access to the log file.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However, logging will avoid writing passwords in clear text for a the following statements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CREATE </a:t>
            </a:r>
            <a:r>
              <a:rPr lang="en-GB" altLang="en-US" dirty="0" smtClean="0"/>
              <a:t>USER, ALTER USER, GRANT, SET PASSWORD, SLAVE START, CREATE SERVER, ALTER SERVER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63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create a database: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CREATE DATABASE </a:t>
            </a:r>
            <a:r>
              <a:rPr lang="en-US" altLang="en-US" i="1" dirty="0" err="1" smtClean="0"/>
              <a:t>database_name</a:t>
            </a:r>
            <a:r>
              <a:rPr lang="en-US" altLang="en-US" dirty="0" smtClean="0"/>
              <a:t>;</a:t>
            </a:r>
            <a:endParaRPr lang="en-US" altLang="en-US" i="1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Example: CREATE DATABASE </a:t>
            </a:r>
            <a:r>
              <a:rPr lang="en-US" altLang="en-US" dirty="0" err="1" smtClean="0"/>
              <a:t>stdb</a:t>
            </a:r>
            <a:r>
              <a:rPr lang="en-US" altLang="en-US" dirty="0" smtClean="0"/>
              <a:t>;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make a database as current database:</a:t>
            </a: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USE </a:t>
            </a:r>
            <a:r>
              <a:rPr lang="en-US" altLang="en-US" i="1" dirty="0" err="1" smtClean="0"/>
              <a:t>database_name</a:t>
            </a:r>
            <a:r>
              <a:rPr lang="en-US" altLang="en-US" dirty="0" smtClean="0"/>
              <a:t>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Example: USE </a:t>
            </a:r>
            <a:r>
              <a:rPr lang="en-US" altLang="en-US" dirty="0" err="1" smtClean="0"/>
              <a:t>stdb</a:t>
            </a:r>
            <a:r>
              <a:rPr lang="en-US" altLang="en-US" dirty="0" smtClean="0"/>
              <a:t>;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know the current database in use: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SELECT database();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57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4428"/>
            <a:ext cx="12070080" cy="5698434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create a table: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CREATE TABLE </a:t>
            </a:r>
            <a:r>
              <a:rPr lang="en-US" altLang="en-US" i="1" dirty="0" err="1" smtClean="0"/>
              <a:t>table_name</a:t>
            </a:r>
            <a:r>
              <a:rPr lang="en-US" altLang="en-US" dirty="0" smtClean="0"/>
              <a:t> (</a:t>
            </a:r>
            <a:r>
              <a:rPr lang="en-US" altLang="en-US" i="1" dirty="0" err="1" smtClean="0"/>
              <a:t>field_name</a:t>
            </a:r>
            <a:r>
              <a:rPr lang="en-US" altLang="en-US" i="1" dirty="0" smtClean="0"/>
              <a:t> </a:t>
            </a:r>
            <a:r>
              <a:rPr lang="en-US" altLang="en-US" i="1" dirty="0" err="1" smtClean="0"/>
              <a:t>field_type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length</a:t>
            </a:r>
            <a:r>
              <a:rPr lang="en-US" altLang="en-US" dirty="0" smtClean="0"/>
              <a:t>));</a:t>
            </a: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Example: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CREATE TABLE </a:t>
            </a:r>
            <a:r>
              <a:rPr lang="en-US" altLang="en-US" i="1" dirty="0" err="1" smtClean="0"/>
              <a:t>st_item</a:t>
            </a:r>
            <a:r>
              <a:rPr lang="en-US" altLang="en-US" dirty="0" smtClean="0"/>
              <a:t> (</a:t>
            </a:r>
            <a:r>
              <a:rPr lang="en-US" altLang="en-US" i="1" dirty="0" err="1" smtClean="0"/>
              <a:t>item_id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varchar(15), </a:t>
            </a:r>
            <a:r>
              <a:rPr lang="en-US" altLang="en-US" i="1" dirty="0" smtClean="0"/>
              <a:t>name </a:t>
            </a:r>
            <a:r>
              <a:rPr lang="en-US" altLang="en-US" dirty="0" smtClean="0"/>
              <a:t>varchar(25), </a:t>
            </a:r>
            <a:r>
              <a:rPr lang="en-US" altLang="en-US" i="1" dirty="0" smtClean="0"/>
              <a:t>location</a:t>
            </a:r>
            <a:r>
              <a:rPr lang="en-US" altLang="en-US" dirty="0" smtClean="0"/>
              <a:t> varchar(20));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Add primary key after a table is create: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ALTER TABLE </a:t>
            </a:r>
            <a:r>
              <a:rPr lang="en-US" altLang="en-US" i="1" dirty="0" err="1" smtClean="0"/>
              <a:t>table_name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 ADD PRIMARY KEY(</a:t>
            </a:r>
            <a:r>
              <a:rPr lang="en-US" altLang="en-US" i="1" dirty="0" err="1" smtClean="0"/>
              <a:t>filed_name</a:t>
            </a:r>
            <a:r>
              <a:rPr lang="en-US" altLang="en-US" dirty="0" smtClean="0"/>
              <a:t>);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Example:</a:t>
            </a:r>
          </a:p>
          <a:p>
            <a:pPr marL="890143" lvl="3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ALTER TABLE </a:t>
            </a:r>
            <a:r>
              <a:rPr lang="en-US" altLang="en-US" i="1" dirty="0" err="1" smtClean="0"/>
              <a:t>st_item</a:t>
            </a:r>
            <a:r>
              <a:rPr lang="en-US" altLang="en-US" dirty="0" smtClean="0"/>
              <a:t> ADD PRIMARY KEY(</a:t>
            </a:r>
            <a:r>
              <a:rPr lang="en-US" altLang="en-US" i="1" dirty="0" err="1" smtClean="0"/>
              <a:t>item_id</a:t>
            </a:r>
            <a:r>
              <a:rPr lang="en-US" altLang="en-US" dirty="0" smtClean="0"/>
              <a:t>);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72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4428"/>
            <a:ext cx="12070080" cy="5698434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Examples to create a table with primary key: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CREATE TABLE </a:t>
            </a:r>
            <a:r>
              <a:rPr lang="en-US" altLang="en-US" i="1" dirty="0" err="1" smtClean="0"/>
              <a:t>st_item</a:t>
            </a:r>
            <a:r>
              <a:rPr lang="en-US" altLang="en-US" dirty="0" smtClean="0"/>
              <a:t> (</a:t>
            </a:r>
            <a:r>
              <a:rPr lang="en-US" altLang="en-US" i="1" dirty="0" err="1" smtClean="0"/>
              <a:t>item_id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varchar(15), </a:t>
            </a:r>
            <a:r>
              <a:rPr lang="en-US" altLang="en-US" i="1" dirty="0" smtClean="0"/>
              <a:t>name </a:t>
            </a:r>
            <a:r>
              <a:rPr lang="en-US" altLang="en-US" dirty="0" smtClean="0"/>
              <a:t>varchar(25), </a:t>
            </a:r>
            <a:r>
              <a:rPr lang="en-US" altLang="en-US" i="1" dirty="0" smtClean="0"/>
              <a:t>location</a:t>
            </a:r>
            <a:r>
              <a:rPr lang="en-US" altLang="en-US" dirty="0" smtClean="0"/>
              <a:t> varchar(20), primary key(</a:t>
            </a:r>
            <a:r>
              <a:rPr lang="en-US" altLang="en-US" i="1" dirty="0" err="1" smtClean="0"/>
              <a:t>item_id</a:t>
            </a:r>
            <a:r>
              <a:rPr lang="en-US" altLang="en-US" dirty="0" smtClean="0"/>
              <a:t>));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CREATE TABLE </a:t>
            </a:r>
            <a:r>
              <a:rPr lang="en-US" altLang="en-US" i="1" dirty="0" err="1" smtClean="0"/>
              <a:t>st_order</a:t>
            </a:r>
            <a:r>
              <a:rPr lang="en-US" altLang="en-US" dirty="0" smtClean="0"/>
              <a:t> (</a:t>
            </a:r>
            <a:r>
              <a:rPr lang="en-US" altLang="en-US" i="1" dirty="0" err="1" smtClean="0"/>
              <a:t>order_id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auto_increment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name</a:t>
            </a:r>
            <a:r>
              <a:rPr lang="en-US" altLang="en-US" dirty="0" smtClean="0"/>
              <a:t> varchar(30), primary key(</a:t>
            </a:r>
            <a:r>
              <a:rPr lang="en-US" altLang="en-US" i="1" dirty="0" err="1" smtClean="0"/>
              <a:t>order_id</a:t>
            </a:r>
            <a:r>
              <a:rPr lang="en-US" altLang="en-US" dirty="0" smtClean="0"/>
              <a:t>)</a:t>
            </a:r>
            <a:r>
              <a:rPr lang="en-US" altLang="en-US" dirty="0" smtClean="0"/>
              <a:t>);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34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4428"/>
            <a:ext cx="12070080" cy="5698434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display the structure of a table: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DESCRIBE </a:t>
            </a:r>
            <a:r>
              <a:rPr lang="en-US" altLang="en-US" i="1" dirty="0" err="1" smtClean="0"/>
              <a:t>table_name</a:t>
            </a:r>
            <a:r>
              <a:rPr lang="en-US" altLang="en-US" dirty="0" smtClean="0"/>
              <a:t>;</a:t>
            </a: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92" y="4644695"/>
            <a:ext cx="7104416" cy="175905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92" y="2221055"/>
            <a:ext cx="7104416" cy="21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4428"/>
            <a:ext cx="12070080" cy="5698434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remove a table: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DROP TABLE </a:t>
            </a:r>
            <a:r>
              <a:rPr lang="en-US" altLang="en-US" i="1" dirty="0" err="1" smtClean="0"/>
              <a:t>table_name</a:t>
            </a:r>
            <a:r>
              <a:rPr lang="en-US" altLang="en-US" dirty="0" smtClean="0"/>
              <a:t>;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rename a table: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ALTER TABLE </a:t>
            </a:r>
            <a:r>
              <a:rPr lang="en-US" altLang="en-US" i="1" dirty="0" err="1" smtClean="0"/>
              <a:t>table_name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 RENAME </a:t>
            </a:r>
            <a:r>
              <a:rPr lang="en-US" altLang="en-US" i="1" dirty="0" err="1" smtClean="0"/>
              <a:t>new_table_name</a:t>
            </a:r>
            <a:r>
              <a:rPr lang="en-US" altLang="en-US" dirty="0" smtClean="0"/>
              <a:t>;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ALTER TABLE can be used to modify fields in a table: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ALTER TABLE </a:t>
            </a:r>
            <a:r>
              <a:rPr lang="en-US" altLang="en-US" i="1" dirty="0" err="1" smtClean="0"/>
              <a:t>st_item</a:t>
            </a:r>
            <a:r>
              <a:rPr lang="en-US" altLang="en-US" dirty="0" smtClean="0"/>
              <a:t> MODIFY </a:t>
            </a:r>
            <a:r>
              <a:rPr lang="en-US" altLang="en-US" i="1" dirty="0" err="1" smtClean="0"/>
              <a:t>st_item</a:t>
            </a:r>
            <a:r>
              <a:rPr lang="en-US" altLang="en-US" dirty="0" smtClean="0"/>
              <a:t> varchar(10), CHANGE </a:t>
            </a:r>
            <a:r>
              <a:rPr lang="en-US" altLang="en-US" i="1" dirty="0" smtClean="0"/>
              <a:t>name </a:t>
            </a:r>
            <a:r>
              <a:rPr lang="en-US" altLang="en-US" i="1" dirty="0" err="1" smtClean="0"/>
              <a:t>item_name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varchar(20);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53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4428"/>
            <a:ext cx="12070080" cy="5698434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remove a field/column: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ALTER </a:t>
            </a:r>
            <a:r>
              <a:rPr lang="en-US" altLang="en-US" dirty="0" smtClean="0"/>
              <a:t>TABLE </a:t>
            </a:r>
            <a:r>
              <a:rPr lang="en-US" altLang="en-US" i="1" dirty="0" err="1" smtClean="0"/>
              <a:t>table_name</a:t>
            </a:r>
            <a:r>
              <a:rPr lang="en-US" altLang="en-US" dirty="0" smtClean="0"/>
              <a:t> DROP </a:t>
            </a:r>
            <a:r>
              <a:rPr lang="en-US" altLang="en-US" i="1" dirty="0" err="1" smtClean="0"/>
              <a:t>field_name</a:t>
            </a:r>
            <a:r>
              <a:rPr lang="en-US" altLang="en-US" dirty="0" smtClean="0"/>
              <a:t>;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add a field/column: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ALTER TABLE </a:t>
            </a:r>
            <a:r>
              <a:rPr lang="en-US" altLang="en-US" i="1" dirty="0" err="1" smtClean="0"/>
              <a:t>table_name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 ADD </a:t>
            </a:r>
            <a:r>
              <a:rPr lang="en-US" altLang="en-US" i="1" dirty="0" err="1" smtClean="0"/>
              <a:t>new_field_name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type;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Examples: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ALTER TABLE </a:t>
            </a:r>
            <a:r>
              <a:rPr lang="en-US" altLang="en-US" i="1" dirty="0" err="1" smtClean="0"/>
              <a:t>st_item</a:t>
            </a:r>
            <a:r>
              <a:rPr lang="en-US" altLang="en-US" dirty="0" smtClean="0"/>
              <a:t> ADD </a:t>
            </a:r>
            <a:r>
              <a:rPr lang="en-US" altLang="en-US" i="1" dirty="0" smtClean="0"/>
              <a:t>pic </a:t>
            </a:r>
            <a:r>
              <a:rPr lang="en-US" altLang="en-US" dirty="0" smtClean="0"/>
              <a:t>varchar(20);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ALTER TABLE </a:t>
            </a:r>
            <a:r>
              <a:rPr lang="en-US" altLang="en-US" i="1" dirty="0" err="1" smtClean="0"/>
              <a:t>st_item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ADD </a:t>
            </a:r>
            <a:r>
              <a:rPr lang="en-US" altLang="en-US" i="1" dirty="0" err="1" smtClean="0"/>
              <a:t>item_brand</a:t>
            </a:r>
            <a:r>
              <a:rPr lang="en-US" altLang="en-US" dirty="0" smtClean="0"/>
              <a:t> varchar(20) AFTER </a:t>
            </a:r>
            <a:r>
              <a:rPr lang="en-US" altLang="en-US" i="1" dirty="0" err="1" smtClean="0"/>
              <a:t>item_name</a:t>
            </a:r>
            <a:r>
              <a:rPr lang="en-US" altLang="en-US" dirty="0" smtClean="0"/>
              <a:t>;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ALTER TABLE </a:t>
            </a:r>
            <a:r>
              <a:rPr lang="en-US" altLang="en-US" i="1" dirty="0" err="1" smtClean="0"/>
              <a:t>st_item</a:t>
            </a:r>
            <a:r>
              <a:rPr lang="en-US" altLang="en-US" dirty="0" smtClean="0"/>
              <a:t> ADD </a:t>
            </a:r>
            <a:r>
              <a:rPr lang="en-US" altLang="en-US" i="1" dirty="0" err="1" smtClean="0"/>
              <a:t>sup_id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AFTER </a:t>
            </a:r>
            <a:r>
              <a:rPr lang="en-US" altLang="en-US" i="1" dirty="0" err="1" smtClean="0"/>
              <a:t>item_name</a:t>
            </a:r>
            <a:r>
              <a:rPr lang="en-US" altLang="en-US" dirty="0" smtClean="0"/>
              <a:t>, ADD foreign key(</a:t>
            </a:r>
            <a:r>
              <a:rPr lang="en-US" altLang="en-US" i="1" dirty="0" err="1" smtClean="0"/>
              <a:t>sup_id</a:t>
            </a:r>
            <a:r>
              <a:rPr lang="en-US" altLang="en-US" dirty="0" smtClean="0"/>
              <a:t>) references </a:t>
            </a:r>
            <a:r>
              <a:rPr lang="en-US" altLang="en-US" i="1" dirty="0" err="1" smtClean="0"/>
              <a:t>item_sup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id</a:t>
            </a:r>
            <a:r>
              <a:rPr lang="en-US" alt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894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setup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after the installation:</a:t>
            </a:r>
            <a:endParaRPr lang="en-US" altLang="en-US" b="1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mysql_secure_installation</a:t>
            </a: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First, we need to set the password for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root user.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29" y="2123979"/>
            <a:ext cx="8650942" cy="35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create user: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CREATE USER ‘</a:t>
            </a:r>
            <a:r>
              <a:rPr lang="en-US" altLang="en-US" i="1" dirty="0" smtClean="0"/>
              <a:t>username’</a:t>
            </a:r>
            <a:r>
              <a:rPr lang="en-US" altLang="en-US" dirty="0" smtClean="0"/>
              <a:t>@</a:t>
            </a:r>
            <a:r>
              <a:rPr lang="en-US" altLang="en-US" i="1" dirty="0" smtClean="0"/>
              <a:t>;’host’</a:t>
            </a:r>
            <a:r>
              <a:rPr lang="en-US" altLang="en-US" dirty="0" smtClean="0"/>
              <a:t> IDENTIFIED BY </a:t>
            </a:r>
            <a:r>
              <a:rPr lang="en-US" altLang="en-US" i="1" dirty="0" smtClean="0"/>
              <a:t>‘</a:t>
            </a:r>
            <a:r>
              <a:rPr lang="en-US" altLang="en-US" i="1" dirty="0" smtClean="0"/>
              <a:t>password’</a:t>
            </a:r>
            <a:r>
              <a:rPr lang="en-US" altLang="en-US" dirty="0" smtClean="0"/>
              <a:t>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Examples: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USER </a:t>
            </a:r>
            <a:r>
              <a:rPr lang="en-US" altLang="en-US" dirty="0" smtClean="0"/>
              <a:t>‘</a:t>
            </a:r>
            <a:r>
              <a:rPr lang="en-US" altLang="en-US" i="1" dirty="0" err="1" smtClean="0"/>
              <a:t>stadmin</a:t>
            </a:r>
            <a:r>
              <a:rPr lang="en-US" altLang="en-US" i="1" dirty="0" smtClean="0"/>
              <a:t>’</a:t>
            </a:r>
            <a:r>
              <a:rPr lang="en-US" altLang="en-US" dirty="0" smtClean="0"/>
              <a:t>@</a:t>
            </a:r>
            <a:r>
              <a:rPr lang="en-US" altLang="en-US" i="1" dirty="0" smtClean="0"/>
              <a:t>;’localhost</a:t>
            </a:r>
            <a:r>
              <a:rPr lang="en-US" altLang="en-US" i="1" dirty="0"/>
              <a:t>’</a:t>
            </a:r>
            <a:r>
              <a:rPr lang="en-US" altLang="en-US" dirty="0"/>
              <a:t> IDENTIFIED BY </a:t>
            </a:r>
            <a:r>
              <a:rPr lang="en-US" altLang="en-US" i="1" dirty="0" smtClean="0"/>
              <a:t>‘stmin605’</a:t>
            </a:r>
            <a:r>
              <a:rPr lang="en-US" altLang="en-US" dirty="0" smtClean="0"/>
              <a:t>;</a:t>
            </a:r>
            <a:endParaRPr lang="en-US" altLang="en-US" i="1" dirty="0" smtClean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USER </a:t>
            </a:r>
            <a:r>
              <a:rPr lang="en-US" altLang="en-US" dirty="0" smtClean="0"/>
              <a:t>‘</a:t>
            </a:r>
            <a:r>
              <a:rPr lang="en-US" altLang="en-US" i="1" dirty="0" err="1" smtClean="0"/>
              <a:t>stadmin</a:t>
            </a:r>
            <a:r>
              <a:rPr lang="en-US" altLang="en-US" i="1" dirty="0" smtClean="0"/>
              <a:t>’</a:t>
            </a:r>
            <a:r>
              <a:rPr lang="en-US" altLang="en-US" dirty="0" smtClean="0"/>
              <a:t>@</a:t>
            </a:r>
            <a:r>
              <a:rPr lang="en-US" altLang="en-US" i="1" dirty="0" smtClean="0"/>
              <a:t>;’%’</a:t>
            </a:r>
            <a:r>
              <a:rPr lang="en-US" altLang="en-US" dirty="0" smtClean="0"/>
              <a:t> </a:t>
            </a:r>
            <a:r>
              <a:rPr lang="en-US" altLang="en-US" dirty="0"/>
              <a:t>IDENTIFIED BY </a:t>
            </a:r>
            <a:r>
              <a:rPr lang="en-US" altLang="en-US" i="1" dirty="0"/>
              <a:t>‘</a:t>
            </a: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Then, grant privileges to user: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GRANT </a:t>
            </a:r>
            <a:r>
              <a:rPr lang="en-US" altLang="en-US" i="1" dirty="0" err="1" smtClean="0"/>
              <a:t>privileges_list</a:t>
            </a:r>
            <a:r>
              <a:rPr lang="en-US" altLang="en-US" dirty="0" smtClean="0"/>
              <a:t> ON </a:t>
            </a:r>
            <a:r>
              <a:rPr lang="en-US" altLang="en-US" i="1" dirty="0" err="1" smtClean="0"/>
              <a:t>database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table</a:t>
            </a:r>
            <a:r>
              <a:rPr lang="en-US" altLang="en-US" dirty="0" smtClean="0"/>
              <a:t> TO ‘</a:t>
            </a:r>
            <a:r>
              <a:rPr lang="en-US" altLang="en-US" i="1" dirty="0" err="1" smtClean="0"/>
              <a:t>user’</a:t>
            </a:r>
            <a:r>
              <a:rPr lang="en-US" altLang="en-US" dirty="0" err="1" smtClean="0"/>
              <a:t>@</a:t>
            </a:r>
            <a:r>
              <a:rPr lang="en-US" altLang="en-US" i="1" dirty="0" err="1" smtClean="0"/>
              <a:t>’host</a:t>
            </a:r>
            <a:r>
              <a:rPr lang="en-US" altLang="en-US" i="1" dirty="0" smtClean="0"/>
              <a:t>’</a:t>
            </a:r>
            <a:r>
              <a:rPr lang="en-US" altLang="en-US" dirty="0" smtClean="0"/>
              <a:t>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Example: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GRANT </a:t>
            </a:r>
            <a:r>
              <a:rPr lang="en-US" altLang="en-US" i="1" dirty="0" smtClean="0"/>
              <a:t>all privileges </a:t>
            </a:r>
            <a:r>
              <a:rPr lang="en-US" altLang="en-US" dirty="0" smtClean="0"/>
              <a:t>ON </a:t>
            </a:r>
            <a:r>
              <a:rPr lang="en-US" altLang="en-US" i="1" dirty="0" smtClean="0"/>
              <a:t>stdb.* </a:t>
            </a:r>
            <a:r>
              <a:rPr lang="en-US" altLang="en-US" dirty="0" smtClean="0"/>
              <a:t>TO </a:t>
            </a:r>
            <a:r>
              <a:rPr lang="en-US" altLang="en-US" i="1" dirty="0" smtClean="0"/>
              <a:t>‘</a:t>
            </a:r>
            <a:r>
              <a:rPr lang="en-US" altLang="en-US" i="1" dirty="0" err="1" smtClean="0"/>
              <a:t>stdmin</a:t>
            </a:r>
            <a:r>
              <a:rPr lang="en-US" altLang="en-US" i="1" dirty="0" smtClean="0"/>
              <a:t>’@’localhost’</a:t>
            </a:r>
            <a:r>
              <a:rPr lang="en-US" altLang="en-US" dirty="0" smtClean="0"/>
              <a:t>;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97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show the privileges granted to user: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SHOW GRANTS FOR </a:t>
            </a:r>
            <a:r>
              <a:rPr lang="en-US" altLang="en-US" i="1" dirty="0" smtClean="0"/>
              <a:t>‘</a:t>
            </a:r>
            <a:r>
              <a:rPr lang="en-US" altLang="en-US" i="1" dirty="0" err="1" smtClean="0"/>
              <a:t>user_name’@’host</a:t>
            </a:r>
            <a:r>
              <a:rPr lang="en-US" altLang="en-US" i="1" dirty="0" smtClean="0"/>
              <a:t>’</a:t>
            </a:r>
            <a:r>
              <a:rPr lang="en-US" altLang="en-US" dirty="0" smtClean="0"/>
              <a:t>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SHOW GRANTS FOR </a:t>
            </a:r>
            <a:r>
              <a:rPr lang="en-US" altLang="en-US" i="1" dirty="0" smtClean="0"/>
              <a:t>‘</a:t>
            </a:r>
            <a:r>
              <a:rPr lang="en-US" altLang="en-US" i="1" dirty="0" err="1" smtClean="0"/>
              <a:t>stadmin</a:t>
            </a:r>
            <a:r>
              <a:rPr lang="en-US" altLang="en-US" i="1" dirty="0" smtClean="0"/>
              <a:t>’@’localhost’</a:t>
            </a:r>
            <a:r>
              <a:rPr lang="en-US" altLang="en-US" dirty="0" smtClean="0"/>
              <a:t>;</a:t>
            </a: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90" y="3546161"/>
            <a:ext cx="9567620" cy="25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remove privileges granted: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REVOKE </a:t>
            </a:r>
            <a:r>
              <a:rPr lang="en-US" altLang="en-US" i="1" dirty="0" err="1" smtClean="0"/>
              <a:t>privilges_list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ON </a:t>
            </a:r>
            <a:r>
              <a:rPr lang="en-US" altLang="en-US" i="1" dirty="0" err="1" smtClean="0"/>
              <a:t>database.table</a:t>
            </a:r>
            <a:r>
              <a:rPr lang="en-US" altLang="en-US" dirty="0" smtClean="0"/>
              <a:t> FROM </a:t>
            </a:r>
            <a:r>
              <a:rPr lang="en-US" altLang="en-US" i="1" dirty="0" smtClean="0"/>
              <a:t>‘</a:t>
            </a:r>
            <a:r>
              <a:rPr lang="en-US" altLang="en-US" i="1" dirty="0" err="1" smtClean="0"/>
              <a:t>user_name’@’host</a:t>
            </a:r>
            <a:r>
              <a:rPr lang="en-US" altLang="en-US" i="1" dirty="0" smtClean="0"/>
              <a:t>’</a:t>
            </a:r>
            <a:r>
              <a:rPr lang="en-US" altLang="en-US" dirty="0" smtClean="0"/>
              <a:t>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Example: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REVOKE </a:t>
            </a:r>
            <a:r>
              <a:rPr lang="en-US" altLang="en-US" i="1" dirty="0" smtClean="0"/>
              <a:t>all privileges </a:t>
            </a:r>
            <a:r>
              <a:rPr lang="en-US" altLang="en-US" dirty="0" smtClean="0"/>
              <a:t>ON </a:t>
            </a:r>
            <a:r>
              <a:rPr lang="en-US" altLang="en-US" i="1" dirty="0" smtClean="0"/>
              <a:t>*.* </a:t>
            </a:r>
            <a:r>
              <a:rPr lang="en-US" altLang="en-US" dirty="0" smtClean="0"/>
              <a:t>FROM </a:t>
            </a:r>
            <a:r>
              <a:rPr lang="en-US" altLang="en-US" i="1" dirty="0" smtClean="0"/>
              <a:t>‘</a:t>
            </a:r>
            <a:r>
              <a:rPr lang="en-US" altLang="en-US" i="1" dirty="0" err="1" smtClean="0"/>
              <a:t>stadmin</a:t>
            </a:r>
            <a:r>
              <a:rPr lang="en-US" altLang="en-US" i="1" dirty="0" smtClean="0"/>
              <a:t>’@’localhost’</a:t>
            </a:r>
            <a:r>
              <a:rPr lang="en-US" altLang="en-US" dirty="0" smtClean="0"/>
              <a:t>;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 following will remove </a:t>
            </a:r>
            <a:r>
              <a:rPr lang="en-GB" altLang="en-US" dirty="0" smtClean="0"/>
              <a:t>all privileges (all </a:t>
            </a:r>
            <a:r>
              <a:rPr lang="en-GB" altLang="en-US" dirty="0"/>
              <a:t>global, database, table, column, and routine </a:t>
            </a:r>
            <a:r>
              <a:rPr lang="en-GB" altLang="en-US" dirty="0" smtClean="0"/>
              <a:t>privileges)</a:t>
            </a:r>
          </a:p>
          <a:p>
            <a:pPr marL="890143" lvl="3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REVOKE </a:t>
            </a:r>
            <a:r>
              <a:rPr lang="en-US" altLang="en-US" i="1" dirty="0" smtClean="0"/>
              <a:t>all privileges, grant option</a:t>
            </a:r>
            <a:r>
              <a:rPr lang="en-US" altLang="en-US" dirty="0" smtClean="0"/>
              <a:t> FROM </a:t>
            </a:r>
            <a:r>
              <a:rPr lang="en-US" altLang="en-US" i="1" dirty="0" smtClean="0"/>
              <a:t>‘</a:t>
            </a:r>
            <a:r>
              <a:rPr lang="en-US" altLang="en-US" i="1" dirty="0" err="1" smtClean="0"/>
              <a:t>user_name’@’host</a:t>
            </a:r>
            <a:r>
              <a:rPr lang="en-US" altLang="en-US" i="1" dirty="0" smtClean="0"/>
              <a:t>’</a:t>
            </a:r>
            <a:r>
              <a:rPr lang="en-US" altLang="en-US" dirty="0" smtClean="0"/>
              <a:t>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70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469110"/>
              </p:ext>
            </p:extLst>
          </p:nvPr>
        </p:nvGraphicFramePr>
        <p:xfrm>
          <a:off x="60959" y="1000651"/>
          <a:ext cx="12070080" cy="53583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64166"/>
                <a:gridCol w="4525506"/>
                <a:gridCol w="418040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ysClr val="windowText" lastClr="000000"/>
                          </a:solidFill>
                        </a:rPr>
                        <a:t>Privilege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ysClr val="windowText" lastClr="000000"/>
                          </a:solidFill>
                        </a:rPr>
                        <a:t>Column (in </a:t>
                      </a:r>
                      <a:r>
                        <a:rPr lang="en-GB" sz="3000" dirty="0" err="1" smtClean="0">
                          <a:solidFill>
                            <a:sysClr val="windowText" lastClr="000000"/>
                          </a:solidFill>
                        </a:rPr>
                        <a:t>mysql.user</a:t>
                      </a:r>
                      <a:r>
                        <a:rPr lang="en-GB" sz="30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GB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ysClr val="windowText" lastClr="000000"/>
                          </a:solidFill>
                        </a:rPr>
                        <a:t>Context</a:t>
                      </a:r>
                    </a:p>
                  </a:txBody>
                  <a:tcPr marL="18288" marR="18288" marT="18288" marB="1828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chemeClr val="tx1"/>
                          </a:solidFill>
                        </a:rPr>
                        <a:t>ALL </a:t>
                      </a:r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PRIVILEGES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/>
                        <a:t>Synonym for “all privileges”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Server administration</a:t>
                      </a:r>
                    </a:p>
                  </a:txBody>
                  <a:tcPr marL="18288" marR="18288" marT="18288" marB="1828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chemeClr val="tx1"/>
                          </a:solidFill>
                        </a:rPr>
                        <a:t>ALTER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 err="1"/>
                        <a:t>Alter_priv</a:t>
                      </a:r>
                      <a:endParaRPr lang="en-GB" sz="3000" dirty="0"/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Tables</a:t>
                      </a:r>
                    </a:p>
                  </a:txBody>
                  <a:tcPr marL="18288" marR="18288" marT="18288" marB="1828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chemeClr val="tx1"/>
                          </a:solidFill>
                        </a:rPr>
                        <a:t>CREATE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 err="1"/>
                        <a:t>Create_priv</a:t>
                      </a:r>
                      <a:endParaRPr lang="en-GB" sz="3000" dirty="0"/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/>
                        <a:t>Databases, tables, or indexes</a:t>
                      </a:r>
                    </a:p>
                  </a:txBody>
                  <a:tcPr marL="18288" marR="18288" marT="18288" marB="1828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CREATE TABLESPACE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 err="1"/>
                        <a:t>Create_tablespace_priv</a:t>
                      </a:r>
                      <a:endParaRPr lang="en-GB" sz="3000" dirty="0"/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/>
                        <a:t>Server administration</a:t>
                      </a:r>
                    </a:p>
                  </a:txBody>
                  <a:tcPr marL="18288" marR="18288" marT="18288" marB="1828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CREATE USER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 err="1"/>
                        <a:t>Create_user_priv</a:t>
                      </a:r>
                      <a:endParaRPr lang="en-GB" sz="3000" dirty="0"/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/>
                        <a:t>Server administration</a:t>
                      </a:r>
                    </a:p>
                  </a:txBody>
                  <a:tcPr marL="18288" marR="18288" marT="18288" marB="1828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CREATE VIEW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Create_view_priv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Views</a:t>
                      </a:r>
                    </a:p>
                  </a:txBody>
                  <a:tcPr marL="18288" marR="18288" marT="18288" marB="1828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DELETE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Delete_priv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Tables</a:t>
                      </a:r>
                    </a:p>
                  </a:txBody>
                  <a:tcPr marL="18288" marR="18288" marT="18288" marB="1828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DROP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Drop_priv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/>
                        <a:t>Databases, tables, or views</a:t>
                      </a:r>
                    </a:p>
                  </a:txBody>
                  <a:tcPr marL="18288" marR="18288" marT="18288" marB="182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7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08458"/>
              </p:ext>
            </p:extLst>
          </p:nvPr>
        </p:nvGraphicFramePr>
        <p:xfrm>
          <a:off x="60959" y="1000651"/>
          <a:ext cx="12070080" cy="53400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85197"/>
                <a:gridCol w="4525505"/>
                <a:gridCol w="445937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ysClr val="windowText" lastClr="000000"/>
                          </a:solidFill>
                        </a:rPr>
                        <a:t>Privilege</a:t>
                      </a: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ysClr val="windowText" lastClr="000000"/>
                          </a:solidFill>
                        </a:rPr>
                        <a:t>Column (in </a:t>
                      </a:r>
                      <a:r>
                        <a:rPr lang="en-GB" sz="3000" dirty="0" err="1" smtClean="0">
                          <a:solidFill>
                            <a:sysClr val="windowText" lastClr="000000"/>
                          </a:solidFill>
                        </a:rPr>
                        <a:t>mysql.user</a:t>
                      </a:r>
                      <a:r>
                        <a:rPr lang="en-GB" sz="30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GB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/>
                </a:tc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ysClr val="windowText" lastClr="000000"/>
                          </a:solidFill>
                        </a:rPr>
                        <a:t>Context</a:t>
                      </a:r>
                    </a:p>
                  </a:txBody>
                  <a:tcPr marL="18288" marR="18288" marT="18288" marB="1828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GRANT 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Grant_priv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Databases, tables, or stored routines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Index_priv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Tables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Insert_priv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 dirty="0"/>
                        <a:t>Tables or columns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Select_priv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Tables or columns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SHOW DATABASES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Show_db_priv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Server administration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SHOW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Show_view_priv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 dirty="0"/>
                        <a:t>Views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Update_priv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Tables or columns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/>
                        <a:t>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/>
                        <a:t>Synonym for “no privileges”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000" dirty="0"/>
                        <a:t>Server administration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2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For the full list of privileges, visit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https://</a:t>
            </a:r>
            <a:r>
              <a:rPr lang="en-US" altLang="en-US" dirty="0" smtClean="0"/>
              <a:t>dev.mysql.com/doc/refman/5.7/en/privileges-provided.html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50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 smtClean="0"/>
              <a:t>mysqldump</a:t>
            </a:r>
            <a:r>
              <a:rPr lang="en-US" altLang="en-US" dirty="0" smtClean="0"/>
              <a:t> can be used to backup databases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By default, </a:t>
            </a:r>
            <a:r>
              <a:rPr lang="en-US" altLang="en-US" dirty="0" err="1" smtClean="0"/>
              <a:t>mysqldump</a:t>
            </a:r>
            <a:r>
              <a:rPr lang="en-US" altLang="en-US" dirty="0" smtClean="0"/>
              <a:t> writes output to standard output, we need to redirect the output to a file in order to backup the databases into file.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mysqldump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option </a:t>
            </a:r>
            <a:r>
              <a:rPr lang="en-US" altLang="en-US" dirty="0" smtClean="0"/>
              <a:t>&gt; </a:t>
            </a:r>
            <a:r>
              <a:rPr lang="en-US" altLang="en-US" i="1" dirty="0" smtClean="0"/>
              <a:t>filename</a:t>
            </a: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Examples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mysqldump</a:t>
            </a:r>
            <a:r>
              <a:rPr lang="en-US" altLang="en-US" dirty="0" smtClean="0"/>
              <a:t> --all-databases &gt; </a:t>
            </a:r>
            <a:r>
              <a:rPr lang="en-US" altLang="en-US" dirty="0" err="1" smtClean="0"/>
              <a:t>backup.sql</a:t>
            </a:r>
            <a:endParaRPr lang="en-US" altLang="en-US" dirty="0" smtClean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mysqldump</a:t>
            </a:r>
            <a:r>
              <a:rPr lang="en-US" altLang="en-US" dirty="0" smtClean="0"/>
              <a:t> --databases </a:t>
            </a:r>
            <a:r>
              <a:rPr lang="en-US" altLang="en-US" dirty="0" err="1" smtClean="0"/>
              <a:t>stdb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salesdb</a:t>
            </a:r>
            <a:r>
              <a:rPr lang="en-US" altLang="en-US" dirty="0" smtClean="0"/>
              <a:t> &gt; </a:t>
            </a:r>
            <a:r>
              <a:rPr lang="en-US" altLang="en-US" dirty="0" err="1" smtClean="0"/>
              <a:t>dump.sql</a:t>
            </a:r>
            <a:endParaRPr lang="en-US" altLang="en-US" dirty="0" smtClean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mysqldump</a:t>
            </a:r>
            <a:r>
              <a:rPr lang="en-US" altLang="en-US" dirty="0" smtClean="0"/>
              <a:t> –u root –p --all-databases &gt; </a:t>
            </a:r>
            <a:r>
              <a:rPr lang="en-US" altLang="en-US" dirty="0" err="1" smtClean="0"/>
              <a:t>dumpall.sql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27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reload from dump file: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From shell: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&lt; </a:t>
            </a:r>
            <a:r>
              <a:rPr lang="en-US" altLang="en-US" i="1" dirty="0" err="1" smtClean="0"/>
              <a:t>dump_file</a:t>
            </a: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From within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: source </a:t>
            </a:r>
            <a:r>
              <a:rPr lang="en-US" altLang="en-US" i="1" dirty="0" err="1" smtClean="0"/>
              <a:t>dump_file</a:t>
            </a: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7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We can schedule the database backup using </a:t>
            </a:r>
            <a:r>
              <a:rPr lang="en-US" altLang="en-US" b="1" dirty="0" err="1" smtClean="0"/>
              <a:t>Cron</a:t>
            </a:r>
            <a:r>
              <a:rPr lang="en-US" altLang="en-US" dirty="0" smtClean="0"/>
              <a:t>.</a:t>
            </a: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Each user has their own set of </a:t>
            </a:r>
            <a:r>
              <a:rPr lang="en-US" altLang="en-US" dirty="0" err="1"/>
              <a:t>Cron</a:t>
            </a:r>
            <a:r>
              <a:rPr lang="en-US" altLang="en-US" dirty="0"/>
              <a:t> jobs.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list the tasks scheduled by current user: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crontab</a:t>
            </a:r>
            <a:r>
              <a:rPr lang="en-US" altLang="en-US" dirty="0" smtClean="0"/>
              <a:t> -l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list the tasks scheduled by other user: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crontab</a:t>
            </a:r>
            <a:r>
              <a:rPr lang="en-US" altLang="en-US" dirty="0" smtClean="0"/>
              <a:t> –u </a:t>
            </a:r>
            <a:r>
              <a:rPr lang="en-US" altLang="en-US" i="1" dirty="0" err="1" smtClean="0"/>
              <a:t>user_name</a:t>
            </a:r>
            <a:r>
              <a:rPr lang="en-US" altLang="en-US" dirty="0" smtClean="0"/>
              <a:t> -l</a:t>
            </a:r>
          </a:p>
        </p:txBody>
      </p:sp>
    </p:spTree>
    <p:extLst>
      <p:ext uri="{BB962C8B-B14F-4D97-AF65-F5344CB8AC3E}">
        <p14:creationId xmlns:p14="http://schemas.microsoft.com/office/powerpoint/2010/main" val="23776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create </a:t>
            </a:r>
            <a:r>
              <a:rPr lang="en-US" altLang="en-US" dirty="0" err="1"/>
              <a:t>Cron</a:t>
            </a:r>
            <a:r>
              <a:rPr lang="en-US" altLang="en-US" dirty="0"/>
              <a:t> job: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crontab</a:t>
            </a:r>
            <a:r>
              <a:rPr lang="en-US" altLang="en-US" dirty="0"/>
              <a:t> </a:t>
            </a:r>
            <a:r>
              <a:rPr lang="en-US" altLang="en-US" dirty="0" smtClean="0"/>
              <a:t>–e (for current user)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sudo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crontab</a:t>
            </a:r>
            <a:r>
              <a:rPr lang="en-US" altLang="en-US" dirty="0" smtClean="0"/>
              <a:t> –e (for root user)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We are required to choose an editor if ther</a:t>
            </a:r>
            <a:r>
              <a:rPr lang="en-US" altLang="en-US" dirty="0" smtClean="0"/>
              <a:t>e are more than one editor.</a:t>
            </a: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56" y="3962283"/>
            <a:ext cx="7118888" cy="255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Set the password validation policy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9" y="1680883"/>
            <a:ext cx="11772722" cy="177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Each </a:t>
            </a:r>
            <a:r>
              <a:rPr lang="en-US" altLang="en-US" dirty="0" err="1" smtClean="0"/>
              <a:t>Cron</a:t>
            </a:r>
            <a:r>
              <a:rPr lang="en-US" altLang="en-US" dirty="0" smtClean="0"/>
              <a:t> job is specified in one line, which consists of 6 fields, separated by at least one space or tab.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 h </a:t>
            </a:r>
            <a:r>
              <a:rPr lang="en-US" altLang="en-US" dirty="0" err="1" smtClean="0"/>
              <a:t>dom</a:t>
            </a:r>
            <a:r>
              <a:rPr lang="en-US" altLang="en-US" dirty="0" smtClean="0"/>
              <a:t> mon </a:t>
            </a:r>
            <a:r>
              <a:rPr lang="en-US" altLang="en-US" dirty="0" err="1" smtClean="0"/>
              <a:t>dow</a:t>
            </a:r>
            <a:r>
              <a:rPr lang="en-US" altLang="en-US" dirty="0" smtClean="0"/>
              <a:t> command</a:t>
            </a:r>
            <a:endParaRPr lang="en-US" altLang="en-US" dirty="0" smtClean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 – minute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h – hour in 24-hour format (0 – 23)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dom</a:t>
            </a:r>
            <a:r>
              <a:rPr lang="en-US" altLang="en-US" dirty="0" smtClean="0"/>
              <a:t> – day of month (1 – 31)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mon – month (1 – 12)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dow</a:t>
            </a:r>
            <a:r>
              <a:rPr lang="en-US" altLang="en-US" dirty="0" smtClean="0"/>
              <a:t> – day of the week (0 – 6, represent Monday – Sunday)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We might want to use full path in command to make sure that it will run.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Examples: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0 </a:t>
            </a:r>
            <a:r>
              <a:rPr lang="en-US" altLang="en-US" dirty="0"/>
              <a:t>0 </a:t>
            </a:r>
            <a:r>
              <a:rPr lang="en-US" altLang="en-US" dirty="0" smtClean="0"/>
              <a:t>* </a:t>
            </a:r>
            <a:r>
              <a:rPr lang="en-US" altLang="en-US" dirty="0"/>
              <a:t>* * /</a:t>
            </a:r>
            <a:r>
              <a:rPr lang="en-US" altLang="en-US" dirty="0" err="1"/>
              <a:t>usr</a:t>
            </a:r>
            <a:r>
              <a:rPr lang="en-US" altLang="en-US" dirty="0"/>
              <a:t>/bin/apt-get </a:t>
            </a:r>
            <a:r>
              <a:rPr lang="en-US" altLang="en-US" dirty="0" smtClean="0"/>
              <a:t>update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Run the apt update everyday at 12am. (* is a wildcard)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0 1 1 * * /</a:t>
            </a:r>
            <a:r>
              <a:rPr lang="en-US" altLang="en-US" dirty="0" smtClean="0"/>
              <a:t>usr/local/bin/monthly_cleanup.sh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Run a script on the first day of every month at 1am.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30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However, </a:t>
            </a:r>
            <a:r>
              <a:rPr lang="en-US" altLang="en-US" dirty="0" err="1" smtClean="0"/>
              <a:t>mysqldump</a:t>
            </a:r>
            <a:r>
              <a:rPr lang="en-US" altLang="en-US" dirty="0" smtClean="0"/>
              <a:t> requires user name and password and </a:t>
            </a:r>
            <a:r>
              <a:rPr lang="en-US" altLang="en-US" dirty="0" smtClean="0"/>
              <a:t>definitely is unsafe to include password in the </a:t>
            </a:r>
            <a:r>
              <a:rPr lang="en-US" altLang="en-US" dirty="0" err="1" smtClean="0"/>
              <a:t>Cron</a:t>
            </a:r>
            <a:r>
              <a:rPr lang="en-US" altLang="en-US" dirty="0" smtClean="0"/>
              <a:t> job’s command.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Solution: place the password in user configuration file for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Copy </a:t>
            </a:r>
            <a:r>
              <a:rPr lang="en-US" altLang="en-US" b="1" dirty="0" smtClean="0"/>
              <a:t>/</a:t>
            </a:r>
            <a:r>
              <a:rPr lang="en-US" altLang="en-US" b="1" dirty="0" err="1" smtClean="0"/>
              <a:t>etc</a:t>
            </a:r>
            <a:r>
              <a:rPr lang="en-US" altLang="en-US" b="1" dirty="0" smtClean="0"/>
              <a:t>/alternatives/</a:t>
            </a:r>
            <a:r>
              <a:rPr lang="en-US" altLang="en-US" b="1" dirty="0" err="1" smtClean="0"/>
              <a:t>my.cnf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to home directory as store as </a:t>
            </a:r>
            <a:r>
              <a:rPr lang="en-US" altLang="en-US" b="1" dirty="0" smtClean="0"/>
              <a:t>.</a:t>
            </a:r>
            <a:r>
              <a:rPr lang="en-US" altLang="en-US" b="1" dirty="0" err="1" smtClean="0"/>
              <a:t>my.cnf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336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Open .</a:t>
            </a:r>
            <a:r>
              <a:rPr lang="en-US" altLang="en-US" dirty="0" err="1" smtClean="0"/>
              <a:t>my.cnf</a:t>
            </a:r>
            <a:r>
              <a:rPr lang="en-US" altLang="en-US" dirty="0" smtClean="0"/>
              <a:t> and add a [client] section.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We place the password under this section. Example: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Make sure that this file can only read by our own.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chmod</a:t>
            </a:r>
            <a:r>
              <a:rPr lang="en-US" altLang="en-US" dirty="0" smtClean="0"/>
              <a:t> 600 .</a:t>
            </a:r>
            <a:r>
              <a:rPr lang="en-US" altLang="en-US" dirty="0" err="1" smtClean="0"/>
              <a:t>my.cnf</a:t>
            </a:r>
            <a:endParaRPr lang="en-US" alt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51" y="2427900"/>
            <a:ext cx="6371698" cy="18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Now we can create a </a:t>
            </a:r>
            <a:r>
              <a:rPr lang="en-US" altLang="en-US" dirty="0" err="1" smtClean="0"/>
              <a:t>Cron</a:t>
            </a:r>
            <a:r>
              <a:rPr lang="en-US" altLang="en-US" dirty="0" smtClean="0"/>
              <a:t> job for </a:t>
            </a:r>
            <a:r>
              <a:rPr lang="en-US" altLang="en-US" dirty="0" err="1" smtClean="0"/>
              <a:t>mysqldump</a:t>
            </a:r>
            <a:r>
              <a:rPr lang="en-US" altLang="en-US" dirty="0" smtClean="0"/>
              <a:t>. Example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8" y="2278251"/>
            <a:ext cx="119571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Table maintenance statements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/>
              <a:t>CHECK TABLE </a:t>
            </a:r>
            <a:r>
              <a:rPr lang="en-GB" altLang="en-US" dirty="0" smtClean="0"/>
              <a:t>checks </a:t>
            </a:r>
            <a:r>
              <a:rPr lang="en-GB" altLang="en-US" dirty="0"/>
              <a:t>a table or tables for </a:t>
            </a:r>
            <a:r>
              <a:rPr lang="en-GB" altLang="en-US" dirty="0" smtClean="0"/>
              <a:t>error.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Example: CHECK TABLE </a:t>
            </a:r>
            <a:r>
              <a:rPr lang="en-US" altLang="en-US" dirty="0" err="1" smtClean="0"/>
              <a:t>mysql.user</a:t>
            </a:r>
            <a:r>
              <a:rPr lang="en-US" altLang="en-US" dirty="0" smtClean="0"/>
              <a:t>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/>
              <a:t>OPTIMIZE TABLE </a:t>
            </a:r>
            <a:r>
              <a:rPr lang="en-GB" altLang="en-US" dirty="0" smtClean="0"/>
              <a:t>reorganises </a:t>
            </a:r>
            <a:r>
              <a:rPr lang="en-GB" altLang="en-US" dirty="0"/>
              <a:t>the physical storage of table data and associated index data, to reduce storage space and improve I/O </a:t>
            </a:r>
            <a:r>
              <a:rPr lang="en-GB" altLang="en-US" dirty="0" smtClean="0"/>
              <a:t>efficiency.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/>
              <a:t>REPAIR </a:t>
            </a:r>
            <a:r>
              <a:rPr lang="en-GB" altLang="en-US" b="1" dirty="0" smtClean="0"/>
              <a:t>TABLE </a:t>
            </a:r>
            <a:r>
              <a:rPr lang="en-GB" altLang="en-US" dirty="0"/>
              <a:t>repairs a possibly corrupted </a:t>
            </a:r>
            <a:r>
              <a:rPr lang="en-GB" altLang="en-US" dirty="0" smtClean="0"/>
              <a:t>table.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Visit </a:t>
            </a:r>
            <a:r>
              <a:rPr lang="en-GB" altLang="en-US" dirty="0" smtClean="0">
                <a:hlinkClick r:id="rId3"/>
              </a:rPr>
              <a:t>https</a:t>
            </a:r>
            <a:r>
              <a:rPr lang="en-GB" altLang="en-US" dirty="0">
                <a:hlinkClick r:id="rId3"/>
              </a:rPr>
              <a:t>://</a:t>
            </a:r>
            <a:r>
              <a:rPr lang="en-GB" altLang="en-US" dirty="0" smtClean="0">
                <a:hlinkClick r:id="rId3"/>
              </a:rPr>
              <a:t>dev.mysql.com/doc/refman/5.7/en/table-maintenance-sql.html</a:t>
            </a:r>
            <a:r>
              <a:rPr lang="en-GB" altLang="en-US" dirty="0" smtClean="0"/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5275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143276"/>
            <a:ext cx="7416800" cy="5320748"/>
          </a:xfrm>
        </p:spPr>
      </p:pic>
    </p:spTree>
    <p:extLst>
      <p:ext uri="{BB962C8B-B14F-4D97-AF65-F5344CB8AC3E}">
        <p14:creationId xmlns:p14="http://schemas.microsoft.com/office/powerpoint/2010/main" val="11079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Remove anonymous users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4" y="1627583"/>
            <a:ext cx="11968552" cy="28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Disable remote root login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5" y="2003613"/>
            <a:ext cx="11609650" cy="190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Remove “test” database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9" y="1621228"/>
            <a:ext cx="11663082" cy="47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Reload privilege tables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64" y="1761565"/>
            <a:ext cx="11277272" cy="15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Start the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command prompt: </a:t>
            </a:r>
            <a:r>
              <a:rPr lang="en-US" altLang="en-US" dirty="0" err="1" smtClean="0"/>
              <a:t>sudo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mysql</a:t>
            </a: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1" y="1797619"/>
            <a:ext cx="11042158" cy="42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MySQL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view user: select user, host from </a:t>
            </a:r>
            <a:r>
              <a:rPr lang="en-US" altLang="en-US" dirty="0" err="1" smtClean="0"/>
              <a:t>mysql.user</a:t>
            </a:r>
            <a:r>
              <a:rPr lang="en-US" altLang="en-US" dirty="0" smtClean="0"/>
              <a:t>;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52" y="1617643"/>
            <a:ext cx="7494496" cy="36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10660</TotalTime>
  <Words>1325</Words>
  <Application>Microsoft Office PowerPoint</Application>
  <PresentationFormat>Widescreen</PresentationFormat>
  <Paragraphs>319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Retrospect</vt:lpstr>
      <vt:lpstr>UEEN 3113 / 3413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UEEN 3113</dc:title>
  <dc:creator>Madhavan Nair</dc:creator>
  <cp:lastModifiedBy>user</cp:lastModifiedBy>
  <cp:revision>466</cp:revision>
  <cp:lastPrinted>2017-01-17T01:46:07Z</cp:lastPrinted>
  <dcterms:created xsi:type="dcterms:W3CDTF">2015-01-11T01:51:28Z</dcterms:created>
  <dcterms:modified xsi:type="dcterms:W3CDTF">2018-03-21T20:27:43Z</dcterms:modified>
</cp:coreProperties>
</file>