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08" r:id="rId3"/>
    <p:sldId id="309" r:id="rId4"/>
    <p:sldId id="318" r:id="rId5"/>
    <p:sldId id="311" r:id="rId6"/>
    <p:sldId id="312" r:id="rId7"/>
    <p:sldId id="313" r:id="rId8"/>
    <p:sldId id="319" r:id="rId9"/>
    <p:sldId id="320" r:id="rId10"/>
    <p:sldId id="314" r:id="rId11"/>
    <p:sldId id="321" r:id="rId12"/>
    <p:sldId id="315" r:id="rId13"/>
    <p:sldId id="322" r:id="rId14"/>
    <p:sldId id="316" r:id="rId15"/>
    <p:sldId id="317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23" r:id="rId26"/>
    <p:sldId id="333" r:id="rId27"/>
    <p:sldId id="304" r:id="rId2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84" y="7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021D94D-22D8-4287-94AA-A73A6DF43D2D}" type="datetimeFigureOut">
              <a:rPr lang="en-US" smtClean="0"/>
              <a:t>3/6/2018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A9CB65B-AFAB-4F35-A1B7-D66430AC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619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8931C-8281-40FE-BCD9-58CB512BA01D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C5694-1ED9-492D-84B6-DB127ED24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77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111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784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95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038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97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3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804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581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590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540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708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9014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09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06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164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5410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392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475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766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955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19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054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027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98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48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69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652590"/>
            <a:ext cx="12192000" cy="205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E2D6473-DF6D-4702-B328-E0DD40540A4E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26F7E3A-B166-407D-9866-32884E7D5B3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" y="39756"/>
            <a:ext cx="12131040" cy="804672"/>
          </a:xfrm>
        </p:spPr>
        <p:txBody>
          <a:bodyPr/>
          <a:lstStyle>
            <a:lvl1pPr marL="0" algn="ctr"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" y="954157"/>
            <a:ext cx="12070080" cy="5698434"/>
          </a:xfrm>
          <a:noFill/>
        </p:spPr>
        <p:txBody>
          <a:bodyPr/>
          <a:lstStyle>
            <a:lvl1pPr>
              <a:defRPr sz="4000"/>
            </a:lvl1pPr>
            <a:lvl2pPr>
              <a:defRPr sz="3700"/>
            </a:lvl2pPr>
            <a:lvl3pPr>
              <a:defRPr sz="3400"/>
            </a:lvl3pPr>
            <a:lvl4pPr>
              <a:defRPr sz="31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0EBB0C4-6273-4C6E-B9BD-2EDC30F1CD52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9CAD897-D46E-4AD2-BD9B-49DD3E64087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652590"/>
            <a:ext cx="12192000" cy="205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" y="35004"/>
            <a:ext cx="12131040" cy="804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" y="950976"/>
            <a:ext cx="12070080" cy="57016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480" y="892684"/>
            <a:ext cx="12131040" cy="0"/>
          </a:xfrm>
          <a:prstGeom prst="line">
            <a:avLst/>
          </a:prstGeom>
          <a:ln w="2857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4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/>
              <a:t>UEEN 3113 / 3413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 smtClean="0"/>
              <a:t>Server Configuration and management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61" y="4384343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4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Package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We can add additional repository but it’s safer not to add it into </a:t>
            </a:r>
            <a:r>
              <a:rPr lang="en-US" altLang="en-US" dirty="0" err="1" smtClean="0"/>
              <a:t>sources.list</a:t>
            </a:r>
            <a:r>
              <a:rPr lang="en-US" altLang="en-US" dirty="0" smtClean="0"/>
              <a:t>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Create a separate .list file in /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/apt/</a:t>
            </a:r>
            <a:r>
              <a:rPr lang="en-US" altLang="en-US" dirty="0" err="1" smtClean="0"/>
              <a:t>sources.list.d</a:t>
            </a:r>
            <a:r>
              <a:rPr lang="en-US" altLang="en-US" dirty="0" smtClean="0"/>
              <a:t>/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apt will use the </a:t>
            </a:r>
            <a:r>
              <a:rPr lang="en-US" altLang="en-US" dirty="0" err="1" smtClean="0"/>
              <a:t>sources.list</a:t>
            </a:r>
            <a:r>
              <a:rPr lang="en-US" altLang="en-US" dirty="0" smtClean="0"/>
              <a:t> and all .list file in /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/apt/</a:t>
            </a:r>
            <a:r>
              <a:rPr lang="en-US" altLang="en-US" dirty="0" err="1" smtClean="0"/>
              <a:t>sources.list.d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573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Package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Example, to create a .list file for </a:t>
            </a:r>
            <a:r>
              <a:rPr lang="en-US" altLang="en-US" dirty="0" err="1" smtClean="0"/>
              <a:t>ownCloud</a:t>
            </a:r>
            <a:r>
              <a:rPr lang="en-US" altLang="en-US" dirty="0" smtClean="0"/>
              <a:t> repository: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400" dirty="0"/>
              <a:t>e</a:t>
            </a:r>
            <a:r>
              <a:rPr lang="en-US" altLang="en-US" sz="3400" dirty="0" smtClean="0"/>
              <a:t>cho ‘deb http://download.owncloud.org/download/repositories/production/Ubuntu_16.04/ /’ &gt; /</a:t>
            </a:r>
            <a:r>
              <a:rPr lang="en-US" altLang="en-US" sz="3400" dirty="0" err="1" smtClean="0"/>
              <a:t>etc</a:t>
            </a:r>
            <a:r>
              <a:rPr lang="en-US" altLang="en-US" sz="3400" dirty="0" smtClean="0"/>
              <a:t>/apt/</a:t>
            </a:r>
            <a:r>
              <a:rPr lang="en-US" altLang="en-US" sz="3400" dirty="0" err="1" smtClean="0"/>
              <a:t>sources.list.d</a:t>
            </a:r>
            <a:r>
              <a:rPr lang="en-US" altLang="en-US" sz="3400" dirty="0" smtClean="0"/>
              <a:t>/</a:t>
            </a:r>
            <a:r>
              <a:rPr lang="en-US" altLang="en-US" sz="3400" dirty="0" err="1" smtClean="0"/>
              <a:t>owncloud.list</a:t>
            </a:r>
            <a:endParaRPr lang="en-US" altLang="en-US" sz="3400" dirty="0" smtClean="0"/>
          </a:p>
          <a:p>
            <a:pPr marL="231775" lvl="0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31775" lvl="0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Next, </a:t>
            </a:r>
            <a:r>
              <a:rPr lang="en-GB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we also need to install the GNU Privacy Guard (</a:t>
            </a:r>
            <a:r>
              <a:rPr lang="en-GB" altLang="en-US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GnuPG</a:t>
            </a:r>
            <a:r>
              <a:rPr lang="en-GB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) key </a:t>
            </a:r>
            <a:r>
              <a:rPr lang="en-GB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for </a:t>
            </a:r>
            <a:r>
              <a:rPr lang="en-GB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repository, to helps our system verify that the packages </a:t>
            </a:r>
            <a:r>
              <a:rPr lang="en-GB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have </a:t>
            </a:r>
            <a:r>
              <a:rPr lang="en-GB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been signed by the appropriate party.</a:t>
            </a:r>
            <a:endParaRPr lang="en-US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48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Package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Instruction to install the key will usually be </a:t>
            </a:r>
            <a:r>
              <a:rPr lang="en-GB" altLang="en-US" dirty="0" smtClean="0"/>
              <a:t>listed </a:t>
            </a:r>
            <a:r>
              <a:rPr lang="en-GB" altLang="en-US" dirty="0"/>
              <a:t>on the site </a:t>
            </a:r>
            <a:r>
              <a:rPr lang="en-GB" altLang="en-US" dirty="0" smtClean="0"/>
              <a:t>for </a:t>
            </a:r>
            <a:r>
              <a:rPr lang="en-GB" altLang="en-US" dirty="0"/>
              <a:t>the repository </a:t>
            </a:r>
            <a:r>
              <a:rPr lang="en-GB" altLang="en-US" dirty="0" smtClean="0"/>
              <a:t>we're </a:t>
            </a:r>
            <a:r>
              <a:rPr lang="en-GB" altLang="en-US" dirty="0"/>
              <a:t>adding</a:t>
            </a:r>
            <a:r>
              <a:rPr lang="en-GB" altLang="en-US" dirty="0" smtClean="0"/>
              <a:t>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Example, to install key for </a:t>
            </a:r>
            <a:r>
              <a:rPr lang="en-US" altLang="en-US" dirty="0" err="1" smtClean="0"/>
              <a:t>ownCloud</a:t>
            </a:r>
            <a:endParaRPr lang="en-US" altLang="en-US" dirty="0" smtClean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400" dirty="0" smtClean="0"/>
              <a:t>Firstly, run the following command: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400" dirty="0" err="1" smtClean="0"/>
              <a:t>wget</a:t>
            </a:r>
            <a:r>
              <a:rPr lang="en-US" altLang="en-US" sz="3400" dirty="0" smtClean="0"/>
              <a:t> -</a:t>
            </a:r>
            <a:r>
              <a:rPr lang="en-US" altLang="en-US" sz="3400" dirty="0" err="1" smtClean="0"/>
              <a:t>nv</a:t>
            </a:r>
            <a:r>
              <a:rPr lang="en-US" altLang="en-US" sz="3400" dirty="0" smtClean="0"/>
              <a:t> https://download.owncloud.org/download/repositories/production/Ubuntu_16.04/Release.key -O </a:t>
            </a:r>
            <a:r>
              <a:rPr lang="en-US" altLang="en-US" sz="3400" dirty="0" err="1" smtClean="0"/>
              <a:t>Release.key</a:t>
            </a:r>
            <a:endParaRPr lang="en-US" altLang="en-US" sz="3400" dirty="0" smtClean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3400" dirty="0" smtClean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400" dirty="0" smtClean="0"/>
              <a:t>Then, run the following command:</a:t>
            </a:r>
            <a:endParaRPr lang="en-US" altLang="en-US" sz="3400" dirty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400" dirty="0" smtClean="0"/>
              <a:t>apt-key add - &lt; </a:t>
            </a:r>
            <a:r>
              <a:rPr lang="en-US" altLang="en-US" sz="3400" dirty="0" err="1" smtClean="0"/>
              <a:t>Release.key</a:t>
            </a:r>
            <a:endParaRPr lang="en-US" altLang="en-US" sz="3400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399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Package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Remember to run apt update / apt-get update </a:t>
            </a:r>
            <a:r>
              <a:rPr lang="en-US" altLang="en-US" smtClean="0"/>
              <a:t>to refresh the sources.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083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Package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There is another </a:t>
            </a:r>
            <a:r>
              <a:rPr lang="en-GB" altLang="en-US" dirty="0"/>
              <a:t>type of repository, known as </a:t>
            </a:r>
            <a:r>
              <a:rPr lang="en-GB" altLang="en-US" b="1" dirty="0" smtClean="0"/>
              <a:t>Personal </a:t>
            </a:r>
            <a:r>
              <a:rPr lang="en-GB" altLang="en-US" b="1" dirty="0"/>
              <a:t>Package Archive (PPA</a:t>
            </a:r>
            <a:r>
              <a:rPr lang="en-GB" altLang="en-US" b="1" dirty="0" smtClean="0"/>
              <a:t>)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Usually </a:t>
            </a:r>
            <a:r>
              <a:rPr lang="en-GB" altLang="en-US" dirty="0"/>
              <a:t>very small repositories, often including a </a:t>
            </a:r>
            <a:r>
              <a:rPr lang="en-GB" altLang="en-US" dirty="0" smtClean="0"/>
              <a:t>single </a:t>
            </a:r>
            <a:r>
              <a:rPr lang="en-GB" altLang="en-US" dirty="0"/>
              <a:t>application that serves </a:t>
            </a:r>
            <a:r>
              <a:rPr lang="en-GB" altLang="en-US" dirty="0" smtClean="0"/>
              <a:t>for a </a:t>
            </a:r>
            <a:r>
              <a:rPr lang="en-GB" altLang="en-US" dirty="0"/>
              <a:t>single purpose</a:t>
            </a:r>
            <a:r>
              <a:rPr lang="en-GB" altLang="en-US" dirty="0" smtClean="0"/>
              <a:t>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PPA is often used to </a:t>
            </a:r>
            <a:r>
              <a:rPr lang="en-GB" altLang="en-US" dirty="0"/>
              <a:t>house software packages </a:t>
            </a:r>
            <a:r>
              <a:rPr lang="en-GB" altLang="en-US" dirty="0" smtClean="0"/>
              <a:t>at </a:t>
            </a:r>
            <a:r>
              <a:rPr lang="en-GB" altLang="en-US" dirty="0"/>
              <a:t>a specific major version</a:t>
            </a:r>
            <a:r>
              <a:rPr lang="en-GB" altLang="en-US" dirty="0" smtClean="0"/>
              <a:t>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PPAs are generally added to </a:t>
            </a:r>
            <a:r>
              <a:rPr lang="en-GB" altLang="en-US" dirty="0" smtClean="0"/>
              <a:t>repository with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apt-add-repository </a:t>
            </a:r>
            <a:r>
              <a:rPr lang="en-GB" altLang="en-US" i="1" dirty="0" smtClean="0"/>
              <a:t>OR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</a:t>
            </a:r>
            <a:r>
              <a:rPr lang="en-US" altLang="en-US" dirty="0" smtClean="0"/>
              <a:t>dd-apt-repository</a:t>
            </a:r>
          </a:p>
        </p:txBody>
      </p:sp>
    </p:spTree>
    <p:extLst>
      <p:ext uri="{BB962C8B-B14F-4D97-AF65-F5344CB8AC3E}">
        <p14:creationId xmlns:p14="http://schemas.microsoft.com/office/powerpoint/2010/main" val="81565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Package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Usually the instructions will be provided in the webpage. For example, instructions to install </a:t>
            </a:r>
            <a:r>
              <a:rPr lang="en-US" altLang="en-US" dirty="0" err="1" smtClean="0"/>
              <a:t>MariaDB</a:t>
            </a:r>
            <a:r>
              <a:rPr lang="en-US" altLang="en-US" dirty="0"/>
              <a:t> </a:t>
            </a:r>
            <a:r>
              <a:rPr lang="en-US" altLang="en-US" dirty="0" smtClean="0"/>
              <a:t>as provided by the official website: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 err="1"/>
              <a:t>sudo</a:t>
            </a:r>
            <a:r>
              <a:rPr lang="en-US" altLang="en-US" sz="3600" dirty="0"/>
              <a:t> apt-get install software-properties-common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 err="1"/>
              <a:t>sudo</a:t>
            </a:r>
            <a:r>
              <a:rPr lang="en-US" altLang="en-US" sz="3600" dirty="0"/>
              <a:t> apt-key </a:t>
            </a:r>
            <a:r>
              <a:rPr lang="en-US" altLang="en-US" sz="3600" dirty="0" err="1"/>
              <a:t>adv</a:t>
            </a:r>
            <a:r>
              <a:rPr lang="en-US" altLang="en-US" sz="3600" dirty="0"/>
              <a:t> --</a:t>
            </a:r>
            <a:r>
              <a:rPr lang="en-US" altLang="en-US" sz="3600" dirty="0" err="1"/>
              <a:t>recv</a:t>
            </a:r>
            <a:r>
              <a:rPr lang="en-US" altLang="en-US" sz="3600" dirty="0"/>
              <a:t>-keys --</a:t>
            </a:r>
            <a:r>
              <a:rPr lang="en-US" altLang="en-US" sz="3600" dirty="0" err="1"/>
              <a:t>keyserver</a:t>
            </a:r>
            <a:r>
              <a:rPr lang="en-US" altLang="en-US" sz="3600" dirty="0"/>
              <a:t> hkp://keyserver.ubuntu.com:80 0xF1656F24C74CD1D8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 err="1"/>
              <a:t>sudo</a:t>
            </a:r>
            <a:r>
              <a:rPr lang="en-US" altLang="en-US" sz="3600" dirty="0"/>
              <a:t> add-apt-repository 'deb [arch=amd64,i386,ppc64el] http://ossm.utm.my/mariadb/repo/10.2/ubuntu </a:t>
            </a:r>
            <a:r>
              <a:rPr lang="en-US" altLang="en-US" sz="3600" dirty="0" err="1"/>
              <a:t>xenial</a:t>
            </a:r>
            <a:r>
              <a:rPr lang="en-US" altLang="en-US" sz="3600" dirty="0"/>
              <a:t> main'</a:t>
            </a: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5494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Package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Once the key has been added, we can install it: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/>
              <a:t>sudo</a:t>
            </a:r>
            <a:r>
              <a:rPr lang="en-GB" altLang="en-US" dirty="0"/>
              <a:t> apt update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/>
              <a:t>sudo</a:t>
            </a:r>
            <a:r>
              <a:rPr lang="en-GB" altLang="en-US" dirty="0"/>
              <a:t> apt install </a:t>
            </a:r>
            <a:r>
              <a:rPr lang="en-GB" altLang="en-US" dirty="0" err="1"/>
              <a:t>mariadb</a:t>
            </a:r>
            <a:r>
              <a:rPr lang="en-GB" altLang="en-US" dirty="0"/>
              <a:t>-server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4076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Package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install updates, we will run either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apt-get upgrade </a:t>
            </a:r>
            <a:r>
              <a:rPr lang="en-US" altLang="en-US" i="1" dirty="0" smtClean="0"/>
              <a:t>OR</a:t>
            </a:r>
            <a:r>
              <a:rPr lang="en-US" altLang="en-US" dirty="0" smtClean="0"/>
              <a:t> apt upgrade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apt-get </a:t>
            </a:r>
            <a:r>
              <a:rPr lang="en-US" altLang="en-US" dirty="0" err="1" smtClean="0"/>
              <a:t>dist</a:t>
            </a:r>
            <a:r>
              <a:rPr lang="en-US" altLang="en-US" dirty="0" smtClean="0"/>
              <a:t>-upgrade </a:t>
            </a:r>
            <a:r>
              <a:rPr lang="en-US" altLang="en-US" i="1" dirty="0" smtClean="0"/>
              <a:t>OR</a:t>
            </a:r>
            <a:r>
              <a:rPr lang="en-US" altLang="en-US" dirty="0" smtClean="0"/>
              <a:t> apt </a:t>
            </a:r>
            <a:r>
              <a:rPr lang="en-US" altLang="en-US" dirty="0" err="1" smtClean="0"/>
              <a:t>dist</a:t>
            </a:r>
            <a:r>
              <a:rPr lang="en-US" altLang="en-US" dirty="0" smtClean="0"/>
              <a:t>-upgrade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apt-get upgrade is the safest to </a:t>
            </a:r>
            <a:r>
              <a:rPr lang="en-GB" altLang="en-US" dirty="0" smtClean="0"/>
              <a:t>use because it will </a:t>
            </a:r>
            <a:r>
              <a:rPr lang="en-GB" altLang="en-US" dirty="0"/>
              <a:t>not remove any </a:t>
            </a:r>
            <a:r>
              <a:rPr lang="en-GB" altLang="en-US" dirty="0" smtClean="0"/>
              <a:t>packages. </a:t>
            </a:r>
            <a:r>
              <a:rPr lang="en-GB" altLang="en-US" dirty="0"/>
              <a:t>However, it won't pull down any new </a:t>
            </a:r>
            <a:r>
              <a:rPr lang="en-GB" altLang="en-US" dirty="0" smtClean="0"/>
              <a:t>dependencies </a:t>
            </a:r>
            <a:r>
              <a:rPr lang="en-GB" altLang="en-US" dirty="0"/>
              <a:t>either</a:t>
            </a:r>
            <a:r>
              <a:rPr lang="en-GB" altLang="en-US" dirty="0" smtClean="0"/>
              <a:t>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Updates any installed packages.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The server </a:t>
            </a:r>
            <a:r>
              <a:rPr lang="en-GB" altLang="en-US" dirty="0"/>
              <a:t>will not have updated kernels </a:t>
            </a:r>
            <a:r>
              <a:rPr lang="en-GB" altLang="en-US" dirty="0" smtClean="0"/>
              <a:t>installed.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62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Package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apt-get </a:t>
            </a:r>
            <a:r>
              <a:rPr lang="en-GB" altLang="en-US" dirty="0" err="1" smtClean="0"/>
              <a:t>dist</a:t>
            </a:r>
            <a:r>
              <a:rPr lang="en-GB" altLang="en-US" dirty="0"/>
              <a:t>-upgrade </a:t>
            </a:r>
            <a:r>
              <a:rPr lang="en-GB" altLang="en-US" dirty="0" smtClean="0"/>
              <a:t>updates everything available, including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installing </a:t>
            </a:r>
            <a:r>
              <a:rPr lang="en-GB" altLang="en-US" dirty="0"/>
              <a:t>a new package as a dependency that wasn't required </a:t>
            </a:r>
            <a:r>
              <a:rPr lang="en-GB" altLang="en-US" dirty="0" smtClean="0"/>
              <a:t>before.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removing a </a:t>
            </a:r>
            <a:r>
              <a:rPr lang="en-GB" altLang="en-US" dirty="0"/>
              <a:t>package </a:t>
            </a:r>
            <a:r>
              <a:rPr lang="en-GB" altLang="en-US" dirty="0" smtClean="0"/>
              <a:t>if necessary in </a:t>
            </a:r>
            <a:r>
              <a:rPr lang="en-GB" altLang="en-US" dirty="0"/>
              <a:t>order to satisfy a </a:t>
            </a:r>
            <a:r>
              <a:rPr lang="en-GB" altLang="en-US" dirty="0" smtClean="0"/>
              <a:t>dependency.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i</a:t>
            </a:r>
            <a:r>
              <a:rPr lang="en-GB" altLang="en-US" dirty="0" smtClean="0"/>
              <a:t>f </a:t>
            </a:r>
            <a:r>
              <a:rPr lang="en-GB" altLang="en-US" dirty="0"/>
              <a:t>an </a:t>
            </a:r>
            <a:r>
              <a:rPr lang="en-GB" altLang="en-US" dirty="0" smtClean="0"/>
              <a:t>updated </a:t>
            </a:r>
            <a:r>
              <a:rPr lang="en-GB" altLang="en-US" dirty="0"/>
              <a:t>kernel is available, it will be </a:t>
            </a:r>
            <a:r>
              <a:rPr lang="en-GB" altLang="en-US" dirty="0" smtClean="0"/>
              <a:t>installed.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22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Package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Running apt-get </a:t>
            </a:r>
            <a:r>
              <a:rPr lang="en-GB" altLang="en-US" dirty="0" err="1" smtClean="0"/>
              <a:t>dist</a:t>
            </a:r>
            <a:r>
              <a:rPr lang="en-GB" altLang="en-US" dirty="0" smtClean="0"/>
              <a:t>-upgrade after apt-get upgrade will narrow down the list of packages, which we can go through.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In case of kernel update, Ubuntu will </a:t>
            </a:r>
            <a:r>
              <a:rPr lang="en-GB" altLang="en-US" dirty="0" smtClean="0"/>
              <a:t>install </a:t>
            </a:r>
            <a:r>
              <a:rPr lang="en-GB" altLang="en-US" dirty="0"/>
              <a:t>the updated kernel alongside </a:t>
            </a:r>
            <a:r>
              <a:rPr lang="en-GB" altLang="en-US" dirty="0" smtClean="0"/>
              <a:t>with the existing one.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GRUB boot loader will be updated automatically to boot the new kernel the next </a:t>
            </a:r>
            <a:r>
              <a:rPr lang="en-GB" altLang="en-US" dirty="0" smtClean="0"/>
              <a:t>time we reboot the server.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If the new kernel causes problems, we still can boot the server with previously working kernel.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259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Package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Mostly used commands: apt-get, apt-cache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Most </a:t>
            </a:r>
            <a:r>
              <a:rPr lang="en-GB" altLang="en-US" dirty="0"/>
              <a:t>commonly used </a:t>
            </a:r>
            <a:r>
              <a:rPr lang="en-GB" altLang="en-US" dirty="0" smtClean="0"/>
              <a:t>commands </a:t>
            </a:r>
            <a:r>
              <a:rPr lang="en-GB" altLang="en-US" dirty="0"/>
              <a:t>are scattered across apt-get and </a:t>
            </a:r>
            <a:r>
              <a:rPr lang="en-GB" altLang="en-US" dirty="0" smtClean="0"/>
              <a:t>apt-cache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Low level command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There are a lot of functionalities </a:t>
            </a:r>
            <a:r>
              <a:rPr lang="en-GB" dirty="0"/>
              <a:t>which are perhaps never used by an average Linux </a:t>
            </a:r>
            <a:r>
              <a:rPr lang="en-GB" dirty="0" smtClean="0"/>
              <a:t>user</a:t>
            </a:r>
            <a:endParaRPr lang="en-US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Newer distribution uses </a:t>
            </a:r>
            <a:r>
              <a:rPr lang="en-US" altLang="en-US" b="1" dirty="0" smtClean="0"/>
              <a:t>apt</a:t>
            </a:r>
            <a:r>
              <a:rPr lang="en-US" altLang="en-US" dirty="0" smtClean="0"/>
              <a:t> command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Consists of most </a:t>
            </a:r>
            <a:r>
              <a:rPr lang="en-GB" dirty="0"/>
              <a:t>widely used </a:t>
            </a:r>
            <a:r>
              <a:rPr lang="en-GB" dirty="0" smtClean="0"/>
              <a:t>features / options </a:t>
            </a:r>
            <a:r>
              <a:rPr lang="en-GB" dirty="0"/>
              <a:t>from apt-get and apt-cache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12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Package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We </a:t>
            </a:r>
            <a:r>
              <a:rPr lang="en-GB" altLang="en-US" dirty="0"/>
              <a:t>can use </a:t>
            </a:r>
            <a:r>
              <a:rPr lang="en-GB" altLang="en-US" b="1" dirty="0"/>
              <a:t>apt-get </a:t>
            </a:r>
            <a:r>
              <a:rPr lang="en-GB" altLang="en-US" b="1" dirty="0" err="1"/>
              <a:t>autoremove</a:t>
            </a:r>
            <a:r>
              <a:rPr lang="en-GB" altLang="en-US" b="1" dirty="0"/>
              <a:t> </a:t>
            </a:r>
            <a:r>
              <a:rPr lang="en-GB" altLang="en-US" dirty="0" smtClean="0"/>
              <a:t>to remove unused packages automatically, but we shouldn’t remove older kernel until we are sure the new kernel can work well.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For other services which have been upgraded, we need to restart the services in order to take the advantages / security patches in new version.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systemctl</a:t>
            </a:r>
            <a:r>
              <a:rPr lang="en-US" altLang="en-US" dirty="0" smtClean="0"/>
              <a:t> restart </a:t>
            </a:r>
            <a:r>
              <a:rPr lang="en-US" altLang="en-US" dirty="0" err="1" smtClean="0"/>
              <a:t>service_name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390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Package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In case we need to install previous version of a package, it should be located in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</a:t>
            </a:r>
            <a:r>
              <a:rPr lang="en-GB" altLang="en-US" dirty="0" err="1"/>
              <a:t>var</a:t>
            </a:r>
            <a:r>
              <a:rPr lang="en-GB" altLang="en-US" dirty="0"/>
              <a:t>/cache/apt/archives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We can install it using </a:t>
            </a:r>
            <a:r>
              <a:rPr lang="en-US" altLang="en-US" b="1" dirty="0" err="1" smtClean="0"/>
              <a:t>dpkg</a:t>
            </a:r>
            <a:r>
              <a:rPr lang="en-US" altLang="en-US" dirty="0" smtClean="0"/>
              <a:t> command: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dpkg</a:t>
            </a:r>
            <a:r>
              <a:rPr lang="en-US" altLang="en-US" dirty="0"/>
              <a:t> -</a:t>
            </a:r>
            <a:r>
              <a:rPr lang="en-US" altLang="en-US" dirty="0" err="1"/>
              <a:t>i</a:t>
            </a:r>
            <a:r>
              <a:rPr lang="en-US" altLang="en-US" dirty="0"/>
              <a:t> /</a:t>
            </a:r>
            <a:r>
              <a:rPr lang="en-US" altLang="en-US" dirty="0" smtClean="0"/>
              <a:t>path/to/</a:t>
            </a:r>
            <a:r>
              <a:rPr lang="en-US" altLang="en-US" dirty="0" err="1" smtClean="0"/>
              <a:t>package.deb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041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Package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However, </a:t>
            </a:r>
            <a:r>
              <a:rPr lang="en-US" altLang="en-US" dirty="0" err="1" smtClean="0"/>
              <a:t>dpkg</a:t>
            </a:r>
            <a:r>
              <a:rPr lang="en-US" altLang="en-US" dirty="0" smtClean="0"/>
              <a:t> doesn’t handle dependencies. In order to resolve the dependencies, run apt command: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apt-get -f install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This command will try to fix installed packages by finding missing packages required by installed packages.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Package that installed </a:t>
            </a:r>
            <a:r>
              <a:rPr lang="en-GB" altLang="en-US" dirty="0"/>
              <a:t>as a dependency for another package will be marked as automatically </a:t>
            </a:r>
            <a:r>
              <a:rPr lang="en-GB" altLang="en-US" dirty="0" smtClean="0"/>
              <a:t>installed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a candidate for </a:t>
            </a:r>
            <a:r>
              <a:rPr lang="en-GB" altLang="en-US" dirty="0" err="1"/>
              <a:t>cleanup</a:t>
            </a:r>
            <a:r>
              <a:rPr lang="en-GB" altLang="en-US" dirty="0"/>
              <a:t> with the apt-get </a:t>
            </a:r>
            <a:r>
              <a:rPr lang="en-GB" altLang="en-US" dirty="0" err="1" smtClean="0"/>
              <a:t>autoremove</a:t>
            </a:r>
            <a:r>
              <a:rPr lang="en-GB" altLang="en-US" dirty="0" smtClean="0"/>
              <a:t> </a:t>
            </a:r>
            <a:r>
              <a:rPr lang="en-GB" altLang="en-US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10625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Package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make sure that a package won’t be removed by </a:t>
            </a:r>
            <a:r>
              <a:rPr lang="en-US" altLang="en-US" b="1" dirty="0" err="1" smtClean="0"/>
              <a:t>autoremove</a:t>
            </a:r>
            <a:r>
              <a:rPr lang="en-US" altLang="en-US" dirty="0" smtClean="0"/>
              <a:t>, we can use </a:t>
            </a:r>
            <a:r>
              <a:rPr lang="en-US" altLang="en-US" b="1" dirty="0" smtClean="0"/>
              <a:t>aptitude</a:t>
            </a:r>
            <a:r>
              <a:rPr lang="en-US" altLang="en-US" dirty="0" smtClean="0"/>
              <a:t> to unmark </a:t>
            </a:r>
            <a:r>
              <a:rPr lang="en-US" altLang="en-US" dirty="0"/>
              <a:t>that particular package </a:t>
            </a:r>
            <a:r>
              <a:rPr lang="en-US" altLang="en-US" dirty="0" smtClean="0"/>
              <a:t>as </a:t>
            </a:r>
            <a:r>
              <a:rPr lang="en-US" altLang="en-US" dirty="0"/>
              <a:t>automatically </a:t>
            </a:r>
            <a:r>
              <a:rPr lang="en-US" altLang="en-US" dirty="0" smtClean="0"/>
              <a:t>installed.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aptitude </a:t>
            </a:r>
            <a:r>
              <a:rPr lang="en-US" altLang="en-US" dirty="0" err="1"/>
              <a:t>unmarkauto</a:t>
            </a:r>
            <a:r>
              <a:rPr lang="en-US" altLang="en-US" dirty="0"/>
              <a:t> </a:t>
            </a:r>
            <a:r>
              <a:rPr lang="en-US" altLang="en-US" dirty="0" err="1" smtClean="0"/>
              <a:t>packagename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If aptitude is not installed, install it with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apt install aptitude </a:t>
            </a:r>
            <a:r>
              <a:rPr lang="en-US" altLang="en-US" i="1" dirty="0" smtClean="0"/>
              <a:t>OR</a:t>
            </a:r>
            <a:r>
              <a:rPr lang="en-US" altLang="en-US" dirty="0" smtClean="0"/>
              <a:t> apt-get install aptitude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41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Package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b="1" dirty="0"/>
              <a:t>Snap</a:t>
            </a:r>
            <a:r>
              <a:rPr lang="en-GB" altLang="en-US" dirty="0"/>
              <a:t> </a:t>
            </a:r>
            <a:r>
              <a:rPr lang="en-GB" altLang="en-US" dirty="0" smtClean="0"/>
              <a:t>packages</a:t>
            </a:r>
            <a:r>
              <a:rPr lang="en-GB" altLang="en-US" dirty="0"/>
              <a:t> </a:t>
            </a:r>
            <a:r>
              <a:rPr lang="en-GB" altLang="en-US" dirty="0" smtClean="0"/>
              <a:t>is </a:t>
            </a:r>
            <a:r>
              <a:rPr lang="en-GB" altLang="en-US" dirty="0"/>
              <a:t>a brand-new way </a:t>
            </a:r>
            <a:r>
              <a:rPr lang="en-GB" altLang="en-US" dirty="0" smtClean="0"/>
              <a:t>to </a:t>
            </a:r>
            <a:r>
              <a:rPr lang="en-GB" altLang="en-US" dirty="0"/>
              <a:t>distribute software. 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Developers </a:t>
            </a:r>
            <a:r>
              <a:rPr lang="en-GB" altLang="en-US" dirty="0"/>
              <a:t>can bundle all of the necessary prerequisites along </a:t>
            </a:r>
            <a:r>
              <a:rPr lang="en-GB" altLang="en-US" dirty="0" smtClean="0"/>
              <a:t>with their application</a:t>
            </a:r>
            <a:r>
              <a:rPr lang="en-GB" altLang="en-US" dirty="0"/>
              <a:t>, </a:t>
            </a:r>
            <a:r>
              <a:rPr lang="en-GB" altLang="en-US" dirty="0" smtClean="0"/>
              <a:t>simplifying </a:t>
            </a:r>
            <a:r>
              <a:rPr lang="en-GB" altLang="en-US" dirty="0"/>
              <a:t>the deployment </a:t>
            </a:r>
            <a:r>
              <a:rPr lang="en-GB" altLang="en-US" dirty="0" smtClean="0"/>
              <a:t>process.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Snap packages operate independently of repositories. </a:t>
            </a:r>
            <a:r>
              <a:rPr lang="en-GB" dirty="0"/>
              <a:t/>
            </a:r>
            <a:br>
              <a:rPr lang="en-GB" dirty="0"/>
            </a:br>
            <a:r>
              <a:rPr lang="en-GB" altLang="en-US" dirty="0" smtClean="0"/>
              <a:t>It </a:t>
            </a:r>
            <a:r>
              <a:rPr lang="en-GB" altLang="en-US" dirty="0" smtClean="0"/>
              <a:t>don't </a:t>
            </a:r>
            <a:r>
              <a:rPr lang="en-GB" altLang="en-US" dirty="0"/>
              <a:t>interfere with the underlying </a:t>
            </a:r>
            <a:r>
              <a:rPr lang="en-GB" altLang="en-US" dirty="0" smtClean="0"/>
              <a:t>distribution.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Example</a:t>
            </a:r>
            <a:r>
              <a:rPr lang="en-GB" dirty="0"/>
              <a:t>, if </a:t>
            </a:r>
            <a:r>
              <a:rPr lang="en-GB" dirty="0" smtClean="0"/>
              <a:t>an application requires </a:t>
            </a:r>
            <a:r>
              <a:rPr lang="en-GB" dirty="0"/>
              <a:t>GTK version 3.20, but the target distribution only </a:t>
            </a:r>
            <a:r>
              <a:rPr lang="en-GB" dirty="0" smtClean="0"/>
              <a:t>features GTK </a:t>
            </a:r>
            <a:r>
              <a:rPr lang="en-GB" dirty="0"/>
              <a:t>3.18, that's no problem, as a Snap package can have the required </a:t>
            </a:r>
            <a:r>
              <a:rPr lang="en-GB" dirty="0" smtClean="0"/>
              <a:t>libraries built-in.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91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Package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Why Snap packages?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Before the release of a new version of Ubuntu, </a:t>
            </a:r>
            <a:r>
              <a:rPr lang="en-GB" altLang="en-US" dirty="0" smtClean="0"/>
              <a:t>the repositories </a:t>
            </a:r>
            <a:r>
              <a:rPr lang="en-GB" altLang="en-US" dirty="0"/>
              <a:t>are "frozen</a:t>
            </a:r>
            <a:r>
              <a:rPr lang="en-GB" altLang="en-US" dirty="0" smtClean="0"/>
              <a:t>," </a:t>
            </a:r>
            <a:r>
              <a:rPr lang="en-GB" altLang="en-US" dirty="0"/>
              <a:t>no major changes are </a:t>
            </a:r>
            <a:r>
              <a:rPr lang="en-GB" altLang="en-US" dirty="0" smtClean="0"/>
              <a:t>allowed other </a:t>
            </a:r>
            <a:r>
              <a:rPr lang="en-GB" altLang="en-US" dirty="0"/>
              <a:t>than security updates</a:t>
            </a:r>
            <a:r>
              <a:rPr lang="en-GB" altLang="en-US" dirty="0" smtClean="0"/>
              <a:t>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Thus,</a:t>
            </a:r>
            <a:r>
              <a:rPr lang="en-US" altLang="en-US" dirty="0" smtClean="0"/>
              <a:t> </a:t>
            </a:r>
            <a:r>
              <a:rPr lang="en-GB" dirty="0"/>
              <a:t>an application </a:t>
            </a:r>
            <a:r>
              <a:rPr lang="en-GB" dirty="0" smtClean="0"/>
              <a:t>will typically </a:t>
            </a:r>
            <a:r>
              <a:rPr lang="en-GB" dirty="0"/>
              <a:t>be stuck at the exact same version for the entire life cycle of that </a:t>
            </a:r>
            <a:r>
              <a:rPr lang="en-GB" dirty="0" smtClean="0"/>
              <a:t>release of </a:t>
            </a:r>
            <a:r>
              <a:rPr lang="en-GB" dirty="0"/>
              <a:t>Ubuntu</a:t>
            </a:r>
            <a:r>
              <a:rPr lang="en-GB" dirty="0" smtClean="0"/>
              <a:t>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To get </a:t>
            </a:r>
            <a:r>
              <a:rPr lang="en-GB" dirty="0"/>
              <a:t>newer version, wait until the next release of Ubuntu or compile a newer </a:t>
            </a:r>
            <a:r>
              <a:rPr lang="en-GB" dirty="0" smtClean="0"/>
              <a:t>version manually.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Advantage: Ubuntu is more reliable.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16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Package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Command </a:t>
            </a:r>
            <a:r>
              <a:rPr lang="en-US" altLang="en-US" dirty="0" smtClean="0"/>
              <a:t>to manage Snap packages: snap </a:t>
            </a:r>
            <a:r>
              <a:rPr lang="en-US" altLang="en-US" i="1" dirty="0" smtClean="0"/>
              <a:t>option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Examples: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To list out all available Snap packages: </a:t>
            </a:r>
            <a:r>
              <a:rPr lang="en-GB" dirty="0"/>
              <a:t>snap </a:t>
            </a:r>
            <a:r>
              <a:rPr lang="en-GB" dirty="0" smtClean="0"/>
              <a:t>find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To search for a package, place the package after the find option, e.g.: snap find </a:t>
            </a:r>
            <a:r>
              <a:rPr lang="en-GB" dirty="0" err="1" smtClean="0"/>
              <a:t>nmap</a:t>
            </a:r>
            <a:endParaRPr lang="en-GB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To install a package, e.g. </a:t>
            </a:r>
            <a:r>
              <a:rPr lang="en-GB" dirty="0" err="1" smtClean="0"/>
              <a:t>nmap</a:t>
            </a:r>
            <a:r>
              <a:rPr lang="en-GB" dirty="0" smtClean="0"/>
              <a:t>: snap install </a:t>
            </a:r>
            <a:r>
              <a:rPr lang="en-GB" dirty="0" err="1" smtClean="0"/>
              <a:t>nmap</a:t>
            </a:r>
            <a:endParaRPr lang="en-GB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Application from Snap package will be located at /snap/bin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To remove a package: snap remove </a:t>
            </a:r>
            <a:r>
              <a:rPr lang="en-GB" altLang="en-US" dirty="0" err="1" smtClean="0"/>
              <a:t>package_name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To update a package: snap refresh </a:t>
            </a:r>
            <a:r>
              <a:rPr lang="en-GB" altLang="en-US" dirty="0" err="1"/>
              <a:t>package_name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421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1143276"/>
            <a:ext cx="7416800" cy="5320748"/>
          </a:xfrm>
        </p:spPr>
      </p:pic>
    </p:spTree>
    <p:extLst>
      <p:ext uri="{BB962C8B-B14F-4D97-AF65-F5344CB8AC3E}">
        <p14:creationId xmlns:p14="http://schemas.microsoft.com/office/powerpoint/2010/main" val="110792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Package Management</a:t>
            </a:r>
            <a:endParaRPr lang="en-GB" noProof="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432944"/>
              </p:ext>
            </p:extLst>
          </p:nvPr>
        </p:nvGraphicFramePr>
        <p:xfrm>
          <a:off x="60325" y="954088"/>
          <a:ext cx="12071349" cy="47914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4993"/>
                <a:gridCol w="3106270"/>
                <a:gridCol w="68200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b="0" dirty="0" smtClean="0">
                          <a:solidFill>
                            <a:schemeClr val="tx1"/>
                          </a:solidFill>
                        </a:rPr>
                        <a:t>apt</a:t>
                      </a:r>
                      <a:endParaRPr lang="en-GB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/>
                </a:tc>
                <a:tc>
                  <a:txBody>
                    <a:bodyPr/>
                    <a:lstStyle/>
                    <a:p>
                      <a:r>
                        <a:rPr lang="en-US" sz="3000" b="0" dirty="0" smtClean="0">
                          <a:solidFill>
                            <a:schemeClr val="tx1"/>
                          </a:solidFill>
                        </a:rPr>
                        <a:t>apt-get / apt-cache</a:t>
                      </a:r>
                      <a:endParaRPr lang="en-GB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/>
                </a:tc>
                <a:tc>
                  <a:txBody>
                    <a:bodyPr/>
                    <a:lstStyle/>
                    <a:p>
                      <a:r>
                        <a:rPr lang="en-US" sz="3000" b="0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GB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chemeClr val="tx1"/>
                          </a:solidFill>
                        </a:rPr>
                        <a:t>apt install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/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chemeClr val="tx1"/>
                          </a:solidFill>
                        </a:rPr>
                        <a:t>apt-get install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/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chemeClr val="tx1"/>
                          </a:solidFill>
                        </a:rPr>
                        <a:t>Install</a:t>
                      </a:r>
                      <a:r>
                        <a:rPr lang="en-US" sz="3000" baseline="0" dirty="0" smtClean="0">
                          <a:solidFill>
                            <a:schemeClr val="tx1"/>
                          </a:solidFill>
                        </a:rPr>
                        <a:t>s package(s).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chemeClr val="tx1"/>
                          </a:solidFill>
                        </a:rPr>
                        <a:t>apt remove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/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chemeClr val="tx1"/>
                          </a:solidFill>
                        </a:rPr>
                        <a:t>apt-get remove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/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chemeClr val="tx1"/>
                          </a:solidFill>
                        </a:rPr>
                        <a:t>Removes package(s),</a:t>
                      </a:r>
                      <a:r>
                        <a:rPr lang="en-US" sz="3000" baseline="0" dirty="0" smtClean="0">
                          <a:solidFill>
                            <a:schemeClr val="tx1"/>
                          </a:solidFill>
                        </a:rPr>
                        <a:t> left configuration files behind.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chemeClr val="tx1"/>
                          </a:solidFill>
                        </a:rPr>
                        <a:t>apt purge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/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chemeClr val="tx1"/>
                          </a:solidFill>
                        </a:rPr>
                        <a:t>apt-get purge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/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chemeClr val="tx1"/>
                          </a:solidFill>
                        </a:rPr>
                        <a:t>Removes package with configuration, even on already removed packages. It does not affect the data &amp; configuration files stored in user’s home directory.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chemeClr val="tx1"/>
                          </a:solidFill>
                        </a:rPr>
                        <a:t>apt update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/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chemeClr val="tx1"/>
                          </a:solidFill>
                        </a:rPr>
                        <a:t>apt-get 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/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chemeClr val="tx1"/>
                          </a:solidFill>
                        </a:rPr>
                        <a:t>Refreshes repository index.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chemeClr val="tx1"/>
                          </a:solidFill>
                        </a:rPr>
                        <a:t>apt upgrade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/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chemeClr val="tx1"/>
                          </a:solidFill>
                        </a:rPr>
                        <a:t>apt-get 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/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chemeClr val="tx1"/>
                          </a:solidFill>
                        </a:rPr>
                        <a:t>Upgrades all upgradable packages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09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Package Management</a:t>
            </a:r>
            <a:endParaRPr lang="en-GB" noProof="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854537"/>
              </p:ext>
            </p:extLst>
          </p:nvPr>
        </p:nvGraphicFramePr>
        <p:xfrm>
          <a:off x="60325" y="954088"/>
          <a:ext cx="12071349" cy="292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96322"/>
                <a:gridCol w="3334871"/>
                <a:gridCol w="60401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b="0" dirty="0" smtClean="0">
                          <a:solidFill>
                            <a:schemeClr val="tx1"/>
                          </a:solidFill>
                        </a:rPr>
                        <a:t>apt</a:t>
                      </a:r>
                      <a:endParaRPr lang="en-GB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/>
                </a:tc>
                <a:tc>
                  <a:txBody>
                    <a:bodyPr/>
                    <a:lstStyle/>
                    <a:p>
                      <a:r>
                        <a:rPr lang="en-US" sz="3000" b="0" dirty="0" smtClean="0">
                          <a:solidFill>
                            <a:schemeClr val="tx1"/>
                          </a:solidFill>
                        </a:rPr>
                        <a:t>apt-get / apt-cache</a:t>
                      </a:r>
                      <a:endParaRPr lang="en-GB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/>
                </a:tc>
                <a:tc>
                  <a:txBody>
                    <a:bodyPr/>
                    <a:lstStyle/>
                    <a:p>
                      <a:r>
                        <a:rPr lang="en-US" sz="3000" b="0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GB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chemeClr val="tx1"/>
                          </a:solidFill>
                        </a:rPr>
                        <a:t>apt </a:t>
                      </a:r>
                      <a:r>
                        <a:rPr lang="en-US" sz="3000" dirty="0" err="1" smtClean="0">
                          <a:solidFill>
                            <a:schemeClr val="tx1"/>
                          </a:solidFill>
                        </a:rPr>
                        <a:t>autoremove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/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chemeClr val="tx1"/>
                          </a:solidFill>
                        </a:rPr>
                        <a:t>apt-get </a:t>
                      </a:r>
                      <a:r>
                        <a:rPr lang="en-US" sz="3000" dirty="0" err="1" smtClean="0">
                          <a:solidFill>
                            <a:schemeClr val="tx1"/>
                          </a:solidFill>
                        </a:rPr>
                        <a:t>autoremove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/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chemeClr val="tx1"/>
                          </a:solidFill>
                        </a:rPr>
                        <a:t>Removes unwanted packages.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chemeClr val="tx1"/>
                          </a:solidFill>
                        </a:rPr>
                        <a:t>apt full-upgrade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/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chemeClr val="tx1"/>
                          </a:solidFill>
                        </a:rPr>
                        <a:t>apt-get </a:t>
                      </a:r>
                      <a:r>
                        <a:rPr lang="en-US" sz="3000" dirty="0" err="1" smtClean="0">
                          <a:solidFill>
                            <a:schemeClr val="tx1"/>
                          </a:solidFill>
                        </a:rPr>
                        <a:t>dist</a:t>
                      </a:r>
                      <a:r>
                        <a:rPr lang="en-US" sz="3000" dirty="0" smtClean="0">
                          <a:solidFill>
                            <a:schemeClr val="tx1"/>
                          </a:solidFill>
                        </a:rPr>
                        <a:t>-upgrade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/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chemeClr val="tx1"/>
                          </a:solidFill>
                        </a:rPr>
                        <a:t>Upgrades packages with auto-handling of dependencies.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chemeClr val="tx1"/>
                          </a:solidFill>
                        </a:rPr>
                        <a:t>apt search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/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chemeClr val="tx1"/>
                          </a:solidFill>
                        </a:rPr>
                        <a:t>apt-cache search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/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chemeClr val="tx1"/>
                          </a:solidFill>
                        </a:rPr>
                        <a:t>Searches for the program.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chemeClr val="tx1"/>
                          </a:solidFill>
                        </a:rPr>
                        <a:t>apt show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/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chemeClr val="tx1"/>
                          </a:solidFill>
                        </a:rPr>
                        <a:t>apt-cache show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/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chemeClr val="tx1"/>
                          </a:solidFill>
                        </a:rPr>
                        <a:t>Shows package details.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53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Package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When we install a package, apt </a:t>
            </a:r>
            <a:r>
              <a:rPr lang="en-GB" altLang="en-US" dirty="0"/>
              <a:t>it searches its local database for </a:t>
            </a:r>
            <a:r>
              <a:rPr lang="en-GB" altLang="en-US" dirty="0" smtClean="0"/>
              <a:t>the package.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In order to get the latest changes of packages in the repositories, run </a:t>
            </a:r>
            <a:r>
              <a:rPr lang="en-US" altLang="en-US" b="1" dirty="0" smtClean="0"/>
              <a:t>apt update </a:t>
            </a:r>
            <a:r>
              <a:rPr lang="en-US" altLang="en-US" dirty="0" smtClean="0"/>
              <a:t>or </a:t>
            </a:r>
            <a:r>
              <a:rPr lang="en-US" altLang="en-US" b="1" dirty="0" smtClean="0"/>
              <a:t>apt-get update </a:t>
            </a:r>
            <a:r>
              <a:rPr lang="en-US" altLang="en-US" dirty="0" smtClean="0"/>
              <a:t>to update the local index. No actual update will be performed.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We need to provide the exact package name to apt install or apt-get install.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Use apt search or apt-cache search to search for the exact package name.</a:t>
            </a:r>
          </a:p>
        </p:txBody>
      </p:sp>
    </p:spTree>
    <p:extLst>
      <p:ext uri="{BB962C8B-B14F-4D97-AF65-F5344CB8AC3E}">
        <p14:creationId xmlns:p14="http://schemas.microsoft.com/office/powerpoint/2010/main" val="111523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Package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Example, to search for </a:t>
            </a:r>
            <a:r>
              <a:rPr lang="en-US" altLang="en-US" dirty="0" err="1" smtClean="0"/>
              <a:t>ssh</a:t>
            </a:r>
            <a:r>
              <a:rPr lang="en-US" altLang="en-US" dirty="0" smtClean="0"/>
              <a:t> server package: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apt search </a:t>
            </a:r>
            <a:r>
              <a:rPr lang="en-US" altLang="en-US" dirty="0" err="1" smtClean="0"/>
              <a:t>ssh</a:t>
            </a:r>
            <a:r>
              <a:rPr lang="en-US" altLang="en-US" dirty="0" smtClean="0"/>
              <a:t> server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apt-cache search </a:t>
            </a:r>
            <a:r>
              <a:rPr lang="en-US" altLang="en-US" dirty="0" err="1" smtClean="0"/>
              <a:t>ssh</a:t>
            </a:r>
            <a:r>
              <a:rPr lang="en-US" altLang="en-US" dirty="0" smtClean="0"/>
              <a:t> server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make sure that the package is the package that we want, use apt show to view the details on a package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Example, to view information of the </a:t>
            </a:r>
            <a:r>
              <a:rPr lang="en-US" altLang="en-US" dirty="0" err="1" smtClean="0"/>
              <a:t>ssh</a:t>
            </a:r>
            <a:r>
              <a:rPr lang="en-US" altLang="en-US" dirty="0" smtClean="0"/>
              <a:t> server package: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apt show </a:t>
            </a:r>
            <a:r>
              <a:rPr lang="en-US" altLang="en-US" dirty="0" err="1" smtClean="0"/>
              <a:t>openssh</a:t>
            </a:r>
            <a:r>
              <a:rPr lang="en-US" altLang="en-US" dirty="0" smtClean="0"/>
              <a:t>-server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apt-cache show </a:t>
            </a:r>
            <a:r>
              <a:rPr lang="en-US" altLang="en-US" dirty="0" err="1" smtClean="0"/>
              <a:t>openssh</a:t>
            </a:r>
            <a:r>
              <a:rPr lang="en-US" altLang="en-US" dirty="0" smtClean="0"/>
              <a:t>-server</a:t>
            </a:r>
          </a:p>
        </p:txBody>
      </p:sp>
    </p:spTree>
    <p:extLst>
      <p:ext uri="{BB962C8B-B14F-4D97-AF65-F5344CB8AC3E}">
        <p14:creationId xmlns:p14="http://schemas.microsoft.com/office/powerpoint/2010/main" val="43398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Package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Most packages can be found in the repositories come with Ubuntu, as listed in </a:t>
            </a:r>
            <a:r>
              <a:rPr lang="en-US" altLang="en-US" b="1" dirty="0" smtClean="0"/>
              <a:t>/</a:t>
            </a:r>
            <a:r>
              <a:rPr lang="en-US" altLang="en-US" b="1" dirty="0" err="1" smtClean="0"/>
              <a:t>etc</a:t>
            </a:r>
            <a:r>
              <a:rPr lang="en-US" altLang="en-US" b="1" dirty="0" smtClean="0"/>
              <a:t>/apt/</a:t>
            </a:r>
            <a:r>
              <a:rPr lang="en-US" altLang="en-US" b="1" dirty="0" err="1" smtClean="0"/>
              <a:t>sources.list</a:t>
            </a:r>
            <a:endParaRPr lang="en-US" altLang="en-US" b="1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We might need to install additional repository in order the get packages / updates that are provided by Ubuntu.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Need to choose the repository carefully and make sure that it is trusted and safe.</a:t>
            </a:r>
          </a:p>
        </p:txBody>
      </p:sp>
    </p:spTree>
    <p:extLst>
      <p:ext uri="{BB962C8B-B14F-4D97-AF65-F5344CB8AC3E}">
        <p14:creationId xmlns:p14="http://schemas.microsoft.com/office/powerpoint/2010/main" val="12523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Package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An example line from </a:t>
            </a:r>
            <a:r>
              <a:rPr lang="en-US" altLang="en-US" dirty="0" err="1" smtClean="0"/>
              <a:t>sources.list</a:t>
            </a:r>
            <a:r>
              <a:rPr lang="en-US" altLang="en-US" dirty="0" smtClean="0"/>
              <a:t>: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3400" u="sng" dirty="0"/>
              <a:t>deb</a:t>
            </a:r>
            <a:r>
              <a:rPr lang="en-GB" altLang="en-US" sz="3400" dirty="0"/>
              <a:t> </a:t>
            </a:r>
            <a:r>
              <a:rPr lang="en-GB" altLang="en-US" sz="3400" u="sng" dirty="0"/>
              <a:t>http://us.archive.ubuntu.com/ubuntu/</a:t>
            </a:r>
            <a:r>
              <a:rPr lang="en-GB" altLang="en-US" sz="3400" dirty="0"/>
              <a:t> </a:t>
            </a:r>
            <a:r>
              <a:rPr lang="en-GB" altLang="en-US" sz="3400" u="sng" dirty="0" err="1"/>
              <a:t>xenial</a:t>
            </a:r>
            <a:r>
              <a:rPr lang="en-GB" altLang="en-US" sz="3400" dirty="0"/>
              <a:t> </a:t>
            </a:r>
            <a:r>
              <a:rPr lang="en-GB" altLang="en-US" sz="3400" u="sng" dirty="0"/>
              <a:t>main restricted</a:t>
            </a:r>
            <a:endParaRPr lang="en-US" altLang="en-US" sz="3400" u="sng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 dirty="0" smtClean="0"/>
              <a:t>Indicates </a:t>
            </a:r>
            <a:r>
              <a:rPr lang="en-GB" altLang="en-US" dirty="0"/>
              <a:t>whether </a:t>
            </a:r>
            <a:r>
              <a:rPr lang="en-GB" altLang="en-US" dirty="0" smtClean="0"/>
              <a:t>the </a:t>
            </a:r>
            <a:r>
              <a:rPr lang="en-GB" altLang="en-US" b="1" dirty="0"/>
              <a:t>apt</a:t>
            </a:r>
            <a:r>
              <a:rPr lang="en-GB" altLang="en-US" dirty="0"/>
              <a:t> command will find binary packages (deb) or source packages (deb-</a:t>
            </a:r>
            <a:r>
              <a:rPr lang="en-GB" altLang="en-US" dirty="0" err="1"/>
              <a:t>src</a:t>
            </a:r>
            <a:r>
              <a:rPr lang="en-GB" altLang="en-US" dirty="0" smtClean="0"/>
              <a:t>).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altLang="en-US" dirty="0" smtClean="0"/>
              <a:t>The </a:t>
            </a:r>
            <a:r>
              <a:rPr lang="en-GB" altLang="en-US" dirty="0"/>
              <a:t>actual URL </a:t>
            </a:r>
            <a:r>
              <a:rPr lang="en-GB" altLang="en-US" dirty="0" smtClean="0"/>
              <a:t>to </a:t>
            </a:r>
            <a:r>
              <a:rPr lang="en-GB" altLang="en-US" dirty="0"/>
              <a:t>reach the </a:t>
            </a:r>
            <a:r>
              <a:rPr lang="en-GB" altLang="en-US" dirty="0" smtClean="0"/>
              <a:t>repository.</a:t>
            </a:r>
            <a:endParaRPr lang="en-US" alt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altLang="en-US" dirty="0" smtClean="0"/>
              <a:t>The </a:t>
            </a:r>
            <a:r>
              <a:rPr lang="en-GB" altLang="en-US" dirty="0"/>
              <a:t>codename of the </a:t>
            </a:r>
            <a:r>
              <a:rPr lang="en-GB" altLang="en-US" dirty="0" smtClean="0"/>
              <a:t>release.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70647" y="2111189"/>
            <a:ext cx="10174045" cy="430306"/>
            <a:chOff x="470647" y="2111189"/>
            <a:chExt cx="10174045" cy="430306"/>
          </a:xfrm>
        </p:grpSpPr>
        <p:sp>
          <p:nvSpPr>
            <p:cNvPr id="4" name="Oval 3"/>
            <p:cNvSpPr/>
            <p:nvPr/>
          </p:nvSpPr>
          <p:spPr>
            <a:xfrm>
              <a:off x="470647" y="2111189"/>
              <a:ext cx="430306" cy="430306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464424" y="2111189"/>
              <a:ext cx="430306" cy="430306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8297732" y="2111189"/>
              <a:ext cx="430306" cy="430306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0214386" y="2111189"/>
              <a:ext cx="430306" cy="430306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103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Package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3400" u="sng" dirty="0" smtClean="0"/>
              <a:t>deb</a:t>
            </a:r>
            <a:r>
              <a:rPr lang="en-GB" altLang="en-US" sz="3400" dirty="0" smtClean="0"/>
              <a:t> </a:t>
            </a:r>
            <a:r>
              <a:rPr lang="en-GB" altLang="en-US" sz="3400" u="sng" dirty="0"/>
              <a:t>http://us.archive.ubuntu.com/ubuntu/</a:t>
            </a:r>
            <a:r>
              <a:rPr lang="en-GB" altLang="en-US" sz="3400" dirty="0"/>
              <a:t> </a:t>
            </a:r>
            <a:r>
              <a:rPr lang="en-GB" altLang="en-US" sz="3400" u="sng" dirty="0" err="1"/>
              <a:t>xenial</a:t>
            </a:r>
            <a:r>
              <a:rPr lang="en-GB" altLang="en-US" sz="3400" dirty="0"/>
              <a:t> </a:t>
            </a:r>
            <a:r>
              <a:rPr lang="en-GB" altLang="en-US" sz="3400" u="sng" dirty="0"/>
              <a:t>main restricted</a:t>
            </a:r>
            <a:endParaRPr lang="en-US" altLang="en-US" sz="3400" u="sng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GB" altLang="en-US" dirty="0" smtClean="0"/>
              <a:t>Indicates whether the </a:t>
            </a:r>
            <a:r>
              <a:rPr lang="en-GB" altLang="en-US" dirty="0"/>
              <a:t>repository contains </a:t>
            </a:r>
            <a:r>
              <a:rPr lang="en-GB" altLang="en-US" dirty="0" smtClean="0"/>
              <a:t>free and open source software and </a:t>
            </a:r>
            <a:r>
              <a:rPr lang="en-GB" altLang="en-US" dirty="0"/>
              <a:t>is supported officially by Canonical (the company that oversees </a:t>
            </a:r>
            <a:r>
              <a:rPr lang="en-GB" altLang="en-US" dirty="0" smtClean="0"/>
              <a:t>Ubuntu's development)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 smtClean="0"/>
              <a:t>main</a:t>
            </a:r>
            <a:r>
              <a:rPr lang="en-US" altLang="en-US" dirty="0" smtClean="0"/>
              <a:t>: source code available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en-US" b="1" dirty="0" smtClean="0"/>
              <a:t>restricted</a:t>
            </a:r>
            <a:r>
              <a:rPr lang="en-GB" altLang="en-US" dirty="0" smtClean="0"/>
              <a:t>: still </a:t>
            </a:r>
            <a:r>
              <a:rPr lang="en-GB" altLang="en-US" dirty="0"/>
              <a:t>supported, but may have a questionable </a:t>
            </a:r>
            <a:r>
              <a:rPr lang="en-GB" altLang="en-US" dirty="0" smtClean="0"/>
              <a:t>license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 smtClean="0"/>
              <a:t>universe</a:t>
            </a:r>
            <a:r>
              <a:rPr lang="en-US" altLang="en-US" dirty="0" smtClean="0"/>
              <a:t>: supported by community, not Canonical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en-US" b="1" dirty="0" smtClean="0"/>
              <a:t>multiverse</a:t>
            </a:r>
            <a:r>
              <a:rPr lang="en-GB" altLang="en-US" dirty="0"/>
              <a:t>: software </a:t>
            </a:r>
            <a:r>
              <a:rPr lang="en-GB" altLang="en-US" dirty="0" smtClean="0"/>
              <a:t>that </a:t>
            </a:r>
            <a:r>
              <a:rPr lang="en-GB" altLang="en-US" dirty="0"/>
              <a:t>is neither free nor </a:t>
            </a:r>
            <a:r>
              <a:rPr lang="en-GB" altLang="en-US" dirty="0" smtClean="0"/>
              <a:t>supported, use at own risk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70647" y="1519518"/>
            <a:ext cx="10174045" cy="430306"/>
            <a:chOff x="470647" y="2111189"/>
            <a:chExt cx="10174045" cy="430306"/>
          </a:xfrm>
        </p:grpSpPr>
        <p:sp>
          <p:nvSpPr>
            <p:cNvPr id="11" name="Oval 10"/>
            <p:cNvSpPr/>
            <p:nvPr/>
          </p:nvSpPr>
          <p:spPr>
            <a:xfrm>
              <a:off x="470647" y="2111189"/>
              <a:ext cx="430306" cy="430306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464424" y="2111189"/>
              <a:ext cx="430306" cy="430306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8297732" y="2111189"/>
              <a:ext cx="430306" cy="430306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0214386" y="2111189"/>
              <a:ext cx="430306" cy="430306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63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5980</TotalTime>
  <Words>1411</Words>
  <Application>Microsoft Office PowerPoint</Application>
  <PresentationFormat>Widescreen</PresentationFormat>
  <Paragraphs>202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Retrospect</vt:lpstr>
      <vt:lpstr>UEEN 3113 / 3413</vt:lpstr>
      <vt:lpstr>Package Management</vt:lpstr>
      <vt:lpstr>Package Management</vt:lpstr>
      <vt:lpstr>Package Management</vt:lpstr>
      <vt:lpstr>Package Management</vt:lpstr>
      <vt:lpstr>Package Management</vt:lpstr>
      <vt:lpstr>Package Management</vt:lpstr>
      <vt:lpstr>Package Management</vt:lpstr>
      <vt:lpstr>Package Management</vt:lpstr>
      <vt:lpstr>Package Management</vt:lpstr>
      <vt:lpstr>Package Management</vt:lpstr>
      <vt:lpstr>Package Management</vt:lpstr>
      <vt:lpstr>Package Management</vt:lpstr>
      <vt:lpstr>Package Management</vt:lpstr>
      <vt:lpstr>Package Management</vt:lpstr>
      <vt:lpstr>Package Management</vt:lpstr>
      <vt:lpstr>Package Management</vt:lpstr>
      <vt:lpstr>Package Management</vt:lpstr>
      <vt:lpstr>Package Management</vt:lpstr>
      <vt:lpstr>Package Management</vt:lpstr>
      <vt:lpstr>Package Management</vt:lpstr>
      <vt:lpstr>Package Management</vt:lpstr>
      <vt:lpstr>Package Management</vt:lpstr>
      <vt:lpstr>Package Management</vt:lpstr>
      <vt:lpstr>Package Management</vt:lpstr>
      <vt:lpstr>Package Management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UEEN 3113</dc:title>
  <dc:creator>Madhavan Nair</dc:creator>
  <cp:lastModifiedBy>KV</cp:lastModifiedBy>
  <cp:revision>521</cp:revision>
  <cp:lastPrinted>2017-01-17T01:46:07Z</cp:lastPrinted>
  <dcterms:created xsi:type="dcterms:W3CDTF">2015-01-11T01:51:28Z</dcterms:created>
  <dcterms:modified xsi:type="dcterms:W3CDTF">2018-03-06T17:32:00Z</dcterms:modified>
</cp:coreProperties>
</file>