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2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221044-DE48-4A32-B841-9E1549497F28}"/>
              </a:ext>
            </a:extLst>
          </p:cNvPr>
          <p:cNvSpPr>
            <a:spLocks noGrp="1"/>
          </p:cNvSpPr>
          <p:nvPr>
            <p:ph type="title" hasCustomPrompt="1"/>
          </p:nvPr>
        </p:nvSpPr>
        <p:spPr>
          <a:xfrm>
            <a:off x="365760" y="1991803"/>
            <a:ext cx="11608903" cy="2722660"/>
          </a:xfrm>
          <a:ln w="3175">
            <a:noFill/>
            <a:prstDash val="sysDot"/>
          </a:ln>
        </p:spPr>
        <p:txBody>
          <a:bodyPr anchor="ctr" anchorCtr="0"/>
          <a:lstStyle>
            <a:lvl1pPr algn="l">
              <a:lnSpc>
                <a:spcPct val="120000"/>
              </a:lnSpc>
              <a:defRPr sz="6000"/>
            </a:lvl1pPr>
          </a:lstStyle>
          <a:p>
            <a:r>
              <a:rPr lang="en-US" altLang="ko-KR" dirty="0"/>
              <a:t>Title</a:t>
            </a:r>
            <a:endParaRPr lang="ko-KR" altLang="en-US" dirty="0"/>
          </a:p>
        </p:txBody>
      </p:sp>
      <p:sp>
        <p:nvSpPr>
          <p:cNvPr id="6" name="직사각형 6">
            <a:extLst>
              <a:ext uri="{FF2B5EF4-FFF2-40B4-BE49-F238E27FC236}">
                <a16:creationId xmlns:a16="http://schemas.microsoft.com/office/drawing/2014/main" id="{7B78CB3B-F115-4D65-AACA-2B3F1C6E23F6}"/>
              </a:ext>
            </a:extLst>
          </p:cNvPr>
          <p:cNvSpPr/>
          <p:nvPr userDrawn="1"/>
        </p:nvSpPr>
        <p:spPr>
          <a:xfrm>
            <a:off x="0" y="-2"/>
            <a:ext cx="182880" cy="6858001"/>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p>
        </p:txBody>
      </p:sp>
      <p:sp>
        <p:nvSpPr>
          <p:cNvPr id="8" name="직사각형 7">
            <a:extLst>
              <a:ext uri="{FF2B5EF4-FFF2-40B4-BE49-F238E27FC236}">
                <a16:creationId xmlns:a16="http://schemas.microsoft.com/office/drawing/2014/main" id="{56B652EA-D23F-479B-B3CA-FF5CFC79C576}"/>
              </a:ext>
            </a:extLst>
          </p:cNvPr>
          <p:cNvSpPr/>
          <p:nvPr/>
        </p:nvSpPr>
        <p:spPr>
          <a:xfrm>
            <a:off x="2651" y="2143537"/>
            <a:ext cx="182880" cy="2570925"/>
          </a:xfrm>
          <a:prstGeom prst="rect">
            <a:avLst/>
          </a:prstGeom>
          <a:solidFill>
            <a:srgbClr val="FFC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p>
        </p:txBody>
      </p:sp>
      <p:sp>
        <p:nvSpPr>
          <p:cNvPr id="13" name="Text Placeholder 12">
            <a:extLst>
              <a:ext uri="{FF2B5EF4-FFF2-40B4-BE49-F238E27FC236}">
                <a16:creationId xmlns:a16="http://schemas.microsoft.com/office/drawing/2014/main" id="{43FD39D2-19CD-485E-ADD7-BB1FAD3C528D}"/>
              </a:ext>
            </a:extLst>
          </p:cNvPr>
          <p:cNvSpPr>
            <a:spLocks noGrp="1"/>
          </p:cNvSpPr>
          <p:nvPr>
            <p:ph type="body" sz="quarter" idx="10" hasCustomPrompt="1"/>
          </p:nvPr>
        </p:nvSpPr>
        <p:spPr>
          <a:xfrm>
            <a:off x="365124" y="4894263"/>
            <a:ext cx="11610483" cy="1125537"/>
          </a:xfrm>
        </p:spPr>
        <p:txBody>
          <a:bodyPr/>
          <a:lstStyle>
            <a:lvl1pPr marL="0" indent="0">
              <a:lnSpc>
                <a:spcPct val="100000"/>
              </a:lnSpc>
              <a:buNone/>
              <a:defRPr/>
            </a:lvl1pPr>
            <a:lvl4pPr marL="1371544" indent="0">
              <a:buNone/>
              <a:defRPr/>
            </a:lvl4pPr>
          </a:lstStyle>
          <a:p>
            <a:pPr lvl="0"/>
            <a:r>
              <a:rPr lang="en-US" dirty="0"/>
              <a:t>Author</a:t>
            </a:r>
          </a:p>
          <a:p>
            <a:pPr lvl="0"/>
            <a:r>
              <a:rPr lang="en-US" dirty="0"/>
              <a:t>Date</a:t>
            </a:r>
          </a:p>
        </p:txBody>
      </p:sp>
    </p:spTree>
    <p:extLst>
      <p:ext uri="{BB962C8B-B14F-4D97-AF65-F5344CB8AC3E}">
        <p14:creationId xmlns:p14="http://schemas.microsoft.com/office/powerpoint/2010/main" val="109955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7AC3D65-0578-4402-9048-BBDAE8AE7E30}"/>
              </a:ext>
            </a:extLst>
          </p:cNvPr>
          <p:cNvSpPr>
            <a:spLocks noGrp="1"/>
          </p:cNvSpPr>
          <p:nvPr>
            <p:ph idx="1" hasCustomPrompt="1"/>
          </p:nvPr>
        </p:nvSpPr>
        <p:spPr>
          <a:xfrm>
            <a:off x="325120" y="1825625"/>
            <a:ext cx="11649544" cy="4351338"/>
          </a:xfrm>
        </p:spPr>
        <p:txBody>
          <a:bodyPr>
            <a:normAutofit/>
          </a:bodyPr>
          <a:lstStyle>
            <a:lvl1pPr>
              <a:lnSpc>
                <a:spcPct val="130000"/>
              </a:lnSpc>
              <a:defRPr sz="2200">
                <a:latin typeface="+mn-lt"/>
              </a:defRPr>
            </a:lvl1pPr>
            <a:lvl2pPr marL="685772" indent="-228590">
              <a:lnSpc>
                <a:spcPct val="130000"/>
              </a:lnSpc>
              <a:buFont typeface="Courier New" panose="02070309020205020404" pitchFamily="49" charset="0"/>
              <a:buChar char="o"/>
              <a:defRPr sz="2000">
                <a:latin typeface="+mn-lt"/>
              </a:defRPr>
            </a:lvl2pPr>
            <a:lvl3pPr>
              <a:lnSpc>
                <a:spcPct val="130000"/>
              </a:lnSpc>
              <a:defRPr sz="1800">
                <a:latin typeface="+mn-lt"/>
              </a:defRPr>
            </a:lvl3pPr>
            <a:lvl4pPr>
              <a:lnSpc>
                <a:spcPct val="130000"/>
              </a:lnSpc>
              <a:defRPr sz="1600">
                <a:latin typeface="+mn-lt"/>
              </a:defRPr>
            </a:lvl4pPr>
            <a:lvl5pPr>
              <a:lnSpc>
                <a:spcPct val="130000"/>
              </a:lnSpc>
              <a:defRPr sz="1600">
                <a:latin typeface="+mn-lt"/>
              </a:defRPr>
            </a:lvl5pPr>
          </a:lstStyle>
          <a:p>
            <a:pPr lvl="0"/>
            <a:r>
              <a:rPr lang="en-US" altLang="ko-KR" dirty="0"/>
              <a:t>Click to edit text</a:t>
            </a:r>
            <a:endParaRPr lang="ko-KR" altLang="en-US" dirty="0"/>
          </a:p>
          <a:p>
            <a:pPr lvl="1"/>
            <a:r>
              <a:rPr lang="en-US" altLang="ko-KR" dirty="0"/>
              <a:t>Second</a:t>
            </a:r>
            <a:endParaRPr lang="ko-KR" altLang="en-US" dirty="0"/>
          </a:p>
          <a:p>
            <a:pPr lvl="2"/>
            <a:r>
              <a:rPr lang="en-US" altLang="ko-KR" dirty="0"/>
              <a:t>Third</a:t>
            </a:r>
            <a:endParaRPr lang="ko-KR" altLang="en-US" dirty="0"/>
          </a:p>
          <a:p>
            <a:pPr lvl="3"/>
            <a:r>
              <a:rPr lang="en-US" altLang="ko-KR" dirty="0"/>
              <a:t>Fourth</a:t>
            </a:r>
            <a:endParaRPr lang="ko-KR" altLang="en-US" dirty="0"/>
          </a:p>
          <a:p>
            <a:pPr lvl="4"/>
            <a:r>
              <a:rPr lang="en-US" altLang="ko-KR" dirty="0"/>
              <a:t>Fifth</a:t>
            </a:r>
            <a:endParaRPr lang="ko-KR" altLang="en-US" dirty="0"/>
          </a:p>
        </p:txBody>
      </p:sp>
      <p:sp>
        <p:nvSpPr>
          <p:cNvPr id="8" name="Title 7">
            <a:extLst>
              <a:ext uri="{FF2B5EF4-FFF2-40B4-BE49-F238E27FC236}">
                <a16:creationId xmlns:a16="http://schemas.microsoft.com/office/drawing/2014/main" id="{28363047-E493-4A38-8CF9-D0ECBB8914F0}"/>
              </a:ext>
            </a:extLst>
          </p:cNvPr>
          <p:cNvSpPr>
            <a:spLocks noGrp="1"/>
          </p:cNvSpPr>
          <p:nvPr>
            <p:ph type="title" hasCustomPrompt="1"/>
          </p:nvPr>
        </p:nvSpPr>
        <p:spPr/>
        <p:txBody>
          <a:bodyPr/>
          <a:lstStyle>
            <a:lvl1pPr>
              <a:defRPr/>
            </a:lvl1pPr>
          </a:lstStyle>
          <a:p>
            <a:r>
              <a:rPr lang="en-US" dirty="0"/>
              <a:t>Title + Content</a:t>
            </a:r>
          </a:p>
        </p:txBody>
      </p:sp>
    </p:spTree>
    <p:extLst>
      <p:ext uri="{BB962C8B-B14F-4D97-AF65-F5344CB8AC3E}">
        <p14:creationId xmlns:p14="http://schemas.microsoft.com/office/powerpoint/2010/main" val="30636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AFF583-E323-482E-AEA4-6896159C76C9}"/>
              </a:ext>
            </a:extLst>
          </p:cNvPr>
          <p:cNvSpPr>
            <a:spLocks noGrp="1"/>
          </p:cNvSpPr>
          <p:nvPr>
            <p:ph type="title" hasCustomPrompt="1"/>
          </p:nvPr>
        </p:nvSpPr>
        <p:spPr/>
        <p:txBody>
          <a:bodyPr/>
          <a:lstStyle>
            <a:lvl1pPr>
              <a:defRPr/>
            </a:lvl1pPr>
          </a:lstStyle>
          <a:p>
            <a:r>
              <a:rPr lang="en-US" altLang="ko-KR" dirty="0"/>
              <a:t>Title + Two Contents</a:t>
            </a:r>
            <a:endParaRPr lang="ko-KR" altLang="en-US" dirty="0"/>
          </a:p>
        </p:txBody>
      </p:sp>
      <p:sp>
        <p:nvSpPr>
          <p:cNvPr id="3" name="내용 개체 틀 2">
            <a:extLst>
              <a:ext uri="{FF2B5EF4-FFF2-40B4-BE49-F238E27FC236}">
                <a16:creationId xmlns:a16="http://schemas.microsoft.com/office/drawing/2014/main" id="{73EB500E-1201-4A56-B04D-9E0ED8432368}"/>
              </a:ext>
            </a:extLst>
          </p:cNvPr>
          <p:cNvSpPr>
            <a:spLocks noGrp="1"/>
          </p:cNvSpPr>
          <p:nvPr>
            <p:ph sz="half" idx="1" hasCustomPrompt="1"/>
          </p:nvPr>
        </p:nvSpPr>
        <p:spPr>
          <a:xfrm>
            <a:off x="325120" y="1825625"/>
            <a:ext cx="5703735" cy="4351338"/>
          </a:xfrm>
        </p:spPr>
        <p:txBody>
          <a:bodyPr>
            <a:normAutofit/>
          </a:bodyPr>
          <a:lstStyle>
            <a:lvl1pPr>
              <a:lnSpc>
                <a:spcPct val="130000"/>
              </a:lnSpc>
              <a:defRPr sz="2200">
                <a:latin typeface="+mn-lt"/>
              </a:defRPr>
            </a:lvl1pPr>
            <a:lvl2pPr>
              <a:lnSpc>
                <a:spcPct val="130000"/>
              </a:lnSpc>
              <a:defRPr sz="2000">
                <a:latin typeface="+mn-lt"/>
              </a:defRPr>
            </a:lvl2pPr>
            <a:lvl3pPr>
              <a:lnSpc>
                <a:spcPct val="130000"/>
              </a:lnSpc>
              <a:defRPr sz="1800">
                <a:latin typeface="+mn-lt"/>
              </a:defRPr>
            </a:lvl3pPr>
            <a:lvl4pPr>
              <a:lnSpc>
                <a:spcPct val="130000"/>
              </a:lnSpc>
              <a:defRPr sz="1600">
                <a:latin typeface="+mn-lt"/>
              </a:defRPr>
            </a:lvl4pPr>
            <a:lvl5pPr>
              <a:lnSpc>
                <a:spcPct val="130000"/>
              </a:lnSpc>
              <a:defRPr sz="1600">
                <a:latin typeface="+mn-lt"/>
              </a:defRPr>
            </a:lvl5pPr>
          </a:lstStyle>
          <a:p>
            <a:pPr lvl="0"/>
            <a:r>
              <a:rPr lang="en-US" altLang="ko-KR" dirty="0"/>
              <a:t>Click to edit text</a:t>
            </a:r>
            <a:endParaRPr lang="ko-KR" altLang="en-US" dirty="0"/>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내용 개체 틀 3">
            <a:extLst>
              <a:ext uri="{FF2B5EF4-FFF2-40B4-BE49-F238E27FC236}">
                <a16:creationId xmlns:a16="http://schemas.microsoft.com/office/drawing/2014/main" id="{2B1A8157-C8B2-44BE-964C-5D1BD72FFD0A}"/>
              </a:ext>
            </a:extLst>
          </p:cNvPr>
          <p:cNvSpPr>
            <a:spLocks noGrp="1"/>
          </p:cNvSpPr>
          <p:nvPr>
            <p:ph sz="half" idx="2" hasCustomPrompt="1"/>
          </p:nvPr>
        </p:nvSpPr>
        <p:spPr>
          <a:xfrm>
            <a:off x="6270929" y="1825625"/>
            <a:ext cx="5703735" cy="4351338"/>
          </a:xfrm>
        </p:spPr>
        <p:txBody>
          <a:bodyPr>
            <a:normAutofit/>
          </a:bodyPr>
          <a:lstStyle>
            <a:lvl1pPr>
              <a:lnSpc>
                <a:spcPct val="130000"/>
              </a:lnSpc>
              <a:defRPr sz="2200">
                <a:latin typeface="+mn-lt"/>
              </a:defRPr>
            </a:lvl1pPr>
            <a:lvl2pPr>
              <a:lnSpc>
                <a:spcPct val="130000"/>
              </a:lnSpc>
              <a:defRPr sz="2000">
                <a:latin typeface="+mn-lt"/>
              </a:defRPr>
            </a:lvl2pPr>
            <a:lvl3pPr>
              <a:lnSpc>
                <a:spcPct val="130000"/>
              </a:lnSpc>
              <a:defRPr sz="1800">
                <a:latin typeface="+mn-lt"/>
              </a:defRPr>
            </a:lvl3pPr>
            <a:lvl4pPr>
              <a:lnSpc>
                <a:spcPct val="130000"/>
              </a:lnSpc>
              <a:defRPr sz="1600">
                <a:latin typeface="+mn-lt"/>
              </a:defRPr>
            </a:lvl4pPr>
            <a:lvl5pPr>
              <a:lnSpc>
                <a:spcPct val="130000"/>
              </a:lnSpc>
              <a:defRPr sz="1600">
                <a:latin typeface="+mn-lt"/>
              </a:defRPr>
            </a:lvl5pPr>
          </a:lstStyle>
          <a:p>
            <a:pPr lvl="0"/>
            <a:r>
              <a:rPr lang="en-US" altLang="ko-KR" dirty="0"/>
              <a:t>Click to edit text</a:t>
            </a:r>
            <a:endParaRPr lang="ko-KR" altLang="en-US" dirty="0"/>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Tree>
    <p:extLst>
      <p:ext uri="{BB962C8B-B14F-4D97-AF65-F5344CB8AC3E}">
        <p14:creationId xmlns:p14="http://schemas.microsoft.com/office/powerpoint/2010/main" val="421328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D4385C4-A72A-4134-83EC-27F2045E0FB9}"/>
              </a:ext>
            </a:extLst>
          </p:cNvPr>
          <p:cNvSpPr>
            <a:spLocks noGrp="1"/>
          </p:cNvSpPr>
          <p:nvPr>
            <p:ph type="body" idx="1" hasCustomPrompt="1"/>
          </p:nvPr>
        </p:nvSpPr>
        <p:spPr>
          <a:xfrm>
            <a:off x="325120" y="1795305"/>
            <a:ext cx="5732406" cy="605155"/>
          </a:xfrm>
        </p:spPr>
        <p:txBody>
          <a:bodyPr anchor="ctr"/>
          <a:lstStyle>
            <a:lvl1pPr marL="0" indent="0">
              <a:buNone/>
              <a:defRPr sz="2400" b="0">
                <a:latin typeface="Comic Sans MS" panose="030F0702030302020204" pitchFamily="66" charset="0"/>
              </a:defRPr>
            </a:lvl1pPr>
            <a:lvl2pPr marL="457182" indent="0">
              <a:buNone/>
              <a:defRPr sz="2000" b="1"/>
            </a:lvl2pPr>
            <a:lvl3pPr marL="914364" indent="0">
              <a:buNone/>
              <a:defRPr sz="1799" b="1"/>
            </a:lvl3pPr>
            <a:lvl4pPr marL="1371544" indent="0">
              <a:buNone/>
              <a:defRPr sz="1600" b="1"/>
            </a:lvl4pPr>
            <a:lvl5pPr marL="1828725" indent="0">
              <a:buNone/>
              <a:defRPr sz="1600" b="1"/>
            </a:lvl5pPr>
            <a:lvl6pPr marL="2285907" indent="0">
              <a:buNone/>
              <a:defRPr sz="1600" b="1"/>
            </a:lvl6pPr>
            <a:lvl7pPr marL="2743089" indent="0">
              <a:buNone/>
              <a:defRPr sz="1600" b="1"/>
            </a:lvl7pPr>
            <a:lvl8pPr marL="3200269" indent="0">
              <a:buNone/>
              <a:defRPr sz="1600" b="1"/>
            </a:lvl8pPr>
            <a:lvl9pPr marL="3657451" indent="0">
              <a:buNone/>
              <a:defRPr sz="1600" b="1"/>
            </a:lvl9pPr>
          </a:lstStyle>
          <a:p>
            <a:pPr lvl="0"/>
            <a:r>
              <a:rPr lang="en-US" altLang="ko-KR" dirty="0"/>
              <a:t>Object 1</a:t>
            </a:r>
            <a:endParaRPr lang="ko-KR" altLang="en-US" dirty="0"/>
          </a:p>
        </p:txBody>
      </p:sp>
      <p:sp>
        <p:nvSpPr>
          <p:cNvPr id="4" name="내용 개체 틀 3">
            <a:extLst>
              <a:ext uri="{FF2B5EF4-FFF2-40B4-BE49-F238E27FC236}">
                <a16:creationId xmlns:a16="http://schemas.microsoft.com/office/drawing/2014/main" id="{2CCDBF24-6C66-4044-9648-727CFBE254E6}"/>
              </a:ext>
            </a:extLst>
          </p:cNvPr>
          <p:cNvSpPr>
            <a:spLocks noGrp="1"/>
          </p:cNvSpPr>
          <p:nvPr>
            <p:ph sz="half" idx="2" hasCustomPrompt="1"/>
          </p:nvPr>
        </p:nvSpPr>
        <p:spPr>
          <a:xfrm>
            <a:off x="325120" y="2505076"/>
            <a:ext cx="5732406" cy="3684588"/>
          </a:xfrm>
        </p:spPr>
        <p:txBody>
          <a:bodyPr>
            <a:normAutofit/>
          </a:bodyPr>
          <a:lstStyle>
            <a:lvl1pPr>
              <a:lnSpc>
                <a:spcPct val="130000"/>
              </a:lnSpc>
              <a:defRPr sz="2200"/>
            </a:lvl1pPr>
            <a:lvl2pPr>
              <a:lnSpc>
                <a:spcPct val="130000"/>
              </a:lnSpc>
              <a:defRPr sz="2000"/>
            </a:lvl2pPr>
            <a:lvl3pPr>
              <a:lnSpc>
                <a:spcPct val="130000"/>
              </a:lnSpc>
              <a:defRPr sz="1800"/>
            </a:lvl3pPr>
            <a:lvl4pPr>
              <a:lnSpc>
                <a:spcPct val="130000"/>
              </a:lnSpc>
              <a:defRPr sz="1600"/>
            </a:lvl4pPr>
            <a:lvl5pPr>
              <a:lnSpc>
                <a:spcPct val="130000"/>
              </a:lnSpc>
              <a:defRPr sz="1600"/>
            </a:lvl5pPr>
          </a:lstStyle>
          <a:p>
            <a:pPr lvl="0"/>
            <a:r>
              <a:rPr lang="en-US" altLang="ko-KR" dirty="0"/>
              <a:t>Content 1</a:t>
            </a:r>
            <a:endParaRPr lang="ko-KR" altLang="en-US" dirty="0"/>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5" name="텍스트 개체 틀 4">
            <a:extLst>
              <a:ext uri="{FF2B5EF4-FFF2-40B4-BE49-F238E27FC236}">
                <a16:creationId xmlns:a16="http://schemas.microsoft.com/office/drawing/2014/main" id="{FA90CBDB-E4D8-4AA4-94C1-EC0D737260CC}"/>
              </a:ext>
            </a:extLst>
          </p:cNvPr>
          <p:cNvSpPr>
            <a:spLocks noGrp="1"/>
          </p:cNvSpPr>
          <p:nvPr>
            <p:ph type="body" sz="quarter" idx="3" hasCustomPrompt="1"/>
          </p:nvPr>
        </p:nvSpPr>
        <p:spPr>
          <a:xfrm>
            <a:off x="6242258" y="1795305"/>
            <a:ext cx="5732406" cy="605155"/>
          </a:xfrm>
        </p:spPr>
        <p:txBody>
          <a:bodyPr anchor="ctr"/>
          <a:lstStyle>
            <a:lvl1pPr marL="0" indent="0">
              <a:buNone/>
              <a:defRPr sz="2400" b="0">
                <a:latin typeface="Comic Sans MS" panose="030F0702030302020204" pitchFamily="66" charset="0"/>
              </a:defRPr>
            </a:lvl1pPr>
            <a:lvl2pPr marL="457182" indent="0">
              <a:buNone/>
              <a:defRPr sz="2000" b="1"/>
            </a:lvl2pPr>
            <a:lvl3pPr marL="914364" indent="0">
              <a:buNone/>
              <a:defRPr sz="1799" b="1"/>
            </a:lvl3pPr>
            <a:lvl4pPr marL="1371544" indent="0">
              <a:buNone/>
              <a:defRPr sz="1600" b="1"/>
            </a:lvl4pPr>
            <a:lvl5pPr marL="1828725" indent="0">
              <a:buNone/>
              <a:defRPr sz="1600" b="1"/>
            </a:lvl5pPr>
            <a:lvl6pPr marL="2285907" indent="0">
              <a:buNone/>
              <a:defRPr sz="1600" b="1"/>
            </a:lvl6pPr>
            <a:lvl7pPr marL="2743089" indent="0">
              <a:buNone/>
              <a:defRPr sz="1600" b="1"/>
            </a:lvl7pPr>
            <a:lvl8pPr marL="3200269" indent="0">
              <a:buNone/>
              <a:defRPr sz="1600" b="1"/>
            </a:lvl8pPr>
            <a:lvl9pPr marL="3657451" indent="0">
              <a:buNone/>
              <a:defRPr sz="1600" b="1"/>
            </a:lvl9pPr>
          </a:lstStyle>
          <a:p>
            <a:pPr lvl="0"/>
            <a:r>
              <a:rPr lang="en-US" altLang="ko-KR" dirty="0"/>
              <a:t>Object 2</a:t>
            </a:r>
            <a:endParaRPr lang="ko-KR" altLang="en-US" dirty="0"/>
          </a:p>
        </p:txBody>
      </p:sp>
      <p:sp>
        <p:nvSpPr>
          <p:cNvPr id="6" name="내용 개체 틀 5">
            <a:extLst>
              <a:ext uri="{FF2B5EF4-FFF2-40B4-BE49-F238E27FC236}">
                <a16:creationId xmlns:a16="http://schemas.microsoft.com/office/drawing/2014/main" id="{4F72E977-AC39-4871-BB59-B7044FE5CF57}"/>
              </a:ext>
            </a:extLst>
          </p:cNvPr>
          <p:cNvSpPr>
            <a:spLocks noGrp="1"/>
          </p:cNvSpPr>
          <p:nvPr>
            <p:ph sz="quarter" idx="4" hasCustomPrompt="1"/>
          </p:nvPr>
        </p:nvSpPr>
        <p:spPr>
          <a:xfrm>
            <a:off x="6242258" y="2505076"/>
            <a:ext cx="5732406" cy="3684588"/>
          </a:xfrm>
        </p:spPr>
        <p:txBody>
          <a:bodyPr>
            <a:normAutofit/>
          </a:bodyPr>
          <a:lstStyle>
            <a:lvl1pPr>
              <a:lnSpc>
                <a:spcPct val="130000"/>
              </a:lnSpc>
              <a:defRPr sz="2200"/>
            </a:lvl1pPr>
            <a:lvl2pPr>
              <a:lnSpc>
                <a:spcPct val="130000"/>
              </a:lnSpc>
              <a:defRPr sz="2000"/>
            </a:lvl2pPr>
            <a:lvl3pPr>
              <a:lnSpc>
                <a:spcPct val="130000"/>
              </a:lnSpc>
              <a:defRPr sz="1800"/>
            </a:lvl3pPr>
            <a:lvl4pPr>
              <a:lnSpc>
                <a:spcPct val="130000"/>
              </a:lnSpc>
              <a:defRPr sz="1600"/>
            </a:lvl4pPr>
            <a:lvl5pPr>
              <a:lnSpc>
                <a:spcPct val="130000"/>
              </a:lnSpc>
              <a:defRPr sz="1600"/>
            </a:lvl5pPr>
          </a:lstStyle>
          <a:p>
            <a:pPr lvl="0"/>
            <a:r>
              <a:rPr lang="en-US" altLang="ko-KR" dirty="0"/>
              <a:t>Content 2</a:t>
            </a:r>
            <a:endParaRPr lang="ko-KR" altLang="en-US" dirty="0"/>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7" name="Title 6">
            <a:extLst>
              <a:ext uri="{FF2B5EF4-FFF2-40B4-BE49-F238E27FC236}">
                <a16:creationId xmlns:a16="http://schemas.microsoft.com/office/drawing/2014/main" id="{C984C3D9-1145-48A8-BBBD-41E187C97FE0}"/>
              </a:ext>
            </a:extLst>
          </p:cNvPr>
          <p:cNvSpPr>
            <a:spLocks noGrp="1"/>
          </p:cNvSpPr>
          <p:nvPr>
            <p:ph type="title" hasCustomPrompt="1"/>
          </p:nvPr>
        </p:nvSpPr>
        <p:spPr/>
        <p:txBody>
          <a:bodyPr/>
          <a:lstStyle>
            <a:lvl1pPr>
              <a:defRPr/>
            </a:lvl1pPr>
          </a:lstStyle>
          <a:p>
            <a:r>
              <a:rPr lang="en-US" dirty="0"/>
              <a:t>Title + Comparison</a:t>
            </a:r>
          </a:p>
        </p:txBody>
      </p:sp>
    </p:spTree>
    <p:extLst>
      <p:ext uri="{BB962C8B-B14F-4D97-AF65-F5344CB8AC3E}">
        <p14:creationId xmlns:p14="http://schemas.microsoft.com/office/powerpoint/2010/main" val="19170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94FB17B9-F78E-4FFA-8478-53E251BA98F2}"/>
              </a:ext>
            </a:extLst>
          </p:cNvPr>
          <p:cNvSpPr/>
          <p:nvPr userDrawn="1"/>
        </p:nvSpPr>
        <p:spPr>
          <a:xfrm>
            <a:off x="-1" y="-1"/>
            <a:ext cx="18288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a:p>
        </p:txBody>
      </p:sp>
      <p:sp>
        <p:nvSpPr>
          <p:cNvPr id="2" name="제목 1">
            <a:extLst>
              <a:ext uri="{FF2B5EF4-FFF2-40B4-BE49-F238E27FC236}">
                <a16:creationId xmlns:a16="http://schemas.microsoft.com/office/drawing/2014/main" id="{6443848D-7048-4485-B46A-4331DF8D2190}"/>
              </a:ext>
            </a:extLst>
          </p:cNvPr>
          <p:cNvSpPr>
            <a:spLocks noGrp="1"/>
          </p:cNvSpPr>
          <p:nvPr>
            <p:ph type="title" hasCustomPrompt="1"/>
          </p:nvPr>
        </p:nvSpPr>
        <p:spPr>
          <a:xfrm>
            <a:off x="381663" y="2766218"/>
            <a:ext cx="11585050" cy="1325563"/>
          </a:xfrm>
        </p:spPr>
        <p:txBody>
          <a:bodyPr>
            <a:normAutofit/>
          </a:bodyPr>
          <a:lstStyle>
            <a:lvl1pPr>
              <a:defRPr sz="6000"/>
            </a:lvl1pPr>
          </a:lstStyle>
          <a:p>
            <a:r>
              <a:rPr lang="en-US" altLang="ko-KR" dirty="0"/>
              <a:t>Title Only</a:t>
            </a:r>
            <a:endParaRPr lang="ko-KR" altLang="en-US" dirty="0"/>
          </a:p>
        </p:txBody>
      </p:sp>
      <p:sp>
        <p:nvSpPr>
          <p:cNvPr id="5" name="직사각형 4">
            <a:extLst>
              <a:ext uri="{FF2B5EF4-FFF2-40B4-BE49-F238E27FC236}">
                <a16:creationId xmlns:a16="http://schemas.microsoft.com/office/drawing/2014/main" id="{A313A57F-17AB-44EC-AA92-9D696FE7CA02}"/>
              </a:ext>
            </a:extLst>
          </p:cNvPr>
          <p:cNvSpPr/>
          <p:nvPr/>
        </p:nvSpPr>
        <p:spPr>
          <a:xfrm>
            <a:off x="-1" y="2482478"/>
            <a:ext cx="184785" cy="1893042"/>
          </a:xfrm>
          <a:prstGeom prst="rect">
            <a:avLst/>
          </a:prstGeom>
          <a:solidFill>
            <a:srgbClr val="FFC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p>
        </p:txBody>
      </p:sp>
    </p:spTree>
    <p:extLst>
      <p:ext uri="{BB962C8B-B14F-4D97-AF65-F5344CB8AC3E}">
        <p14:creationId xmlns:p14="http://schemas.microsoft.com/office/powerpoint/2010/main" val="66528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71866307-8E6B-4E3E-BC12-985A28591062}"/>
              </a:ext>
            </a:extLst>
          </p:cNvPr>
          <p:cNvSpPr/>
          <p:nvPr/>
        </p:nvSpPr>
        <p:spPr>
          <a:xfrm>
            <a:off x="0" y="0"/>
            <a:ext cx="19083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a:p>
        </p:txBody>
      </p:sp>
    </p:spTree>
    <p:extLst>
      <p:ext uri="{BB962C8B-B14F-4D97-AF65-F5344CB8AC3E}">
        <p14:creationId xmlns:p14="http://schemas.microsoft.com/office/powerpoint/2010/main" val="112911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28EA471-A837-479C-8329-37657F83DF5C}"/>
              </a:ext>
            </a:extLst>
          </p:cNvPr>
          <p:cNvSpPr>
            <a:spLocks noGrp="1"/>
          </p:cNvSpPr>
          <p:nvPr>
            <p:ph type="title"/>
          </p:nvPr>
        </p:nvSpPr>
        <p:spPr>
          <a:xfrm>
            <a:off x="325120" y="365128"/>
            <a:ext cx="11649544"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E33B2A83-708C-4F4D-A1BE-73059C7D6AEF}"/>
              </a:ext>
            </a:extLst>
          </p:cNvPr>
          <p:cNvSpPr>
            <a:spLocks noGrp="1"/>
          </p:cNvSpPr>
          <p:nvPr>
            <p:ph type="body" idx="1"/>
          </p:nvPr>
        </p:nvSpPr>
        <p:spPr>
          <a:xfrm>
            <a:off x="325120" y="1825625"/>
            <a:ext cx="11649544"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7" name="직사각형 6">
            <a:extLst>
              <a:ext uri="{FF2B5EF4-FFF2-40B4-BE49-F238E27FC236}">
                <a16:creationId xmlns:a16="http://schemas.microsoft.com/office/drawing/2014/main" id="{423EBD2C-A508-4FC0-B931-A1219C4402B2}"/>
              </a:ext>
            </a:extLst>
          </p:cNvPr>
          <p:cNvSpPr/>
          <p:nvPr/>
        </p:nvSpPr>
        <p:spPr>
          <a:xfrm>
            <a:off x="1" y="0"/>
            <a:ext cx="18288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a:p>
        </p:txBody>
      </p:sp>
      <p:sp>
        <p:nvSpPr>
          <p:cNvPr id="8" name="직사각형 7">
            <a:extLst>
              <a:ext uri="{FF2B5EF4-FFF2-40B4-BE49-F238E27FC236}">
                <a16:creationId xmlns:a16="http://schemas.microsoft.com/office/drawing/2014/main" id="{175DC6FC-932E-4EA9-923C-A8E6E9953ED0}"/>
              </a:ext>
            </a:extLst>
          </p:cNvPr>
          <p:cNvSpPr/>
          <p:nvPr/>
        </p:nvSpPr>
        <p:spPr>
          <a:xfrm>
            <a:off x="0" y="397908"/>
            <a:ext cx="182881" cy="1260000"/>
          </a:xfrm>
          <a:prstGeom prst="rect">
            <a:avLst/>
          </a:prstGeom>
          <a:solidFill>
            <a:srgbClr val="FFC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p>
        </p:txBody>
      </p:sp>
    </p:spTree>
    <p:extLst>
      <p:ext uri="{BB962C8B-B14F-4D97-AF65-F5344CB8AC3E}">
        <p14:creationId xmlns:p14="http://schemas.microsoft.com/office/powerpoint/2010/main" val="2302805611"/>
      </p:ext>
    </p:extLst>
  </p:cSld>
  <p:clrMap bg1="dk1" tx1="lt1" bg2="dk2" tx2="lt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Lst>
  <p:txStyles>
    <p:titleStyle>
      <a:lvl1pPr algn="l" defTabSz="91436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457191" indent="-457191" algn="l" defTabSz="914364" rtl="0" eaLnBrk="1" latinLnBrk="0" hangingPunct="1">
        <a:lnSpc>
          <a:spcPct val="130000"/>
        </a:lnSpc>
        <a:spcBef>
          <a:spcPts val="1000"/>
        </a:spcBef>
        <a:buFont typeface="Arial" panose="020B0604020202020204" pitchFamily="34" charset="0"/>
        <a:buChar char="•"/>
        <a:defRPr sz="2200" kern="1200">
          <a:solidFill>
            <a:schemeClr val="bg1"/>
          </a:solidFill>
          <a:latin typeface="+mn-lt"/>
          <a:ea typeface="+mn-ea"/>
          <a:cs typeface="+mn-cs"/>
        </a:defRPr>
      </a:lvl1pPr>
      <a:lvl2pPr marL="685772" indent="-228590" algn="l" defTabSz="914364" rtl="0" eaLnBrk="1" latinLnBrk="0" hangingPunct="1">
        <a:lnSpc>
          <a:spcPct val="130000"/>
        </a:lnSpc>
        <a:spcBef>
          <a:spcPts val="500"/>
        </a:spcBef>
        <a:buFont typeface="Courier New" panose="02070309020205020404" pitchFamily="49" charset="0"/>
        <a:buChar char="o"/>
        <a:defRPr sz="2000" kern="1200">
          <a:solidFill>
            <a:schemeClr val="bg1"/>
          </a:solidFill>
          <a:latin typeface="+mn-lt"/>
          <a:ea typeface="+mn-ea"/>
          <a:cs typeface="+mn-cs"/>
        </a:defRPr>
      </a:lvl2pPr>
      <a:lvl3pPr marL="1142953" indent="-228590" algn="l" defTabSz="914364" rtl="0" eaLnBrk="1" latinLnBrk="0" hangingPunct="1">
        <a:lnSpc>
          <a:spcPct val="130000"/>
        </a:lnSpc>
        <a:spcBef>
          <a:spcPts val="500"/>
        </a:spcBef>
        <a:buFont typeface="Wingdings" panose="05000000000000000000" pitchFamily="2" charset="2"/>
        <a:buChar char="ü"/>
        <a:defRPr sz="1800" kern="1200">
          <a:solidFill>
            <a:schemeClr val="bg1"/>
          </a:solidFill>
          <a:latin typeface="+mn-lt"/>
          <a:ea typeface="+mn-ea"/>
          <a:cs typeface="+mn-cs"/>
        </a:defRPr>
      </a:lvl3pPr>
      <a:lvl4pPr marL="1600134" indent="-228590" algn="l" defTabSz="914364" rtl="0" eaLnBrk="1" latinLnBrk="0" hangingPunct="1">
        <a:lnSpc>
          <a:spcPct val="130000"/>
        </a:lnSpc>
        <a:spcBef>
          <a:spcPts val="500"/>
        </a:spcBef>
        <a:buFont typeface="Wingdings" panose="05000000000000000000" pitchFamily="2" charset="2"/>
        <a:buChar char="u"/>
        <a:defRPr sz="1600" kern="1200">
          <a:solidFill>
            <a:schemeClr val="bg1"/>
          </a:solidFill>
          <a:latin typeface="+mn-lt"/>
          <a:ea typeface="+mn-ea"/>
          <a:cs typeface="+mn-cs"/>
        </a:defRPr>
      </a:lvl4pPr>
      <a:lvl5pPr marL="2057316" indent="-228590" algn="l" defTabSz="914364" rtl="0" eaLnBrk="1" latinLnBrk="0" hangingPunct="1">
        <a:lnSpc>
          <a:spcPct val="130000"/>
        </a:lnSpc>
        <a:spcBef>
          <a:spcPts val="500"/>
        </a:spcBef>
        <a:buFont typeface="Wingdings" panose="05000000000000000000" pitchFamily="2" charset="2"/>
        <a:buChar char="§"/>
        <a:defRPr sz="1600" kern="1200">
          <a:solidFill>
            <a:schemeClr val="bg1"/>
          </a:solidFill>
          <a:latin typeface="+mn-lt"/>
          <a:ea typeface="+mn-ea"/>
          <a:cs typeface="+mn-cs"/>
        </a:defRPr>
      </a:lvl5pPr>
      <a:lvl6pPr marL="2514498" indent="-228590" algn="l" defTabSz="914364"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78" indent="-228590" algn="l" defTabSz="914364"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60" indent="-228590" algn="l" defTabSz="914364"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6042" indent="-228590" algn="l" defTabSz="914364"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ko-KR"/>
      </a:defPPr>
      <a:lvl1pPr marL="0" algn="l" defTabSz="914364" rtl="0" eaLnBrk="1" latinLnBrk="1" hangingPunct="1">
        <a:defRPr sz="1799" kern="1200">
          <a:solidFill>
            <a:schemeClr val="tx1"/>
          </a:solidFill>
          <a:latin typeface="+mn-lt"/>
          <a:ea typeface="+mn-ea"/>
          <a:cs typeface="+mn-cs"/>
        </a:defRPr>
      </a:lvl1pPr>
      <a:lvl2pPr marL="457182" algn="l" defTabSz="914364" rtl="0" eaLnBrk="1" latinLnBrk="1" hangingPunct="1">
        <a:defRPr sz="1799" kern="1200">
          <a:solidFill>
            <a:schemeClr val="tx1"/>
          </a:solidFill>
          <a:latin typeface="+mn-lt"/>
          <a:ea typeface="+mn-ea"/>
          <a:cs typeface="+mn-cs"/>
        </a:defRPr>
      </a:lvl2pPr>
      <a:lvl3pPr marL="914364" algn="l" defTabSz="914364" rtl="0" eaLnBrk="1" latinLnBrk="1" hangingPunct="1">
        <a:defRPr sz="1799" kern="1200">
          <a:solidFill>
            <a:schemeClr val="tx1"/>
          </a:solidFill>
          <a:latin typeface="+mn-lt"/>
          <a:ea typeface="+mn-ea"/>
          <a:cs typeface="+mn-cs"/>
        </a:defRPr>
      </a:lvl3pPr>
      <a:lvl4pPr marL="1371544" algn="l" defTabSz="914364" rtl="0" eaLnBrk="1" latinLnBrk="1" hangingPunct="1">
        <a:defRPr sz="1799" kern="1200">
          <a:solidFill>
            <a:schemeClr val="tx1"/>
          </a:solidFill>
          <a:latin typeface="+mn-lt"/>
          <a:ea typeface="+mn-ea"/>
          <a:cs typeface="+mn-cs"/>
        </a:defRPr>
      </a:lvl4pPr>
      <a:lvl5pPr marL="1828725" algn="l" defTabSz="914364" rtl="0" eaLnBrk="1" latinLnBrk="1" hangingPunct="1">
        <a:defRPr sz="1799" kern="1200">
          <a:solidFill>
            <a:schemeClr val="tx1"/>
          </a:solidFill>
          <a:latin typeface="+mn-lt"/>
          <a:ea typeface="+mn-ea"/>
          <a:cs typeface="+mn-cs"/>
        </a:defRPr>
      </a:lvl5pPr>
      <a:lvl6pPr marL="2285907" algn="l" defTabSz="914364" rtl="0" eaLnBrk="1" latinLnBrk="1" hangingPunct="1">
        <a:defRPr sz="1799" kern="1200">
          <a:solidFill>
            <a:schemeClr val="tx1"/>
          </a:solidFill>
          <a:latin typeface="+mn-lt"/>
          <a:ea typeface="+mn-ea"/>
          <a:cs typeface="+mn-cs"/>
        </a:defRPr>
      </a:lvl6pPr>
      <a:lvl7pPr marL="2743089" algn="l" defTabSz="914364" rtl="0" eaLnBrk="1" latinLnBrk="1" hangingPunct="1">
        <a:defRPr sz="1799" kern="1200">
          <a:solidFill>
            <a:schemeClr val="tx1"/>
          </a:solidFill>
          <a:latin typeface="+mn-lt"/>
          <a:ea typeface="+mn-ea"/>
          <a:cs typeface="+mn-cs"/>
        </a:defRPr>
      </a:lvl7pPr>
      <a:lvl8pPr marL="3200269" algn="l" defTabSz="914364" rtl="0" eaLnBrk="1" latinLnBrk="1" hangingPunct="1">
        <a:defRPr sz="1799" kern="1200">
          <a:solidFill>
            <a:schemeClr val="tx1"/>
          </a:solidFill>
          <a:latin typeface="+mn-lt"/>
          <a:ea typeface="+mn-ea"/>
          <a:cs typeface="+mn-cs"/>
        </a:defRPr>
      </a:lvl8pPr>
      <a:lvl9pPr marL="3657451" algn="l" defTabSz="914364" rtl="0" eaLnBrk="1" latinLnBrk="1"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82BF-9981-4AE0-8A44-579ACE9D9312}"/>
              </a:ext>
            </a:extLst>
          </p:cNvPr>
          <p:cNvSpPr>
            <a:spLocks noGrp="1"/>
          </p:cNvSpPr>
          <p:nvPr>
            <p:ph type="title"/>
          </p:nvPr>
        </p:nvSpPr>
        <p:spPr/>
        <p:txBody>
          <a:bodyPr/>
          <a:lstStyle/>
          <a:p>
            <a:r>
              <a:rPr lang="en-US" dirty="0"/>
              <a:t>The Seduction of Success</a:t>
            </a:r>
          </a:p>
        </p:txBody>
      </p:sp>
      <p:sp>
        <p:nvSpPr>
          <p:cNvPr id="3" name="Text Placeholder 2">
            <a:extLst>
              <a:ext uri="{FF2B5EF4-FFF2-40B4-BE49-F238E27FC236}">
                <a16:creationId xmlns:a16="http://schemas.microsoft.com/office/drawing/2014/main" id="{F6FA2C15-0283-464B-9E84-0D5F171192C9}"/>
              </a:ext>
            </a:extLst>
          </p:cNvPr>
          <p:cNvSpPr>
            <a:spLocks noGrp="1"/>
          </p:cNvSpPr>
          <p:nvPr>
            <p:ph type="body" sz="quarter" idx="10"/>
          </p:nvPr>
        </p:nvSpPr>
        <p:spPr/>
        <p:txBody>
          <a:bodyPr/>
          <a:lstStyle/>
          <a:p>
            <a:r>
              <a:rPr lang="en-US" dirty="0"/>
              <a:t>Ch.4 </a:t>
            </a:r>
            <a:r>
              <a:rPr lang="en-US" i="1" dirty="0"/>
              <a:t>Counterfeit Gods</a:t>
            </a:r>
          </a:p>
          <a:p>
            <a:r>
              <a:rPr lang="en-US"/>
              <a:t>2024-02-06</a:t>
            </a:r>
            <a:endParaRPr lang="en-US" dirty="0"/>
          </a:p>
        </p:txBody>
      </p:sp>
    </p:spTree>
    <p:extLst>
      <p:ext uri="{BB962C8B-B14F-4D97-AF65-F5344CB8AC3E}">
        <p14:creationId xmlns:p14="http://schemas.microsoft.com/office/powerpoint/2010/main" val="294429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C4BD68-6894-4BAB-A957-3A74344903BD}"/>
              </a:ext>
            </a:extLst>
          </p:cNvPr>
          <p:cNvSpPr>
            <a:spLocks noGrp="1"/>
          </p:cNvSpPr>
          <p:nvPr>
            <p:ph idx="1"/>
          </p:nvPr>
        </p:nvSpPr>
        <p:spPr>
          <a:xfrm>
            <a:off x="325120" y="1825625"/>
            <a:ext cx="11725982" cy="4351338"/>
          </a:xfrm>
        </p:spPr>
        <p:txBody>
          <a:bodyPr/>
          <a:lstStyle/>
          <a:p>
            <a:r>
              <a:rPr lang="en-US" dirty="0"/>
              <a:t>Many people chase success as a way to overcome the sense that they are somehow outsiders.</a:t>
            </a:r>
          </a:p>
          <a:p>
            <a:r>
              <a:rPr lang="en-US" dirty="0"/>
              <a:t>Finally, they will be accepted by all the people who really matter.</a:t>
            </a:r>
          </a:p>
          <a:p>
            <a:r>
              <a:rPr lang="en-US" dirty="0"/>
              <a:t>Success promises to do that, but in the end it cannot deliver.</a:t>
            </a:r>
          </a:p>
          <a:p>
            <a:r>
              <a:rPr lang="en-US" dirty="0"/>
              <a:t>All Naaman’s successes were useless, since it could not overcome his alienation and despair</a:t>
            </a:r>
          </a:p>
          <a:p>
            <a:r>
              <a:rPr lang="en-US" dirty="0"/>
              <a:t>Naaman expected to get his cure through letters of recommendation. However, the slave girl had told Naaman to simply “see the prophet in Israel”, to go directly to the prophet and ask for a cure.</a:t>
            </a:r>
          </a:p>
          <a:p>
            <a:r>
              <a:rPr lang="en-US" dirty="0"/>
              <a:t>The God of Israel is not on a leash, he cannot be bought or appeased.</a:t>
            </a:r>
          </a:p>
        </p:txBody>
      </p:sp>
      <p:sp>
        <p:nvSpPr>
          <p:cNvPr id="3" name="Title 2">
            <a:extLst>
              <a:ext uri="{FF2B5EF4-FFF2-40B4-BE49-F238E27FC236}">
                <a16:creationId xmlns:a16="http://schemas.microsoft.com/office/drawing/2014/main" id="{84AE17ED-B98E-4894-818D-A20446672FF3}"/>
              </a:ext>
            </a:extLst>
          </p:cNvPr>
          <p:cNvSpPr>
            <a:spLocks noGrp="1"/>
          </p:cNvSpPr>
          <p:nvPr>
            <p:ph type="title"/>
          </p:nvPr>
        </p:nvSpPr>
        <p:spPr/>
        <p:txBody>
          <a:bodyPr/>
          <a:lstStyle/>
          <a:p>
            <a:r>
              <a:rPr lang="en-US" dirty="0"/>
              <a:t>Success isn’t the Path towards Social Acceptance.</a:t>
            </a:r>
          </a:p>
        </p:txBody>
      </p:sp>
    </p:spTree>
    <p:extLst>
      <p:ext uri="{BB962C8B-B14F-4D97-AF65-F5344CB8AC3E}">
        <p14:creationId xmlns:p14="http://schemas.microsoft.com/office/powerpoint/2010/main" val="99924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0B2831-F17D-4CBF-B6BB-17B5DE862801}"/>
              </a:ext>
            </a:extLst>
          </p:cNvPr>
          <p:cNvSpPr>
            <a:spLocks noGrp="1"/>
          </p:cNvSpPr>
          <p:nvPr>
            <p:ph idx="1"/>
          </p:nvPr>
        </p:nvSpPr>
        <p:spPr/>
        <p:txBody>
          <a:bodyPr/>
          <a:lstStyle/>
          <a:p>
            <a:r>
              <a:rPr lang="en-US" dirty="0"/>
              <a:t>But Naaman went away angry and said, “I thought that he would surely come out to me and stand and call on the name of the LORD his God, wave his hand over the spot and cure me of my leprosy.” (2 Kings 5:10-13)</a:t>
            </a:r>
          </a:p>
          <a:p>
            <a:r>
              <a:rPr lang="en-US" dirty="0"/>
              <a:t>Naaman expected Elisha to demand some great thing to </a:t>
            </a:r>
            <a:r>
              <a:rPr lang="en-US" b="1" dirty="0"/>
              <a:t>earn his healing</a:t>
            </a:r>
            <a:r>
              <a:rPr lang="en-US" dirty="0"/>
              <a:t>. Instead, he was asked to simply go and dip himself seven times in the Jordan River.</a:t>
            </a:r>
          </a:p>
          <a:p>
            <a:r>
              <a:rPr lang="en-US" dirty="0"/>
              <a:t>Naaman’s rage displays how his entire world view was being challenged. God only operates on the </a:t>
            </a:r>
            <a:r>
              <a:rPr lang="en-US" b="1" dirty="0"/>
              <a:t>basis of grace</a:t>
            </a:r>
            <a:r>
              <a:rPr lang="en-US" dirty="0"/>
              <a:t>. No one can control the true God because no one can earn, merit, or achieve their own blessing and salvation. Even Naaman’s success were dependent on the talents, abilities, and opportunities that God had given to him.</a:t>
            </a:r>
          </a:p>
        </p:txBody>
      </p:sp>
      <p:sp>
        <p:nvSpPr>
          <p:cNvPr id="3" name="Title 2">
            <a:extLst>
              <a:ext uri="{FF2B5EF4-FFF2-40B4-BE49-F238E27FC236}">
                <a16:creationId xmlns:a16="http://schemas.microsoft.com/office/drawing/2014/main" id="{F778EC70-868F-4FA7-A3F8-A909D660062D}"/>
              </a:ext>
            </a:extLst>
          </p:cNvPr>
          <p:cNvSpPr>
            <a:spLocks noGrp="1"/>
          </p:cNvSpPr>
          <p:nvPr>
            <p:ph type="title"/>
          </p:nvPr>
        </p:nvSpPr>
        <p:spPr/>
        <p:txBody>
          <a:bodyPr/>
          <a:lstStyle/>
          <a:p>
            <a:r>
              <a:rPr lang="en-US" dirty="0"/>
              <a:t>Go Wash in the Jordan Seven Times</a:t>
            </a:r>
          </a:p>
        </p:txBody>
      </p:sp>
    </p:spTree>
    <p:extLst>
      <p:ext uri="{BB962C8B-B14F-4D97-AF65-F5344CB8AC3E}">
        <p14:creationId xmlns:p14="http://schemas.microsoft.com/office/powerpoint/2010/main" val="203187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6CC39D-19A2-4804-8366-C84BCD065D93}"/>
              </a:ext>
            </a:extLst>
          </p:cNvPr>
          <p:cNvSpPr>
            <a:spLocks noGrp="1"/>
          </p:cNvSpPr>
          <p:nvPr>
            <p:ph idx="1"/>
          </p:nvPr>
        </p:nvSpPr>
        <p:spPr>
          <a:xfrm>
            <a:off x="325120" y="1825625"/>
            <a:ext cx="11649544" cy="4885726"/>
          </a:xfrm>
        </p:spPr>
        <p:txBody>
          <a:bodyPr>
            <a:normAutofit/>
          </a:bodyPr>
          <a:lstStyle/>
          <a:p>
            <a:r>
              <a:rPr lang="en-US" dirty="0"/>
              <a:t>The Principle: All forgiveness is costly. A price is paid for everything.</a:t>
            </a:r>
          </a:p>
          <a:p>
            <a:r>
              <a:rPr lang="en-US" dirty="0"/>
              <a:t>At best the servant girl’s family was taken captive and all sold off. She’s a racial outsider, a slave, a woman, and a young person whose life has been ruined utterly. </a:t>
            </a:r>
          </a:p>
          <a:p>
            <a:r>
              <a:rPr lang="en-US" dirty="0"/>
              <a:t>And Naaman is the one responsible for her suffering.</a:t>
            </a:r>
          </a:p>
          <a:p>
            <a:r>
              <a:rPr lang="en-US" dirty="0"/>
              <a:t>If the servant girl had set her heart on getting to the top, but instead found herself on the bottom, she would have been full of great cynicism and bitterness. She could have made Naaman pay for what he did to her.</a:t>
            </a:r>
          </a:p>
          <a:p>
            <a:r>
              <a:rPr lang="en-US" dirty="0"/>
              <a:t>But she did not seek revenge, she trusted God to be the judge of all. She forgave him and became the vehicle for his healing and salvation.</a:t>
            </a:r>
          </a:p>
        </p:txBody>
      </p:sp>
      <p:sp>
        <p:nvSpPr>
          <p:cNvPr id="3" name="Title 2">
            <a:extLst>
              <a:ext uri="{FF2B5EF4-FFF2-40B4-BE49-F238E27FC236}">
                <a16:creationId xmlns:a16="http://schemas.microsoft.com/office/drawing/2014/main" id="{72E16E05-5C6C-4870-AC0A-817F47396D14}"/>
              </a:ext>
            </a:extLst>
          </p:cNvPr>
          <p:cNvSpPr>
            <a:spLocks noGrp="1"/>
          </p:cNvSpPr>
          <p:nvPr>
            <p:ph type="title"/>
          </p:nvPr>
        </p:nvSpPr>
        <p:spPr/>
        <p:txBody>
          <a:bodyPr/>
          <a:lstStyle/>
          <a:p>
            <a:r>
              <a:rPr lang="en-US" dirty="0"/>
              <a:t>The Little Suffering Servant</a:t>
            </a:r>
          </a:p>
        </p:txBody>
      </p:sp>
    </p:spTree>
    <p:extLst>
      <p:ext uri="{BB962C8B-B14F-4D97-AF65-F5344CB8AC3E}">
        <p14:creationId xmlns:p14="http://schemas.microsoft.com/office/powerpoint/2010/main" val="25849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BFFA35-4595-4883-A438-5CBF5DC210B7}"/>
              </a:ext>
            </a:extLst>
          </p:cNvPr>
          <p:cNvSpPr>
            <a:spLocks noGrp="1"/>
          </p:cNvSpPr>
          <p:nvPr>
            <p:ph idx="1"/>
          </p:nvPr>
        </p:nvSpPr>
        <p:spPr/>
        <p:txBody>
          <a:bodyPr/>
          <a:lstStyle/>
          <a:p>
            <a:r>
              <a:rPr lang="en-US" dirty="0"/>
              <a:t>The idol of success cannot be expelled; it must be replaced. How can we break our heart’s fixation on doing some great thing in order to heal ourselves of our sense of inadequacy, in order to give our lives meaning?</a:t>
            </a:r>
          </a:p>
          <a:p>
            <a:r>
              <a:rPr lang="en-US" dirty="0"/>
              <a:t>When we see what Jesus has done for us, we will finally understand why God’s salvation does not require us to do some great thing. We don’t have to do it – because Jesus has.</a:t>
            </a:r>
          </a:p>
          <a:p>
            <a:r>
              <a:rPr lang="en-US" dirty="0"/>
              <a:t>That’s why we can just “wash”. Jesus suffered greatly for us, and he loves us. This is how we know our existence is justified. </a:t>
            </a:r>
          </a:p>
          <a:p>
            <a:r>
              <a:rPr lang="en-US" dirty="0"/>
              <a:t>We understand that our worth is not something that can be proved by achieving more.</a:t>
            </a:r>
          </a:p>
        </p:txBody>
      </p:sp>
      <p:sp>
        <p:nvSpPr>
          <p:cNvPr id="3" name="Title 2">
            <a:extLst>
              <a:ext uri="{FF2B5EF4-FFF2-40B4-BE49-F238E27FC236}">
                <a16:creationId xmlns:a16="http://schemas.microsoft.com/office/drawing/2014/main" id="{3E99DBDE-62D0-4862-B774-52BE61AFEA26}"/>
              </a:ext>
            </a:extLst>
          </p:cNvPr>
          <p:cNvSpPr>
            <a:spLocks noGrp="1"/>
          </p:cNvSpPr>
          <p:nvPr>
            <p:ph type="title"/>
          </p:nvPr>
        </p:nvSpPr>
        <p:spPr/>
        <p:txBody>
          <a:bodyPr/>
          <a:lstStyle/>
          <a:p>
            <a:r>
              <a:rPr lang="en-US" dirty="0"/>
              <a:t>The Great Suffering Servant: Jesus</a:t>
            </a:r>
          </a:p>
        </p:txBody>
      </p:sp>
    </p:spTree>
    <p:extLst>
      <p:ext uri="{BB962C8B-B14F-4D97-AF65-F5344CB8AC3E}">
        <p14:creationId xmlns:p14="http://schemas.microsoft.com/office/powerpoint/2010/main" val="88959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942F9-A278-4FB4-AF54-DABB0DFC116E}"/>
              </a:ext>
            </a:extLst>
          </p:cNvPr>
          <p:cNvSpPr>
            <a:spLocks noGrp="1"/>
          </p:cNvSpPr>
          <p:nvPr>
            <p:ph idx="1"/>
          </p:nvPr>
        </p:nvSpPr>
        <p:spPr/>
        <p:txBody>
          <a:bodyPr/>
          <a:lstStyle/>
          <a:p>
            <a:r>
              <a:rPr lang="en-US" dirty="0"/>
              <a:t>Naaman humbled himself and went to the Jordan. He was cured.</a:t>
            </a:r>
          </a:p>
          <a:p>
            <a:r>
              <a:rPr lang="en-US" dirty="0"/>
              <a:t>To be cured, Naaman had to accept a word through a servant girl, and later through a servant of Elisha, and finally servants of his own. The answer came not from the palace, but from the slave quarters!</a:t>
            </a:r>
          </a:p>
          <a:p>
            <a:r>
              <a:rPr lang="en-US" dirty="0"/>
              <a:t>Jesus served humbly and then was tortured and killed.</a:t>
            </a:r>
          </a:p>
          <a:p>
            <a:r>
              <a:rPr lang="en-US" dirty="0"/>
              <a:t>Jesus’s salvation is received not through strength, but through the admission of weakness and need. It is achieved through surrender, service, sacrifice, and death.</a:t>
            </a:r>
          </a:p>
          <a:p>
            <a:r>
              <a:rPr lang="en-US" dirty="0"/>
              <a:t>That’s how God does it.</a:t>
            </a:r>
          </a:p>
        </p:txBody>
      </p:sp>
      <p:sp>
        <p:nvSpPr>
          <p:cNvPr id="3" name="Title 2">
            <a:extLst>
              <a:ext uri="{FF2B5EF4-FFF2-40B4-BE49-F238E27FC236}">
                <a16:creationId xmlns:a16="http://schemas.microsoft.com/office/drawing/2014/main" id="{E4CA342B-986A-4AEE-9ED3-12937B54C229}"/>
              </a:ext>
            </a:extLst>
          </p:cNvPr>
          <p:cNvSpPr>
            <a:spLocks noGrp="1"/>
          </p:cNvSpPr>
          <p:nvPr>
            <p:ph type="title"/>
          </p:nvPr>
        </p:nvSpPr>
        <p:spPr/>
        <p:txBody>
          <a:bodyPr/>
          <a:lstStyle/>
          <a:p>
            <a:r>
              <a:rPr lang="en-US" dirty="0"/>
              <a:t>The End of Idolatry</a:t>
            </a:r>
          </a:p>
        </p:txBody>
      </p:sp>
    </p:spTree>
    <p:extLst>
      <p:ext uri="{BB962C8B-B14F-4D97-AF65-F5344CB8AC3E}">
        <p14:creationId xmlns:p14="http://schemas.microsoft.com/office/powerpoint/2010/main" val="368589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1810BE-B434-4844-8E42-2B481D21884E}"/>
              </a:ext>
            </a:extLst>
          </p:cNvPr>
          <p:cNvSpPr>
            <a:spLocks noGrp="1"/>
          </p:cNvSpPr>
          <p:nvPr>
            <p:ph idx="1"/>
          </p:nvPr>
        </p:nvSpPr>
        <p:spPr>
          <a:xfrm>
            <a:off x="325120" y="1825624"/>
            <a:ext cx="8383292" cy="4737701"/>
          </a:xfrm>
        </p:spPr>
        <p:txBody>
          <a:bodyPr>
            <a:normAutofit/>
          </a:bodyPr>
          <a:lstStyle/>
          <a:p>
            <a:r>
              <a:rPr lang="en-US" dirty="0"/>
              <a:t>“I have an iron will, and all of my will has always been to conquer some horrible </a:t>
            </a:r>
            <a:r>
              <a:rPr lang="en-US" b="1" i="1" dirty="0"/>
              <a:t>feeling of inadequacy</a:t>
            </a:r>
            <a:r>
              <a:rPr lang="en-US" dirty="0"/>
              <a:t>. My drive in life is from this horrible fear of being mediocre. Even though I’ve become somebody, I still have to </a:t>
            </a:r>
            <a:r>
              <a:rPr lang="en-US" b="1" i="1" dirty="0"/>
              <a:t>prove that I’m somebody</a:t>
            </a:r>
            <a:r>
              <a:rPr lang="en-US" dirty="0"/>
              <a:t>.” - Madonna </a:t>
            </a:r>
            <a:r>
              <a:rPr lang="en-US" dirty="0">
                <a:sym typeface="Wingdings" panose="05000000000000000000" pitchFamily="2" charset="2"/>
              </a:rPr>
              <a:t></a:t>
            </a:r>
            <a:endParaRPr lang="en-US" dirty="0"/>
          </a:p>
          <a:p>
            <a:r>
              <a:rPr lang="en-US" dirty="0"/>
              <a:t>Director Sydney Pollack “couldn’t </a:t>
            </a:r>
            <a:r>
              <a:rPr lang="en-US" b="1" i="1" dirty="0"/>
              <a:t>justify his existence </a:t>
            </a:r>
            <a:r>
              <a:rPr lang="en-US" dirty="0"/>
              <a:t>if he stopped” the grueling process of filmmaking even though it was wearing him down and he was unwell.</a:t>
            </a:r>
          </a:p>
          <a:p>
            <a:r>
              <a:rPr lang="en-US" dirty="0"/>
              <a:t>“Every time I finish a picture, I feel like I’ve done what I’m supposed to do in the sense that I’ve earned my stay for another year or so.”</a:t>
            </a:r>
          </a:p>
        </p:txBody>
      </p:sp>
      <p:sp>
        <p:nvSpPr>
          <p:cNvPr id="3" name="Title 2">
            <a:extLst>
              <a:ext uri="{FF2B5EF4-FFF2-40B4-BE49-F238E27FC236}">
                <a16:creationId xmlns:a16="http://schemas.microsoft.com/office/drawing/2014/main" id="{35194C2D-7BCA-42C6-9C44-E2474566DCE2}"/>
              </a:ext>
            </a:extLst>
          </p:cNvPr>
          <p:cNvSpPr>
            <a:spLocks noGrp="1"/>
          </p:cNvSpPr>
          <p:nvPr>
            <p:ph type="title"/>
          </p:nvPr>
        </p:nvSpPr>
        <p:spPr/>
        <p:txBody>
          <a:bodyPr/>
          <a:lstStyle/>
          <a:p>
            <a:r>
              <a:rPr lang="en-US" dirty="0"/>
              <a:t>Achievement is the Alcohol of Our Time</a:t>
            </a:r>
          </a:p>
        </p:txBody>
      </p:sp>
      <p:pic>
        <p:nvPicPr>
          <p:cNvPr id="1026" name="Picture 2" descr="Fans Telling Madonna To 'Grow Up' And 'Act Her Age' On Her Celebration Tour  Is Not OK | Glamour UK">
            <a:extLst>
              <a:ext uri="{FF2B5EF4-FFF2-40B4-BE49-F238E27FC236}">
                <a16:creationId xmlns:a16="http://schemas.microsoft.com/office/drawing/2014/main" id="{D783D4ED-6FFE-4F50-9DE3-4D8ED5573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196" y="1825623"/>
            <a:ext cx="3158468" cy="4737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45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D9C24-1C84-4406-8CAC-3126A7D89265}"/>
              </a:ext>
            </a:extLst>
          </p:cNvPr>
          <p:cNvSpPr>
            <a:spLocks noGrp="1"/>
          </p:cNvSpPr>
          <p:nvPr>
            <p:ph idx="1"/>
          </p:nvPr>
        </p:nvSpPr>
        <p:spPr>
          <a:xfrm>
            <a:off x="325120" y="1825624"/>
            <a:ext cx="11649544" cy="4773583"/>
          </a:xfrm>
        </p:spPr>
        <p:txBody>
          <a:bodyPr/>
          <a:lstStyle/>
          <a:p>
            <a:r>
              <a:rPr lang="en-US" dirty="0"/>
              <a:t>You are </a:t>
            </a:r>
            <a:r>
              <a:rPr lang="en-US" b="1" dirty="0"/>
              <a:t>successful</a:t>
            </a:r>
          </a:p>
          <a:p>
            <a:pPr>
              <a:buFont typeface="Wingdings" panose="05000000000000000000" pitchFamily="2" charset="2"/>
              <a:buChar char="à"/>
            </a:pPr>
            <a:r>
              <a:rPr lang="en-US" dirty="0">
                <a:sym typeface="Wingdings" panose="05000000000000000000" pitchFamily="2" charset="2"/>
              </a:rPr>
              <a:t>Good things happen</a:t>
            </a:r>
          </a:p>
          <a:p>
            <a:pPr>
              <a:buFont typeface="Wingdings" panose="05000000000000000000" pitchFamily="2" charset="2"/>
              <a:buChar char="à"/>
            </a:pPr>
            <a:r>
              <a:rPr lang="en-US" dirty="0">
                <a:sym typeface="Wingdings" panose="05000000000000000000" pitchFamily="2" charset="2"/>
              </a:rPr>
              <a:t>You feel amazing, “high level”, but it doesn’t last forever</a:t>
            </a:r>
          </a:p>
          <a:p>
            <a:r>
              <a:rPr lang="en-US" dirty="0">
                <a:sym typeface="Wingdings" panose="05000000000000000000" pitchFamily="2" charset="2"/>
              </a:rPr>
              <a:t>Suppose you are </a:t>
            </a:r>
            <a:r>
              <a:rPr lang="en-US" b="1" dirty="0">
                <a:sym typeface="Wingdings" panose="05000000000000000000" pitchFamily="2" charset="2"/>
              </a:rPr>
              <a:t>rejected</a:t>
            </a:r>
          </a:p>
          <a:p>
            <a:pPr>
              <a:buFont typeface="Wingdings" panose="05000000000000000000" pitchFamily="2" charset="2"/>
              <a:buChar char="à"/>
            </a:pPr>
            <a:r>
              <a:rPr lang="en-US" dirty="0">
                <a:sym typeface="Wingdings" panose="05000000000000000000" pitchFamily="2" charset="2"/>
              </a:rPr>
              <a:t>Your self-esteem collapses because you’ve been gathering your self-worth externally</a:t>
            </a:r>
          </a:p>
          <a:p>
            <a:pPr>
              <a:buFont typeface="Wingdings" panose="05000000000000000000" pitchFamily="2" charset="2"/>
              <a:buChar char="à"/>
            </a:pPr>
            <a:r>
              <a:rPr lang="en-US" dirty="0">
                <a:sym typeface="Wingdings" panose="05000000000000000000" pitchFamily="2" charset="2"/>
              </a:rPr>
              <a:t>Eventually, you drop to the “pain level” more and more often</a:t>
            </a:r>
          </a:p>
          <a:p>
            <a:pPr>
              <a:buFont typeface="Wingdings" panose="05000000000000000000" pitchFamily="2" charset="2"/>
              <a:buChar char="à"/>
            </a:pPr>
            <a:r>
              <a:rPr lang="en-US" dirty="0">
                <a:sym typeface="Wingdings" panose="05000000000000000000" pitchFamily="2" charset="2"/>
              </a:rPr>
              <a:t>You become desperate about clinching the next opportunity</a:t>
            </a:r>
          </a:p>
          <a:p>
            <a:pPr marL="0" indent="0" algn="r">
              <a:buNone/>
            </a:pPr>
            <a:r>
              <a:rPr lang="en-US" dirty="0">
                <a:sym typeface="Wingdings" panose="05000000000000000000" pitchFamily="2" charset="2"/>
              </a:rPr>
              <a:t>- Mary Bell, High-level executives’ counselor</a:t>
            </a:r>
            <a:endParaRPr lang="en-US" dirty="0"/>
          </a:p>
        </p:txBody>
      </p:sp>
      <p:sp>
        <p:nvSpPr>
          <p:cNvPr id="3" name="Title 2">
            <a:extLst>
              <a:ext uri="{FF2B5EF4-FFF2-40B4-BE49-F238E27FC236}">
                <a16:creationId xmlns:a16="http://schemas.microsoft.com/office/drawing/2014/main" id="{59DDAE9E-E691-457E-8489-B599960DC071}"/>
              </a:ext>
            </a:extLst>
          </p:cNvPr>
          <p:cNvSpPr>
            <a:spLocks noGrp="1"/>
          </p:cNvSpPr>
          <p:nvPr>
            <p:ph type="title"/>
          </p:nvPr>
        </p:nvSpPr>
        <p:spPr/>
        <p:txBody>
          <a:bodyPr/>
          <a:lstStyle/>
          <a:p>
            <a:r>
              <a:rPr lang="en-US" dirty="0"/>
              <a:t>Achievement Addiction becomes Self-abuse</a:t>
            </a:r>
          </a:p>
        </p:txBody>
      </p:sp>
    </p:spTree>
    <p:extLst>
      <p:ext uri="{BB962C8B-B14F-4D97-AF65-F5344CB8AC3E}">
        <p14:creationId xmlns:p14="http://schemas.microsoft.com/office/powerpoint/2010/main" val="360978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0B80C7-6491-4FA4-837A-7101C32238D1}"/>
              </a:ext>
            </a:extLst>
          </p:cNvPr>
          <p:cNvSpPr>
            <a:spLocks noGrp="1"/>
          </p:cNvSpPr>
          <p:nvPr>
            <p:ph idx="1"/>
          </p:nvPr>
        </p:nvSpPr>
        <p:spPr/>
        <p:txBody>
          <a:bodyPr/>
          <a:lstStyle/>
          <a:p>
            <a:r>
              <a:rPr lang="en-US" dirty="0"/>
              <a:t>Achievement cannot answer the questions,</a:t>
            </a:r>
          </a:p>
          <a:p>
            <a:pPr lvl="1"/>
            <a:r>
              <a:rPr lang="en-US" dirty="0"/>
              <a:t>Who am I?</a:t>
            </a:r>
          </a:p>
          <a:p>
            <a:pPr lvl="1"/>
            <a:r>
              <a:rPr lang="en-US" dirty="0"/>
              <a:t>What am I really worth?</a:t>
            </a:r>
          </a:p>
          <a:p>
            <a:pPr lvl="1"/>
            <a:r>
              <a:rPr lang="en-US" dirty="0"/>
              <a:t>How do I face death?</a:t>
            </a:r>
          </a:p>
          <a:p>
            <a:r>
              <a:rPr lang="en-US" dirty="0"/>
              <a:t>The initial rush of happiness leads us to believe that we have arrived, been included, been accepted, and proved ourselves.</a:t>
            </a:r>
          </a:p>
          <a:p>
            <a:r>
              <a:rPr lang="en-US" dirty="0"/>
              <a:t>However, the satisfaction quickly fades.</a:t>
            </a:r>
          </a:p>
        </p:txBody>
      </p:sp>
      <p:sp>
        <p:nvSpPr>
          <p:cNvPr id="3" name="Title 2">
            <a:extLst>
              <a:ext uri="{FF2B5EF4-FFF2-40B4-BE49-F238E27FC236}">
                <a16:creationId xmlns:a16="http://schemas.microsoft.com/office/drawing/2014/main" id="{85616BA8-1A8E-40E1-A2E9-5A5F2D39B643}"/>
              </a:ext>
            </a:extLst>
          </p:cNvPr>
          <p:cNvSpPr>
            <a:spLocks noGrp="1"/>
          </p:cNvSpPr>
          <p:nvPr>
            <p:ph type="title"/>
          </p:nvPr>
        </p:nvSpPr>
        <p:spPr/>
        <p:txBody>
          <a:bodyPr/>
          <a:lstStyle/>
          <a:p>
            <a:r>
              <a:rPr lang="en-US" dirty="0"/>
              <a:t>Illusion of Achievement</a:t>
            </a:r>
          </a:p>
        </p:txBody>
      </p:sp>
    </p:spTree>
    <p:extLst>
      <p:ext uri="{BB962C8B-B14F-4D97-AF65-F5344CB8AC3E}">
        <p14:creationId xmlns:p14="http://schemas.microsoft.com/office/powerpoint/2010/main" val="141769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CE05A3-8329-4B43-A9C8-454617AC9AD6}"/>
              </a:ext>
            </a:extLst>
          </p:cNvPr>
          <p:cNvSpPr>
            <a:spLocks noGrp="1"/>
          </p:cNvSpPr>
          <p:nvPr>
            <p:ph idx="1"/>
          </p:nvPr>
        </p:nvSpPr>
        <p:spPr/>
        <p:txBody>
          <a:bodyPr/>
          <a:lstStyle/>
          <a:p>
            <a:r>
              <a:rPr lang="en-US" dirty="0"/>
              <a:t>“We ourselves are god. Our security and value rest in our own wisdom, strength, and performance. To be at the top of the heap means we are supreme.”</a:t>
            </a:r>
          </a:p>
          <a:p>
            <a:pPr marL="0" indent="0">
              <a:buNone/>
            </a:pPr>
            <a:r>
              <a:rPr lang="en-US" b="1" dirty="0"/>
              <a:t>Q1.</a:t>
            </a:r>
            <a:r>
              <a:rPr lang="en-US" dirty="0"/>
              <a:t> Is there a sense of (false) security due to your personal success?</a:t>
            </a:r>
          </a:p>
          <a:p>
            <a:r>
              <a:rPr lang="en-US" dirty="0"/>
              <a:t>Do you expect nasty, brutal life? Or are you shocked and overwhelmed by troubles? Do you accept tragedy, or is “life not supposed to be this way”?</a:t>
            </a:r>
          </a:p>
          <a:p>
            <a:r>
              <a:rPr lang="en-US" dirty="0"/>
              <a:t>The false sense of security is rooted in the deification of our achievement and expecting it to keep us safe from the troubles of life in a way only God can.</a:t>
            </a:r>
          </a:p>
        </p:txBody>
      </p:sp>
      <p:sp>
        <p:nvSpPr>
          <p:cNvPr id="3" name="Title 2">
            <a:extLst>
              <a:ext uri="{FF2B5EF4-FFF2-40B4-BE49-F238E27FC236}">
                <a16:creationId xmlns:a16="http://schemas.microsoft.com/office/drawing/2014/main" id="{FE5D5858-A66A-4A4F-81BE-E19B1DA60DDF}"/>
              </a:ext>
            </a:extLst>
          </p:cNvPr>
          <p:cNvSpPr>
            <a:spLocks noGrp="1"/>
          </p:cNvSpPr>
          <p:nvPr>
            <p:ph type="title"/>
          </p:nvPr>
        </p:nvSpPr>
        <p:spPr/>
        <p:txBody>
          <a:bodyPr/>
          <a:lstStyle/>
          <a:p>
            <a:r>
              <a:rPr lang="en-US" dirty="0"/>
              <a:t>The Idolatry of Success</a:t>
            </a:r>
          </a:p>
        </p:txBody>
      </p:sp>
    </p:spTree>
    <p:extLst>
      <p:ext uri="{BB962C8B-B14F-4D97-AF65-F5344CB8AC3E}">
        <p14:creationId xmlns:p14="http://schemas.microsoft.com/office/powerpoint/2010/main" val="428847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7EDEBE-FF04-4DD6-B28F-1E52D022C3E6}"/>
              </a:ext>
            </a:extLst>
          </p:cNvPr>
          <p:cNvSpPr>
            <a:spLocks noGrp="1"/>
          </p:cNvSpPr>
          <p:nvPr>
            <p:ph idx="1"/>
          </p:nvPr>
        </p:nvSpPr>
        <p:spPr/>
        <p:txBody>
          <a:bodyPr/>
          <a:lstStyle/>
          <a:p>
            <a:pPr marL="0" indent="0">
              <a:buNone/>
            </a:pPr>
            <a:r>
              <a:rPr lang="en-US" b="1" dirty="0"/>
              <a:t>Q2</a:t>
            </a:r>
            <a:r>
              <a:rPr lang="en-US" dirty="0"/>
              <a:t>. Do you possess an inflated view of your abilities?</a:t>
            </a:r>
          </a:p>
          <a:p>
            <a:r>
              <a:rPr lang="en-US" dirty="0"/>
              <a:t>i.e., Do you believe that you have expertise in all areas? When achievements serve as the basis for your worth as a person, the sense of worth generalizes to broader domains. </a:t>
            </a:r>
          </a:p>
          <a:p>
            <a:r>
              <a:rPr lang="en-US" dirty="0"/>
              <a:t>The distorted view of ourselves is the blindness to reality that accompanies idolatry.</a:t>
            </a:r>
          </a:p>
          <a:p>
            <a:pPr marL="228581" lvl="1" indent="0">
              <a:buNone/>
            </a:pPr>
            <a:endParaRPr lang="en-US" dirty="0">
              <a:latin typeface="times" panose="02020603050405020304" pitchFamily="18" charset="0"/>
              <a:cs typeface="times" panose="02020603050405020304" pitchFamily="18" charset="0"/>
            </a:endParaRPr>
          </a:p>
          <a:p>
            <a:pPr marL="228581" lvl="1" indent="0">
              <a:buNone/>
            </a:pPr>
            <a:r>
              <a:rPr lang="en-US" dirty="0">
                <a:latin typeface="times" panose="02020603050405020304" pitchFamily="18" charset="0"/>
                <a:cs typeface="times" panose="02020603050405020304" pitchFamily="18" charset="0"/>
              </a:rPr>
              <a:t>[15] The idols of the nations are silver and gold, made by human hands. [16] They have mouths, but cannot speak, eyes, but cannot see. [17] They have ears, but cannot hear, nor is there breath in their mouths. [18] Those who make them will be like them, and so will all who trust in them.</a:t>
            </a:r>
          </a:p>
        </p:txBody>
      </p:sp>
      <p:sp>
        <p:nvSpPr>
          <p:cNvPr id="3" name="Title 2">
            <a:extLst>
              <a:ext uri="{FF2B5EF4-FFF2-40B4-BE49-F238E27FC236}">
                <a16:creationId xmlns:a16="http://schemas.microsoft.com/office/drawing/2014/main" id="{7EBE04B4-37BD-4F44-94B7-3CB8A816E460}"/>
              </a:ext>
            </a:extLst>
          </p:cNvPr>
          <p:cNvSpPr>
            <a:spLocks noGrp="1"/>
          </p:cNvSpPr>
          <p:nvPr>
            <p:ph type="title"/>
          </p:nvPr>
        </p:nvSpPr>
        <p:spPr/>
        <p:txBody>
          <a:bodyPr/>
          <a:lstStyle/>
          <a:p>
            <a:r>
              <a:rPr lang="en-US" dirty="0"/>
              <a:t>The Idolatry of Success</a:t>
            </a:r>
          </a:p>
        </p:txBody>
      </p:sp>
    </p:spTree>
    <p:extLst>
      <p:ext uri="{BB962C8B-B14F-4D97-AF65-F5344CB8AC3E}">
        <p14:creationId xmlns:p14="http://schemas.microsoft.com/office/powerpoint/2010/main" val="142331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E8DEFD-B286-4000-B98E-D3162638092F}"/>
              </a:ext>
            </a:extLst>
          </p:cNvPr>
          <p:cNvSpPr>
            <a:spLocks noGrp="1"/>
          </p:cNvSpPr>
          <p:nvPr>
            <p:ph idx="1"/>
          </p:nvPr>
        </p:nvSpPr>
        <p:spPr/>
        <p:txBody>
          <a:bodyPr/>
          <a:lstStyle/>
          <a:p>
            <a:pPr marL="0" indent="0">
              <a:buNone/>
            </a:pPr>
            <a:r>
              <a:rPr lang="en-US" b="1" dirty="0"/>
              <a:t>Q3</a:t>
            </a:r>
            <a:r>
              <a:rPr lang="en-US" dirty="0"/>
              <a:t>. Do you find that you cannot maintain your self-confidence in life unless you remain at the top of your chosen field?</a:t>
            </a:r>
          </a:p>
          <a:p>
            <a:r>
              <a:rPr lang="en-US" dirty="0"/>
              <a:t>“I had no idea who I was, or what I could be away from tennis. I was depressed and afraid because so much of my life had been defined by my being a tennis champion. I needed the wins, the applause, in order to have an identity.” (Chris Evert)</a:t>
            </a:r>
          </a:p>
          <a:p>
            <a:r>
              <a:rPr lang="en-US" dirty="0"/>
              <a:t>“My life was built on two premises. The first that I could control your opinion and approval of me through my performance. The second was that that was all that mattered in life.”</a:t>
            </a:r>
          </a:p>
        </p:txBody>
      </p:sp>
      <p:sp>
        <p:nvSpPr>
          <p:cNvPr id="3" name="Title 2">
            <a:extLst>
              <a:ext uri="{FF2B5EF4-FFF2-40B4-BE49-F238E27FC236}">
                <a16:creationId xmlns:a16="http://schemas.microsoft.com/office/drawing/2014/main" id="{AABE9AB9-056B-432B-A0A6-4867993B2057}"/>
              </a:ext>
            </a:extLst>
          </p:cNvPr>
          <p:cNvSpPr>
            <a:spLocks noGrp="1"/>
          </p:cNvSpPr>
          <p:nvPr>
            <p:ph type="title"/>
          </p:nvPr>
        </p:nvSpPr>
        <p:spPr/>
        <p:txBody>
          <a:bodyPr/>
          <a:lstStyle/>
          <a:p>
            <a:r>
              <a:rPr lang="en-US" dirty="0"/>
              <a:t>The Idolatry of Success</a:t>
            </a:r>
          </a:p>
        </p:txBody>
      </p:sp>
    </p:spTree>
    <p:extLst>
      <p:ext uri="{BB962C8B-B14F-4D97-AF65-F5344CB8AC3E}">
        <p14:creationId xmlns:p14="http://schemas.microsoft.com/office/powerpoint/2010/main" val="348058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7D8FED-DE93-4E3A-B2B5-D012A9413D05}"/>
              </a:ext>
            </a:extLst>
          </p:cNvPr>
          <p:cNvSpPr>
            <a:spLocks noGrp="1"/>
          </p:cNvSpPr>
          <p:nvPr>
            <p:ph idx="1"/>
          </p:nvPr>
        </p:nvSpPr>
        <p:spPr>
          <a:xfrm>
            <a:off x="325120" y="1825625"/>
            <a:ext cx="11649544" cy="4851220"/>
          </a:xfrm>
        </p:spPr>
        <p:txBody>
          <a:bodyPr>
            <a:normAutofit/>
          </a:bodyPr>
          <a:lstStyle/>
          <a:p>
            <a:r>
              <a:rPr lang="en-US" dirty="0"/>
              <a:t>What job helps people flourish? V.S. What job will help me flourish?</a:t>
            </a:r>
          </a:p>
          <a:p>
            <a:r>
              <a:rPr lang="en-US" dirty="0"/>
              <a:t>Traditional culture measured worth by honor; those who fulfill their assigned role in the community, whether it be citizen, father, mother, teacher, ruler, are given honor.</a:t>
            </a:r>
          </a:p>
          <a:p>
            <a:r>
              <a:rPr lang="en-US" dirty="0"/>
              <a:t>Contemporary culture bases worth on dignity. Dignity is the right of every individual to develop his or her own identity and self – free from any socially assigned role or category. </a:t>
            </a:r>
          </a:p>
          <a:p>
            <a:pPr lvl="1"/>
            <a:r>
              <a:rPr lang="en-US" dirty="0"/>
              <a:t>This puts great pressure on individuals to prove their worth through personal achievement.</a:t>
            </a:r>
          </a:p>
          <a:p>
            <a:pPr lvl="1"/>
            <a:r>
              <a:rPr lang="en-US" dirty="0"/>
              <a:t>Students are cramming into fields of medicine, law, and finance because of the high salaries and aura of success. Students choose their profession with little reference to their meaning and purpose.</a:t>
            </a:r>
          </a:p>
          <a:p>
            <a:pPr lvl="1"/>
            <a:r>
              <a:rPr lang="en-US" dirty="0"/>
              <a:t>As a result, a high degree of frustration is expressed over unfulfilling work.</a:t>
            </a:r>
          </a:p>
        </p:txBody>
      </p:sp>
      <p:sp>
        <p:nvSpPr>
          <p:cNvPr id="3" name="Title 2">
            <a:extLst>
              <a:ext uri="{FF2B5EF4-FFF2-40B4-BE49-F238E27FC236}">
                <a16:creationId xmlns:a16="http://schemas.microsoft.com/office/drawing/2014/main" id="{44F21D93-45C0-4DD3-9B73-2B83FED41884}"/>
              </a:ext>
            </a:extLst>
          </p:cNvPr>
          <p:cNvSpPr>
            <a:spLocks noGrp="1"/>
          </p:cNvSpPr>
          <p:nvPr>
            <p:ph type="title"/>
          </p:nvPr>
        </p:nvSpPr>
        <p:spPr/>
        <p:txBody>
          <a:bodyPr/>
          <a:lstStyle/>
          <a:p>
            <a:r>
              <a:rPr lang="en-US" dirty="0"/>
              <a:t>A Culture of Competition</a:t>
            </a:r>
          </a:p>
        </p:txBody>
      </p:sp>
    </p:spTree>
    <p:extLst>
      <p:ext uri="{BB962C8B-B14F-4D97-AF65-F5344CB8AC3E}">
        <p14:creationId xmlns:p14="http://schemas.microsoft.com/office/powerpoint/2010/main" val="53175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2587EF-F457-49ED-B87F-5D58F2D28374}"/>
              </a:ext>
            </a:extLst>
          </p:cNvPr>
          <p:cNvSpPr>
            <a:spLocks noGrp="1"/>
          </p:cNvSpPr>
          <p:nvPr>
            <p:ph idx="1"/>
          </p:nvPr>
        </p:nvSpPr>
        <p:spPr/>
        <p:txBody>
          <a:bodyPr/>
          <a:lstStyle/>
          <a:p>
            <a:r>
              <a:rPr lang="en-US" dirty="0"/>
              <a:t>Naaman (2 Kings 5)</a:t>
            </a:r>
          </a:p>
          <a:p>
            <a:pPr lvl="1"/>
            <a:r>
              <a:rPr lang="en-US" dirty="0"/>
              <a:t>Commander of the army of Aram (Syria)</a:t>
            </a:r>
          </a:p>
          <a:p>
            <a:pPr lvl="1"/>
            <a:r>
              <a:rPr lang="en-US" dirty="0"/>
              <a:t>Prime minister of the nation</a:t>
            </a:r>
          </a:p>
          <a:p>
            <a:pPr lvl="1"/>
            <a:r>
              <a:rPr lang="en-US" dirty="0"/>
              <a:t>Wealthy man and a valiant soldier</a:t>
            </a:r>
          </a:p>
          <a:p>
            <a:pPr lvl="1"/>
            <a:r>
              <a:rPr lang="en-US" dirty="0"/>
              <a:t>Highly decorated and honored</a:t>
            </a:r>
          </a:p>
          <a:p>
            <a:r>
              <a:rPr lang="en-US" dirty="0"/>
              <a:t>But he had leprosy. His body would puff up, his skin and bones would crack, then they would fall off in stages as he died.</a:t>
            </a:r>
          </a:p>
          <a:p>
            <a:r>
              <a:rPr lang="en-US" dirty="0"/>
              <a:t>“Until you conquer the fear of being an outsider, an outsider you will remain” (C.S. Lewis)</a:t>
            </a:r>
          </a:p>
        </p:txBody>
      </p:sp>
      <p:sp>
        <p:nvSpPr>
          <p:cNvPr id="3" name="Title 2">
            <a:extLst>
              <a:ext uri="{FF2B5EF4-FFF2-40B4-BE49-F238E27FC236}">
                <a16:creationId xmlns:a16="http://schemas.microsoft.com/office/drawing/2014/main" id="{7B71205B-5E56-40AF-B235-78FCCAD22B7A}"/>
              </a:ext>
            </a:extLst>
          </p:cNvPr>
          <p:cNvSpPr>
            <a:spLocks noGrp="1"/>
          </p:cNvSpPr>
          <p:nvPr>
            <p:ph type="title"/>
          </p:nvPr>
        </p:nvSpPr>
        <p:spPr/>
        <p:txBody>
          <a:bodyPr/>
          <a:lstStyle/>
          <a:p>
            <a:r>
              <a:rPr lang="en-US" dirty="0"/>
              <a:t>The Successful Dead Man</a:t>
            </a:r>
          </a:p>
        </p:txBody>
      </p:sp>
    </p:spTree>
    <p:extLst>
      <p:ext uri="{BB962C8B-B14F-4D97-AF65-F5344CB8AC3E}">
        <p14:creationId xmlns:p14="http://schemas.microsoft.com/office/powerpoint/2010/main" val="234023208"/>
      </p:ext>
    </p:extLst>
  </p:cSld>
  <p:clrMapOvr>
    <a:masterClrMapping/>
  </p:clrMapOvr>
</p:sld>
</file>

<file path=ppt/theme/theme1.xml><?xml version="1.0" encoding="utf-8"?>
<a:theme xmlns:a="http://schemas.openxmlformats.org/drawingml/2006/main" name="Black and Yello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c Writing Setup">
      <a:majorFont>
        <a:latin typeface="Berlin Sans FB"/>
        <a:ea typeface="Haan YGodic 230"/>
        <a:cs typeface=""/>
      </a:majorFont>
      <a:minorFont>
        <a:latin typeface="ff-tisa-web-pro"/>
        <a:ea typeface="HCR Dot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Template" id="{CC3E7B0D-0F4E-47E2-9251-6326AFD05B12}" vid="{A818C87D-1264-4089-B203-3B715AA40D4C}"/>
    </a:ext>
  </a:extLst>
</a:theme>
</file>

<file path=docProps/app.xml><?xml version="1.0" encoding="utf-8"?>
<Properties xmlns="http://schemas.openxmlformats.org/officeDocument/2006/extended-properties" xmlns:vt="http://schemas.openxmlformats.org/officeDocument/2006/docPropsVTypes">
  <Template>Light Temp</Template>
  <TotalTime>84</TotalTime>
  <Words>1537</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ff-tisa-web-pro</vt:lpstr>
      <vt:lpstr>Arial</vt:lpstr>
      <vt:lpstr>Berlin Sans FB</vt:lpstr>
      <vt:lpstr>Comic Sans MS</vt:lpstr>
      <vt:lpstr>Courier New</vt:lpstr>
      <vt:lpstr>times</vt:lpstr>
      <vt:lpstr>Wingdings</vt:lpstr>
      <vt:lpstr>Black and Yellow</vt:lpstr>
      <vt:lpstr>The Seduction of Success</vt:lpstr>
      <vt:lpstr>Achievement is the Alcohol of Our Time</vt:lpstr>
      <vt:lpstr>Achievement Addiction becomes Self-abuse</vt:lpstr>
      <vt:lpstr>Illusion of Achievement</vt:lpstr>
      <vt:lpstr>The Idolatry of Success</vt:lpstr>
      <vt:lpstr>The Idolatry of Success</vt:lpstr>
      <vt:lpstr>The Idolatry of Success</vt:lpstr>
      <vt:lpstr>A Culture of Competition</vt:lpstr>
      <vt:lpstr>The Successful Dead Man</vt:lpstr>
      <vt:lpstr>Success isn’t the Path towards Social Acceptance.</vt:lpstr>
      <vt:lpstr>Go Wash in the Jordan Seven Times</vt:lpstr>
      <vt:lpstr>The Little Suffering Servant</vt:lpstr>
      <vt:lpstr>The Great Suffering Servant: Jesus</vt:lpstr>
      <vt:lpstr>The End of Idolatry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Seduction of Success</dc:title>
  <dc:creator>이지석</dc:creator>
  <cp:lastModifiedBy>이지석</cp:lastModifiedBy>
  <cp:revision>15</cp:revision>
  <dcterms:created xsi:type="dcterms:W3CDTF">2024-02-06T09:04:02Z</dcterms:created>
  <dcterms:modified xsi:type="dcterms:W3CDTF">2024-02-06T10:28:39Z</dcterms:modified>
</cp:coreProperties>
</file>