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65" r:id="rId3"/>
    <p:sldId id="258" r:id="rId4"/>
    <p:sldId id="257" r:id="rId5"/>
    <p:sldId id="260" r:id="rId6"/>
    <p:sldId id="259" r:id="rId7"/>
    <p:sldId id="261" r:id="rId8"/>
    <p:sldId id="262" r:id="rId9"/>
    <p:sldId id="264" r:id="rId10"/>
    <p:sldId id="267" r:id="rId11"/>
    <p:sldId id="268"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00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01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03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480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93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0440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31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993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26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194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69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87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8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363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95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90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485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4/17/2018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4322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ell MT" panose="02020503060305020303" pitchFamily="18" charset="0"/>
              </a:rPr>
              <a:t>Home Surveillance Security System (HSSS)</a:t>
            </a:r>
          </a:p>
        </p:txBody>
      </p:sp>
      <p:sp>
        <p:nvSpPr>
          <p:cNvPr id="3" name="Subtitle 2"/>
          <p:cNvSpPr>
            <a:spLocks noGrp="1"/>
          </p:cNvSpPr>
          <p:nvPr>
            <p:ph type="subTitle" idx="1"/>
          </p:nvPr>
        </p:nvSpPr>
        <p:spPr/>
        <p:txBody>
          <a:bodyPr>
            <a:normAutofit/>
          </a:bodyPr>
          <a:lstStyle/>
          <a:p>
            <a:r>
              <a:rPr lang="en-US" sz="2400" b="1" dirty="0" smtClean="0">
                <a:solidFill>
                  <a:schemeClr val="tx1">
                    <a:lumMod val="75000"/>
                  </a:schemeClr>
                </a:solidFill>
                <a:latin typeface="Bell MT" panose="02020503060305020303" pitchFamily="18" charset="0"/>
              </a:rPr>
              <a:t>makes </a:t>
            </a:r>
            <a:r>
              <a:rPr lang="en-US" sz="2400" b="1" dirty="0">
                <a:solidFill>
                  <a:schemeClr val="tx1">
                    <a:lumMod val="75000"/>
                  </a:schemeClr>
                </a:solidFill>
                <a:latin typeface="Bell MT" panose="02020503060305020303" pitchFamily="18" charset="0"/>
              </a:rPr>
              <a:t>your home smart, secured and </a:t>
            </a:r>
            <a:r>
              <a:rPr lang="en-US" sz="2400" b="1" dirty="0" smtClean="0">
                <a:solidFill>
                  <a:schemeClr val="tx1">
                    <a:lumMod val="75000"/>
                  </a:schemeClr>
                </a:solidFill>
                <a:latin typeface="Bell MT" panose="02020503060305020303" pitchFamily="18" charset="0"/>
              </a:rPr>
              <a:t>safe</a:t>
            </a:r>
            <a:endParaRPr lang="en-US" sz="24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663114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7" y="330969"/>
            <a:ext cx="8534400" cy="1507067"/>
          </a:xfrm>
        </p:spPr>
        <p:txBody>
          <a:bodyPr/>
          <a:lstStyle/>
          <a:p>
            <a:r>
              <a:rPr lang="en-US" dirty="0" smtClean="0"/>
              <a:t>Mobile App for HSSs users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822" y="1953862"/>
            <a:ext cx="1890609" cy="33828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926" y="1953862"/>
            <a:ext cx="2029712" cy="33828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133" y="1953861"/>
            <a:ext cx="2029712" cy="338285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0547" y="1953862"/>
            <a:ext cx="2029712" cy="33828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3340" y="1953862"/>
            <a:ext cx="2029712" cy="3382853"/>
          </a:xfrm>
          <a:prstGeom prst="rect">
            <a:avLst/>
          </a:prstGeom>
        </p:spPr>
      </p:pic>
    </p:spTree>
    <p:extLst>
      <p:ext uri="{BB962C8B-B14F-4D97-AF65-F5344CB8AC3E}">
        <p14:creationId xmlns:p14="http://schemas.microsoft.com/office/powerpoint/2010/main" val="35612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7" y="330969"/>
            <a:ext cx="8534400" cy="1507067"/>
          </a:xfrm>
        </p:spPr>
        <p:txBody>
          <a:bodyPr/>
          <a:lstStyle/>
          <a:p>
            <a:r>
              <a:rPr lang="en-US" dirty="0" smtClean="0"/>
              <a:t>Mobile App for HSSs users</a:t>
            </a:r>
            <a:endParaRPr lang="en-US" dirty="0"/>
          </a:p>
        </p:txBody>
      </p:sp>
      <p:sp>
        <p:nvSpPr>
          <p:cNvPr id="3" name="Content Placeholder 2"/>
          <p:cNvSpPr>
            <a:spLocks noGrp="1"/>
          </p:cNvSpPr>
          <p:nvPr>
            <p:ph idx="1"/>
          </p:nvPr>
        </p:nvSpPr>
        <p:spPr>
          <a:xfrm>
            <a:off x="684212" y="685800"/>
            <a:ext cx="8534400" cy="5515495"/>
          </a:xfrm>
        </p:spPr>
        <p:txBody>
          <a:bodyPr/>
          <a:lstStyle/>
          <a:p>
            <a:r>
              <a:rPr lang="en-US" dirty="0" smtClean="0">
                <a:solidFill>
                  <a:schemeClr val="tx1"/>
                </a:solidFill>
              </a:rPr>
              <a:t>Developed to establish communication between User and the Server.</a:t>
            </a:r>
          </a:p>
          <a:p>
            <a:r>
              <a:rPr lang="en-US" dirty="0" smtClean="0">
                <a:solidFill>
                  <a:schemeClr val="tx1"/>
                </a:solidFill>
              </a:rPr>
              <a:t>User can easily use the App to see current situation of the house with live video feed.</a:t>
            </a:r>
          </a:p>
          <a:p>
            <a:r>
              <a:rPr lang="en-US" dirty="0" smtClean="0">
                <a:solidFill>
                  <a:schemeClr val="tx1"/>
                </a:solidFill>
              </a:rPr>
              <a:t>Gets notification instantly if there is any incident </a:t>
            </a:r>
          </a:p>
          <a:p>
            <a:r>
              <a:rPr lang="en-US" dirty="0">
                <a:solidFill>
                  <a:schemeClr val="tx1"/>
                </a:solidFill>
              </a:rPr>
              <a:t>D</a:t>
            </a:r>
            <a:r>
              <a:rPr lang="en-US" dirty="0" smtClean="0">
                <a:solidFill>
                  <a:schemeClr val="tx1"/>
                </a:solidFill>
              </a:rPr>
              <a:t>irectly connected with the HSSS server through the Internet so faster response.</a:t>
            </a:r>
          </a:p>
          <a:p>
            <a:r>
              <a:rPr lang="en-US" dirty="0" smtClean="0">
                <a:solidFill>
                  <a:schemeClr val="tx1"/>
                </a:solidFill>
              </a:rPr>
              <a:t>Gets constant update of the situation.</a:t>
            </a:r>
          </a:p>
          <a:p>
            <a:r>
              <a:rPr lang="en-US" dirty="0" smtClean="0">
                <a:solidFill>
                  <a:schemeClr val="tx1"/>
                </a:solidFill>
              </a:rPr>
              <a:t>Easy to use and very helpful.</a:t>
            </a:r>
          </a:p>
        </p:txBody>
      </p:sp>
    </p:spTree>
    <p:extLst>
      <p:ext uri="{BB962C8B-B14F-4D97-AF65-F5344CB8AC3E}">
        <p14:creationId xmlns:p14="http://schemas.microsoft.com/office/powerpoint/2010/main" val="398736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47" y="330969"/>
            <a:ext cx="8534400" cy="1507067"/>
          </a:xfrm>
        </p:spPr>
        <p:txBody>
          <a:bodyPr/>
          <a:lstStyle/>
          <a:p>
            <a:r>
              <a:rPr lang="en-US" dirty="0" smtClean="0"/>
              <a:t>Why HSSs ??</a:t>
            </a:r>
            <a:endParaRPr lang="en-US" dirty="0"/>
          </a:p>
        </p:txBody>
      </p:sp>
      <p:sp>
        <p:nvSpPr>
          <p:cNvPr id="3" name="Content Placeholder 2"/>
          <p:cNvSpPr>
            <a:spLocks noGrp="1"/>
          </p:cNvSpPr>
          <p:nvPr>
            <p:ph idx="1"/>
          </p:nvPr>
        </p:nvSpPr>
        <p:spPr>
          <a:xfrm>
            <a:off x="667585" y="1778924"/>
            <a:ext cx="9025055" cy="3915294"/>
          </a:xfrm>
        </p:spPr>
        <p:txBody>
          <a:bodyPr>
            <a:normAutofit lnSpcReduction="10000"/>
          </a:bodyPr>
          <a:lstStyle/>
          <a:p>
            <a:pPr>
              <a:buFont typeface="Wingdings" panose="05000000000000000000" pitchFamily="2" charset="2"/>
              <a:buChar char="Ø"/>
            </a:pPr>
            <a:r>
              <a:rPr lang="en-US" dirty="0" smtClean="0">
                <a:solidFill>
                  <a:schemeClr val="tx1"/>
                </a:solidFill>
              </a:rPr>
              <a:t>Best Home Surveillance System in the market with High quality equipment's and top of the line services.</a:t>
            </a:r>
          </a:p>
          <a:p>
            <a:pPr>
              <a:buFont typeface="Wingdings" panose="05000000000000000000" pitchFamily="2" charset="2"/>
              <a:buChar char="Ø"/>
            </a:pPr>
            <a:r>
              <a:rPr lang="en-US" dirty="0" smtClean="0">
                <a:solidFill>
                  <a:schemeClr val="tx1"/>
                </a:solidFill>
              </a:rPr>
              <a:t>State of the arc technology, used for the software of the System.</a:t>
            </a:r>
          </a:p>
          <a:p>
            <a:pPr>
              <a:buFont typeface="Wingdings" panose="05000000000000000000" pitchFamily="2" charset="2"/>
              <a:buChar char="Ø"/>
            </a:pPr>
            <a:r>
              <a:rPr lang="en-US" dirty="0" smtClean="0">
                <a:solidFill>
                  <a:schemeClr val="tx1"/>
                </a:solidFill>
              </a:rPr>
              <a:t>Very low maintenance cost, takes less space and easy to install.</a:t>
            </a:r>
          </a:p>
          <a:p>
            <a:pPr>
              <a:buFont typeface="Wingdings" panose="05000000000000000000" pitchFamily="2" charset="2"/>
              <a:buChar char="Ø"/>
            </a:pPr>
            <a:r>
              <a:rPr lang="en-US" dirty="0" smtClean="0">
                <a:solidFill>
                  <a:schemeClr val="tx1"/>
                </a:solidFill>
              </a:rPr>
              <a:t>All these, but at a very affordable price.</a:t>
            </a:r>
          </a:p>
          <a:p>
            <a:pPr>
              <a:buFont typeface="Wingdings" panose="05000000000000000000" pitchFamily="2" charset="2"/>
              <a:buChar char="Ø"/>
            </a:pPr>
            <a:r>
              <a:rPr lang="en-US" dirty="0" smtClean="0">
                <a:solidFill>
                  <a:schemeClr val="tx1"/>
                </a:solidFill>
              </a:rPr>
              <a:t>Efficient, Dependable, Easy.</a:t>
            </a:r>
          </a:p>
          <a:p>
            <a:pPr marL="0" indent="0">
              <a:buNone/>
            </a:pPr>
            <a:endParaRPr lang="en-US" dirty="0"/>
          </a:p>
          <a:p>
            <a:pPr marL="0" indent="0">
              <a:buNone/>
            </a:pPr>
            <a:endParaRPr lang="en-US" dirty="0" smtClean="0"/>
          </a:p>
          <a:p>
            <a:pPr marL="0" indent="0">
              <a:buNone/>
            </a:pPr>
            <a:r>
              <a:rPr lang="en-US" b="1" dirty="0"/>
              <a:t>Buy HSSS and make your home smart, secured and safe. Live life tension free.</a:t>
            </a:r>
            <a:endParaRPr lang="en-US" dirty="0"/>
          </a:p>
          <a:p>
            <a:pPr marL="0" indent="0">
              <a:buNone/>
            </a:pPr>
            <a:endParaRPr lang="en-US" dirty="0"/>
          </a:p>
        </p:txBody>
      </p:sp>
    </p:spTree>
    <p:extLst>
      <p:ext uri="{BB962C8B-B14F-4D97-AF65-F5344CB8AC3E}">
        <p14:creationId xmlns:p14="http://schemas.microsoft.com/office/powerpoint/2010/main" val="1640460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41452" y="2485624"/>
            <a:ext cx="5236553" cy="1957589"/>
          </a:xfrm>
          <a:prstGeom prst="rect">
            <a:avLst/>
          </a:prstGeom>
        </p:spPr>
      </p:pic>
    </p:spTree>
    <p:extLst>
      <p:ext uri="{BB962C8B-B14F-4D97-AF65-F5344CB8AC3E}">
        <p14:creationId xmlns:p14="http://schemas.microsoft.com/office/powerpoint/2010/main" val="1399566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1184565"/>
          </a:xfrm>
        </p:spPr>
        <p:txBody>
          <a:bodyPr/>
          <a:lstStyle/>
          <a:p>
            <a:r>
              <a:rPr lang="en-US" dirty="0" smtClean="0"/>
              <a:t>Group Members</a:t>
            </a:r>
            <a:endParaRPr lang="en-US" dirty="0"/>
          </a:p>
        </p:txBody>
      </p:sp>
      <p:sp>
        <p:nvSpPr>
          <p:cNvPr id="3" name="Content Placeholder 2"/>
          <p:cNvSpPr>
            <a:spLocks noGrp="1"/>
          </p:cNvSpPr>
          <p:nvPr>
            <p:ph type="subTitle" idx="1"/>
          </p:nvPr>
        </p:nvSpPr>
        <p:spPr>
          <a:xfrm>
            <a:off x="684212" y="2231198"/>
            <a:ext cx="6400800" cy="1947333"/>
          </a:xfrm>
        </p:spPr>
        <p:txBody>
          <a:bodyPr>
            <a:normAutofit fontScale="85000" lnSpcReduction="20000"/>
          </a:bodyPr>
          <a:lstStyle/>
          <a:p>
            <a:pPr marL="0" indent="0">
              <a:buNone/>
            </a:pPr>
            <a:r>
              <a:rPr lang="en-US" dirty="0" smtClean="0">
                <a:solidFill>
                  <a:schemeClr val="tx1">
                    <a:lumMod val="95000"/>
                  </a:schemeClr>
                </a:solidFill>
              </a:rPr>
              <a:t>Group no – 9</a:t>
            </a:r>
          </a:p>
          <a:p>
            <a:pPr marL="0" indent="0">
              <a:buNone/>
            </a:pPr>
            <a:endParaRPr lang="en-US" dirty="0" smtClean="0"/>
          </a:p>
          <a:p>
            <a:pPr marL="0" indent="0">
              <a:buNone/>
            </a:pPr>
            <a:r>
              <a:rPr lang="en-US" dirty="0" smtClean="0"/>
              <a:t>	</a:t>
            </a:r>
            <a:r>
              <a:rPr lang="en-US" b="1" u="sng" dirty="0" smtClean="0">
                <a:solidFill>
                  <a:schemeClr val="tx1">
                    <a:lumMod val="95000"/>
                  </a:schemeClr>
                </a:solidFill>
              </a:rPr>
              <a:t>NAME </a:t>
            </a:r>
            <a:r>
              <a:rPr lang="en-US" b="1" dirty="0" smtClean="0">
                <a:solidFill>
                  <a:schemeClr val="tx1">
                    <a:lumMod val="95000"/>
                  </a:schemeClr>
                </a:solidFill>
              </a:rPr>
              <a:t>   </a:t>
            </a:r>
            <a:r>
              <a:rPr lang="en-US" b="1" dirty="0">
                <a:solidFill>
                  <a:schemeClr val="tx1">
                    <a:lumMod val="95000"/>
                  </a:schemeClr>
                </a:solidFill>
              </a:rPr>
              <a:t> </a:t>
            </a:r>
            <a:r>
              <a:rPr lang="en-US" b="1" dirty="0" smtClean="0">
                <a:solidFill>
                  <a:schemeClr val="tx1">
                    <a:lumMod val="95000"/>
                  </a:schemeClr>
                </a:solidFill>
              </a:rPr>
              <a:t>                                                     </a:t>
            </a:r>
            <a:r>
              <a:rPr lang="en-US" b="1" dirty="0" smtClean="0">
                <a:solidFill>
                  <a:schemeClr val="tx1">
                    <a:lumMod val="95000"/>
                  </a:schemeClr>
                </a:solidFill>
              </a:rPr>
              <a:t>  </a:t>
            </a:r>
            <a:r>
              <a:rPr lang="en-US" b="1" u="sng" dirty="0" smtClean="0">
                <a:solidFill>
                  <a:schemeClr val="tx1">
                    <a:lumMod val="95000"/>
                  </a:schemeClr>
                </a:solidFill>
              </a:rPr>
              <a:t>ID</a:t>
            </a:r>
          </a:p>
          <a:p>
            <a:pPr marL="0" indent="0">
              <a:buNone/>
            </a:pPr>
            <a:r>
              <a:rPr lang="en-US" dirty="0" smtClean="0"/>
              <a:t/>
            </a:r>
            <a:br>
              <a:rPr lang="en-US" dirty="0" smtClean="0"/>
            </a:br>
            <a:r>
              <a:rPr lang="en-US" dirty="0" smtClean="0"/>
              <a:t> 	</a:t>
            </a:r>
            <a:r>
              <a:rPr lang="en-US" dirty="0" smtClean="0">
                <a:solidFill>
                  <a:schemeClr val="tx1">
                    <a:lumMod val="95000"/>
                  </a:schemeClr>
                </a:solidFill>
              </a:rPr>
              <a:t>A.H.M </a:t>
            </a:r>
            <a:r>
              <a:rPr lang="en-US" dirty="0" err="1" smtClean="0">
                <a:solidFill>
                  <a:schemeClr val="tx1">
                    <a:lumMod val="95000"/>
                  </a:schemeClr>
                </a:solidFill>
              </a:rPr>
              <a:t>Kabirul</a:t>
            </a:r>
            <a:r>
              <a:rPr lang="en-US" dirty="0" smtClean="0">
                <a:solidFill>
                  <a:schemeClr val="tx1">
                    <a:lumMod val="95000"/>
                  </a:schemeClr>
                </a:solidFill>
              </a:rPr>
              <a:t> </a:t>
            </a:r>
            <a:r>
              <a:rPr lang="en-US" dirty="0" err="1" smtClean="0">
                <a:solidFill>
                  <a:schemeClr val="tx1">
                    <a:lumMod val="95000"/>
                  </a:schemeClr>
                </a:solidFill>
              </a:rPr>
              <a:t>Ahshan</a:t>
            </a:r>
            <a:r>
              <a:rPr lang="en-US" dirty="0" smtClean="0">
                <a:solidFill>
                  <a:schemeClr val="tx1">
                    <a:lumMod val="95000"/>
                  </a:schemeClr>
                </a:solidFill>
              </a:rPr>
              <a:t> </a:t>
            </a:r>
            <a:r>
              <a:rPr lang="en-US" dirty="0" err="1" smtClean="0">
                <a:solidFill>
                  <a:schemeClr val="tx1">
                    <a:lumMod val="95000"/>
                  </a:schemeClr>
                </a:solidFill>
              </a:rPr>
              <a:t>Zishan</a:t>
            </a:r>
            <a:r>
              <a:rPr lang="en-US" dirty="0" smtClean="0">
                <a:solidFill>
                  <a:schemeClr val="tx1">
                    <a:lumMod val="95000"/>
                  </a:schemeClr>
                </a:solidFill>
              </a:rPr>
              <a:t>                        1530062</a:t>
            </a:r>
          </a:p>
          <a:p>
            <a:pPr marL="0" indent="0">
              <a:buNone/>
            </a:pPr>
            <a:r>
              <a:rPr lang="en-US" b="1" dirty="0" smtClean="0">
                <a:solidFill>
                  <a:schemeClr val="tx1">
                    <a:lumMod val="95000"/>
                  </a:schemeClr>
                </a:solidFill>
              </a:rPr>
              <a:t>	</a:t>
            </a:r>
            <a:r>
              <a:rPr lang="en-US" dirty="0" smtClean="0">
                <a:solidFill>
                  <a:schemeClr val="tx1">
                    <a:lumMod val="95000"/>
                  </a:schemeClr>
                </a:solidFill>
              </a:rPr>
              <a:t>Aurpa Anindita                                               1530223</a:t>
            </a:r>
            <a:endParaRPr lang="en-US" dirty="0">
              <a:solidFill>
                <a:schemeClr val="tx1">
                  <a:lumMod val="95000"/>
                </a:schemeClr>
              </a:solidFill>
            </a:endParaRPr>
          </a:p>
        </p:txBody>
      </p:sp>
    </p:spTree>
    <p:extLst>
      <p:ext uri="{BB962C8B-B14F-4D97-AF65-F5344CB8AC3E}">
        <p14:creationId xmlns:p14="http://schemas.microsoft.com/office/powerpoint/2010/main" val="233414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6154"/>
            <a:ext cx="8534400" cy="1507067"/>
          </a:xfrm>
        </p:spPr>
        <p:txBody>
          <a:bodyPr/>
          <a:lstStyle/>
          <a:p>
            <a:r>
              <a:rPr lang="en-US" dirty="0" smtClean="0">
                <a:latin typeface="Bell MT" panose="02020503060305020303" pitchFamily="18" charset="0"/>
              </a:rPr>
              <a:t>History leading to the project</a:t>
            </a:r>
            <a:endParaRPr lang="en-US" dirty="0">
              <a:latin typeface="Bell MT" panose="02020503060305020303" pitchFamily="18" charset="0"/>
            </a:endParaRPr>
          </a:p>
        </p:txBody>
      </p:sp>
      <p:sp>
        <p:nvSpPr>
          <p:cNvPr id="3" name="Content Placeholder 2"/>
          <p:cNvSpPr>
            <a:spLocks noGrp="1"/>
          </p:cNvSpPr>
          <p:nvPr>
            <p:ph idx="1"/>
          </p:nvPr>
        </p:nvSpPr>
        <p:spPr>
          <a:xfrm>
            <a:off x="684212" y="1763221"/>
            <a:ext cx="6448108" cy="3673303"/>
          </a:xfrm>
        </p:spPr>
        <p:txBody>
          <a:bodyPr>
            <a:normAutofit/>
          </a:bodyPr>
          <a:lstStyle/>
          <a:p>
            <a:pPr marL="0" indent="0" algn="just">
              <a:buNone/>
            </a:pPr>
            <a:r>
              <a:rPr lang="en-US" sz="1600" dirty="0" smtClean="0">
                <a:solidFill>
                  <a:schemeClr val="tx1"/>
                </a:solidFill>
              </a:rPr>
              <a:t>House, a safe haven for us we call home, the place of comfort and security, but danger does not come knocking your door, we always have to prepare ourselves for any threats. When we are asleep in the night, any criminal can create any occurrence and we face trouble. Sometimes we overcome our fear and face trouble head on. But what happens when we are out at work or out of town? What happens when we leave our precious home with no one in, with no surveillance? There are more chances of theft, burglary and trespassing. Or there could be fire. For this we need something intelligent, fast and accurate to observe/understand these incidents and take immediate actions. We need something active, observant and automated.</a:t>
            </a:r>
          </a:p>
          <a:p>
            <a:pPr marL="0" indent="0" algn="just">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705" y="2006849"/>
            <a:ext cx="2485505" cy="2415521"/>
          </a:xfrm>
          <a:prstGeom prst="rect">
            <a:avLst/>
          </a:prstGeom>
        </p:spPr>
      </p:pic>
    </p:spTree>
    <p:extLst>
      <p:ext uri="{BB962C8B-B14F-4D97-AF65-F5344CB8AC3E}">
        <p14:creationId xmlns:p14="http://schemas.microsoft.com/office/powerpoint/2010/main" val="378241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466" y="547099"/>
            <a:ext cx="8534400" cy="1507067"/>
          </a:xfrm>
        </p:spPr>
        <p:txBody>
          <a:bodyPr/>
          <a:lstStyle/>
          <a:p>
            <a:r>
              <a:rPr lang="en-US" dirty="0" smtClean="0">
                <a:latin typeface="Bell MT" panose="02020503060305020303" pitchFamily="18" charset="0"/>
              </a:rPr>
              <a:t>Product description</a:t>
            </a:r>
            <a:endParaRPr lang="en-US" dirty="0">
              <a:latin typeface="Bell MT" panose="02020503060305020303" pitchFamily="18" charset="0"/>
            </a:endParaRPr>
          </a:p>
        </p:txBody>
      </p:sp>
      <p:sp>
        <p:nvSpPr>
          <p:cNvPr id="3" name="Content Placeholder 2"/>
          <p:cNvSpPr>
            <a:spLocks noGrp="1"/>
          </p:cNvSpPr>
          <p:nvPr>
            <p:ph idx="1"/>
          </p:nvPr>
        </p:nvSpPr>
        <p:spPr>
          <a:xfrm>
            <a:off x="850466" y="1888374"/>
            <a:ext cx="8911687" cy="3760450"/>
          </a:xfrm>
        </p:spPr>
        <p:txBody>
          <a:bodyPr>
            <a:normAutofit fontScale="92500" lnSpcReduction="10000"/>
          </a:bodyPr>
          <a:lstStyle/>
          <a:p>
            <a:pPr marL="0" indent="0" algn="just">
              <a:buNone/>
            </a:pPr>
            <a:r>
              <a:rPr lang="en-US" dirty="0">
                <a:solidFill>
                  <a:schemeClr val="tx1">
                    <a:lumMod val="85000"/>
                    <a:lumOff val="15000"/>
                  </a:schemeClr>
                </a:solidFill>
                <a:latin typeface="Bell MT" panose="02020503060305020303" pitchFamily="18" charset="0"/>
              </a:rPr>
              <a:t>Home Surveillance Security System (HSSS) is a System designed primarily for house hold security solutions. It is a replacement for conventional Surveillance available in the market. It does not record continuous video footage but only takes continuous still pictures when only the System detects any threat or danger. This takes away the over expensive tape recording needed by usual Surveillance system</a:t>
            </a:r>
            <a:r>
              <a:rPr lang="en-US" b="1" dirty="0" smtClean="0">
                <a:solidFill>
                  <a:schemeClr val="tx1">
                    <a:lumMod val="85000"/>
                    <a:lumOff val="15000"/>
                  </a:schemeClr>
                </a:solidFill>
                <a:latin typeface="Bell MT" panose="02020503060305020303" pitchFamily="18" charset="0"/>
              </a:rPr>
              <a:t>.</a:t>
            </a:r>
          </a:p>
          <a:p>
            <a:pPr marL="0" indent="0" algn="just">
              <a:buNone/>
            </a:pPr>
            <a:r>
              <a:rPr lang="en-US" dirty="0">
                <a:solidFill>
                  <a:schemeClr val="tx1">
                    <a:lumMod val="85000"/>
                    <a:lumOff val="15000"/>
                  </a:schemeClr>
                </a:solidFill>
                <a:latin typeface="Bell MT" panose="02020503060305020303" pitchFamily="18" charset="0"/>
              </a:rPr>
              <a:t>This also utilizes revolutionary state of the arc software which has a very intelligent AI to detect small changes in environment, movement, body language/gesture, facial expression and much more to understand the gravity of the situation and takes necessary steps automatically and instantly. It uses a computer as a server and where the software is installed. The server is connected to the Police server, to the fire department, to the hospital and to the Users Phone(s). When the System detects any suspicious events and analyzes it to be a threat, it immediately notifies the necessary authorities and also the user. </a:t>
            </a:r>
          </a:p>
        </p:txBody>
      </p:sp>
    </p:spTree>
    <p:extLst>
      <p:ext uri="{BB962C8B-B14F-4D97-AF65-F5344CB8AC3E}">
        <p14:creationId xmlns:p14="http://schemas.microsoft.com/office/powerpoint/2010/main" val="718763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42" y="573577"/>
            <a:ext cx="9460712" cy="907493"/>
          </a:xfrm>
        </p:spPr>
        <p:txBody>
          <a:bodyPr/>
          <a:lstStyle/>
          <a:p>
            <a:r>
              <a:rPr lang="en-US" dirty="0" smtClean="0">
                <a:latin typeface="Bell MT" panose="02020503060305020303" pitchFamily="18" charset="0"/>
              </a:rPr>
              <a:t>Software key technical features</a:t>
            </a:r>
            <a:endParaRPr lang="en-US" dirty="0">
              <a:latin typeface="Bell MT" panose="02020503060305020303" pitchFamily="18" charset="0"/>
            </a:endParaRPr>
          </a:p>
        </p:txBody>
      </p:sp>
      <p:sp>
        <p:nvSpPr>
          <p:cNvPr id="3" name="Content Placeholder 2"/>
          <p:cNvSpPr>
            <a:spLocks noGrp="1"/>
          </p:cNvSpPr>
          <p:nvPr>
            <p:ph type="body" idx="1"/>
          </p:nvPr>
        </p:nvSpPr>
        <p:spPr>
          <a:xfrm>
            <a:off x="559053" y="1768172"/>
            <a:ext cx="8534400" cy="1498600"/>
          </a:xfrm>
        </p:spPr>
        <p:txBody>
          <a:bodyPr>
            <a:noAutofit/>
          </a:bodyPr>
          <a:lstStyle/>
          <a:p>
            <a:pPr lvl="0" algn="just">
              <a:buFont typeface="Wingdings" panose="05000000000000000000" pitchFamily="2" charset="2"/>
              <a:buChar char="Ø"/>
            </a:pPr>
            <a:r>
              <a:rPr lang="en-US" dirty="0">
                <a:solidFill>
                  <a:schemeClr val="tx1"/>
                </a:solidFill>
                <a:latin typeface="Bell MT" panose="02020503060305020303" pitchFamily="18" charset="0"/>
              </a:rPr>
              <a:t>Intelligent AI.</a:t>
            </a:r>
          </a:p>
          <a:p>
            <a:pPr lvl="0" algn="just">
              <a:buFont typeface="Wingdings" panose="05000000000000000000" pitchFamily="2" charset="2"/>
              <a:buChar char="Ø"/>
            </a:pPr>
            <a:r>
              <a:rPr lang="en-US" dirty="0">
                <a:solidFill>
                  <a:schemeClr val="tx1"/>
                </a:solidFill>
                <a:latin typeface="Bell MT" panose="02020503060305020303" pitchFamily="18" charset="0"/>
              </a:rPr>
              <a:t>Decision making tools</a:t>
            </a:r>
            <a:r>
              <a:rPr lang="en-US" dirty="0" smtClean="0">
                <a:solidFill>
                  <a:schemeClr val="tx1"/>
                </a:solidFill>
                <a:latin typeface="Bell MT" panose="02020503060305020303" pitchFamily="18" charset="0"/>
              </a:rPr>
              <a:t>.</a:t>
            </a:r>
            <a:endParaRPr lang="en-US" dirty="0">
              <a:solidFill>
                <a:schemeClr val="tx1"/>
              </a:solidFill>
              <a:latin typeface="Bell MT" panose="02020503060305020303" pitchFamily="18" charset="0"/>
            </a:endParaRPr>
          </a:p>
          <a:p>
            <a:pPr lvl="0" algn="just">
              <a:buFont typeface="Wingdings" panose="05000000000000000000" pitchFamily="2" charset="2"/>
              <a:buChar char="Ø"/>
            </a:pPr>
            <a:r>
              <a:rPr lang="en-US" dirty="0" smtClean="0">
                <a:solidFill>
                  <a:schemeClr val="tx1"/>
                </a:solidFill>
                <a:latin typeface="Bell MT" panose="02020503060305020303" pitchFamily="18" charset="0"/>
              </a:rPr>
              <a:t>Sensor that detects </a:t>
            </a:r>
            <a:r>
              <a:rPr lang="en-US" dirty="0">
                <a:solidFill>
                  <a:schemeClr val="tx1"/>
                </a:solidFill>
                <a:latin typeface="Bell MT" panose="02020503060305020303" pitchFamily="18" charset="0"/>
              </a:rPr>
              <a:t>Minor Changes in the Surrounding.</a:t>
            </a:r>
          </a:p>
          <a:p>
            <a:pPr lvl="0" algn="just">
              <a:buFont typeface="Wingdings" panose="05000000000000000000" pitchFamily="2" charset="2"/>
              <a:buChar char="Ø"/>
            </a:pPr>
            <a:r>
              <a:rPr lang="en-US" dirty="0" smtClean="0">
                <a:solidFill>
                  <a:schemeClr val="tx1"/>
                </a:solidFill>
                <a:latin typeface="Bell MT" panose="02020503060305020303" pitchFamily="18" charset="0"/>
              </a:rPr>
              <a:t>Motion sensor that detects </a:t>
            </a:r>
            <a:r>
              <a:rPr lang="en-US" dirty="0">
                <a:solidFill>
                  <a:schemeClr val="tx1"/>
                </a:solidFill>
                <a:latin typeface="Bell MT" panose="02020503060305020303" pitchFamily="18" charset="0"/>
              </a:rPr>
              <a:t>Suspicious Movements.</a:t>
            </a:r>
          </a:p>
          <a:p>
            <a:pPr lvl="0" algn="just">
              <a:buFont typeface="Wingdings" panose="05000000000000000000" pitchFamily="2" charset="2"/>
              <a:buChar char="Ø"/>
            </a:pPr>
            <a:r>
              <a:rPr lang="en-US" dirty="0">
                <a:solidFill>
                  <a:schemeClr val="tx1"/>
                </a:solidFill>
                <a:latin typeface="Bell MT" panose="02020503060305020303" pitchFamily="18" charset="0"/>
              </a:rPr>
              <a:t>Understands Human gestures and behavior.</a:t>
            </a:r>
          </a:p>
          <a:p>
            <a:pPr lvl="0" algn="just">
              <a:buFont typeface="Wingdings" panose="05000000000000000000" pitchFamily="2" charset="2"/>
              <a:buChar char="Ø"/>
            </a:pPr>
            <a:r>
              <a:rPr lang="en-US" dirty="0">
                <a:solidFill>
                  <a:schemeClr val="tx1"/>
                </a:solidFill>
                <a:latin typeface="Bell MT" panose="02020503060305020303" pitchFamily="18" charset="0"/>
              </a:rPr>
              <a:t>Understands difference between Threat and Non Threat.</a:t>
            </a:r>
          </a:p>
          <a:p>
            <a:pPr lvl="0" algn="just">
              <a:buFont typeface="Wingdings" panose="05000000000000000000" pitchFamily="2" charset="2"/>
              <a:buChar char="Ø"/>
            </a:pPr>
            <a:r>
              <a:rPr lang="en-US" dirty="0">
                <a:solidFill>
                  <a:schemeClr val="tx1"/>
                </a:solidFill>
                <a:latin typeface="Bell MT" panose="02020503060305020303" pitchFamily="18" charset="0"/>
              </a:rPr>
              <a:t>Understands when to notify which Authority.</a:t>
            </a:r>
          </a:p>
          <a:p>
            <a:pPr lvl="0" algn="just">
              <a:buFont typeface="Wingdings" panose="05000000000000000000" pitchFamily="2" charset="2"/>
              <a:buChar char="Ø"/>
            </a:pPr>
            <a:r>
              <a:rPr lang="en-US" dirty="0">
                <a:solidFill>
                  <a:schemeClr val="tx1"/>
                </a:solidFill>
                <a:latin typeface="Bell MT" panose="02020503060305020303" pitchFamily="18" charset="0"/>
              </a:rPr>
              <a:t>Notifies and updates user about any incident</a:t>
            </a:r>
            <a:r>
              <a:rPr lang="en-US" dirty="0" smtClean="0">
                <a:solidFill>
                  <a:schemeClr val="tx1"/>
                </a:solidFill>
                <a:latin typeface="Bell MT" panose="02020503060305020303" pitchFamily="18" charset="0"/>
              </a:rPr>
              <a:t>.</a:t>
            </a:r>
            <a:endParaRPr lang="en-US" dirty="0">
              <a:solidFill>
                <a:schemeClr val="tx1"/>
              </a:solidFill>
              <a:latin typeface="Bell MT" panose="02020503060305020303" pitchFamily="18" charset="0"/>
            </a:endParaRPr>
          </a:p>
          <a:p>
            <a:pPr lvl="0" algn="just">
              <a:buFont typeface="Wingdings" panose="05000000000000000000" pitchFamily="2" charset="2"/>
              <a:buChar char="Ø"/>
            </a:pPr>
            <a:r>
              <a:rPr lang="en-US" dirty="0">
                <a:solidFill>
                  <a:schemeClr val="tx1"/>
                </a:solidFill>
                <a:latin typeface="Bell MT" panose="02020503060305020303" pitchFamily="18" charset="0"/>
              </a:rPr>
              <a:t>S</a:t>
            </a:r>
            <a:r>
              <a:rPr lang="en-US" dirty="0" smtClean="0">
                <a:solidFill>
                  <a:schemeClr val="tx1"/>
                </a:solidFill>
                <a:latin typeface="Bell MT" panose="02020503060305020303" pitchFamily="18" charset="0"/>
              </a:rPr>
              <a:t>martly </a:t>
            </a:r>
            <a:r>
              <a:rPr lang="en-US" dirty="0">
                <a:solidFill>
                  <a:schemeClr val="tx1"/>
                </a:solidFill>
                <a:latin typeface="Bell MT" panose="02020503060305020303" pitchFamily="18" charset="0"/>
              </a:rPr>
              <a:t>designed interface and easy controls</a:t>
            </a:r>
          </a:p>
          <a:p>
            <a:pPr lvl="0" algn="just">
              <a:buFont typeface="Wingdings" panose="05000000000000000000" pitchFamily="2" charset="2"/>
              <a:buChar char="Ø"/>
            </a:pPr>
            <a:r>
              <a:rPr lang="en-US" dirty="0">
                <a:solidFill>
                  <a:schemeClr val="tx1"/>
                </a:solidFill>
                <a:latin typeface="Bell MT" panose="02020503060305020303" pitchFamily="18" charset="0"/>
              </a:rPr>
              <a:t>Better version is always available for update to cope up with the latest technology.</a:t>
            </a:r>
          </a:p>
          <a:p>
            <a:pPr lvl="0" algn="just">
              <a:buFont typeface="Wingdings" panose="05000000000000000000" pitchFamily="2" charset="2"/>
              <a:buChar char="Ø"/>
            </a:pPr>
            <a:r>
              <a:rPr lang="en-US" dirty="0">
                <a:solidFill>
                  <a:schemeClr val="tx1"/>
                </a:solidFill>
                <a:latin typeface="Bell MT" panose="02020503060305020303" pitchFamily="18" charset="0"/>
              </a:rPr>
              <a:t>Takes less space to install.</a:t>
            </a:r>
          </a:p>
          <a:p>
            <a:pPr marL="0" indent="0">
              <a:buNone/>
            </a:pPr>
            <a:endParaRPr lang="en-US" sz="1200" dirty="0">
              <a:latin typeface="Bell MT" panose="02020503060305020303" pitchFamily="18" charset="0"/>
            </a:endParaRPr>
          </a:p>
        </p:txBody>
      </p:sp>
    </p:spTree>
    <p:extLst>
      <p:ext uri="{BB962C8B-B14F-4D97-AF65-F5344CB8AC3E}">
        <p14:creationId xmlns:p14="http://schemas.microsoft.com/office/powerpoint/2010/main" val="296674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84" y="281092"/>
            <a:ext cx="10230047" cy="1507067"/>
          </a:xfrm>
        </p:spPr>
        <p:txBody>
          <a:bodyPr>
            <a:normAutofit fontScale="90000"/>
          </a:bodyPr>
          <a:lstStyle/>
          <a:p>
            <a:r>
              <a:rPr lang="en-US" dirty="0">
                <a:latin typeface="Bell MT" panose="02020503060305020303" pitchFamily="18" charset="0"/>
              </a:rPr>
              <a:t>Home </a:t>
            </a:r>
            <a:r>
              <a:rPr lang="en-US" dirty="0" smtClean="0">
                <a:latin typeface="Bell MT" panose="02020503060305020303" pitchFamily="18" charset="0"/>
              </a:rPr>
              <a:t>Surveillance Security </a:t>
            </a:r>
            <a:r>
              <a:rPr lang="en-US" dirty="0">
                <a:latin typeface="Bell MT" panose="02020503060305020303" pitchFamily="18" charset="0"/>
              </a:rPr>
              <a:t>System (HSSS</a:t>
            </a:r>
            <a:r>
              <a:rPr lang="en-US" dirty="0" smtClean="0">
                <a:latin typeface="Bell MT" panose="02020503060305020303" pitchFamily="18" charset="0"/>
              </a:rPr>
              <a:t>)</a:t>
            </a:r>
            <a:br>
              <a:rPr lang="en-US" dirty="0" smtClean="0">
                <a:latin typeface="Bell MT" panose="02020503060305020303" pitchFamily="18" charset="0"/>
              </a:rPr>
            </a:br>
            <a:r>
              <a:rPr lang="en-US" dirty="0">
                <a:latin typeface="Bell MT" panose="02020503060305020303" pitchFamily="18" charset="0"/>
              </a:rPr>
              <a:t>	</a:t>
            </a:r>
            <a:r>
              <a:rPr lang="en-US" dirty="0" smtClean="0">
                <a:latin typeface="Bell MT" panose="02020503060305020303" pitchFamily="18" charset="0"/>
              </a:rPr>
              <a:t>				        Rich  Picture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731" y="2271471"/>
            <a:ext cx="6010102" cy="3771882"/>
          </a:xfrm>
        </p:spPr>
      </p:pic>
    </p:spTree>
    <p:extLst>
      <p:ext uri="{BB962C8B-B14F-4D97-AF65-F5344CB8AC3E}">
        <p14:creationId xmlns:p14="http://schemas.microsoft.com/office/powerpoint/2010/main" val="3089793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338" y="513848"/>
            <a:ext cx="9870611" cy="1507067"/>
          </a:xfrm>
        </p:spPr>
        <p:txBody>
          <a:bodyPr/>
          <a:lstStyle/>
          <a:p>
            <a:r>
              <a:rPr lang="en-US" dirty="0" smtClean="0">
                <a:latin typeface="Bell MT" panose="02020503060305020303" pitchFamily="18" charset="0"/>
              </a:rPr>
              <a:t>Problems with conventional surveillance system</a:t>
            </a:r>
            <a:endParaRPr lang="en-US" dirty="0">
              <a:latin typeface="Bell MT" panose="02020503060305020303" pitchFamily="18" charset="0"/>
            </a:endParaRPr>
          </a:p>
        </p:txBody>
      </p:sp>
      <p:sp>
        <p:nvSpPr>
          <p:cNvPr id="3" name="Content Placeholder 2"/>
          <p:cNvSpPr>
            <a:spLocks noGrp="1"/>
          </p:cNvSpPr>
          <p:nvPr>
            <p:ph idx="1"/>
          </p:nvPr>
        </p:nvSpPr>
        <p:spPr>
          <a:xfrm>
            <a:off x="767339" y="1906074"/>
            <a:ext cx="7611890" cy="4104028"/>
          </a:xfrm>
        </p:spPr>
        <p:txBody>
          <a:bodyPr>
            <a:normAutofit fontScale="70000" lnSpcReduction="20000"/>
          </a:bodyPr>
          <a:lstStyle/>
          <a:p>
            <a:pPr lvl="0" algn="just">
              <a:buFont typeface="Wingdings" panose="05000000000000000000" pitchFamily="2" charset="2"/>
              <a:buChar char="Ø"/>
            </a:pPr>
            <a:r>
              <a:rPr lang="en-US" sz="2300" dirty="0" smtClean="0">
                <a:solidFill>
                  <a:schemeClr val="tx1">
                    <a:lumMod val="85000"/>
                    <a:lumOff val="15000"/>
                  </a:schemeClr>
                </a:solidFill>
                <a:latin typeface="Bell MT" panose="02020503060305020303" pitchFamily="18" charset="0"/>
              </a:rPr>
              <a:t>Setting up surveillance cameras in every corner of the house is very expensive.</a:t>
            </a:r>
          </a:p>
          <a:p>
            <a:pPr lvl="0" algn="just">
              <a:buFont typeface="Wingdings" panose="05000000000000000000" pitchFamily="2" charset="2"/>
              <a:buChar char="Ø"/>
            </a:pPr>
            <a:r>
              <a:rPr lang="en-US" sz="2300" dirty="0" smtClean="0">
                <a:solidFill>
                  <a:schemeClr val="tx1">
                    <a:lumMod val="85000"/>
                    <a:lumOff val="15000"/>
                  </a:schemeClr>
                </a:solidFill>
                <a:latin typeface="Bell MT" panose="02020503060305020303" pitchFamily="18" charset="0"/>
              </a:rPr>
              <a:t>Recording </a:t>
            </a:r>
            <a:r>
              <a:rPr lang="en-US" sz="2300" dirty="0">
                <a:solidFill>
                  <a:schemeClr val="tx1">
                    <a:lumMod val="85000"/>
                    <a:lumOff val="15000"/>
                  </a:schemeClr>
                </a:solidFill>
                <a:latin typeface="Bell MT" panose="02020503060305020303" pitchFamily="18" charset="0"/>
              </a:rPr>
              <a:t>surveillance footages needs tapes, computer server and other hardware equipment. Which is also costs very high.</a:t>
            </a:r>
          </a:p>
          <a:p>
            <a:pPr lvl="0" algn="just">
              <a:buFont typeface="Wingdings" panose="05000000000000000000" pitchFamily="2" charset="2"/>
              <a:buChar char="Ø"/>
            </a:pPr>
            <a:r>
              <a:rPr lang="en-US" sz="2300" dirty="0">
                <a:solidFill>
                  <a:schemeClr val="tx1">
                    <a:lumMod val="85000"/>
                    <a:lumOff val="15000"/>
                  </a:schemeClr>
                </a:solidFill>
                <a:latin typeface="Bell MT" panose="02020503060305020303" pitchFamily="18" charset="0"/>
              </a:rPr>
              <a:t>Takes a separate room for computer server and surveillance recording </a:t>
            </a:r>
            <a:r>
              <a:rPr lang="en-US" sz="2300" dirty="0" smtClean="0">
                <a:solidFill>
                  <a:schemeClr val="tx1">
                    <a:lumMod val="85000"/>
                    <a:lumOff val="15000"/>
                  </a:schemeClr>
                </a:solidFill>
                <a:latin typeface="Bell MT" panose="02020503060305020303" pitchFamily="18" charset="0"/>
              </a:rPr>
              <a:t>storage.</a:t>
            </a:r>
            <a:endParaRPr lang="en-US" sz="2300" dirty="0">
              <a:solidFill>
                <a:schemeClr val="tx1">
                  <a:lumMod val="85000"/>
                  <a:lumOff val="15000"/>
                </a:schemeClr>
              </a:solidFill>
              <a:latin typeface="Bell MT" panose="02020503060305020303" pitchFamily="18" charset="0"/>
            </a:endParaRPr>
          </a:p>
          <a:p>
            <a:pPr lvl="0" algn="just">
              <a:buFont typeface="Wingdings" panose="05000000000000000000" pitchFamily="2" charset="2"/>
              <a:buChar char="Ø"/>
            </a:pPr>
            <a:r>
              <a:rPr lang="en-US" sz="2300" dirty="0">
                <a:solidFill>
                  <a:schemeClr val="tx1">
                    <a:lumMod val="85000"/>
                    <a:lumOff val="15000"/>
                  </a:schemeClr>
                </a:solidFill>
                <a:latin typeface="Bell MT" panose="02020503060305020303" pitchFamily="18" charset="0"/>
              </a:rPr>
              <a:t>Consumes </a:t>
            </a:r>
            <a:r>
              <a:rPr lang="en-US" sz="2300" dirty="0" smtClean="0">
                <a:solidFill>
                  <a:schemeClr val="tx1">
                    <a:lumMod val="85000"/>
                    <a:lumOff val="15000"/>
                  </a:schemeClr>
                </a:solidFill>
                <a:latin typeface="Bell MT" panose="02020503060305020303" pitchFamily="18" charset="0"/>
              </a:rPr>
              <a:t>high </a:t>
            </a:r>
            <a:r>
              <a:rPr lang="en-US" sz="2300" dirty="0">
                <a:solidFill>
                  <a:schemeClr val="tx1">
                    <a:lumMod val="85000"/>
                    <a:lumOff val="15000"/>
                  </a:schemeClr>
                </a:solidFill>
                <a:latin typeface="Bell MT" panose="02020503060305020303" pitchFamily="18" charset="0"/>
              </a:rPr>
              <a:t>electricity.</a:t>
            </a:r>
          </a:p>
          <a:p>
            <a:pPr lvl="0" algn="just">
              <a:buFont typeface="Wingdings" panose="05000000000000000000" pitchFamily="2" charset="2"/>
              <a:buChar char="Ø"/>
            </a:pPr>
            <a:r>
              <a:rPr lang="en-US" sz="2300" dirty="0" smtClean="0">
                <a:solidFill>
                  <a:schemeClr val="tx1">
                    <a:lumMod val="85000"/>
                    <a:lumOff val="15000"/>
                  </a:schemeClr>
                </a:solidFill>
                <a:latin typeface="Bell MT" panose="02020503060305020303" pitchFamily="18" charset="0"/>
              </a:rPr>
              <a:t>High maintenance cost</a:t>
            </a:r>
            <a:endParaRPr lang="en-US" sz="2300" dirty="0">
              <a:solidFill>
                <a:schemeClr val="tx1">
                  <a:lumMod val="85000"/>
                  <a:lumOff val="15000"/>
                </a:schemeClr>
              </a:solidFill>
              <a:latin typeface="Bell MT" panose="02020503060305020303" pitchFamily="18" charset="0"/>
            </a:endParaRPr>
          </a:p>
          <a:p>
            <a:pPr lvl="0" algn="just">
              <a:buFont typeface="Wingdings" panose="05000000000000000000" pitchFamily="2" charset="2"/>
              <a:buChar char="Ø"/>
            </a:pPr>
            <a:r>
              <a:rPr lang="en-US" sz="2300" dirty="0" smtClean="0">
                <a:solidFill>
                  <a:schemeClr val="tx1">
                    <a:lumMod val="85000"/>
                    <a:lumOff val="15000"/>
                  </a:schemeClr>
                </a:solidFill>
                <a:latin typeface="Bell MT" panose="02020503060305020303" pitchFamily="18" charset="0"/>
              </a:rPr>
              <a:t>There might be no one in the house and there is a burglary. There may or may not be an alarm, but no one might have paid attention or called the police, or the police might have been notified but it was too late.</a:t>
            </a:r>
            <a:endParaRPr lang="en-US" sz="2300" dirty="0">
              <a:solidFill>
                <a:schemeClr val="tx1">
                  <a:lumMod val="85000"/>
                  <a:lumOff val="15000"/>
                </a:schemeClr>
              </a:solidFill>
              <a:latin typeface="Bell MT" panose="02020503060305020303" pitchFamily="18" charset="0"/>
            </a:endParaRPr>
          </a:p>
          <a:p>
            <a:pPr algn="just">
              <a:buFont typeface="Wingdings" panose="05000000000000000000" pitchFamily="2" charset="2"/>
              <a:buChar char="Ø"/>
            </a:pPr>
            <a:r>
              <a:rPr lang="en-US" sz="2300" dirty="0">
                <a:solidFill>
                  <a:schemeClr val="tx1">
                    <a:lumMod val="85000"/>
                    <a:lumOff val="15000"/>
                  </a:schemeClr>
                </a:solidFill>
                <a:latin typeface="Bell MT" panose="02020503060305020303" pitchFamily="18" charset="0"/>
              </a:rPr>
              <a:t>If you are outside of the house</a:t>
            </a:r>
            <a:r>
              <a:rPr lang="en-US" sz="2300" dirty="0" smtClean="0">
                <a:solidFill>
                  <a:schemeClr val="tx1">
                    <a:lumMod val="85000"/>
                    <a:lumOff val="15000"/>
                  </a:schemeClr>
                </a:solidFill>
                <a:latin typeface="Bell MT" panose="02020503060305020303" pitchFamily="18" charset="0"/>
              </a:rPr>
              <a:t>, just </a:t>
            </a:r>
            <a:r>
              <a:rPr lang="en-US" sz="2300" dirty="0">
                <a:solidFill>
                  <a:schemeClr val="tx1">
                    <a:lumMod val="85000"/>
                    <a:lumOff val="15000"/>
                  </a:schemeClr>
                </a:solidFill>
                <a:latin typeface="Bell MT" panose="02020503060305020303" pitchFamily="18" charset="0"/>
              </a:rPr>
              <a:t>cameras, tapes and alarms are not </a:t>
            </a:r>
            <a:r>
              <a:rPr lang="en-US" sz="2300" dirty="0" smtClean="0">
                <a:solidFill>
                  <a:schemeClr val="tx1">
                    <a:lumMod val="85000"/>
                    <a:lumOff val="15000"/>
                  </a:schemeClr>
                </a:solidFill>
                <a:latin typeface="Bell MT" panose="02020503060305020303" pitchFamily="18" charset="0"/>
              </a:rPr>
              <a:t>enough because</a:t>
            </a:r>
            <a:endParaRPr lang="en-US" sz="2300" dirty="0">
              <a:solidFill>
                <a:schemeClr val="tx1">
                  <a:lumMod val="85000"/>
                  <a:lumOff val="15000"/>
                </a:schemeClr>
              </a:solidFill>
              <a:latin typeface="Bell MT" panose="02020503060305020303" pitchFamily="18" charset="0"/>
            </a:endParaRPr>
          </a:p>
          <a:p>
            <a:pPr marL="0" indent="0" algn="just">
              <a:buNone/>
            </a:pPr>
            <a:r>
              <a:rPr lang="en-US" sz="2300" dirty="0" smtClean="0">
                <a:solidFill>
                  <a:schemeClr val="tx1">
                    <a:lumMod val="85000"/>
                    <a:lumOff val="15000"/>
                  </a:schemeClr>
                </a:solidFill>
                <a:latin typeface="Bell MT" panose="02020503060305020303" pitchFamily="18" charset="0"/>
              </a:rPr>
              <a:t>      there </a:t>
            </a:r>
            <a:r>
              <a:rPr lang="en-US" sz="2300" dirty="0">
                <a:solidFill>
                  <a:schemeClr val="tx1">
                    <a:lumMod val="85000"/>
                    <a:lumOff val="15000"/>
                  </a:schemeClr>
                </a:solidFill>
                <a:latin typeface="Bell MT" panose="02020503060305020303" pitchFamily="18" charset="0"/>
              </a:rPr>
              <a:t>is </a:t>
            </a:r>
            <a:r>
              <a:rPr lang="en-US" sz="2300" dirty="0" smtClean="0">
                <a:solidFill>
                  <a:schemeClr val="tx1">
                    <a:lumMod val="85000"/>
                    <a:lumOff val="15000"/>
                  </a:schemeClr>
                </a:solidFill>
                <a:latin typeface="Bell MT" panose="02020503060305020303" pitchFamily="18" charset="0"/>
              </a:rPr>
              <a:t>no </a:t>
            </a:r>
            <a:r>
              <a:rPr lang="en-US" sz="2300" dirty="0">
                <a:solidFill>
                  <a:schemeClr val="tx1">
                    <a:lumMod val="85000"/>
                    <a:lumOff val="15000"/>
                  </a:schemeClr>
                </a:solidFill>
                <a:latin typeface="Bell MT" panose="02020503060305020303" pitchFamily="18" charset="0"/>
              </a:rPr>
              <a:t>way to get notified unless or until someone calls you.</a:t>
            </a:r>
          </a:p>
          <a:p>
            <a:pPr>
              <a:buFont typeface="Wingdings" panose="05000000000000000000" pitchFamily="2" charset="2"/>
              <a:buChar char="Ø"/>
            </a:pPr>
            <a:endParaRPr lang="en-US" dirty="0">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368" y="1684316"/>
            <a:ext cx="2916385" cy="2214353"/>
          </a:xfrm>
          <a:prstGeom prst="rect">
            <a:avLst/>
          </a:prstGeom>
        </p:spPr>
      </p:pic>
    </p:spTree>
    <p:extLst>
      <p:ext uri="{BB962C8B-B14F-4D97-AF65-F5344CB8AC3E}">
        <p14:creationId xmlns:p14="http://schemas.microsoft.com/office/powerpoint/2010/main" val="3793361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99" y="389157"/>
            <a:ext cx="8534400" cy="1507067"/>
          </a:xfrm>
        </p:spPr>
        <p:txBody>
          <a:bodyPr>
            <a:normAutofit fontScale="90000"/>
          </a:bodyPr>
          <a:lstStyle/>
          <a:p>
            <a:r>
              <a:rPr lang="en-US" dirty="0" smtClean="0">
                <a:latin typeface="Bell MT" panose="02020503060305020303" pitchFamily="18" charset="0"/>
              </a:rPr>
              <a:t>Solutions with </a:t>
            </a:r>
            <a:r>
              <a:rPr lang="en-US" dirty="0">
                <a:latin typeface="Bell MT" panose="02020503060305020303" pitchFamily="18" charset="0"/>
              </a:rPr>
              <a:t>Home Surveillance Security System (HSSS)</a:t>
            </a:r>
            <a:r>
              <a:rPr lang="en-US" dirty="0" smtClean="0">
                <a:latin typeface="Bell MT" panose="02020503060305020303" pitchFamily="18" charset="0"/>
              </a:rPr>
              <a:t> </a:t>
            </a:r>
            <a:endParaRPr lang="en-US" dirty="0">
              <a:latin typeface="Bell MT" panose="02020503060305020303" pitchFamily="18" charset="0"/>
            </a:endParaRPr>
          </a:p>
        </p:txBody>
      </p:sp>
      <p:sp>
        <p:nvSpPr>
          <p:cNvPr id="3" name="Content Placeholder 2"/>
          <p:cNvSpPr>
            <a:spLocks noGrp="1"/>
          </p:cNvSpPr>
          <p:nvPr>
            <p:ph idx="1"/>
          </p:nvPr>
        </p:nvSpPr>
        <p:spPr>
          <a:xfrm>
            <a:off x="675899" y="1987897"/>
            <a:ext cx="8915400" cy="4394200"/>
          </a:xfrm>
        </p:spPr>
        <p:txBody>
          <a:bodyPr>
            <a:noAutofit/>
          </a:bodyPr>
          <a:lstStyle/>
          <a:p>
            <a:pPr lvl="0" algn="just">
              <a:buFont typeface="Wingdings" panose="05000000000000000000" pitchFamily="2" charset="2"/>
              <a:buChar char="Ø"/>
            </a:pPr>
            <a:r>
              <a:rPr lang="en-US" dirty="0" smtClean="0">
                <a:solidFill>
                  <a:schemeClr val="tx1">
                    <a:lumMod val="85000"/>
                    <a:lumOff val="15000"/>
                  </a:schemeClr>
                </a:solidFill>
                <a:latin typeface="Bell MT" panose="02020503060305020303" pitchFamily="18" charset="0"/>
              </a:rPr>
              <a:t>Requires the set </a:t>
            </a:r>
            <a:r>
              <a:rPr lang="en-US" dirty="0">
                <a:solidFill>
                  <a:schemeClr val="tx1">
                    <a:lumMod val="85000"/>
                    <a:lumOff val="15000"/>
                  </a:schemeClr>
                </a:solidFill>
                <a:latin typeface="Bell MT" panose="02020503060305020303" pitchFamily="18" charset="0"/>
              </a:rPr>
              <a:t>up </a:t>
            </a:r>
            <a:r>
              <a:rPr lang="en-US" dirty="0" smtClean="0">
                <a:solidFill>
                  <a:schemeClr val="tx1">
                    <a:lumMod val="85000"/>
                    <a:lumOff val="15000"/>
                  </a:schemeClr>
                </a:solidFill>
                <a:latin typeface="Bell MT" panose="02020503060305020303" pitchFamily="18" charset="0"/>
              </a:rPr>
              <a:t>of motion </a:t>
            </a:r>
            <a:r>
              <a:rPr lang="en-US" dirty="0">
                <a:solidFill>
                  <a:schemeClr val="tx1">
                    <a:lumMod val="85000"/>
                    <a:lumOff val="15000"/>
                  </a:schemeClr>
                </a:solidFill>
                <a:latin typeface="Bell MT" panose="02020503060305020303" pitchFamily="18" charset="0"/>
              </a:rPr>
              <a:t>sensor cameras </a:t>
            </a:r>
            <a:r>
              <a:rPr lang="en-US" dirty="0" smtClean="0">
                <a:solidFill>
                  <a:schemeClr val="tx1">
                    <a:lumMod val="85000"/>
                    <a:lumOff val="15000"/>
                  </a:schemeClr>
                </a:solidFill>
                <a:latin typeface="Bell MT" panose="02020503060305020303" pitchFamily="18" charset="0"/>
              </a:rPr>
              <a:t>and </a:t>
            </a:r>
            <a:r>
              <a:rPr lang="en-US" dirty="0">
                <a:solidFill>
                  <a:schemeClr val="tx1">
                    <a:lumMod val="85000"/>
                    <a:lumOff val="15000"/>
                  </a:schemeClr>
                </a:solidFill>
                <a:latin typeface="Bell MT" panose="02020503060305020303" pitchFamily="18" charset="0"/>
              </a:rPr>
              <a:t>anti-theft lock sensors </a:t>
            </a:r>
            <a:r>
              <a:rPr lang="en-US" dirty="0" smtClean="0">
                <a:solidFill>
                  <a:schemeClr val="tx1">
                    <a:lumMod val="85000"/>
                    <a:lumOff val="15000"/>
                  </a:schemeClr>
                </a:solidFill>
                <a:latin typeface="Bell MT" panose="02020503060305020303" pitchFamily="18" charset="0"/>
              </a:rPr>
              <a:t>only So </a:t>
            </a:r>
            <a:r>
              <a:rPr lang="en-US" dirty="0">
                <a:solidFill>
                  <a:schemeClr val="tx1">
                    <a:lumMod val="85000"/>
                    <a:lumOff val="15000"/>
                  </a:schemeClr>
                </a:solidFill>
                <a:latin typeface="Bell MT" panose="02020503060305020303" pitchFamily="18" charset="0"/>
              </a:rPr>
              <a:t>less expensive.</a:t>
            </a:r>
          </a:p>
          <a:p>
            <a:pPr algn="just">
              <a:buFont typeface="Wingdings" panose="05000000000000000000" pitchFamily="2" charset="2"/>
              <a:buChar char="Ø"/>
            </a:pPr>
            <a:r>
              <a:rPr lang="en-US" dirty="0" smtClean="0">
                <a:solidFill>
                  <a:schemeClr val="tx1">
                    <a:lumMod val="85000"/>
                    <a:lumOff val="15000"/>
                  </a:schemeClr>
                </a:solidFill>
                <a:latin typeface="Bell MT" panose="02020503060305020303" pitchFamily="18" charset="0"/>
              </a:rPr>
              <a:t>No </a:t>
            </a:r>
            <a:r>
              <a:rPr lang="en-US" dirty="0">
                <a:solidFill>
                  <a:schemeClr val="tx1">
                    <a:lumMod val="85000"/>
                    <a:lumOff val="15000"/>
                  </a:schemeClr>
                </a:solidFill>
                <a:latin typeface="Bell MT" panose="02020503060305020303" pitchFamily="18" charset="0"/>
              </a:rPr>
              <a:t>tapes, no recording, so no extra expenses, Only a small computer server with our software is needed for the Surveillance and networking</a:t>
            </a:r>
            <a:r>
              <a:rPr lang="en-US" dirty="0" smtClean="0">
                <a:solidFill>
                  <a:schemeClr val="tx1">
                    <a:lumMod val="85000"/>
                    <a:lumOff val="15000"/>
                  </a:schemeClr>
                </a:solidFill>
                <a:latin typeface="Bell MT" panose="02020503060305020303" pitchFamily="18" charset="0"/>
              </a:rPr>
              <a:t>.</a:t>
            </a:r>
          </a:p>
          <a:p>
            <a:pPr algn="just">
              <a:buFont typeface="Wingdings" panose="05000000000000000000" pitchFamily="2" charset="2"/>
              <a:buChar char="Ø"/>
            </a:pPr>
            <a:r>
              <a:rPr lang="en-US" dirty="0">
                <a:solidFill>
                  <a:schemeClr val="tx1">
                    <a:lumMod val="85000"/>
                    <a:lumOff val="15000"/>
                  </a:schemeClr>
                </a:solidFill>
                <a:latin typeface="Bell MT" panose="02020503060305020303" pitchFamily="18" charset="0"/>
              </a:rPr>
              <a:t>Only still pictures would be taken as evidence and sent on mobile phone(s) of the User and to The Police server and they will be notified about possible crime immediately</a:t>
            </a:r>
            <a:r>
              <a:rPr lang="en-US" dirty="0" smtClean="0">
                <a:solidFill>
                  <a:schemeClr val="tx1">
                    <a:lumMod val="85000"/>
                    <a:lumOff val="15000"/>
                  </a:schemeClr>
                </a:solidFill>
                <a:latin typeface="Bell MT" panose="02020503060305020303" pitchFamily="18" charset="0"/>
              </a:rPr>
              <a:t>.</a:t>
            </a:r>
          </a:p>
          <a:p>
            <a:pPr algn="just">
              <a:buFont typeface="Wingdings" panose="05000000000000000000" pitchFamily="2" charset="2"/>
              <a:buChar char="Ø"/>
            </a:pPr>
            <a:r>
              <a:rPr lang="en-US" dirty="0">
                <a:solidFill>
                  <a:schemeClr val="tx1">
                    <a:lumMod val="85000"/>
                    <a:lumOff val="15000"/>
                  </a:schemeClr>
                </a:solidFill>
                <a:latin typeface="Bell MT" panose="02020503060305020303" pitchFamily="18" charset="0"/>
              </a:rPr>
              <a:t>Only needs a small corner of the room</a:t>
            </a:r>
            <a:r>
              <a:rPr lang="en-US" dirty="0" smtClean="0">
                <a:solidFill>
                  <a:schemeClr val="tx1">
                    <a:lumMod val="85000"/>
                    <a:lumOff val="15000"/>
                  </a:schemeClr>
                </a:solidFill>
                <a:latin typeface="Bell MT" panose="02020503060305020303" pitchFamily="18" charset="0"/>
              </a:rPr>
              <a:t>.</a:t>
            </a:r>
          </a:p>
          <a:p>
            <a:pPr lvl="0" algn="just">
              <a:buFont typeface="Wingdings" panose="05000000000000000000" pitchFamily="2" charset="2"/>
              <a:buChar char="Ø"/>
            </a:pPr>
            <a:r>
              <a:rPr lang="en-US" dirty="0">
                <a:solidFill>
                  <a:schemeClr val="tx1">
                    <a:lumMod val="85000"/>
                    <a:lumOff val="15000"/>
                  </a:schemeClr>
                </a:solidFill>
                <a:latin typeface="Bell MT" panose="02020503060305020303" pitchFamily="18" charset="0"/>
              </a:rPr>
              <a:t>Less Equipment so less Maintenance cost </a:t>
            </a:r>
            <a:endParaRPr lang="en-US" dirty="0" smtClean="0">
              <a:solidFill>
                <a:schemeClr val="tx1">
                  <a:lumMod val="85000"/>
                  <a:lumOff val="15000"/>
                </a:schemeClr>
              </a:solidFill>
              <a:latin typeface="Bell MT" panose="02020503060305020303" pitchFamily="18" charset="0"/>
            </a:endParaRPr>
          </a:p>
          <a:p>
            <a:pPr lvl="0" algn="just">
              <a:buFont typeface="Wingdings" panose="05000000000000000000" pitchFamily="2" charset="2"/>
              <a:buChar char="Ø"/>
            </a:pPr>
            <a:r>
              <a:rPr lang="en-US" dirty="0" smtClean="0">
                <a:solidFill>
                  <a:schemeClr val="tx1">
                    <a:lumMod val="85000"/>
                    <a:lumOff val="15000"/>
                  </a:schemeClr>
                </a:solidFill>
                <a:latin typeface="Bell MT" panose="02020503060305020303" pitchFamily="18" charset="0"/>
              </a:rPr>
              <a:t>Consumes </a:t>
            </a:r>
            <a:r>
              <a:rPr lang="en-US" dirty="0">
                <a:solidFill>
                  <a:schemeClr val="tx1">
                    <a:lumMod val="85000"/>
                    <a:lumOff val="15000"/>
                  </a:schemeClr>
                </a:solidFill>
                <a:latin typeface="Bell MT" panose="02020503060305020303" pitchFamily="18" charset="0"/>
              </a:rPr>
              <a:t>less electricity</a:t>
            </a:r>
            <a:r>
              <a:rPr lang="en-US" dirty="0" smtClean="0">
                <a:solidFill>
                  <a:schemeClr val="tx1">
                    <a:lumMod val="85000"/>
                    <a:lumOff val="15000"/>
                  </a:schemeClr>
                </a:solidFill>
                <a:latin typeface="Bell MT" panose="02020503060305020303" pitchFamily="18" charset="0"/>
              </a:rPr>
              <a:t>.</a:t>
            </a:r>
            <a:endParaRPr lang="en-US" dirty="0">
              <a:solidFill>
                <a:schemeClr val="tx1">
                  <a:lumMod val="85000"/>
                  <a:lumOff val="15000"/>
                </a:schemeClr>
              </a:solidFill>
              <a:latin typeface="Bell MT" panose="02020503060305020303" pitchFamily="18" charset="0"/>
            </a:endParaRPr>
          </a:p>
        </p:txBody>
      </p:sp>
    </p:spTree>
    <p:extLst>
      <p:ext uri="{BB962C8B-B14F-4D97-AF65-F5344CB8AC3E}">
        <p14:creationId xmlns:p14="http://schemas.microsoft.com/office/powerpoint/2010/main" val="2007622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99245"/>
            <a:ext cx="8730244" cy="1442434"/>
          </a:xfrm>
        </p:spPr>
        <p:txBody>
          <a:bodyPr>
            <a:normAutofit/>
          </a:bodyPr>
          <a:lstStyle/>
          <a:p>
            <a:r>
              <a:rPr lang="en-US" dirty="0">
                <a:latin typeface="Bell MT" panose="02020503060305020303" pitchFamily="18" charset="0"/>
              </a:rPr>
              <a:t>How</a:t>
            </a:r>
            <a:r>
              <a:rPr lang="en-US" dirty="0"/>
              <a:t> </a:t>
            </a:r>
            <a:r>
              <a:rPr lang="en-US" dirty="0">
                <a:latin typeface="Bell MT" panose="02020503060305020303" pitchFamily="18" charset="0"/>
              </a:rPr>
              <a:t>Home Surveillance Security System (HSSS) is unique</a:t>
            </a:r>
            <a:endParaRPr lang="en-US" dirty="0"/>
          </a:p>
        </p:txBody>
      </p:sp>
      <p:sp>
        <p:nvSpPr>
          <p:cNvPr id="3" name="Content Placeholder 2"/>
          <p:cNvSpPr>
            <a:spLocks noGrp="1"/>
          </p:cNvSpPr>
          <p:nvPr>
            <p:ph idx="1"/>
          </p:nvPr>
        </p:nvSpPr>
        <p:spPr>
          <a:xfrm>
            <a:off x="684212" y="2150771"/>
            <a:ext cx="8534400" cy="3928057"/>
          </a:xfrm>
        </p:spPr>
        <p:txBody>
          <a:bodyPr>
            <a:normAutofit fontScale="85000" lnSpcReduction="10000"/>
          </a:bodyPr>
          <a:lstStyle/>
          <a:p>
            <a:pPr algn="just">
              <a:buFont typeface="Wingdings" panose="05000000000000000000" pitchFamily="2" charset="2"/>
              <a:buChar char="Ø"/>
            </a:pPr>
            <a:r>
              <a:rPr lang="en-US" dirty="0" smtClean="0">
                <a:solidFill>
                  <a:schemeClr val="tx1">
                    <a:lumMod val="85000"/>
                    <a:lumOff val="15000"/>
                  </a:schemeClr>
                </a:solidFill>
                <a:latin typeface="Bell MT" panose="02020503060305020303" pitchFamily="18" charset="0"/>
              </a:rPr>
              <a:t>The</a:t>
            </a:r>
            <a:r>
              <a:rPr lang="en-US" b="1" dirty="0" smtClean="0">
                <a:solidFill>
                  <a:schemeClr val="tx1">
                    <a:lumMod val="85000"/>
                    <a:lumOff val="15000"/>
                  </a:schemeClr>
                </a:solidFill>
                <a:latin typeface="Bell MT" panose="02020503060305020303" pitchFamily="18" charset="0"/>
              </a:rPr>
              <a:t> </a:t>
            </a:r>
            <a:r>
              <a:rPr lang="en-US" dirty="0">
                <a:solidFill>
                  <a:schemeClr val="tx1">
                    <a:lumMod val="85000"/>
                    <a:lumOff val="15000"/>
                  </a:schemeClr>
                </a:solidFill>
                <a:latin typeface="Bell MT" panose="02020503060305020303" pitchFamily="18" charset="0"/>
              </a:rPr>
              <a:t>Home Surveillance Security System (HSSS) can detect any intrusion through sensor and intelligent AI to recognize known/unknown face and understand environment, gesture and movements of the suspect for their motives.</a:t>
            </a:r>
          </a:p>
          <a:p>
            <a:pPr algn="just">
              <a:buFont typeface="Wingdings" panose="05000000000000000000" pitchFamily="2" charset="2"/>
              <a:buChar char="Ø"/>
            </a:pPr>
            <a:r>
              <a:rPr lang="en-US" dirty="0" smtClean="0">
                <a:solidFill>
                  <a:schemeClr val="tx1">
                    <a:lumMod val="85000"/>
                    <a:lumOff val="15000"/>
                  </a:schemeClr>
                </a:solidFill>
                <a:latin typeface="Bell MT" panose="02020503060305020303" pitchFamily="18" charset="0"/>
              </a:rPr>
              <a:t>The system </a:t>
            </a:r>
            <a:r>
              <a:rPr lang="en-US" dirty="0">
                <a:solidFill>
                  <a:schemeClr val="tx1">
                    <a:lumMod val="85000"/>
                    <a:lumOff val="15000"/>
                  </a:schemeClr>
                </a:solidFill>
                <a:latin typeface="Bell MT" panose="02020503060305020303" pitchFamily="18" charset="0"/>
              </a:rPr>
              <a:t>detects the changes of pattern and take decision to notify appropriate authorities through decision making tools. By doing this it </a:t>
            </a:r>
            <a:r>
              <a:rPr lang="en-US" dirty="0" smtClean="0">
                <a:solidFill>
                  <a:schemeClr val="tx1">
                    <a:lumMod val="85000"/>
                    <a:lumOff val="15000"/>
                  </a:schemeClr>
                </a:solidFill>
                <a:latin typeface="Bell MT" panose="02020503060305020303" pitchFamily="18" charset="0"/>
              </a:rPr>
              <a:t>can reduce </a:t>
            </a:r>
            <a:r>
              <a:rPr lang="en-US" dirty="0">
                <a:solidFill>
                  <a:schemeClr val="tx1">
                    <a:lumMod val="85000"/>
                    <a:lumOff val="15000"/>
                  </a:schemeClr>
                </a:solidFill>
                <a:latin typeface="Bell MT" panose="02020503060305020303" pitchFamily="18" charset="0"/>
              </a:rPr>
              <a:t>the amount of loss or </a:t>
            </a:r>
            <a:r>
              <a:rPr lang="en-US" dirty="0" smtClean="0">
                <a:solidFill>
                  <a:schemeClr val="tx1">
                    <a:lumMod val="85000"/>
                    <a:lumOff val="15000"/>
                  </a:schemeClr>
                </a:solidFill>
                <a:latin typeface="Bell MT" panose="02020503060305020303" pitchFamily="18" charset="0"/>
              </a:rPr>
              <a:t>can prevent </a:t>
            </a:r>
            <a:r>
              <a:rPr lang="en-US" dirty="0">
                <a:solidFill>
                  <a:schemeClr val="tx1">
                    <a:lumMod val="85000"/>
                    <a:lumOff val="15000"/>
                  </a:schemeClr>
                </a:solidFill>
                <a:latin typeface="Bell MT" panose="02020503060305020303" pitchFamily="18" charset="0"/>
              </a:rPr>
              <a:t>the threat.</a:t>
            </a:r>
          </a:p>
          <a:p>
            <a:pPr algn="just">
              <a:buFont typeface="Wingdings" panose="05000000000000000000" pitchFamily="2" charset="2"/>
              <a:buChar char="Ø"/>
            </a:pPr>
            <a:r>
              <a:rPr lang="en-US" dirty="0">
                <a:solidFill>
                  <a:schemeClr val="tx1">
                    <a:lumMod val="85000"/>
                    <a:lumOff val="15000"/>
                  </a:schemeClr>
                </a:solidFill>
                <a:latin typeface="Bell MT" panose="02020503060305020303" pitchFamily="18" charset="0"/>
              </a:rPr>
              <a:t>During any occurrence it takes still pictures as evidence and sent on mobile phone(s) of the User and to The Police server and notifies them about of possible crime immediately. This would help the police to take actions rapidly and let the user know about the situation instantly. So even if the User is outside he/she will know what happens inside his/her house.</a:t>
            </a:r>
          </a:p>
          <a:p>
            <a:pPr algn="just">
              <a:buFont typeface="Wingdings" panose="05000000000000000000" pitchFamily="2" charset="2"/>
              <a:buChar char="Ø"/>
            </a:pPr>
            <a:r>
              <a:rPr lang="en-US" dirty="0">
                <a:solidFill>
                  <a:schemeClr val="tx1">
                    <a:lumMod val="85000"/>
                    <a:lumOff val="15000"/>
                  </a:schemeClr>
                </a:solidFill>
                <a:latin typeface="Bell MT" panose="02020503060305020303" pitchFamily="18" charset="0"/>
              </a:rPr>
              <a:t> Also the User can request  to view the current situation of the house any time and from anywhere through his/her mobile phone(s). And as depends on the situation the Home Surveillance Security System (HSSS) notifies necessary authorities by itself, there is no need for 24 hour monitoring</a:t>
            </a:r>
            <a:r>
              <a:rPr lang="en-US" dirty="0" smtClean="0">
                <a:solidFill>
                  <a:schemeClr val="tx1">
                    <a:lumMod val="85000"/>
                    <a:lumOff val="15000"/>
                  </a:schemeClr>
                </a:solidFill>
                <a:latin typeface="Bell MT" panose="02020503060305020303" pitchFamily="18" charset="0"/>
              </a:rPr>
              <a:t>. </a:t>
            </a:r>
          </a:p>
        </p:txBody>
      </p:sp>
    </p:spTree>
    <p:extLst>
      <p:ext uri="{BB962C8B-B14F-4D97-AF65-F5344CB8AC3E}">
        <p14:creationId xmlns:p14="http://schemas.microsoft.com/office/powerpoint/2010/main" val="243969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459</TotalTime>
  <Words>1035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Bell MT</vt:lpstr>
      <vt:lpstr>Century Gothic</vt:lpstr>
      <vt:lpstr>Wingdings</vt:lpstr>
      <vt:lpstr>Wingdings 3</vt:lpstr>
      <vt:lpstr>Slice</vt:lpstr>
      <vt:lpstr>Home Surveillance Security System (HSSS)</vt:lpstr>
      <vt:lpstr>Group Members</vt:lpstr>
      <vt:lpstr>History leading to the project</vt:lpstr>
      <vt:lpstr>Product description</vt:lpstr>
      <vt:lpstr>Software key technical features</vt:lpstr>
      <vt:lpstr>Home Surveillance Security System (HSSS)              Rich  Picture</vt:lpstr>
      <vt:lpstr>Problems with conventional surveillance system</vt:lpstr>
      <vt:lpstr>Solutions with Home Surveillance Security System (HSSS) </vt:lpstr>
      <vt:lpstr>How Home Surveillance Security System (HSSS) is unique</vt:lpstr>
      <vt:lpstr>Mobile App for HSSs users</vt:lpstr>
      <vt:lpstr>Mobile App for HSSs users</vt:lpstr>
      <vt:lpstr>Why HSSs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Aurpa Anindita</dc:creator>
  <cp:lastModifiedBy>dante hayabussa</cp:lastModifiedBy>
  <cp:revision>35</cp:revision>
  <dcterms:created xsi:type="dcterms:W3CDTF">2018-04-15T09:46:20Z</dcterms:created>
  <dcterms:modified xsi:type="dcterms:W3CDTF">2018-04-16T19:46:12Z</dcterms:modified>
</cp:coreProperties>
</file>