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4"/>
  </p:notesMasterIdLst>
  <p:sldIdLst>
    <p:sldId id="262" r:id="rId2"/>
    <p:sldId id="257" r:id="rId3"/>
    <p:sldId id="297" r:id="rId4"/>
    <p:sldId id="279" r:id="rId5"/>
    <p:sldId id="291" r:id="rId6"/>
    <p:sldId id="274" r:id="rId7"/>
    <p:sldId id="256" r:id="rId8"/>
    <p:sldId id="296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4" r:id="rId42"/>
    <p:sldId id="295" r:id="rId43"/>
  </p:sldIdLst>
  <p:sldSz cx="9144000" cy="5143500" type="screen16x9"/>
  <p:notesSz cx="6858000" cy="9144000"/>
  <p:embeddedFontLst>
    <p:embeddedFont>
      <p:font typeface="Lora" pitchFamily="2" charset="77"/>
      <p:regular r:id="rId45"/>
      <p:bold r:id="rId46"/>
      <p:italic r:id="rId47"/>
      <p:boldItalic r:id="rId48"/>
    </p:embeddedFont>
    <p:embeddedFont>
      <p:font typeface="Montserrat" pitchFamily="2" charset="77"/>
      <p:regular r:id="rId49"/>
      <p:bold r:id="rId50"/>
      <p:italic r:id="rId51"/>
      <p:boldItalic r:id="rId52"/>
    </p:embeddedFont>
    <p:embeddedFont>
      <p:font typeface="Quattrocento Sans" panose="020B08020500000200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4668"/>
  </p:normalViewPr>
  <p:slideViewPr>
    <p:cSldViewPr snapToGrid="0" snapToObjects="1">
      <p:cViewPr varScale="1">
        <p:scale>
          <a:sx n="170" d="100"/>
          <a:sy n="170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48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a3b4c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5a3b4cb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a3b4cb5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a3b4cb5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5a3b4cb5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5a3b4cb5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5a3b4cb5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5a3b4cb5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5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183953" y="2878750"/>
            <a:ext cx="703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2500" b="1">
                <a:latin typeface="+mj-lt"/>
                <a:ea typeface="+mj-ea"/>
                <a:cs typeface="+mj-cs"/>
                <a:sym typeface="Arial"/>
              </a:defRPr>
            </a:pPr>
            <a:r>
              <a:rPr lang="en-AU" sz="3000" dirty="0">
                <a:highlight>
                  <a:schemeClr val="accent1"/>
                </a:highlight>
                <a:sym typeface="Arial"/>
              </a:rPr>
              <a:t>Symbolic Transfer in Games </a:t>
            </a:r>
            <a:br>
              <a:rPr lang="en-AU" sz="3000" dirty="0">
                <a:highlight>
                  <a:schemeClr val="accent1"/>
                </a:highlight>
                <a:sym typeface="Arial"/>
              </a:rPr>
            </a:br>
            <a:r>
              <a:rPr lang="en-AU" sz="3000" dirty="0">
                <a:highlight>
                  <a:schemeClr val="accent1"/>
                </a:highlight>
                <a:sym typeface="Arial"/>
              </a:rPr>
              <a:t>in Deep Reinforcement Learning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371976" y="3947208"/>
            <a:ext cx="640599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spcBef>
                <a:spcPts val="0"/>
              </a:spcBef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 lang="en-AU" sz="1800" dirty="0">
                <a:latin typeface="Times" pitchFamily="2" charset="0"/>
                <a:sym typeface="Arial"/>
              </a:rPr>
              <a:t>Team Members: </a:t>
            </a:r>
          </a:p>
          <a:p>
            <a:pPr marL="76200" indent="0" algn="ctr">
              <a:spcBef>
                <a:spcPts val="0"/>
              </a:spcBef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  <a:r>
              <a:rPr lang="en-AU" sz="1800" dirty="0">
                <a:latin typeface="Times" pitchFamily="2" charset="0"/>
                <a:sym typeface="Arial"/>
              </a:rPr>
              <a:t>Taylor Qin, Wei Zhou, </a:t>
            </a:r>
            <a:r>
              <a:rPr lang="en-AU" sz="1800" dirty="0" err="1">
                <a:latin typeface="Times" pitchFamily="2" charset="0"/>
                <a:sym typeface="Arial"/>
              </a:rPr>
              <a:t>Junming</a:t>
            </a:r>
            <a:r>
              <a:rPr lang="en-AU" sz="1800" dirty="0">
                <a:latin typeface="Times" pitchFamily="2" charset="0"/>
                <a:sym typeface="Arial"/>
              </a:rPr>
              <a:t> Zhao</a:t>
            </a:r>
            <a:br>
              <a:rPr lang="en-AU" sz="1800" dirty="0">
                <a:latin typeface="Times" pitchFamily="2" charset="0"/>
                <a:sym typeface="Arial"/>
              </a:rPr>
            </a:br>
            <a:r>
              <a:rPr lang="en-AU" sz="1800" dirty="0">
                <a:latin typeface="Times" pitchFamily="2" charset="0"/>
                <a:sym typeface="Arial"/>
              </a:rPr>
              <a:t>Tutor: Ekaterina</a:t>
            </a: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" name="Google Shape;143;p18"/>
          <p:cNvGrpSpPr/>
          <p:nvPr/>
        </p:nvGrpSpPr>
        <p:grpSpPr>
          <a:xfrm rot="-587406">
            <a:off x="1870846" y="4172493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465778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9FF63-1BF8-4749-9451-2F55DD83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22" y="415651"/>
            <a:ext cx="3909462" cy="2354780"/>
          </a:xfrm>
          <a:prstGeom prst="rect">
            <a:avLst/>
          </a:prstGeom>
          <a:ln>
            <a:noFill/>
          </a:ln>
          <a:effectLst>
            <a:outerShdw blurRad="139700" algn="tl" rotWithShape="0">
              <a:srgbClr val="000000">
                <a:alpha val="5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</a:t>
            </a:r>
            <a:r>
              <a:rPr lang="en">
                <a:highlight>
                  <a:schemeClr val="accent1"/>
                </a:highlight>
              </a:rPr>
              <a:t>philosophical thoughts</a:t>
            </a:r>
            <a:r>
              <a:rPr lang="en">
                <a:highlight>
                  <a:srgbClr val="FFCD00"/>
                </a:highlight>
              </a:rPr>
              <a:t>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chemeClr val="accent1"/>
                </a:highlight>
              </a:rPr>
              <a:t>slide title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White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Black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Yellow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Blue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Red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</a:rPr>
              <a:t>Want big impact? </a:t>
            </a:r>
            <a:r>
              <a:rPr lang="en" sz="1800" i="1">
                <a:highlight>
                  <a:schemeClr val="accent1"/>
                </a:highlight>
              </a:rPr>
              <a:t>Use big image.</a:t>
            </a:r>
            <a:endParaRPr sz="1800" i="1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244396"/>
            <a:ext cx="9144000" cy="899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77284" y="908963"/>
            <a:ext cx="5675588" cy="435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3200" dirty="0"/>
              <a:t>What is our research about?</a:t>
            </a:r>
            <a:endParaRPr sz="32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471565" y="1281411"/>
            <a:ext cx="8620362" cy="51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200" dirty="0">
                <a:highlight>
                  <a:schemeClr val="accent1"/>
                </a:highlight>
              </a:rPr>
              <a:t>To transfer between games with similar rules but different symbols.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endParaRPr lang="en-AU" sz="20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endParaRPr lang="en-AU" sz="20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58646" y="4301274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buNone/>
            </a:pPr>
            <a:r>
              <a:rPr lang="en-US" sz="1600" b="1" i="1" dirty="0">
                <a:latin typeface="Lora"/>
                <a:ea typeface="Lora"/>
                <a:cs typeface="Lora"/>
                <a:sym typeface="Lora"/>
              </a:rPr>
              <a:t>Game rule:</a:t>
            </a:r>
          </a:p>
          <a:p>
            <a:pPr lvl="0"/>
            <a:r>
              <a:rPr lang="en-US" sz="1200" i="1" dirty="0">
                <a:latin typeface="Lora"/>
                <a:ea typeface="Lora"/>
                <a:cs typeface="Lora"/>
                <a:sym typeface="Lora"/>
              </a:rPr>
              <a:t>Let the Agent (</a:t>
            </a:r>
            <a:r>
              <a:rPr lang="en-AU" sz="1600" dirty="0"/>
              <a:t>♦</a:t>
            </a:r>
            <a:r>
              <a:rPr lang="en-US" sz="1200" i="1" dirty="0">
                <a:latin typeface="Lora"/>
                <a:ea typeface="Lora"/>
                <a:cs typeface="Lora"/>
                <a:sym typeface="Lora"/>
              </a:rPr>
              <a:t>) hit as many positive objects as possible; while avoiding negative objects.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ED8DDA-83FD-7843-ABD1-1FE97E78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44" y="2034388"/>
            <a:ext cx="2260631" cy="22101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9E409B-9EEC-5F49-B75A-16FD5B038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61" y="2047327"/>
            <a:ext cx="2244530" cy="2158783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07198B56-6074-D348-A4E4-2BF6B7DCA98D}"/>
              </a:ext>
            </a:extLst>
          </p:cNvPr>
          <p:cNvSpPr/>
          <p:nvPr/>
        </p:nvSpPr>
        <p:spPr>
          <a:xfrm>
            <a:off x="4178501" y="2951018"/>
            <a:ext cx="788354" cy="47585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C77596-4088-A54F-BCB3-C543A5B40B7D}"/>
              </a:ext>
            </a:extLst>
          </p:cNvPr>
          <p:cNvSpPr txBox="1"/>
          <p:nvPr/>
        </p:nvSpPr>
        <p:spPr>
          <a:xfrm>
            <a:off x="138287" y="2761212"/>
            <a:ext cx="16482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object: </a:t>
            </a:r>
            <a:r>
              <a:rPr lang="en-AU" sz="2000" b="1" dirty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Negative object:▲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8F95D-1CDD-FB4F-816B-030F0D76FDEA}"/>
              </a:ext>
            </a:extLst>
          </p:cNvPr>
          <p:cNvSpPr txBox="1"/>
          <p:nvPr/>
        </p:nvSpPr>
        <p:spPr>
          <a:xfrm>
            <a:off x="7309962" y="2807379"/>
            <a:ext cx="16578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object: </a:t>
            </a:r>
            <a:r>
              <a:rPr lang="en-US" b="1" dirty="0"/>
              <a:t>X</a:t>
            </a:r>
          </a:p>
          <a:p>
            <a:r>
              <a:rPr lang="en-US" dirty="0"/>
              <a:t>Negative object: </a:t>
            </a:r>
            <a:r>
              <a:rPr lang="en-US" b="1" dirty="0"/>
              <a:t>O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Maps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89,526,124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100%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cxnSpLocks/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99" name="Google Shape;399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for free at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098093" y="1570209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Tx/>
              <a:buNone/>
              <a:defRPr sz="3000"/>
            </a:pPr>
            <a:r>
              <a:rPr lang="en-AU" sz="2400" b="1" dirty="0">
                <a:highlight>
                  <a:schemeClr val="accent1"/>
                </a:highlight>
              </a:rPr>
              <a:t>Why transfer?</a:t>
            </a:r>
          </a:p>
          <a:p>
            <a:pPr marL="320842" indent="-320842">
              <a:defRPr sz="2400"/>
            </a:pPr>
            <a:r>
              <a:rPr lang="en-AU" sz="1800" dirty="0">
                <a:latin typeface="+mn-lt"/>
              </a:rPr>
              <a:t>Reuse prior knowledge</a:t>
            </a:r>
          </a:p>
          <a:p>
            <a:pPr marL="320842" indent="-320842">
              <a:defRPr sz="2400"/>
            </a:pPr>
            <a:r>
              <a:rPr lang="en-AU" sz="1800" dirty="0">
                <a:latin typeface="+mn-lt"/>
              </a:rPr>
              <a:t>Save training time</a:t>
            </a:r>
          </a:p>
          <a:p>
            <a:pPr marL="320842" indent="-320842">
              <a:defRPr sz="2400"/>
            </a:pPr>
            <a:r>
              <a:rPr lang="en-AU" sz="1800" dirty="0">
                <a:latin typeface="+mn-lt"/>
              </a:rPr>
              <a:t>Less data needed</a:t>
            </a:r>
          </a:p>
          <a:p>
            <a:pPr marL="320842" indent="-320842">
              <a:defRPr sz="2400"/>
            </a:pPr>
            <a:r>
              <a:rPr lang="en-AU" sz="1800" dirty="0">
                <a:latin typeface="+mn-lt"/>
              </a:rPr>
              <a:t>Better performance of neural networks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1" y="861965"/>
            <a:ext cx="6443616" cy="561109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3200" dirty="0"/>
              <a:t>Why is our research important?</a:t>
            </a:r>
            <a:endParaRPr sz="32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729758" y="1570209"/>
            <a:ext cx="399254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2400" b="1" dirty="0">
                <a:highlight>
                  <a:schemeClr val="accent1"/>
                </a:highlight>
              </a:rPr>
              <a:t>Why extract symbols?</a:t>
            </a:r>
            <a:endParaRPr lang="en-AU" b="1" dirty="0">
              <a:highlight>
                <a:schemeClr val="accent1"/>
              </a:highlight>
            </a:endParaRPr>
          </a:p>
          <a:p>
            <a:pPr marL="320842" indent="-320842">
              <a:spcBef>
                <a:spcPts val="700"/>
              </a:spcBef>
              <a:buSzPct val="100000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rPr lang="en-AU" sz="1800" dirty="0">
                <a:latin typeface="+mn-lt"/>
                <a:sym typeface="Arial"/>
              </a:rPr>
              <a:t>Less spatial complexity</a:t>
            </a:r>
          </a:p>
          <a:p>
            <a:pPr marL="320842" indent="-320842">
              <a:spcBef>
                <a:spcPts val="700"/>
              </a:spcBef>
              <a:buSzPct val="100000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rPr lang="en-AU" sz="1800" dirty="0">
                <a:latin typeface="+mn-lt"/>
                <a:sym typeface="Arial"/>
              </a:rPr>
              <a:t>Complex symbols adaptable</a:t>
            </a:r>
          </a:p>
          <a:p>
            <a:pPr marL="320842" indent="-320842">
              <a:spcBef>
                <a:spcPts val="700"/>
              </a:spcBef>
              <a:buSzPct val="100000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rPr lang="en-AU" sz="1800" dirty="0">
                <a:latin typeface="+mn-lt"/>
                <a:sym typeface="Arial"/>
              </a:rPr>
              <a:t>Human-readable</a:t>
            </a:r>
          </a:p>
          <a:p>
            <a:pPr marL="320842" indent="-320842">
              <a:spcBef>
                <a:spcPts val="700"/>
              </a:spcBef>
              <a:buSzPct val="100000"/>
              <a:defRPr sz="2400">
                <a:latin typeface="+mj-lt"/>
                <a:ea typeface="+mj-ea"/>
                <a:cs typeface="+mj-cs"/>
                <a:sym typeface="Arial"/>
              </a:defRPr>
            </a:pPr>
            <a:r>
              <a:rPr lang="en-AU" sz="1800" dirty="0">
                <a:latin typeface="+mn-lt"/>
                <a:sym typeface="Arial"/>
              </a:rPr>
              <a:t>Denoising</a:t>
            </a:r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" name="Google Shape;1144;p48">
            <a:extLst>
              <a:ext uri="{FF2B5EF4-FFF2-40B4-BE49-F238E27FC236}">
                <a16:creationId xmlns:a16="http://schemas.microsoft.com/office/drawing/2014/main" id="{DCD9EBEE-01FC-0D42-A903-B7C0D8567C6E}"/>
              </a:ext>
            </a:extLst>
          </p:cNvPr>
          <p:cNvGrpSpPr/>
          <p:nvPr/>
        </p:nvGrpSpPr>
        <p:grpSpPr>
          <a:xfrm>
            <a:off x="929390" y="1006369"/>
            <a:ext cx="183693" cy="291233"/>
            <a:chOff x="6718575" y="2318625"/>
            <a:chExt cx="256950" cy="407375"/>
          </a:xfrm>
        </p:grpSpPr>
        <p:sp>
          <p:nvSpPr>
            <p:cNvPr id="18" name="Google Shape;1145;p48">
              <a:extLst>
                <a:ext uri="{FF2B5EF4-FFF2-40B4-BE49-F238E27FC236}">
                  <a16:creationId xmlns:a16="http://schemas.microsoft.com/office/drawing/2014/main" id="{29F5CC80-3C76-C44D-A5FD-3362A5A4F625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6;p48">
              <a:extLst>
                <a:ext uri="{FF2B5EF4-FFF2-40B4-BE49-F238E27FC236}">
                  <a16:creationId xmlns:a16="http://schemas.microsoft.com/office/drawing/2014/main" id="{CAA27B4D-853C-8841-8654-6A09DF443025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7;p48">
              <a:extLst>
                <a:ext uri="{FF2B5EF4-FFF2-40B4-BE49-F238E27FC236}">
                  <a16:creationId xmlns:a16="http://schemas.microsoft.com/office/drawing/2014/main" id="{40C3472F-4C17-9348-A474-B63368887348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8;p48">
              <a:extLst>
                <a:ext uri="{FF2B5EF4-FFF2-40B4-BE49-F238E27FC236}">
                  <a16:creationId xmlns:a16="http://schemas.microsoft.com/office/drawing/2014/main" id="{0EEA27BE-D97C-5447-BE20-DFB025DFDF8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9;p48">
              <a:extLst>
                <a:ext uri="{FF2B5EF4-FFF2-40B4-BE49-F238E27FC236}">
                  <a16:creationId xmlns:a16="http://schemas.microsoft.com/office/drawing/2014/main" id="{3E9DB21C-E7FC-4D49-95A1-79FAF36782A9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0;p48">
              <a:extLst>
                <a:ext uri="{FF2B5EF4-FFF2-40B4-BE49-F238E27FC236}">
                  <a16:creationId xmlns:a16="http://schemas.microsoft.com/office/drawing/2014/main" id="{59CEB731-FA9C-264B-B8C3-851C72B34B5E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1;p48">
              <a:extLst>
                <a:ext uri="{FF2B5EF4-FFF2-40B4-BE49-F238E27FC236}">
                  <a16:creationId xmlns:a16="http://schemas.microsoft.com/office/drawing/2014/main" id="{0200E489-BAF8-514E-8209-A254BB841F93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2;p48">
              <a:extLst>
                <a:ext uri="{FF2B5EF4-FFF2-40B4-BE49-F238E27FC236}">
                  <a16:creationId xmlns:a16="http://schemas.microsoft.com/office/drawing/2014/main" id="{2F6B8C1A-3AEE-CF41-9A03-03DDB596BBE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7650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3" name="Google Shape;493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4" name="Google Shape;494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5" name="Google Shape;495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7" name="Google Shape;49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3" name="Google Shape;543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1477425" y="1564481"/>
          <a:ext cx="7136600" cy="30725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2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1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45" name="Google Shape;54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6" name="Google Shape;546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2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8" name="Google Shape;578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79" name="Google Shape;579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50875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4285413" y="3710737"/>
            <a:ext cx="211941" cy="21071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6818693" y="587257"/>
            <a:ext cx="211332" cy="18970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761279" y="587252"/>
            <a:ext cx="203302" cy="2033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8525077" y="587180"/>
            <a:ext cx="193408" cy="203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3" name="Google Shape;59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6" name="Google Shape;59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4" name="Google Shape;60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6" name="Google Shape;61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3430092" y="587256"/>
            <a:ext cx="223039" cy="22309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628" name="Google Shape;628;p44"/>
          <p:cNvGrpSpPr/>
          <p:nvPr/>
        </p:nvGrpSpPr>
        <p:grpSpPr>
          <a:xfrm>
            <a:off x="1381092" y="1505777"/>
            <a:ext cx="3277953" cy="2946943"/>
            <a:chOff x="3778727" y="4460423"/>
            <a:chExt cx="720160" cy="647438"/>
          </a:xfrm>
        </p:grpSpPr>
        <p:sp>
          <p:nvSpPr>
            <p:cNvPr id="629" name="Google Shape;62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6" name="Google Shape;636;p44"/>
          <p:cNvCxnSpPr/>
          <p:nvPr/>
        </p:nvCxnSpPr>
        <p:spPr>
          <a:xfrm>
            <a:off x="4586590" y="1993881"/>
            <a:ext cx="96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7" name="Google Shape;637;p44"/>
          <p:cNvSpPr txBox="1"/>
          <p:nvPr/>
        </p:nvSpPr>
        <p:spPr>
          <a:xfrm>
            <a:off x="5602722" y="183757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8" name="Google Shape;638;p44"/>
          <p:cNvCxnSpPr/>
          <p:nvPr/>
        </p:nvCxnSpPr>
        <p:spPr>
          <a:xfrm>
            <a:off x="4445163" y="2431427"/>
            <a:ext cx="1101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9" name="Google Shape;639;p44"/>
          <p:cNvSpPr txBox="1"/>
          <p:nvPr/>
        </p:nvSpPr>
        <p:spPr>
          <a:xfrm>
            <a:off x="5602722" y="22751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/>
          <p:nvPr/>
        </p:nvCxnSpPr>
        <p:spPr>
          <a:xfrm>
            <a:off x="4244185" y="2868973"/>
            <a:ext cx="1302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1" name="Google Shape;641;p44"/>
          <p:cNvSpPr txBox="1"/>
          <p:nvPr/>
        </p:nvSpPr>
        <p:spPr>
          <a:xfrm>
            <a:off x="5602722" y="271265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4072983" y="3306497"/>
            <a:ext cx="1473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3" name="Google Shape;643;p44"/>
          <p:cNvSpPr txBox="1"/>
          <p:nvPr/>
        </p:nvSpPr>
        <p:spPr>
          <a:xfrm>
            <a:off x="5602722" y="315018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/>
          <p:nvPr/>
        </p:nvCxnSpPr>
        <p:spPr>
          <a:xfrm>
            <a:off x="3886882" y="3744043"/>
            <a:ext cx="1659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5" name="Google Shape;645;p44"/>
          <p:cNvSpPr txBox="1"/>
          <p:nvPr/>
        </p:nvSpPr>
        <p:spPr>
          <a:xfrm>
            <a:off x="5602722" y="358772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3693353" y="4181566"/>
            <a:ext cx="1845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44"/>
          <p:cNvSpPr txBox="1"/>
          <p:nvPr/>
        </p:nvSpPr>
        <p:spPr>
          <a:xfrm>
            <a:off x="5602722" y="402526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5"/>
          <p:cNvSpPr txBox="1"/>
          <p:nvPr/>
        </p:nvSpPr>
        <p:spPr>
          <a:xfrm>
            <a:off x="83168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Imani Jackson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5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Marcos Galán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3" name="Google Shape;663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5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Ixchel Valdía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5" name="Google Shape;665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5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Nils Årud</a:t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2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7" name="Google Shape;677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5" name="Google Shape;725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726" name="Google Shape;726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7" name="Google Shape;72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9" name="Google Shape;749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0" name="Google Shape;750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1" name="Google Shape;751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company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0" name="Google Shape;780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5" name="Google Shape;795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1" name="Google Shape;801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09" name="Google Shape;809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5" name="Google Shape;815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3" name="Google Shape;823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2" name="Google Shape;832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38" name="Google Shape;838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0" name="Google Shape;850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7" name="Google Shape;857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3" name="Google Shape;863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6" name="Google Shape;866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3" name="Google Shape;883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08" name="Google Shape;908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3" name="Google Shape;913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6" name="Google Shape;916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19" name="Google Shape;919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8"/>
          <p:cNvGrpSpPr/>
          <p:nvPr/>
        </p:nvGrpSpPr>
        <p:grpSpPr>
          <a:xfrm>
            <a:off x="7918971" y="2704079"/>
            <a:ext cx="345971" cy="325505"/>
            <a:chOff x="5972700" y="2330200"/>
            <a:chExt cx="411625" cy="387275"/>
          </a:xfrm>
        </p:grpSpPr>
        <p:sp>
          <p:nvSpPr>
            <p:cNvPr id="923" name="Google Shape;923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6" name="Google Shape;926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7" name="Google Shape;937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49" name="Google Shape;949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1" name="Google Shape;961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1" name="Google Shape;971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5" name="Google Shape;975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79" name="Google Shape;979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5" name="Google Shape;985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88" name="Google Shape;988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6" name="Google Shape;996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3" name="Google Shape;1003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6" name="Google Shape;1006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5" name="Google Shape;1015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4" name="Google Shape;1024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4" name="Google Shape;1034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2" name="Google Shape;1042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6" name="Google Shape;1046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3" name="Google Shape;1053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7" name="Google Shape;1057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1" name="Google Shape;1061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7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5" name="Google Shape;1095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4" name="Google Shape;1134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38" name="Google Shape;1138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58" name="Google Shape;1158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4" name="Google Shape;1164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2" name="Google Shape;1172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79" name="Google Shape;1179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1" name="Google Shape;1201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7" name="Google Shape;1207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5" name="Google Shape;121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1" name="Google Shape;122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54082"/>
            <a:ext cx="5244402" cy="56278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3200" dirty="0"/>
              <a:t>What methods do we use?</a:t>
            </a:r>
            <a:endParaRPr sz="3200" dirty="0"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905492" y="1324563"/>
            <a:ext cx="7637735" cy="80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473" indent="-180473">
              <a:buSzPct val="100000"/>
              <a:buChar char="•"/>
              <a:defRPr sz="2000"/>
            </a:pPr>
            <a:r>
              <a:rPr lang="en-AU" sz="1800" dirty="0">
                <a:latin typeface="+mj-lt"/>
              </a:rPr>
              <a:t>Unsupervised Symbol Extraction: </a:t>
            </a:r>
            <a:r>
              <a:rPr lang="en-AU" sz="1800" b="1" dirty="0">
                <a:latin typeface="+mj-lt"/>
              </a:rPr>
              <a:t>Auto-Encoder</a:t>
            </a:r>
            <a:r>
              <a:rPr lang="en-AU" sz="1800" dirty="0">
                <a:latin typeface="+mj-lt"/>
              </a:rPr>
              <a:t> (pixels -&gt; auto-types)</a:t>
            </a:r>
          </a:p>
          <a:p>
            <a:pPr marL="180473" indent="-180473">
              <a:buSzPct val="100000"/>
              <a:buChar char="•"/>
              <a:defRPr sz="2000"/>
            </a:pPr>
            <a:r>
              <a:rPr lang="en-AU" sz="1800" dirty="0">
                <a:latin typeface="+mj-lt"/>
              </a:rPr>
              <a:t>Classification: </a:t>
            </a:r>
            <a:r>
              <a:rPr lang="en-AU" sz="1800" b="1" dirty="0">
                <a:latin typeface="+mj-lt"/>
              </a:rPr>
              <a:t>Probe Policy</a:t>
            </a:r>
            <a:r>
              <a:rPr lang="en-AU" sz="1800" dirty="0">
                <a:latin typeface="+mj-lt"/>
              </a:rPr>
              <a:t> (auto-types -&gt; pos./neg.)</a:t>
            </a:r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1002B-F547-C140-9687-ACD29AC1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0" y="2205290"/>
            <a:ext cx="7447606" cy="281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2D284-5513-D947-97F1-FA0F7628798B}"/>
              </a:ext>
            </a:extLst>
          </p:cNvPr>
          <p:cNvSpPr txBox="1"/>
          <p:nvPr/>
        </p:nvSpPr>
        <p:spPr>
          <a:xfrm>
            <a:off x="5465619" y="260742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A35E3-33D0-8048-9B05-7517FE21C78A}"/>
              </a:ext>
            </a:extLst>
          </p:cNvPr>
          <p:cNvSpPr txBox="1"/>
          <p:nvPr/>
        </p:nvSpPr>
        <p:spPr>
          <a:xfrm>
            <a:off x="5482829" y="37642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12190-4385-7D41-A151-3E39F2F2ABAE}"/>
              </a:ext>
            </a:extLst>
          </p:cNvPr>
          <p:cNvSpPr txBox="1"/>
          <p:nvPr/>
        </p:nvSpPr>
        <p:spPr>
          <a:xfrm>
            <a:off x="5891538" y="261168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neg.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DB790-D312-3342-97ED-BC1D3FCD87E2}"/>
              </a:ext>
            </a:extLst>
          </p:cNvPr>
          <p:cNvSpPr txBox="1"/>
          <p:nvPr/>
        </p:nvSpPr>
        <p:spPr>
          <a:xfrm>
            <a:off x="5988519" y="377279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neg.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144C1-D58F-404C-BC15-6DAA5C252A93}"/>
              </a:ext>
            </a:extLst>
          </p:cNvPr>
          <p:cNvSpPr txBox="1"/>
          <p:nvPr/>
        </p:nvSpPr>
        <p:spPr>
          <a:xfrm>
            <a:off x="7565439" y="345650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Transfer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32" name="Google Shape;1232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39" name="Google Shape;1239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44" name="Google Shape;1244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48" name="Google Shape;1248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54" name="Google Shape;1254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58" name="Google Shape;1258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63" name="Google Shape;1263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8" name="Google Shape;1268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69" name="Google Shape;1269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3699655" y="1543130"/>
            <a:ext cx="445260" cy="445260"/>
            <a:chOff x="4103687" y="1439862"/>
            <a:chExt cx="3986212" cy="3986211"/>
          </a:xfrm>
        </p:grpSpPr>
        <p:sp>
          <p:nvSpPr>
            <p:cNvPr id="1276" name="Google Shape;1276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79" name="Google Shape;1279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83" name="Google Shape;1283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90" name="Google Shape;1290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96" name="Google Shape;1296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00" name="Google Shape;1300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01" name="Google Shape;1301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1" name="Google Shape;1311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17" name="Google Shape;1317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18" name="Google Shape;1318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23" name="Google Shape;1323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8" name="Google Shape;1328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29" name="Google Shape;1329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36" name="Google Shape;1336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41" name="Google Shape;1341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46" name="Google Shape;1346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51" name="Google Shape;1351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52" name="Google Shape;135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62" name="Google Shape;1362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63" name="Google Shape;1363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66" name="Google Shape;1366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67" name="Google Shape;13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7" name="Google Shape;1377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78" name="Google Shape;1378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2" name="Google Shape;1382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83" name="Google Shape;1383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93" name="Google Shape;1393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94" name="Google Shape;1394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1" name="Google Shape;1401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02" name="Google Shape;1402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07" name="Google Shape;1407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12" name="Google Shape;1412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7" name="Google Shape;1417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18" name="Google Shape;1418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25" name="Google Shape;1425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29" name="Google Shape;1429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4" name="Google Shape;1434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35" name="Google Shape;1435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42" name="Google Shape;1442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5" name="Google Shape;1445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46" name="Google Shape;1446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0" name="Google Shape;1450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51" name="Google Shape;1451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58" name="Google Shape;1458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5" name="Google Shape;1465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66" name="Google Shape;1466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71" name="Google Shape;1471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75" name="Google Shape;1475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8" name="Google Shape;1478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79" name="Google Shape;1479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3" name="Google Shape;1483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84" name="Google Shape;1484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89" name="Google Shape;1489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95" name="Google Shape;1495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9" name="Google Shape;1499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0" name="Google Shape;1500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02" name="Google Shape;1502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9" name="Google Shape;1509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10" name="Google Shape;1510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2" name="Google Shape;1522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23" name="Google Shape;1523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7" name="Google Shape;1527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28" name="Google Shape;1528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1" name="Google Shape;1531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32" name="Google Shape;1532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8" name="Google Shape;1538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39" name="Google Shape;1539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48" name="Google Shape;1548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0" name="Google Shape;1560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61" name="Google Shape;1561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3" name="Google Shape;1573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74" name="Google Shape;1574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86" name="Google Shape;1586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87" name="Google Shape;1587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93" name="Google Shape;1593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94" name="Google Shape;1594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9" name="Google Shape;1609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10" name="Google Shape;1610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15" name="Google Shape;1615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6" name="Google Shape;1616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7" name="Google Shape;1617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8" name="Google Shape;1618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19" name="Google Shape;1619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20" name="Google Shape;1620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1" name="Google Shape;1621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3" name="Google Shape;1623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24" name="Google Shape;1624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6" name="Google Shape;1626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7" name="Google Shape;1627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28" name="Google Shape;1628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9" name="Google Shape;1629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0" name="Google Shape;1630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631" name="Google Shape;1631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32" name="Google Shape;1632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40" name="Google Shape;1640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41" name="Google Shape;1641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5" name="Google Shape;1665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66" name="Google Shape;1666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67" name="Google Shape;166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8" name="Google Shape;166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69" name="Google Shape;1669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70" name="Google Shape;167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2" name="Google Shape;1672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73" name="Google Shape;167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75" name="Google Shape;1675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6" name="Google Shape;1676;p4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2" name="Google Shape;168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3" name="Google Shape;1683;p5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0" name="Google Shape;1690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1" name="Google Shape;1691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2" name="Google Shape;1692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4" name="Google Shape;1694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5" name="Google Shape;1695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7" name="Google Shape;1697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98" name="Google Shape;1698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0" name="Google Shape;1700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1" name="Google Shape;1701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p18">
            <a:extLst>
              <a:ext uri="{FF2B5EF4-FFF2-40B4-BE49-F238E27FC236}">
                <a16:creationId xmlns:a16="http://schemas.microsoft.com/office/drawing/2014/main" id="{436ABC02-B2E8-764E-8077-E478989E97C1}"/>
              </a:ext>
            </a:extLst>
          </p:cNvPr>
          <p:cNvSpPr/>
          <p:nvPr/>
        </p:nvSpPr>
        <p:spPr>
          <a:xfrm>
            <a:off x="7095007" y="1590208"/>
            <a:ext cx="390474" cy="39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6" name="Google Shape;766;p4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Experiment Result</a:t>
            </a:r>
            <a:endParaRPr sz="3200" dirty="0"/>
          </a:p>
        </p:txBody>
      </p:sp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" name="Google Shape;987;p48">
            <a:extLst>
              <a:ext uri="{FF2B5EF4-FFF2-40B4-BE49-F238E27FC236}">
                <a16:creationId xmlns:a16="http://schemas.microsoft.com/office/drawing/2014/main" id="{5EDF4161-52D5-E34F-9464-24E20143FAA8}"/>
              </a:ext>
            </a:extLst>
          </p:cNvPr>
          <p:cNvGrpSpPr/>
          <p:nvPr/>
        </p:nvGrpSpPr>
        <p:grpSpPr>
          <a:xfrm>
            <a:off x="879920" y="1015736"/>
            <a:ext cx="283862" cy="252193"/>
            <a:chOff x="5292575" y="3681900"/>
            <a:chExt cx="420150" cy="373275"/>
          </a:xfrm>
        </p:grpSpPr>
        <p:sp>
          <p:nvSpPr>
            <p:cNvPr id="17" name="Google Shape;988;p48">
              <a:extLst>
                <a:ext uri="{FF2B5EF4-FFF2-40B4-BE49-F238E27FC236}">
                  <a16:creationId xmlns:a16="http://schemas.microsoft.com/office/drawing/2014/main" id="{F9C31C14-5377-5E45-8389-7783F8C16518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9;p48">
              <a:extLst>
                <a:ext uri="{FF2B5EF4-FFF2-40B4-BE49-F238E27FC236}">
                  <a16:creationId xmlns:a16="http://schemas.microsoft.com/office/drawing/2014/main" id="{314A0FB3-CC88-AC4B-B533-503076D2BEDE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0;p48">
              <a:extLst>
                <a:ext uri="{FF2B5EF4-FFF2-40B4-BE49-F238E27FC236}">
                  <a16:creationId xmlns:a16="http://schemas.microsoft.com/office/drawing/2014/main" id="{EFF9A354-FDF7-0B44-842F-D4024B7D4323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1;p48">
              <a:extLst>
                <a:ext uri="{FF2B5EF4-FFF2-40B4-BE49-F238E27FC236}">
                  <a16:creationId xmlns:a16="http://schemas.microsoft.com/office/drawing/2014/main" id="{8EB3D1FD-E047-9247-8BD9-C20294BE5606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2;p48">
              <a:extLst>
                <a:ext uri="{FF2B5EF4-FFF2-40B4-BE49-F238E27FC236}">
                  <a16:creationId xmlns:a16="http://schemas.microsoft.com/office/drawing/2014/main" id="{5BFBE420-538E-5A43-BF48-AF0AB76EDFFA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3;p48">
              <a:extLst>
                <a:ext uri="{FF2B5EF4-FFF2-40B4-BE49-F238E27FC236}">
                  <a16:creationId xmlns:a16="http://schemas.microsoft.com/office/drawing/2014/main" id="{C1C69B62-6A35-2748-85F7-FD6403958263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4;p48">
              <a:extLst>
                <a:ext uri="{FF2B5EF4-FFF2-40B4-BE49-F238E27FC236}">
                  <a16:creationId xmlns:a16="http://schemas.microsoft.com/office/drawing/2014/main" id="{3603E82E-6E0E-D745-B063-9179E1F7350F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E3CFB04-00C0-DE4B-BCA1-C0AF7E1B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1" y="1651468"/>
            <a:ext cx="4641116" cy="30170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F0972E-EF56-AA43-BB03-E5D5C79BE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84" y="1600158"/>
            <a:ext cx="2142653" cy="63467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30CBE32-8B03-4C43-91B6-991F8E6AF3FA}"/>
              </a:ext>
            </a:extLst>
          </p:cNvPr>
          <p:cNvSpPr/>
          <p:nvPr/>
        </p:nvSpPr>
        <p:spPr>
          <a:xfrm>
            <a:off x="879920" y="4483711"/>
            <a:ext cx="962891" cy="18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A38D6F-C756-8F40-9CD0-135ED222DE27}"/>
              </a:ext>
            </a:extLst>
          </p:cNvPr>
          <p:cNvSpPr txBox="1"/>
          <p:nvPr/>
        </p:nvSpPr>
        <p:spPr>
          <a:xfrm>
            <a:off x="4730082" y="4612077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Training Episodes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3B2B7-EBA5-EF4C-A99D-E86AE35F0B76}"/>
              </a:ext>
            </a:extLst>
          </p:cNvPr>
          <p:cNvSpPr txBox="1"/>
          <p:nvPr/>
        </p:nvSpPr>
        <p:spPr>
          <a:xfrm>
            <a:off x="6817038" y="341973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0" name="Google Shape;922;p48">
            <a:extLst>
              <a:ext uri="{FF2B5EF4-FFF2-40B4-BE49-F238E27FC236}">
                <a16:creationId xmlns:a16="http://schemas.microsoft.com/office/drawing/2014/main" id="{B85C6767-DA2A-0944-98F0-81E4A0B004B7}"/>
              </a:ext>
            </a:extLst>
          </p:cNvPr>
          <p:cNvGrpSpPr/>
          <p:nvPr/>
        </p:nvGrpSpPr>
        <p:grpSpPr>
          <a:xfrm>
            <a:off x="7155488" y="1666275"/>
            <a:ext cx="269511" cy="253568"/>
            <a:chOff x="5972700" y="2330200"/>
            <a:chExt cx="411625" cy="387275"/>
          </a:xfrm>
          <a:solidFill>
            <a:schemeClr val="accent1"/>
          </a:solidFill>
        </p:grpSpPr>
        <p:sp>
          <p:nvSpPr>
            <p:cNvPr id="51" name="Google Shape;923;p48">
              <a:extLst>
                <a:ext uri="{FF2B5EF4-FFF2-40B4-BE49-F238E27FC236}">
                  <a16:creationId xmlns:a16="http://schemas.microsoft.com/office/drawing/2014/main" id="{EF67A5C6-3F7A-7A42-84D4-C10019F52230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24;p48">
              <a:extLst>
                <a:ext uri="{FF2B5EF4-FFF2-40B4-BE49-F238E27FC236}">
                  <a16:creationId xmlns:a16="http://schemas.microsoft.com/office/drawing/2014/main" id="{08741C22-53DD-AE4C-B11C-27CF9624D6F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3F678B0-BDDD-7C4D-99CE-D234FF2BA089}"/>
              </a:ext>
            </a:extLst>
          </p:cNvPr>
          <p:cNvSpPr txBox="1"/>
          <p:nvPr/>
        </p:nvSpPr>
        <p:spPr>
          <a:xfrm>
            <a:off x="5753752" y="2017247"/>
            <a:ext cx="307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Classification</a:t>
            </a:r>
            <a:r>
              <a:rPr lang="en-US" dirty="0"/>
              <a:t> significantly improves training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</a:t>
            </a:r>
            <a:r>
              <a:rPr lang="en-US" b="1" dirty="0"/>
              <a:t>transfer</a:t>
            </a:r>
            <a:r>
              <a:rPr lang="en-US" dirty="0"/>
              <a:t> method accelerates the learning.</a:t>
            </a:r>
          </a:p>
        </p:txBody>
      </p:sp>
      <p:sp>
        <p:nvSpPr>
          <p:cNvPr id="55" name="Google Shape;139;p18">
            <a:extLst>
              <a:ext uri="{FF2B5EF4-FFF2-40B4-BE49-F238E27FC236}">
                <a16:creationId xmlns:a16="http://schemas.microsoft.com/office/drawing/2014/main" id="{2E85BF92-3A93-B740-86B8-BF9ADDCD1730}"/>
              </a:ext>
            </a:extLst>
          </p:cNvPr>
          <p:cNvSpPr/>
          <p:nvPr/>
        </p:nvSpPr>
        <p:spPr>
          <a:xfrm>
            <a:off x="7090635" y="3202740"/>
            <a:ext cx="390474" cy="3904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922;p48">
            <a:extLst>
              <a:ext uri="{FF2B5EF4-FFF2-40B4-BE49-F238E27FC236}">
                <a16:creationId xmlns:a16="http://schemas.microsoft.com/office/drawing/2014/main" id="{99FB97D2-E431-BF41-A163-2F8F4B55EE1B}"/>
              </a:ext>
            </a:extLst>
          </p:cNvPr>
          <p:cNvGrpSpPr/>
          <p:nvPr/>
        </p:nvGrpSpPr>
        <p:grpSpPr>
          <a:xfrm flipV="1">
            <a:off x="7155488" y="3309001"/>
            <a:ext cx="269511" cy="253568"/>
            <a:chOff x="5972700" y="2330200"/>
            <a:chExt cx="411625" cy="387275"/>
          </a:xfrm>
          <a:solidFill>
            <a:schemeClr val="accent1"/>
          </a:solidFill>
        </p:grpSpPr>
        <p:sp>
          <p:nvSpPr>
            <p:cNvPr id="57" name="Google Shape;923;p48">
              <a:extLst>
                <a:ext uri="{FF2B5EF4-FFF2-40B4-BE49-F238E27FC236}">
                  <a16:creationId xmlns:a16="http://schemas.microsoft.com/office/drawing/2014/main" id="{36506FB9-01C4-0449-BE2B-B1AACD7AE6D9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4;p48">
              <a:extLst>
                <a:ext uri="{FF2B5EF4-FFF2-40B4-BE49-F238E27FC236}">
                  <a16:creationId xmlns:a16="http://schemas.microsoft.com/office/drawing/2014/main" id="{E6257CF6-B2AD-A347-A25B-DCBF9D0C8E01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85289D-F36B-2B4D-892D-4DC2BC620D6E}"/>
              </a:ext>
            </a:extLst>
          </p:cNvPr>
          <p:cNvSpPr txBox="1"/>
          <p:nvPr/>
        </p:nvSpPr>
        <p:spPr>
          <a:xfrm>
            <a:off x="5753752" y="3656476"/>
            <a:ext cx="307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not stable enough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1697109" y="2588550"/>
            <a:ext cx="599284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1" dirty="0">
                <a:latin typeface="Lora"/>
                <a:ea typeface="Lora"/>
                <a:cs typeface="Lora"/>
                <a:sym typeface="Lora"/>
              </a:rPr>
              <a:t>Please come to our tutorial presentation!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Wednesday May 26, 3pm – 5pm 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" name="Google Shape;871;p48">
            <a:extLst>
              <a:ext uri="{FF2B5EF4-FFF2-40B4-BE49-F238E27FC236}">
                <a16:creationId xmlns:a16="http://schemas.microsoft.com/office/drawing/2014/main" id="{AA841F4D-D677-9D42-A6A3-C54776CCACCA}"/>
              </a:ext>
            </a:extLst>
          </p:cNvPr>
          <p:cNvGrpSpPr/>
          <p:nvPr/>
        </p:nvGrpSpPr>
        <p:grpSpPr>
          <a:xfrm>
            <a:off x="1105840" y="1193310"/>
            <a:ext cx="591269" cy="598017"/>
            <a:chOff x="5290150" y="1636699"/>
            <a:chExt cx="425025" cy="429876"/>
          </a:xfrm>
        </p:grpSpPr>
        <p:sp>
          <p:nvSpPr>
            <p:cNvPr id="12" name="Google Shape;872;p48">
              <a:extLst>
                <a:ext uri="{FF2B5EF4-FFF2-40B4-BE49-F238E27FC236}">
                  <a16:creationId xmlns:a16="http://schemas.microsoft.com/office/drawing/2014/main" id="{4F7E6BAD-349B-2947-BDED-4837A568F821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3;p48">
              <a:extLst>
                <a:ext uri="{FF2B5EF4-FFF2-40B4-BE49-F238E27FC236}">
                  <a16:creationId xmlns:a16="http://schemas.microsoft.com/office/drawing/2014/main" id="{B1A3991F-56D8-8F47-8531-2E2C47245E9F}"/>
                </a:ext>
              </a:extLst>
            </p:cNvPr>
            <p:cNvSpPr/>
            <p:nvPr/>
          </p:nvSpPr>
          <p:spPr>
            <a:xfrm>
              <a:off x="5290150" y="1636699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43;p18">
            <a:extLst>
              <a:ext uri="{FF2B5EF4-FFF2-40B4-BE49-F238E27FC236}">
                <a16:creationId xmlns:a16="http://schemas.microsoft.com/office/drawing/2014/main" id="{2948C9D7-BD30-0941-B72F-266434EE377F}"/>
              </a:ext>
            </a:extLst>
          </p:cNvPr>
          <p:cNvGrpSpPr/>
          <p:nvPr/>
        </p:nvGrpSpPr>
        <p:grpSpPr>
          <a:xfrm rot="-587406">
            <a:off x="5453495" y="3504970"/>
            <a:ext cx="425594" cy="425570"/>
            <a:chOff x="576250" y="4319400"/>
            <a:chExt cx="442075" cy="442050"/>
          </a:xfrm>
        </p:grpSpPr>
        <p:sp>
          <p:nvSpPr>
            <p:cNvPr id="15" name="Google Shape;144;p18">
              <a:extLst>
                <a:ext uri="{FF2B5EF4-FFF2-40B4-BE49-F238E27FC236}">
                  <a16:creationId xmlns:a16="http://schemas.microsoft.com/office/drawing/2014/main" id="{64502108-3247-B842-AE01-02AD58D523DF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;p18">
              <a:extLst>
                <a:ext uri="{FF2B5EF4-FFF2-40B4-BE49-F238E27FC236}">
                  <a16:creationId xmlns:a16="http://schemas.microsoft.com/office/drawing/2014/main" id="{94E37186-30D3-174D-BD43-C5A08257CF0A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6;p18">
              <a:extLst>
                <a:ext uri="{FF2B5EF4-FFF2-40B4-BE49-F238E27FC236}">
                  <a16:creationId xmlns:a16="http://schemas.microsoft.com/office/drawing/2014/main" id="{CE0711A5-AE53-0740-B45F-CC8DC708FA66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7;p18">
              <a:extLst>
                <a:ext uri="{FF2B5EF4-FFF2-40B4-BE49-F238E27FC236}">
                  <a16:creationId xmlns:a16="http://schemas.microsoft.com/office/drawing/2014/main" id="{EEEE8FE5-09DF-DC40-A33C-7C6DDF65A187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chemeClr val="accent1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What is our research about?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</a:t>
            </a:r>
            <a:r>
              <a:rPr lang="en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657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chemeClr val="accent1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l="20292" t="32967" r="20286" b="27417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1603</Words>
  <Application>Microsoft Macintosh PowerPoint</Application>
  <PresentationFormat>On-screen Show (16:9)</PresentationFormat>
  <Paragraphs>356</Paragraphs>
  <Slides>42</Slides>
  <Notes>42</Notes>
  <HiddenSlides>36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Georgia</vt:lpstr>
      <vt:lpstr>Times</vt:lpstr>
      <vt:lpstr>Calibri</vt:lpstr>
      <vt:lpstr>Montserrat</vt:lpstr>
      <vt:lpstr>Arial</vt:lpstr>
      <vt:lpstr>Quattrocento Sans</vt:lpstr>
      <vt:lpstr>Lora</vt:lpstr>
      <vt:lpstr>Viola template</vt:lpstr>
      <vt:lpstr>Symbolic Transfer in Games  in Deep Reinforcement Learning</vt:lpstr>
      <vt:lpstr>What is our research about?</vt:lpstr>
      <vt:lpstr>Why is our research important?</vt:lpstr>
      <vt:lpstr>What methods do we use?</vt:lpstr>
      <vt:lpstr>Experiment Result</vt:lpstr>
      <vt:lpstr>Thanks!</vt:lpstr>
      <vt:lpstr>This is your presentation title</vt:lpstr>
      <vt:lpstr>What is our research about?</vt:lpstr>
      <vt:lpstr>Hello!</vt:lpstr>
      <vt:lpstr>Transition headline</vt:lpstr>
      <vt:lpstr>PowerPoint Presentation</vt:lpstr>
      <vt:lpstr>This is a slide title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Credits</vt:lpstr>
      <vt:lpstr>Presentation design</vt:lpstr>
      <vt:lpstr>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28</cp:revision>
  <cp:lastPrinted>2021-05-22T11:06:40Z</cp:lastPrinted>
  <dcterms:modified xsi:type="dcterms:W3CDTF">2021-05-22T11:06:47Z</dcterms:modified>
</cp:coreProperties>
</file>