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4D6"/>
          </a:solidFill>
        </a:fill>
      </a:tcStyle>
    </a:wholeTbl>
    <a:band2H>
      <a:tcTxStyle b="def" i="def"/>
      <a:tcStyle>
        <a:tcBdr/>
        <a:fill>
          <a:solidFill>
            <a:srgbClr val="E9EB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CF2"/>
          </a:solidFill>
        </a:fill>
      </a:tcStyle>
    </a:wholeTbl>
    <a:band2H>
      <a:tcTxStyle b="def" i="def"/>
      <a:tcStyle>
        <a:tcBdr/>
        <a:fill>
          <a:solidFill>
            <a:srgbClr val="F1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EEEB"/>
          </a:solidFill>
        </a:fill>
      </a:tcStyle>
    </a:wholeTbl>
    <a:band2H>
      <a:tcTxStyle b="def" i="def"/>
      <a:tcStyle>
        <a:tcBdr/>
        <a:fill>
          <a:solidFill>
            <a:srgbClr val="F8F7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>
          <a:xfrm>
            <a:off x="0" y="3489325"/>
            <a:ext cx="9144000" cy="1654175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5" name="Rectangle 8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1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115887"/>
            <a:ext cx="1511301" cy="5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468312" y="3489721"/>
            <a:ext cx="8280401" cy="5232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/>
            </a:lvl1pPr>
            <a:lvl2pPr marL="742950" indent="-285750"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468315" y="1356809"/>
            <a:ext cx="8207376" cy="6463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384895" y="4684712"/>
            <a:ext cx="301907" cy="288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itle Text"/>
          <p:cNvSpPr txBox="1"/>
          <p:nvPr>
            <p:ph type="title"/>
          </p:nvPr>
        </p:nvSpPr>
        <p:spPr>
          <a:xfrm>
            <a:off x="722312" y="3305176"/>
            <a:ext cx="7772401" cy="1021558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0">
              <a:spcBef>
                <a:spcPts val="400"/>
              </a:spcBef>
              <a:buSzTx/>
              <a:buNone/>
              <a:defRPr sz="2000"/>
            </a:lvl2pPr>
            <a:lvl3pPr marL="0" indent="0">
              <a:spcBef>
                <a:spcPts val="400"/>
              </a:spcBef>
              <a:buSzTx/>
              <a:buNone/>
              <a:defRPr sz="2000"/>
            </a:lvl3pPr>
            <a:lvl4pPr marL="0" indent="0">
              <a:spcBef>
                <a:spcPts val="400"/>
              </a:spcBef>
              <a:buSzTx/>
              <a:buNone/>
              <a:defRPr sz="2000"/>
            </a:lvl4pPr>
            <a:lvl5pPr marL="0" indent="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4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457200" y="1437083"/>
            <a:ext cx="4038600" cy="315754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6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/>
          <p:nvPr>
            <p:ph type="title"/>
          </p:nvPr>
        </p:nvSpPr>
        <p:spPr>
          <a:xfrm>
            <a:off x="457200" y="411510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457200" y="1371848"/>
            <a:ext cx="4040188" cy="4798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0">
              <a:spcBef>
                <a:spcPts val="500"/>
              </a:spcBef>
              <a:buSzTx/>
              <a:buNone/>
              <a:defRPr b="1" sz="2400"/>
            </a:lvl2pPr>
            <a:lvl3pPr marL="0" indent="0">
              <a:spcBef>
                <a:spcPts val="500"/>
              </a:spcBef>
              <a:buSzTx/>
              <a:buNone/>
              <a:defRPr b="1" sz="2400"/>
            </a:lvl3pPr>
            <a:lvl4pPr marL="0" indent="0">
              <a:spcBef>
                <a:spcPts val="500"/>
              </a:spcBef>
              <a:buSzTx/>
              <a:buNone/>
              <a:defRPr b="1" sz="2400"/>
            </a:lvl4pPr>
            <a:lvl5pPr marL="0" indent="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4"/>
          <p:cNvSpPr/>
          <p:nvPr>
            <p:ph type="body" sz="quarter" idx="21"/>
          </p:nvPr>
        </p:nvSpPr>
        <p:spPr>
          <a:xfrm>
            <a:off x="4645028" y="1371848"/>
            <a:ext cx="4041777" cy="479824"/>
          </a:xfrm>
          <a:prstGeom prst="rect">
            <a:avLst/>
          </a:prstGeom>
        </p:spPr>
        <p:txBody>
          <a:bodyPr anchor="b"/>
          <a:lstStyle/>
          <a:p>
            <a:pPr marL="301752" indent="-301752" defTabSz="804672">
              <a:spcBef>
                <a:spcPts val="600"/>
              </a:spcBef>
              <a:defRPr sz="2816"/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3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7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4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8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4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9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/>
          <p:nvPr>
            <p:ph type="title"/>
          </p:nvPr>
        </p:nvSpPr>
        <p:spPr>
          <a:xfrm>
            <a:off x="457203" y="411510"/>
            <a:ext cx="3008315" cy="8715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3575050" y="558179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ext Placeholder 3"/>
          <p:cNvSpPr/>
          <p:nvPr>
            <p:ph type="body" sz="half" idx="21"/>
          </p:nvPr>
        </p:nvSpPr>
        <p:spPr>
          <a:xfrm>
            <a:off x="457201" y="1347614"/>
            <a:ext cx="3008316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7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10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itle Text"/>
          <p:cNvSpPr txBox="1"/>
          <p:nvPr>
            <p:ph type="title"/>
          </p:nvPr>
        </p:nvSpPr>
        <p:spPr>
          <a:xfrm>
            <a:off x="1792288" y="3795886"/>
            <a:ext cx="5486402" cy="425056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10" name="Picture Placeholder 2"/>
          <p:cNvSpPr/>
          <p:nvPr>
            <p:ph type="pic" sz="half" idx="21"/>
          </p:nvPr>
        </p:nvSpPr>
        <p:spPr>
          <a:xfrm>
            <a:off x="1792288" y="637777"/>
            <a:ext cx="5486402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1792288" y="4272357"/>
            <a:ext cx="5486402" cy="6036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436687"/>
            <a:ext cx="8229600" cy="315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384895" y="4857750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 txBox="1"/>
          <p:nvPr>
            <p:ph type="title"/>
          </p:nvPr>
        </p:nvSpPr>
        <p:spPr>
          <a:xfrm>
            <a:off x="468315" y="1356809"/>
            <a:ext cx="8207376" cy="646333"/>
          </a:xfrm>
          <a:prstGeom prst="rect">
            <a:avLst/>
          </a:prstGeom>
        </p:spPr>
        <p:txBody>
          <a:bodyPr/>
          <a:lstStyle/>
          <a:p>
            <a:pPr/>
            <a:r>
              <a:t>          </a:t>
            </a:r>
          </a:p>
        </p:txBody>
      </p:sp>
      <p:sp>
        <p:nvSpPr>
          <p:cNvPr id="122" name="Slide Number Placeholder 5"/>
          <p:cNvSpPr txBox="1"/>
          <p:nvPr>
            <p:ph type="sldNum" sz="quarter" idx="4294967295"/>
          </p:nvPr>
        </p:nvSpPr>
        <p:spPr>
          <a:xfrm>
            <a:off x="8483775" y="4684712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Symbolic Transfer in Games…"/>
          <p:cNvSpPr txBox="1"/>
          <p:nvPr/>
        </p:nvSpPr>
        <p:spPr>
          <a:xfrm>
            <a:off x="2303859" y="1102835"/>
            <a:ext cx="4899534" cy="72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 b="1" sz="2500">
                <a:latin typeface="+mj-lt"/>
                <a:ea typeface="+mj-ea"/>
                <a:cs typeface="+mj-cs"/>
                <a:sym typeface="Arial"/>
              </a:defRPr>
            </a:pPr>
            <a:r>
              <a:t>Symbolic Transfer in Games </a:t>
            </a:r>
          </a:p>
          <a:p>
            <a:pPr algn="ctr">
              <a:defRPr b="1" sz="2500">
                <a:latin typeface="+mj-lt"/>
                <a:ea typeface="+mj-ea"/>
                <a:cs typeface="+mj-cs"/>
                <a:sym typeface="Arial"/>
              </a:defRPr>
            </a:pPr>
            <a:r>
              <a:t>in Deep Reinforcement Learning</a:t>
            </a:r>
          </a:p>
        </p:txBody>
      </p:sp>
      <p:sp>
        <p:nvSpPr>
          <p:cNvPr id="124" name="Rectangle"/>
          <p:cNvSpPr/>
          <p:nvPr/>
        </p:nvSpPr>
        <p:spPr>
          <a:xfrm>
            <a:off x="2604366" y="2085303"/>
            <a:ext cx="4298521" cy="2058762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25" name="Team Members: Taylor Qin, Junming Zhao, Wei Zhou"/>
          <p:cNvSpPr txBox="1"/>
          <p:nvPr/>
        </p:nvSpPr>
        <p:spPr>
          <a:xfrm>
            <a:off x="1372377" y="4053451"/>
            <a:ext cx="5416613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Team Members: Taylor Qin, Junming Zhao, Wei Zhou</a:t>
            </a:r>
          </a:p>
        </p:txBody>
      </p:sp>
      <p:sp>
        <p:nvSpPr>
          <p:cNvPr id="126" name="Tutor: Ekaterina"/>
          <p:cNvSpPr txBox="1"/>
          <p:nvPr/>
        </p:nvSpPr>
        <p:spPr>
          <a:xfrm>
            <a:off x="408694" y="3958985"/>
            <a:ext cx="16305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Tutor: Ekaterina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</p:spPr>
        <p:txBody>
          <a:bodyPr/>
          <a:lstStyle/>
          <a:p>
            <a:pPr/>
            <a:r>
              <a:t>What is our research about?</a:t>
            </a:r>
          </a:p>
        </p:txBody>
      </p:sp>
      <p:sp>
        <p:nvSpPr>
          <p:cNvPr id="129" name="内容占位符 2"/>
          <p:cNvSpPr txBox="1"/>
          <p:nvPr>
            <p:ph type="body" idx="1"/>
          </p:nvPr>
        </p:nvSpPr>
        <p:spPr>
          <a:xfrm>
            <a:off x="457200" y="1436686"/>
            <a:ext cx="8229600" cy="3157541"/>
          </a:xfrm>
          <a:prstGeom prst="rect">
            <a:avLst/>
          </a:prstGeom>
        </p:spPr>
        <p:txBody>
          <a:bodyPr/>
          <a:lstStyle/>
          <a:p>
            <a:pPr/>
            <a:r>
              <a:t>To transfer between games with similar rules but different symbols.</a:t>
            </a:r>
          </a:p>
        </p:txBody>
      </p:sp>
      <p:sp>
        <p:nvSpPr>
          <p:cNvPr id="130" name="灯片编号占位符 3"/>
          <p:cNvSpPr txBox="1"/>
          <p:nvPr>
            <p:ph type="sldNum" sz="quarter" idx="4294967295"/>
          </p:nvPr>
        </p:nvSpPr>
        <p:spPr>
          <a:xfrm>
            <a:off x="8483775" y="485775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Square"/>
          <p:cNvSpPr/>
          <p:nvPr/>
        </p:nvSpPr>
        <p:spPr>
          <a:xfrm>
            <a:off x="1944530" y="2605528"/>
            <a:ext cx="1939094" cy="1939095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2" name="Square"/>
          <p:cNvSpPr/>
          <p:nvPr/>
        </p:nvSpPr>
        <p:spPr>
          <a:xfrm>
            <a:off x="5485174" y="2605528"/>
            <a:ext cx="1939094" cy="1939095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3" name="Line"/>
          <p:cNvSpPr/>
          <p:nvPr/>
        </p:nvSpPr>
        <p:spPr>
          <a:xfrm>
            <a:off x="3934548" y="3575075"/>
            <a:ext cx="1499701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1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</p:spPr>
        <p:txBody>
          <a:bodyPr/>
          <a:lstStyle/>
          <a:p>
            <a:pPr/>
            <a:r>
              <a:t>What methods do we use?</a:t>
            </a:r>
          </a:p>
        </p:txBody>
      </p:sp>
      <p:sp>
        <p:nvSpPr>
          <p:cNvPr id="136" name="灯片编号占位符 3"/>
          <p:cNvSpPr txBox="1"/>
          <p:nvPr>
            <p:ph type="sldNum" sz="quarter" idx="4294967295"/>
          </p:nvPr>
        </p:nvSpPr>
        <p:spPr>
          <a:xfrm>
            <a:off x="8483775" y="485775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856" y="2004392"/>
            <a:ext cx="7488288" cy="281839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Unsupervised Symbol Extraction: Auto-Encoder…"/>
          <p:cNvSpPr txBox="1"/>
          <p:nvPr/>
        </p:nvSpPr>
        <p:spPr>
          <a:xfrm>
            <a:off x="561300" y="1342367"/>
            <a:ext cx="554404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0473" indent="-180473">
              <a:buSzPct val="100000"/>
              <a:buChar char="•"/>
              <a:defRPr sz="2000"/>
            </a:pPr>
            <a:r>
              <a:t>Unsupervised Symbol Extraction: Auto-Encoder</a:t>
            </a:r>
          </a:p>
          <a:p>
            <a:pPr marL="180473" indent="-180473">
              <a:buSzPct val="100000"/>
              <a:buChar char="•"/>
              <a:defRPr sz="2000"/>
            </a:pPr>
            <a:r>
              <a:t>Classification: Probe Policy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</p:spPr>
        <p:txBody>
          <a:bodyPr/>
          <a:lstStyle/>
          <a:p>
            <a:pPr/>
            <a:r>
              <a:t>Why is our research important?</a:t>
            </a:r>
          </a:p>
        </p:txBody>
      </p:sp>
      <p:sp>
        <p:nvSpPr>
          <p:cNvPr id="141" name="内容占位符 2"/>
          <p:cNvSpPr txBox="1"/>
          <p:nvPr>
            <p:ph type="body" sz="half" idx="1"/>
          </p:nvPr>
        </p:nvSpPr>
        <p:spPr>
          <a:xfrm>
            <a:off x="234609" y="1436686"/>
            <a:ext cx="4350267" cy="31575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r>
              <a:t>Why transfer?</a:t>
            </a:r>
          </a:p>
          <a:p>
            <a:pPr marL="320842" indent="-320842">
              <a:buAutoNum type="arabicPeriod" startAt="1"/>
              <a:defRPr sz="2400"/>
            </a:pPr>
            <a:r>
              <a:t>Save training time</a:t>
            </a:r>
          </a:p>
          <a:p>
            <a:pPr marL="320842" indent="-320842">
              <a:buAutoNum type="arabicPeriod" startAt="1"/>
              <a:defRPr sz="2400"/>
            </a:pPr>
            <a:r>
              <a:t>Better performance of neural networks</a:t>
            </a:r>
          </a:p>
          <a:p>
            <a:pPr marL="320842" indent="-320842">
              <a:buAutoNum type="arabicPeriod" startAt="1"/>
              <a:defRPr sz="2400"/>
            </a:pPr>
            <a:r>
              <a:t>Not needing a lot of data</a:t>
            </a:r>
          </a:p>
          <a:p>
            <a:pPr marL="320842" indent="-320842">
              <a:buAutoNum type="arabicPeriod" startAt="1"/>
              <a:defRPr sz="2400"/>
            </a:pPr>
            <a:r>
              <a:t>Reuse prior knowledge</a:t>
            </a:r>
          </a:p>
        </p:txBody>
      </p:sp>
      <p:sp>
        <p:nvSpPr>
          <p:cNvPr id="142" name="灯片编号占位符 3"/>
          <p:cNvSpPr txBox="1"/>
          <p:nvPr>
            <p:ph type="sldNum" sz="quarter" idx="4294967295"/>
          </p:nvPr>
        </p:nvSpPr>
        <p:spPr>
          <a:xfrm>
            <a:off x="8483775" y="485775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内容占位符 2"/>
          <p:cNvSpPr txBox="1"/>
          <p:nvPr/>
        </p:nvSpPr>
        <p:spPr>
          <a:xfrm>
            <a:off x="4722114" y="1436686"/>
            <a:ext cx="4641102" cy="315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spcBef>
                <a:spcPts val="700"/>
              </a:spcBef>
              <a:defRPr sz="3000">
                <a:latin typeface="+mj-lt"/>
                <a:ea typeface="+mj-ea"/>
                <a:cs typeface="+mj-cs"/>
                <a:sym typeface="Arial"/>
              </a:defRPr>
            </a:pPr>
            <a:r>
              <a:t>Why extract symbols?</a:t>
            </a:r>
          </a:p>
          <a:p>
            <a:pPr marL="320842" indent="-320842">
              <a:spcBef>
                <a:spcPts val="700"/>
              </a:spcBef>
              <a:buSzPct val="100000"/>
              <a:buAutoNum type="arabicPeriod" startAt="1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Save more time</a:t>
            </a:r>
          </a:p>
          <a:p>
            <a:pPr marL="320842" indent="-320842">
              <a:spcBef>
                <a:spcPts val="700"/>
              </a:spcBef>
              <a:buSzPct val="100000"/>
              <a:buAutoNum type="arabicPeriod" startAt="1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Complex symbols adaptable</a:t>
            </a:r>
          </a:p>
          <a:p>
            <a:pPr marL="320842" indent="-320842">
              <a:spcBef>
                <a:spcPts val="700"/>
              </a:spcBef>
              <a:buSzPct val="100000"/>
              <a:buAutoNum type="arabicPeriod" startAt="1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Human-readable</a:t>
            </a:r>
          </a:p>
          <a:p>
            <a:pPr marL="320842" indent="-320842">
              <a:spcBef>
                <a:spcPts val="700"/>
              </a:spcBef>
              <a:buSzPct val="100000"/>
              <a:buAutoNum type="arabicPeriod" startAt="1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Denoise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</p:spPr>
        <p:txBody>
          <a:bodyPr/>
          <a:lstStyle/>
          <a:p>
            <a:pPr/>
            <a:r>
              <a:t>Our Results</a:t>
            </a:r>
          </a:p>
        </p:txBody>
      </p:sp>
      <p:sp>
        <p:nvSpPr>
          <p:cNvPr id="146" name="内容占位符 2"/>
          <p:cNvSpPr txBox="1"/>
          <p:nvPr>
            <p:ph type="body" idx="1"/>
          </p:nvPr>
        </p:nvSpPr>
        <p:spPr>
          <a:xfrm>
            <a:off x="457200" y="1436686"/>
            <a:ext cx="8229600" cy="31575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灯片编号占位符 3"/>
          <p:cNvSpPr txBox="1"/>
          <p:nvPr>
            <p:ph type="sldNum" sz="quarter" idx="4294967295"/>
          </p:nvPr>
        </p:nvSpPr>
        <p:spPr>
          <a:xfrm>
            <a:off x="8483775" y="485775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 1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150" name="内容占位符 2"/>
          <p:cNvSpPr txBox="1"/>
          <p:nvPr>
            <p:ph type="body" idx="1"/>
          </p:nvPr>
        </p:nvSpPr>
        <p:spPr>
          <a:xfrm>
            <a:off x="457200" y="1436686"/>
            <a:ext cx="8229600" cy="31575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灯片编号占位符 3"/>
          <p:cNvSpPr txBox="1"/>
          <p:nvPr>
            <p:ph type="sldNum" sz="quarter" idx="4294967295"/>
          </p:nvPr>
        </p:nvSpPr>
        <p:spPr>
          <a:xfrm>
            <a:off x="8483775" y="4857750"/>
            <a:ext cx="203023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