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0D4D6"/>
          </a:solidFill>
        </a:fill>
      </a:tcStyle>
    </a:wholeTbl>
    <a:band2H>
      <a:tcTxStyle b="def" i="def"/>
      <a:tcStyle>
        <a:tcBdr/>
        <a:fill>
          <a:solidFill>
            <a:srgbClr val="E9EBEC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2ECF2"/>
          </a:solidFill>
        </a:fill>
      </a:tcStyle>
    </a:wholeTbl>
    <a:band2H>
      <a:tcTxStyle b="def" i="def"/>
      <a:tcStyle>
        <a:tcBdr/>
        <a:fill>
          <a:solidFill>
            <a:srgbClr val="F1F6F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1EEEB"/>
          </a:solidFill>
        </a:fill>
      </a:tcStyle>
    </a:wholeTbl>
    <a:band2H>
      <a:tcTxStyle b="def" i="def"/>
      <a:tcStyle>
        <a:tcBdr/>
        <a:fill>
          <a:solidFill>
            <a:srgbClr val="F8F7F5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>
          <a:xfrm>
            <a:off x="0" y="3489325"/>
            <a:ext cx="9144000" cy="1654175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5" name="Rectangle 8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pic>
        <p:nvPicPr>
          <p:cNvPr id="1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115887"/>
            <a:ext cx="1511301" cy="525464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468312" y="3489721"/>
            <a:ext cx="8280401" cy="5232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800"/>
            </a:lvl1pPr>
            <a:lvl2pPr marL="742950" indent="-285750"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9" indent="-320039">
              <a:spcBef>
                <a:spcPts val="600"/>
              </a:spcBef>
              <a:defRPr sz="2800"/>
            </a:lvl4pPr>
            <a:lvl5pPr marL="2148839" indent="-320039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468315" y="1356809"/>
            <a:ext cx="8207376" cy="646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384892" y="4684712"/>
            <a:ext cx="301909" cy="28882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6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pic>
        <p:nvPicPr>
          <p:cNvPr id="3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384892" y="4857750"/>
            <a:ext cx="301909" cy="28882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8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pic>
        <p:nvPicPr>
          <p:cNvPr id="4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457200" y="1437084"/>
            <a:ext cx="4038600" cy="315754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8384892" y="4857750"/>
            <a:ext cx="301909" cy="28882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0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pic>
        <p:nvPicPr>
          <p:cNvPr id="6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1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itle Text"/>
          <p:cNvSpPr txBox="1"/>
          <p:nvPr>
            <p:ph type="title"/>
          </p:nvPr>
        </p:nvSpPr>
        <p:spPr>
          <a:xfrm>
            <a:off x="457200" y="411510"/>
            <a:ext cx="8229600" cy="857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457200" y="1371848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ext Placeholder 4"/>
          <p:cNvSpPr/>
          <p:nvPr>
            <p:ph type="body" sz="quarter" idx="21"/>
          </p:nvPr>
        </p:nvSpPr>
        <p:spPr>
          <a:xfrm>
            <a:off x="4645028" y="1371848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8384892" y="4857750"/>
            <a:ext cx="301909" cy="28882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pic>
        <p:nvPicPr>
          <p:cNvPr id="7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8384892" y="4857750"/>
            <a:ext cx="301909" cy="28882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84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pic>
        <p:nvPicPr>
          <p:cNvPr id="8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8384892" y="4857750"/>
            <a:ext cx="301909" cy="28882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94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pic>
        <p:nvPicPr>
          <p:cNvPr id="9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/>
          <p:nvPr>
            <p:ph type="title"/>
          </p:nvPr>
        </p:nvSpPr>
        <p:spPr>
          <a:xfrm>
            <a:off x="457203" y="411510"/>
            <a:ext cx="3008314" cy="8715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xfrm>
            <a:off x="3575050" y="558179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Text Placeholder 3"/>
          <p:cNvSpPr/>
          <p:nvPr>
            <p:ph type="body" sz="half" idx="21"/>
          </p:nvPr>
        </p:nvSpPr>
        <p:spPr>
          <a:xfrm>
            <a:off x="457202" y="134761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384892" y="4857750"/>
            <a:ext cx="301909" cy="28882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07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pic>
        <p:nvPicPr>
          <p:cNvPr id="10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1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itle Text"/>
          <p:cNvSpPr txBox="1"/>
          <p:nvPr>
            <p:ph type="title"/>
          </p:nvPr>
        </p:nvSpPr>
        <p:spPr>
          <a:xfrm>
            <a:off x="1792288" y="3795886"/>
            <a:ext cx="5486401" cy="425055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10" name="Picture Placeholder 2"/>
          <p:cNvSpPr/>
          <p:nvPr>
            <p:ph type="pic" sz="half" idx="21"/>
          </p:nvPr>
        </p:nvSpPr>
        <p:spPr>
          <a:xfrm>
            <a:off x="1792288" y="63777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1792288" y="4272358"/>
            <a:ext cx="5486401" cy="6036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384892" y="4857750"/>
            <a:ext cx="301909" cy="28882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4875212"/>
            <a:ext cx="9144000" cy="268288"/>
          </a:xfrm>
          <a:prstGeom prst="rect">
            <a:avLst/>
          </a:prstGeom>
          <a:solidFill>
            <a:srgbClr val="94B0B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" name="Rectangle 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pic>
        <p:nvPicPr>
          <p:cNvPr id="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74613"/>
            <a:ext cx="1223963" cy="42545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468312" y="573087"/>
            <a:ext cx="8229601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436687"/>
            <a:ext cx="8229600" cy="315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384892" y="485775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527688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        </a:t>
            </a:r>
          </a:p>
        </p:txBody>
      </p:sp>
      <p:sp>
        <p:nvSpPr>
          <p:cNvPr id="122" name="Slide Number Placeholder 5"/>
          <p:cNvSpPr txBox="1"/>
          <p:nvPr>
            <p:ph type="sldNum" sz="quarter" idx="2"/>
          </p:nvPr>
        </p:nvSpPr>
        <p:spPr>
          <a:xfrm>
            <a:off x="8483776" y="4684712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Symbolic Transfer in Games…"/>
          <p:cNvSpPr txBox="1"/>
          <p:nvPr/>
        </p:nvSpPr>
        <p:spPr>
          <a:xfrm>
            <a:off x="2303859" y="1102835"/>
            <a:ext cx="4899534" cy="72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 b="1" sz="2500"/>
            </a:pPr>
            <a:r>
              <a:t>Symbolic Transfer in Games </a:t>
            </a:r>
          </a:p>
          <a:p>
            <a:pPr algn="ctr">
              <a:defRPr b="1" sz="2500"/>
            </a:pPr>
            <a:r>
              <a:t>in Deep Reinforcement Learning</a:t>
            </a:r>
          </a:p>
        </p:txBody>
      </p:sp>
      <p:sp>
        <p:nvSpPr>
          <p:cNvPr id="124" name="Rectangle"/>
          <p:cNvSpPr/>
          <p:nvPr/>
        </p:nvSpPr>
        <p:spPr>
          <a:xfrm>
            <a:off x="2604367" y="2085304"/>
            <a:ext cx="4298519" cy="2058762"/>
          </a:xfrm>
          <a:prstGeom prst="rect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5" name="Team Members: Taylor Qin, Junming Zhao, Wei Zhou"/>
          <p:cNvSpPr txBox="1"/>
          <p:nvPr/>
        </p:nvSpPr>
        <p:spPr>
          <a:xfrm>
            <a:off x="1372378" y="4053451"/>
            <a:ext cx="5416613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</a:p>
          <a:p>
            <a:pPr/>
            <a:r>
              <a:t>Team Members: Taylor Qin, Junming Zhao, Wei Zhou</a:t>
            </a:r>
          </a:p>
        </p:txBody>
      </p:sp>
      <p:sp>
        <p:nvSpPr>
          <p:cNvPr id="126" name="Tutor: Ekaterina"/>
          <p:cNvSpPr txBox="1"/>
          <p:nvPr/>
        </p:nvSpPr>
        <p:spPr>
          <a:xfrm>
            <a:off x="408694" y="3958985"/>
            <a:ext cx="16305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Tutor: Ekaterina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our research about?</a:t>
            </a:r>
          </a:p>
        </p:txBody>
      </p:sp>
      <p:sp>
        <p:nvSpPr>
          <p:cNvPr id="129" name="内容占位符 2"/>
          <p:cNvSpPr txBox="1"/>
          <p:nvPr>
            <p:ph type="body" idx="1"/>
          </p:nvPr>
        </p:nvSpPr>
        <p:spPr>
          <a:xfrm>
            <a:off x="457200" y="1436687"/>
            <a:ext cx="8229600" cy="3157539"/>
          </a:xfrm>
          <a:prstGeom prst="rect">
            <a:avLst/>
          </a:prstGeom>
        </p:spPr>
        <p:txBody>
          <a:bodyPr/>
          <a:lstStyle/>
          <a:p>
            <a:pPr/>
            <a:r>
              <a:t>To transfer between games with similar rules but different symbols.</a:t>
            </a:r>
          </a:p>
        </p:txBody>
      </p:sp>
      <p:sp>
        <p:nvSpPr>
          <p:cNvPr id="130" name="灯片编号占位符 3"/>
          <p:cNvSpPr txBox="1"/>
          <p:nvPr>
            <p:ph type="sldNum" sz="quarter" idx="2"/>
          </p:nvPr>
        </p:nvSpPr>
        <p:spPr>
          <a:xfrm>
            <a:off x="8483776" y="4857750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Square"/>
          <p:cNvSpPr/>
          <p:nvPr/>
        </p:nvSpPr>
        <p:spPr>
          <a:xfrm>
            <a:off x="1944531" y="2605529"/>
            <a:ext cx="1939093" cy="1939094"/>
          </a:xfrm>
          <a:prstGeom prst="rect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2" name="Square"/>
          <p:cNvSpPr/>
          <p:nvPr/>
        </p:nvSpPr>
        <p:spPr>
          <a:xfrm>
            <a:off x="5485174" y="2605529"/>
            <a:ext cx="1939093" cy="1939094"/>
          </a:xfrm>
          <a:prstGeom prst="rect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3" name="Line"/>
          <p:cNvSpPr/>
          <p:nvPr/>
        </p:nvSpPr>
        <p:spPr>
          <a:xfrm>
            <a:off x="3934549" y="3575076"/>
            <a:ext cx="149970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is our research important?</a:t>
            </a:r>
          </a:p>
        </p:txBody>
      </p:sp>
      <p:sp>
        <p:nvSpPr>
          <p:cNvPr id="136" name="内容占位符 2"/>
          <p:cNvSpPr txBox="1"/>
          <p:nvPr>
            <p:ph type="body" idx="1"/>
          </p:nvPr>
        </p:nvSpPr>
        <p:spPr>
          <a:xfrm>
            <a:off x="457200" y="1436687"/>
            <a:ext cx="8229600" cy="31575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灯片编号占位符 3"/>
          <p:cNvSpPr txBox="1"/>
          <p:nvPr>
            <p:ph type="sldNum" sz="quarter" idx="2"/>
          </p:nvPr>
        </p:nvSpPr>
        <p:spPr>
          <a:xfrm>
            <a:off x="8483776" y="4857750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methods do we use?</a:t>
            </a:r>
          </a:p>
        </p:txBody>
      </p:sp>
      <p:sp>
        <p:nvSpPr>
          <p:cNvPr id="140" name="内容占位符 2"/>
          <p:cNvSpPr txBox="1"/>
          <p:nvPr>
            <p:ph type="body" idx="1"/>
          </p:nvPr>
        </p:nvSpPr>
        <p:spPr>
          <a:xfrm>
            <a:off x="457200" y="1436687"/>
            <a:ext cx="8229600" cy="3157538"/>
          </a:xfrm>
          <a:prstGeom prst="rect">
            <a:avLst/>
          </a:prstGeom>
        </p:spPr>
        <p:txBody>
          <a:bodyPr/>
          <a:lstStyle/>
          <a:p>
            <a:pPr/>
            <a:r>
              <a:t>Ad..</a:t>
            </a:r>
          </a:p>
        </p:txBody>
      </p:sp>
      <p:sp>
        <p:nvSpPr>
          <p:cNvPr id="141" name="灯片编号占位符 3"/>
          <p:cNvSpPr txBox="1"/>
          <p:nvPr>
            <p:ph type="sldNum" sz="quarter" idx="2"/>
          </p:nvPr>
        </p:nvSpPr>
        <p:spPr>
          <a:xfrm>
            <a:off x="8483776" y="4857750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Results</a:t>
            </a:r>
          </a:p>
        </p:txBody>
      </p:sp>
      <p:sp>
        <p:nvSpPr>
          <p:cNvPr id="144" name="内容占位符 2"/>
          <p:cNvSpPr txBox="1"/>
          <p:nvPr>
            <p:ph type="body" idx="1"/>
          </p:nvPr>
        </p:nvSpPr>
        <p:spPr>
          <a:xfrm>
            <a:off x="457200" y="1436687"/>
            <a:ext cx="8229600" cy="31575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灯片编号占位符 3"/>
          <p:cNvSpPr txBox="1"/>
          <p:nvPr>
            <p:ph type="sldNum" sz="quarter" idx="2"/>
          </p:nvPr>
        </p:nvSpPr>
        <p:spPr>
          <a:xfrm>
            <a:off x="8483776" y="4857750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148" name="内容占位符 2"/>
          <p:cNvSpPr txBox="1"/>
          <p:nvPr>
            <p:ph type="body" idx="1"/>
          </p:nvPr>
        </p:nvSpPr>
        <p:spPr>
          <a:xfrm>
            <a:off x="457200" y="1436687"/>
            <a:ext cx="8229600" cy="31575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灯片编号占位符 3"/>
          <p:cNvSpPr txBox="1"/>
          <p:nvPr>
            <p:ph type="sldNum" sz="quarter" idx="2"/>
          </p:nvPr>
        </p:nvSpPr>
        <p:spPr>
          <a:xfrm>
            <a:off x="8483776" y="4857750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NUPowerpointTemplate2010">
  <a:themeElements>
    <a:clrScheme name="ANUPowerpointTemplate201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00FF"/>
      </a:hlink>
      <a:folHlink>
        <a:srgbClr val="FF00FF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UPowerpointTemplate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NUPowerpointTemplate2010">
  <a:themeElements>
    <a:clrScheme name="ANUPowerpointTemplate201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00FF"/>
      </a:hlink>
      <a:folHlink>
        <a:srgbClr val="FF00FF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UPowerpointTemplate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