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4" d="100"/>
          <a:sy n="84"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6F4CAD-8D22-4A1C-A56B-720DE277E44B}" type="datetimeFigureOut">
              <a:rPr lang="en-IN" smtClean="0"/>
              <a:t>03-02-2018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181889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F4CAD-8D22-4A1C-A56B-720DE277E44B}" type="datetimeFigureOut">
              <a:rPr lang="en-IN" smtClean="0"/>
              <a:t>03-02-2018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171525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F4CAD-8D22-4A1C-A56B-720DE277E44B}" type="datetimeFigureOut">
              <a:rPr lang="en-IN" smtClean="0"/>
              <a:t>03-02-2018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308290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F4CAD-8D22-4A1C-A56B-720DE277E44B}" type="datetimeFigureOut">
              <a:rPr lang="en-IN" smtClean="0"/>
              <a:t>03-02-2018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387648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F4CAD-8D22-4A1C-A56B-720DE277E44B}" type="datetimeFigureOut">
              <a:rPr lang="en-IN" smtClean="0"/>
              <a:t>03-02-2018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39400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6F4CAD-8D22-4A1C-A56B-720DE277E44B}" type="datetimeFigureOut">
              <a:rPr lang="en-IN" smtClean="0"/>
              <a:t>03-02-2018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149892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6F4CAD-8D22-4A1C-A56B-720DE277E44B}" type="datetimeFigureOut">
              <a:rPr lang="en-IN" smtClean="0"/>
              <a:t>03-02-2018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123947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6F4CAD-8D22-4A1C-A56B-720DE277E44B}" type="datetimeFigureOut">
              <a:rPr lang="en-IN" smtClean="0"/>
              <a:t>03-02-2018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427952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F4CAD-8D22-4A1C-A56B-720DE277E44B}" type="datetimeFigureOut">
              <a:rPr lang="en-IN" smtClean="0"/>
              <a:t>03-02-2018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285041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F4CAD-8D22-4A1C-A56B-720DE277E44B}" type="datetimeFigureOut">
              <a:rPr lang="en-IN" smtClean="0"/>
              <a:t>03-02-2018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412998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F4CAD-8D22-4A1C-A56B-720DE277E44B}" type="datetimeFigureOut">
              <a:rPr lang="en-IN" smtClean="0"/>
              <a:t>03-02-2018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2CD4-962A-4605-9ED5-C6D917417AFE}" type="slidenum">
              <a:rPr lang="en-IN" smtClean="0"/>
              <a:t>‹#›</a:t>
            </a:fld>
            <a:endParaRPr lang="en-IN"/>
          </a:p>
        </p:txBody>
      </p:sp>
    </p:spTree>
    <p:extLst>
      <p:ext uri="{BB962C8B-B14F-4D97-AF65-F5344CB8AC3E}">
        <p14:creationId xmlns:p14="http://schemas.microsoft.com/office/powerpoint/2010/main" val="314549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F4CAD-8D22-4A1C-A56B-720DE277E44B}" type="datetimeFigureOut">
              <a:rPr lang="en-IN" smtClean="0"/>
              <a:t>03-02-2018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72CD4-962A-4605-9ED5-C6D917417AFE}" type="slidenum">
              <a:rPr lang="en-IN" smtClean="0"/>
              <a:t>‹#›</a:t>
            </a:fld>
            <a:endParaRPr lang="en-IN"/>
          </a:p>
        </p:txBody>
      </p:sp>
    </p:spTree>
    <p:extLst>
      <p:ext uri="{BB962C8B-B14F-4D97-AF65-F5344CB8AC3E}">
        <p14:creationId xmlns:p14="http://schemas.microsoft.com/office/powerpoint/2010/main" val="3820648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222" y="2040467"/>
            <a:ext cx="9144000" cy="2387600"/>
          </a:xfrm>
        </p:spPr>
        <p:txBody>
          <a:bodyPr/>
          <a:lstStyle/>
          <a:p>
            <a:r>
              <a:rPr lang="en-IN" dirty="0" smtClean="0"/>
              <a:t>Team 6	</a:t>
            </a:r>
            <a:endParaRPr lang="en-IN" dirty="0"/>
          </a:p>
        </p:txBody>
      </p:sp>
      <p:sp>
        <p:nvSpPr>
          <p:cNvPr id="3" name="Subtitle 2"/>
          <p:cNvSpPr>
            <a:spLocks noGrp="1"/>
          </p:cNvSpPr>
          <p:nvPr>
            <p:ph type="subTitle" idx="1"/>
          </p:nvPr>
        </p:nvSpPr>
        <p:spPr>
          <a:xfrm>
            <a:off x="1128890" y="791105"/>
            <a:ext cx="9144000" cy="1655762"/>
          </a:xfrm>
        </p:spPr>
        <p:txBody>
          <a:bodyPr>
            <a:normAutofit/>
          </a:bodyPr>
          <a:lstStyle/>
          <a:p>
            <a:r>
              <a:rPr lang="en-IN" sz="4000" dirty="0" smtClean="0"/>
              <a:t>Mutual Fund Performance Analysis</a:t>
            </a:r>
            <a:endParaRPr lang="en-IN" sz="4000" dirty="0"/>
          </a:p>
        </p:txBody>
      </p:sp>
    </p:spTree>
    <p:extLst>
      <p:ext uri="{BB962C8B-B14F-4D97-AF65-F5344CB8AC3E}">
        <p14:creationId xmlns:p14="http://schemas.microsoft.com/office/powerpoint/2010/main" val="201955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54133" y="124177"/>
            <a:ext cx="1354667" cy="369332"/>
          </a:xfrm>
          <a:prstGeom prst="rect">
            <a:avLst/>
          </a:prstGeom>
          <a:noFill/>
        </p:spPr>
        <p:txBody>
          <a:bodyPr wrap="square" rtlCol="0">
            <a:spAutoFit/>
          </a:bodyPr>
          <a:lstStyle/>
          <a:p>
            <a:r>
              <a:rPr lang="en-IN" b="1" dirty="0" smtClean="0"/>
              <a:t>FMCG</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89" y="925335"/>
            <a:ext cx="11751733" cy="4781550"/>
          </a:xfrm>
          <a:prstGeom prst="rect">
            <a:avLst/>
          </a:prstGeom>
        </p:spPr>
      </p:pic>
      <p:sp>
        <p:nvSpPr>
          <p:cNvPr id="6" name="Rectangle 5"/>
          <p:cNvSpPr/>
          <p:nvPr/>
        </p:nvSpPr>
        <p:spPr>
          <a:xfrm>
            <a:off x="214489" y="6043979"/>
            <a:ext cx="5288627" cy="369332"/>
          </a:xfrm>
          <a:prstGeom prst="rect">
            <a:avLst/>
          </a:prstGeom>
        </p:spPr>
        <p:txBody>
          <a:bodyPr wrap="none">
            <a:spAutoFit/>
          </a:bodyPr>
          <a:lstStyle/>
          <a:p>
            <a:r>
              <a:rPr lang="en-US" dirty="0">
                <a:solidFill>
                  <a:srgbClr val="000000"/>
                </a:solidFill>
                <a:latin typeface="Roboto"/>
              </a:rPr>
              <a:t>ICICI fund perform better than other fund houses. </a:t>
            </a:r>
            <a:endParaRPr lang="en-IN" dirty="0"/>
          </a:p>
        </p:txBody>
      </p:sp>
    </p:spTree>
    <p:extLst>
      <p:ext uri="{BB962C8B-B14F-4D97-AF65-F5344CB8AC3E}">
        <p14:creationId xmlns:p14="http://schemas.microsoft.com/office/powerpoint/2010/main" val="73586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9334" y="127268"/>
            <a:ext cx="3939823" cy="400110"/>
          </a:xfrm>
          <a:prstGeom prst="rect">
            <a:avLst/>
          </a:prstGeom>
          <a:noFill/>
        </p:spPr>
        <p:txBody>
          <a:bodyPr wrap="square" rtlCol="0">
            <a:spAutoFit/>
          </a:bodyPr>
          <a:lstStyle/>
          <a:p>
            <a:r>
              <a:rPr lang="en-IN" sz="2000" b="1" dirty="0" smtClean="0"/>
              <a:t>Large Cap</a:t>
            </a:r>
            <a:endParaRPr lang="en-IN"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7" y="738893"/>
            <a:ext cx="11740445" cy="5267325"/>
          </a:xfrm>
          <a:prstGeom prst="rect">
            <a:avLst/>
          </a:prstGeom>
        </p:spPr>
      </p:pic>
      <p:sp>
        <p:nvSpPr>
          <p:cNvPr id="6" name="Rectangle 5"/>
          <p:cNvSpPr/>
          <p:nvPr/>
        </p:nvSpPr>
        <p:spPr>
          <a:xfrm>
            <a:off x="304800" y="6217733"/>
            <a:ext cx="8105422" cy="369332"/>
          </a:xfrm>
          <a:prstGeom prst="rect">
            <a:avLst/>
          </a:prstGeom>
        </p:spPr>
        <p:txBody>
          <a:bodyPr wrap="square">
            <a:spAutoFit/>
          </a:bodyPr>
          <a:lstStyle/>
          <a:p>
            <a:r>
              <a:rPr lang="en-US" dirty="0">
                <a:solidFill>
                  <a:srgbClr val="000000"/>
                </a:solidFill>
                <a:latin typeface="Roboto"/>
              </a:rPr>
              <a:t>ICICI mutual fund &amp; </a:t>
            </a:r>
            <a:r>
              <a:rPr lang="en-US" dirty="0" err="1">
                <a:solidFill>
                  <a:srgbClr val="000000"/>
                </a:solidFill>
                <a:latin typeface="Roboto"/>
              </a:rPr>
              <a:t>Sundaram</a:t>
            </a:r>
            <a:r>
              <a:rPr lang="en-US" dirty="0">
                <a:solidFill>
                  <a:srgbClr val="000000"/>
                </a:solidFill>
                <a:latin typeface="Roboto"/>
              </a:rPr>
              <a:t> Mutual Fund perform better than other </a:t>
            </a:r>
            <a:endParaRPr lang="en-IN" dirty="0"/>
          </a:p>
        </p:txBody>
      </p:sp>
    </p:spTree>
    <p:extLst>
      <p:ext uri="{BB962C8B-B14F-4D97-AF65-F5344CB8AC3E}">
        <p14:creationId xmlns:p14="http://schemas.microsoft.com/office/powerpoint/2010/main" val="18559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2845" y="0"/>
            <a:ext cx="1670756" cy="369332"/>
          </a:xfrm>
          <a:prstGeom prst="rect">
            <a:avLst/>
          </a:prstGeom>
          <a:noFill/>
        </p:spPr>
        <p:txBody>
          <a:bodyPr wrap="square" rtlCol="0">
            <a:spAutoFit/>
          </a:bodyPr>
          <a:lstStyle/>
          <a:p>
            <a:r>
              <a:rPr lang="en-IN" b="1" dirty="0" smtClean="0"/>
              <a:t>Technology</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44" y="369333"/>
            <a:ext cx="11977511" cy="5196090"/>
          </a:xfrm>
          <a:prstGeom prst="rect">
            <a:avLst/>
          </a:prstGeom>
        </p:spPr>
      </p:pic>
      <p:sp>
        <p:nvSpPr>
          <p:cNvPr id="6" name="Rectangle 5"/>
          <p:cNvSpPr/>
          <p:nvPr/>
        </p:nvSpPr>
        <p:spPr>
          <a:xfrm>
            <a:off x="107244" y="5736141"/>
            <a:ext cx="12084755" cy="923330"/>
          </a:xfrm>
          <a:prstGeom prst="rect">
            <a:avLst/>
          </a:prstGeom>
        </p:spPr>
        <p:txBody>
          <a:bodyPr wrap="square">
            <a:spAutoFit/>
          </a:bodyPr>
          <a:lstStyle/>
          <a:p>
            <a:r>
              <a:rPr lang="en-US" dirty="0">
                <a:solidFill>
                  <a:srgbClr val="000000"/>
                </a:solidFill>
                <a:latin typeface="Roboto"/>
              </a:rPr>
              <a:t>ICICI fund house performance is better while Aditya Birla Sun Life Mutual Fund performance is almost close enough and other fund house which includes Tata Mutual Fund, SBI Mutual Fund etc. underperformed. The benchmark taken here is NSE Nifty Technology and thus the comparison is done with respect to it. </a:t>
            </a:r>
            <a:endParaRPr lang="en-IN" dirty="0"/>
          </a:p>
        </p:txBody>
      </p:sp>
    </p:spTree>
    <p:extLst>
      <p:ext uri="{BB962C8B-B14F-4D97-AF65-F5344CB8AC3E}">
        <p14:creationId xmlns:p14="http://schemas.microsoft.com/office/powerpoint/2010/main" val="393885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7157" y="158044"/>
            <a:ext cx="3397956" cy="369332"/>
          </a:xfrm>
          <a:prstGeom prst="rect">
            <a:avLst/>
          </a:prstGeom>
          <a:noFill/>
        </p:spPr>
        <p:txBody>
          <a:bodyPr wrap="square" rtlCol="0">
            <a:spAutoFit/>
          </a:bodyPr>
          <a:lstStyle/>
          <a:p>
            <a:r>
              <a:rPr lang="en-IN" b="1" dirty="0" smtClean="0"/>
              <a:t>Overall NAV </a:t>
            </a:r>
            <a:r>
              <a:rPr lang="en-IN" b="1" dirty="0"/>
              <a:t>G</a:t>
            </a:r>
            <a:r>
              <a:rPr lang="en-IN" b="1" dirty="0" smtClean="0"/>
              <a:t>rowth Analysis</a:t>
            </a:r>
            <a:endParaRPr lang="en-IN" b="1" dirty="0"/>
          </a:p>
        </p:txBody>
      </p:sp>
      <p:graphicFrame>
        <p:nvGraphicFramePr>
          <p:cNvPr id="6" name="Table 5"/>
          <p:cNvGraphicFramePr>
            <a:graphicFrameLocks noGrp="1"/>
          </p:cNvGraphicFramePr>
          <p:nvPr>
            <p:extLst>
              <p:ext uri="{D42A27DB-BD31-4B8C-83A1-F6EECF244321}">
                <p14:modId xmlns:p14="http://schemas.microsoft.com/office/powerpoint/2010/main" val="1669483844"/>
              </p:ext>
            </p:extLst>
          </p:nvPr>
        </p:nvGraphicFramePr>
        <p:xfrm>
          <a:off x="2133600" y="2345266"/>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IN" dirty="0" smtClean="0"/>
                        <a:t>SECTOR </a:t>
                      </a:r>
                      <a:endParaRPr lang="en-IN" dirty="0"/>
                    </a:p>
                  </a:txBody>
                  <a:tcPr/>
                </a:tc>
                <a:tc>
                  <a:txBody>
                    <a:bodyPr/>
                    <a:lstStyle/>
                    <a:p>
                      <a:r>
                        <a:rPr lang="en-IN" baseline="0" dirty="0" smtClean="0"/>
                        <a:t> Better Fund house performance</a:t>
                      </a:r>
                      <a:endParaRPr lang="en-IN" dirty="0"/>
                    </a:p>
                  </a:txBody>
                  <a:tcPr/>
                </a:tc>
              </a:tr>
              <a:tr h="370840">
                <a:tc>
                  <a:txBody>
                    <a:bodyPr/>
                    <a:lstStyle/>
                    <a:p>
                      <a:r>
                        <a:rPr lang="en-IN" dirty="0" smtClean="0"/>
                        <a:t>Pharma &amp; Healthcare</a:t>
                      </a:r>
                      <a:endParaRPr lang="en-IN" dirty="0"/>
                    </a:p>
                  </a:txBody>
                  <a:tcPr/>
                </a:tc>
                <a:tc>
                  <a:txBody>
                    <a:bodyPr/>
                    <a:lstStyle/>
                    <a:p>
                      <a:r>
                        <a:rPr lang="en-IN" dirty="0" smtClean="0"/>
                        <a:t>UTI Mutual</a:t>
                      </a:r>
                      <a:r>
                        <a:rPr lang="en-IN" baseline="0" dirty="0" smtClean="0"/>
                        <a:t> Fund, TATA</a:t>
                      </a:r>
                      <a:endParaRPr lang="en-IN" dirty="0"/>
                    </a:p>
                  </a:txBody>
                  <a:tcPr/>
                </a:tc>
              </a:tr>
              <a:tr h="370840">
                <a:tc>
                  <a:txBody>
                    <a:bodyPr/>
                    <a:lstStyle/>
                    <a:p>
                      <a:r>
                        <a:rPr lang="en-IN" dirty="0" smtClean="0"/>
                        <a:t>Banking &amp; Finance </a:t>
                      </a:r>
                      <a:endParaRPr lang="en-IN" dirty="0"/>
                    </a:p>
                  </a:txBody>
                  <a:tcPr/>
                </a:tc>
                <a:tc>
                  <a:txBody>
                    <a:bodyPr/>
                    <a:lstStyle/>
                    <a:p>
                      <a:r>
                        <a:rPr lang="en-IN" dirty="0" smtClean="0"/>
                        <a:t>ICICI, Aditya Birla Sun life</a:t>
                      </a:r>
                      <a:endParaRPr lang="en-IN" dirty="0"/>
                    </a:p>
                  </a:txBody>
                  <a:tcPr/>
                </a:tc>
              </a:tr>
              <a:tr h="370840">
                <a:tc>
                  <a:txBody>
                    <a:bodyPr/>
                    <a:lstStyle/>
                    <a:p>
                      <a:r>
                        <a:rPr lang="en-IN" dirty="0" smtClean="0"/>
                        <a:t>FMCG</a:t>
                      </a:r>
                      <a:endParaRPr lang="en-IN" dirty="0"/>
                    </a:p>
                  </a:txBody>
                  <a:tcPr/>
                </a:tc>
                <a:tc>
                  <a:txBody>
                    <a:bodyPr/>
                    <a:lstStyle/>
                    <a:p>
                      <a:r>
                        <a:rPr lang="en-IN" dirty="0" smtClean="0"/>
                        <a:t>ICICI</a:t>
                      </a:r>
                      <a:endParaRPr lang="en-IN" dirty="0"/>
                    </a:p>
                  </a:txBody>
                  <a:tcPr/>
                </a:tc>
              </a:tr>
              <a:tr h="370840">
                <a:tc>
                  <a:txBody>
                    <a:bodyPr/>
                    <a:lstStyle/>
                    <a:p>
                      <a:r>
                        <a:rPr lang="en-IN" dirty="0" smtClean="0"/>
                        <a:t>Large</a:t>
                      </a:r>
                      <a:r>
                        <a:rPr lang="en-IN" baseline="0" dirty="0" smtClean="0"/>
                        <a:t> Cap</a:t>
                      </a:r>
                      <a:endParaRPr lang="en-IN" dirty="0"/>
                    </a:p>
                  </a:txBody>
                  <a:tcPr/>
                </a:tc>
                <a:tc>
                  <a:txBody>
                    <a:bodyPr/>
                    <a:lstStyle/>
                    <a:p>
                      <a:r>
                        <a:rPr lang="en-IN" dirty="0" smtClean="0"/>
                        <a:t>ICICI</a:t>
                      </a:r>
                      <a:r>
                        <a:rPr lang="en-IN" baseline="0" dirty="0" smtClean="0"/>
                        <a:t>, </a:t>
                      </a:r>
                      <a:r>
                        <a:rPr lang="en-IN" baseline="0" dirty="0" err="1" smtClean="0"/>
                        <a:t>Sundaram</a:t>
                      </a:r>
                      <a:r>
                        <a:rPr lang="en-IN" baseline="0" dirty="0" smtClean="0"/>
                        <a:t> </a:t>
                      </a:r>
                      <a:endParaRPr lang="en-IN" dirty="0"/>
                    </a:p>
                  </a:txBody>
                  <a:tcPr/>
                </a:tc>
              </a:tr>
              <a:tr h="370840">
                <a:tc>
                  <a:txBody>
                    <a:bodyPr/>
                    <a:lstStyle/>
                    <a:p>
                      <a:r>
                        <a:rPr lang="en-IN" dirty="0" smtClean="0"/>
                        <a:t>Technology</a:t>
                      </a:r>
                      <a:endParaRPr lang="en-IN" dirty="0"/>
                    </a:p>
                  </a:txBody>
                  <a:tcPr/>
                </a:tc>
                <a:tc>
                  <a:txBody>
                    <a:bodyPr/>
                    <a:lstStyle/>
                    <a:p>
                      <a:r>
                        <a:rPr lang="en-IN" dirty="0" smtClean="0"/>
                        <a:t>ICICI</a:t>
                      </a:r>
                      <a:r>
                        <a:rPr lang="en-IN" baseline="0" dirty="0" smtClean="0"/>
                        <a:t>, Aditya Birla Sun Life</a:t>
                      </a:r>
                      <a:endParaRPr lang="en-IN" dirty="0"/>
                    </a:p>
                  </a:txBody>
                  <a:tcPr/>
                </a:tc>
              </a:tr>
            </a:tbl>
          </a:graphicData>
        </a:graphic>
      </p:graphicFrame>
    </p:spTree>
    <p:extLst>
      <p:ext uri="{BB962C8B-B14F-4D97-AF65-F5344CB8AC3E}">
        <p14:creationId xmlns:p14="http://schemas.microsoft.com/office/powerpoint/2010/main" val="42029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7610" y="171450"/>
            <a:ext cx="10172700" cy="369332"/>
          </a:xfrm>
          <a:prstGeom prst="rect">
            <a:avLst/>
          </a:prstGeom>
          <a:noFill/>
        </p:spPr>
        <p:txBody>
          <a:bodyPr wrap="square" rtlCol="0">
            <a:spAutoFit/>
          </a:bodyPr>
          <a:lstStyle/>
          <a:p>
            <a:r>
              <a:rPr lang="en-IN" b="1" dirty="0" smtClean="0"/>
              <a:t>Performance based on Financial Ratio</a:t>
            </a:r>
            <a:endParaRPr lang="en-IN" b="1" dirty="0"/>
          </a:p>
        </p:txBody>
      </p:sp>
      <p:sp>
        <p:nvSpPr>
          <p:cNvPr id="5" name="TextBox 4"/>
          <p:cNvSpPr txBox="1"/>
          <p:nvPr/>
        </p:nvSpPr>
        <p:spPr>
          <a:xfrm>
            <a:off x="422910" y="868680"/>
            <a:ext cx="2034540" cy="369332"/>
          </a:xfrm>
          <a:prstGeom prst="rect">
            <a:avLst/>
          </a:prstGeom>
          <a:noFill/>
        </p:spPr>
        <p:txBody>
          <a:bodyPr wrap="square" rtlCol="0">
            <a:spAutoFit/>
          </a:bodyPr>
          <a:lstStyle/>
          <a:p>
            <a:r>
              <a:rPr lang="en-IN" b="1" i="1" u="sng" dirty="0" smtClean="0"/>
              <a:t>1. Sharpe Ratio</a:t>
            </a:r>
            <a:endParaRPr lang="en-IN" b="1" i="1" u="sng" dirty="0"/>
          </a:p>
        </p:txBody>
      </p:sp>
      <p:sp>
        <p:nvSpPr>
          <p:cNvPr id="6" name="Rectangle 5"/>
          <p:cNvSpPr/>
          <p:nvPr/>
        </p:nvSpPr>
        <p:spPr>
          <a:xfrm>
            <a:off x="308610" y="1238012"/>
            <a:ext cx="12031980" cy="3139321"/>
          </a:xfrm>
          <a:prstGeom prst="rect">
            <a:avLst/>
          </a:prstGeom>
        </p:spPr>
        <p:txBody>
          <a:bodyPr wrap="square">
            <a:spAutoFit/>
          </a:bodyPr>
          <a:lstStyle/>
          <a:p>
            <a:r>
              <a:rPr lang="en-US" dirty="0">
                <a:solidFill>
                  <a:srgbClr val="000000"/>
                </a:solidFill>
                <a:latin typeface="Roboto"/>
              </a:rPr>
              <a:t>This ratio measures risk-adjusted performance. It is calculated by subtracting the risk-free rate of return (Here we have chosen annually Bond interest rate) from the rate of return for an investment and dividing the result by the investment's standard deviation of its return. </a:t>
            </a:r>
            <a:endParaRPr lang="en-US" dirty="0" smtClean="0">
              <a:solidFill>
                <a:srgbClr val="000000"/>
              </a:solidFill>
              <a:latin typeface="Roboto"/>
            </a:endParaRPr>
          </a:p>
          <a:p>
            <a:endParaRPr lang="en-US" dirty="0">
              <a:solidFill>
                <a:srgbClr val="000000"/>
              </a:solidFill>
              <a:latin typeface="Roboto"/>
            </a:endParaRPr>
          </a:p>
          <a:p>
            <a:r>
              <a:rPr lang="en-US" dirty="0">
                <a:solidFill>
                  <a:srgbClr val="000000"/>
                </a:solidFill>
                <a:latin typeface="Roboto"/>
              </a:rPr>
              <a:t>The Sharpe ratio tells investors whether an investment's returns are due to smart investment decisions or the result of excess risk. The higher the Sharpe Ratio, the better the fund has performed in proportion to the risk taken by it. </a:t>
            </a:r>
          </a:p>
          <a:p>
            <a:endParaRPr lang="en-US" b="1" dirty="0" smtClean="0">
              <a:solidFill>
                <a:srgbClr val="000000"/>
              </a:solidFill>
              <a:latin typeface="Roboto"/>
            </a:endParaRPr>
          </a:p>
          <a:p>
            <a:r>
              <a:rPr lang="en-US" b="1" dirty="0" smtClean="0">
                <a:solidFill>
                  <a:srgbClr val="000000"/>
                </a:solidFill>
                <a:latin typeface="Roboto"/>
              </a:rPr>
              <a:t>              Sharpe </a:t>
            </a:r>
            <a:r>
              <a:rPr lang="en-US" b="1" dirty="0">
                <a:solidFill>
                  <a:srgbClr val="000000"/>
                </a:solidFill>
                <a:latin typeface="Roboto"/>
              </a:rPr>
              <a:t>ratio(SR</a:t>
            </a:r>
            <a:r>
              <a:rPr lang="en-US" b="1" dirty="0" smtClean="0">
                <a:solidFill>
                  <a:srgbClr val="000000"/>
                </a:solidFill>
                <a:latin typeface="Roboto"/>
              </a:rPr>
              <a:t>)       =  </a:t>
            </a:r>
            <a:r>
              <a:rPr lang="en-US" b="1" u="sng" dirty="0" smtClean="0">
                <a:solidFill>
                  <a:srgbClr val="000000"/>
                </a:solidFill>
                <a:latin typeface="Roboto"/>
              </a:rPr>
              <a:t>(</a:t>
            </a:r>
            <a:r>
              <a:rPr lang="en-US" b="1" u="sng" dirty="0">
                <a:solidFill>
                  <a:srgbClr val="000000"/>
                </a:solidFill>
                <a:latin typeface="Roboto"/>
              </a:rPr>
              <a:t>Mean portfolio return − Risk-free </a:t>
            </a:r>
            <a:r>
              <a:rPr lang="en-US" b="1" u="sng" dirty="0" smtClean="0">
                <a:solidFill>
                  <a:srgbClr val="000000"/>
                </a:solidFill>
                <a:latin typeface="Roboto"/>
              </a:rPr>
              <a:t>rate)</a:t>
            </a:r>
          </a:p>
          <a:p>
            <a:r>
              <a:rPr lang="en-US" b="1" dirty="0" smtClean="0">
                <a:solidFill>
                  <a:srgbClr val="000000"/>
                </a:solidFill>
                <a:latin typeface="Roboto"/>
              </a:rPr>
              <a:t>                                                       Standard </a:t>
            </a:r>
            <a:r>
              <a:rPr lang="en-US" b="1" dirty="0">
                <a:solidFill>
                  <a:srgbClr val="000000"/>
                </a:solidFill>
                <a:latin typeface="Roboto"/>
              </a:rPr>
              <a:t>deviation of portfolio </a:t>
            </a:r>
            <a:r>
              <a:rPr lang="en-US" b="1" dirty="0" smtClean="0">
                <a:solidFill>
                  <a:srgbClr val="000000"/>
                </a:solidFill>
                <a:latin typeface="Roboto"/>
              </a:rPr>
              <a:t>return </a:t>
            </a:r>
          </a:p>
          <a:p>
            <a:endParaRPr lang="en-US" dirty="0">
              <a:solidFill>
                <a:srgbClr val="000000"/>
              </a:solidFill>
              <a:latin typeface="Roboto"/>
            </a:endParaRPr>
          </a:p>
          <a:p>
            <a:r>
              <a:rPr lang="en-US" dirty="0" smtClean="0">
                <a:solidFill>
                  <a:srgbClr val="000000"/>
                </a:solidFill>
                <a:latin typeface="Roboto"/>
              </a:rPr>
              <a:t>. </a:t>
            </a:r>
            <a:endParaRPr lang="en-US" dirty="0">
              <a:solidFill>
                <a:srgbClr val="000000"/>
              </a:solidFill>
              <a:latin typeface="Roboto"/>
            </a:endParaRPr>
          </a:p>
        </p:txBody>
      </p:sp>
      <p:sp>
        <p:nvSpPr>
          <p:cNvPr id="7" name="TextBox 6"/>
          <p:cNvSpPr txBox="1"/>
          <p:nvPr/>
        </p:nvSpPr>
        <p:spPr>
          <a:xfrm>
            <a:off x="2217420" y="4746665"/>
            <a:ext cx="11247120" cy="1015663"/>
          </a:xfrm>
          <a:prstGeom prst="rect">
            <a:avLst/>
          </a:prstGeom>
          <a:noFill/>
        </p:spPr>
        <p:txBody>
          <a:bodyPr wrap="square" rtlCol="0">
            <a:spAutoFit/>
          </a:bodyPr>
          <a:lstStyle/>
          <a:p>
            <a:r>
              <a:rPr lang="en-IN" sz="6000" b="1" dirty="0" smtClean="0"/>
              <a:t>{CODE} and Description</a:t>
            </a:r>
            <a:endParaRPr lang="en-IN" sz="6000" b="1" dirty="0"/>
          </a:p>
        </p:txBody>
      </p:sp>
    </p:spTree>
    <p:extLst>
      <p:ext uri="{BB962C8B-B14F-4D97-AF65-F5344CB8AC3E}">
        <p14:creationId xmlns:p14="http://schemas.microsoft.com/office/powerpoint/2010/main" val="88769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79938147"/>
              </p:ext>
            </p:extLst>
          </p:nvPr>
        </p:nvGraphicFramePr>
        <p:xfrm>
          <a:off x="922160" y="1516239"/>
          <a:ext cx="10265129" cy="4588272"/>
        </p:xfrm>
        <a:graphic>
          <a:graphicData uri="http://schemas.openxmlformats.org/drawingml/2006/table">
            <a:tbl>
              <a:tblPr firstRow="1" bandRow="1">
                <a:tableStyleId>{5C22544A-7EE6-4342-B048-85BDC9FD1C3A}</a:tableStyleId>
              </a:tblPr>
              <a:tblGrid>
                <a:gridCol w="7407057"/>
                <a:gridCol w="1371678"/>
                <a:gridCol w="1486394"/>
              </a:tblGrid>
              <a:tr h="370840">
                <a:tc>
                  <a:txBody>
                    <a:bodyPr/>
                    <a:lstStyle/>
                    <a:p>
                      <a:pPr algn="l" fontAlgn="b"/>
                      <a:r>
                        <a:rPr lang="en-IN" sz="1800" b="1" i="0" u="none" strike="noStrike" dirty="0" err="1">
                          <a:solidFill>
                            <a:srgbClr val="000000"/>
                          </a:solidFill>
                          <a:effectLst/>
                          <a:latin typeface="Calibri" panose="020F0502020204030204" pitchFamily="34" charset="0"/>
                        </a:rPr>
                        <a:t>Fund_Name</a:t>
                      </a:r>
                      <a:endParaRPr lang="en-IN"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800" b="0" i="0" u="none" strike="noStrike" dirty="0">
                          <a:solidFill>
                            <a:srgbClr val="000000"/>
                          </a:solidFill>
                          <a:effectLst/>
                          <a:latin typeface="Calibri" panose="020F0502020204030204" pitchFamily="34" charset="0"/>
                        </a:rPr>
                        <a:t>Id</a:t>
                      </a:r>
                    </a:p>
                  </a:txBody>
                  <a:tcPr marL="9525" marR="9525" marT="9525" marB="0" anchor="b"/>
                </a:tc>
                <a:tc>
                  <a:txBody>
                    <a:bodyPr/>
                    <a:lstStyle/>
                    <a:p>
                      <a:pPr algn="l" fontAlgn="b"/>
                      <a:r>
                        <a:rPr lang="en-IN" sz="1800" b="0" i="0" u="none" strike="noStrike">
                          <a:solidFill>
                            <a:srgbClr val="000000"/>
                          </a:solidFill>
                          <a:effectLst/>
                          <a:latin typeface="Calibri" panose="020F0502020204030204" pitchFamily="34" charset="0"/>
                        </a:rPr>
                        <a:t>Sharpe</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SBI Magnum Equity Fund (D)</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101295</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28.65702355</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UTI Top 100 Fund - Direct Plan (D)</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120664</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14.056</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Aditya Birla Sun Life Banking And Financial Services Fund - Direct Plan (D)</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125598</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9.86</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HDFC Large Cap Fund (D)</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130497</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7.926</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SBI Banking &amp; Financial Services Fund - Direct Plan (D)</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133860</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7.021</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Tata Banking and Financial Services Fund - Regular Plan (Dividend Payout)</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135790</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5.228</a:t>
                      </a:r>
                    </a:p>
                  </a:txBody>
                  <a:tcPr marL="9525" marR="9525" marT="9525" marB="0" anchor="b"/>
                </a:tc>
              </a:tr>
              <a:tr h="370840">
                <a:tc>
                  <a:txBody>
                    <a:bodyPr/>
                    <a:lstStyle/>
                    <a:p>
                      <a:pPr algn="l" fontAlgn="b"/>
                      <a:r>
                        <a:rPr lang="en-US" sz="1800" b="0" i="0" u="none" strike="noStrike">
                          <a:solidFill>
                            <a:srgbClr val="000000"/>
                          </a:solidFill>
                          <a:effectLst/>
                          <a:latin typeface="Calibri" panose="020F0502020204030204" pitchFamily="34" charset="0"/>
                        </a:rPr>
                        <a:t>Tata Digital India Fund - Direct Plan (Dividend Payout)</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135795</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5.068</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Tata Digital India Fund - Regular Plan (Dividend Payout)</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135796</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4.221</a:t>
                      </a:r>
                    </a:p>
                  </a:txBody>
                  <a:tcPr marL="9525" marR="9525" marT="9525" marB="0" anchor="b"/>
                </a:tc>
              </a:tr>
              <a:tr h="370840">
                <a:tc>
                  <a:txBody>
                    <a:bodyPr/>
                    <a:lstStyle/>
                    <a:p>
                      <a:pPr algn="l" fontAlgn="b"/>
                      <a:r>
                        <a:rPr lang="en-US" sz="1800" b="0" i="0" u="none" strike="noStrike" dirty="0">
                          <a:solidFill>
                            <a:srgbClr val="000000"/>
                          </a:solidFill>
                          <a:effectLst/>
                          <a:latin typeface="Calibri" panose="020F0502020204030204" pitchFamily="34" charset="0"/>
                        </a:rPr>
                        <a:t>Tata India Pharma &amp; HealthCare Fund - Direct Plan (Dividend Payout)</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135807</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3.928</a:t>
                      </a:r>
                    </a:p>
                  </a:txBody>
                  <a:tcPr marL="9525" marR="9525" marT="9525" marB="0" anchor="b"/>
                </a:tc>
              </a:tr>
              <a:tr h="370840">
                <a:tc>
                  <a:txBody>
                    <a:bodyPr/>
                    <a:lstStyle/>
                    <a:p>
                      <a:pPr algn="l" fontAlgn="b"/>
                      <a:r>
                        <a:rPr lang="en-US" sz="1800" b="0" i="0" u="none" strike="noStrike" dirty="0" err="1">
                          <a:solidFill>
                            <a:srgbClr val="000000"/>
                          </a:solidFill>
                          <a:effectLst/>
                          <a:latin typeface="Calibri" panose="020F0502020204030204" pitchFamily="34" charset="0"/>
                        </a:rPr>
                        <a:t>Sundaram</a:t>
                      </a:r>
                      <a:r>
                        <a:rPr lang="en-US" sz="1800" b="0" i="0" u="none" strike="noStrike" dirty="0">
                          <a:solidFill>
                            <a:srgbClr val="000000"/>
                          </a:solidFill>
                          <a:effectLst/>
                          <a:latin typeface="Calibri" panose="020F0502020204030204" pitchFamily="34" charset="0"/>
                        </a:rPr>
                        <a:t> Smart NIFTY 100 Equal Weight Fund - Direct Plan (D)</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140448</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1.002</a:t>
                      </a:r>
                    </a:p>
                  </a:txBody>
                  <a:tcPr marL="9525" marR="9525" marT="9525" marB="0" anchor="b"/>
                </a:tc>
              </a:tr>
              <a:tr h="509032">
                <a:tc>
                  <a:txBody>
                    <a:bodyPr/>
                    <a:lstStyle/>
                    <a:p>
                      <a:pPr algn="l" fontAlgn="b"/>
                      <a:r>
                        <a:rPr lang="en-US" sz="1800" b="0" i="0" u="none" strike="noStrike" dirty="0">
                          <a:solidFill>
                            <a:srgbClr val="000000"/>
                          </a:solidFill>
                          <a:effectLst/>
                          <a:latin typeface="Calibri" panose="020F0502020204030204" pitchFamily="34" charset="0"/>
                        </a:rPr>
                        <a:t>SBI Pharma Fund - Direct Plan (D)</a:t>
                      </a:r>
                    </a:p>
                  </a:txBody>
                  <a:tcPr marL="9525" marR="9525" marT="9525" marB="0" anchor="b"/>
                </a:tc>
                <a:tc>
                  <a:txBody>
                    <a:bodyPr/>
                    <a:lstStyle/>
                    <a:p>
                      <a:pPr algn="r" fontAlgn="b"/>
                      <a:r>
                        <a:rPr lang="en-IN" sz="1800" b="0" i="0" u="none" strike="noStrike">
                          <a:solidFill>
                            <a:srgbClr val="000000"/>
                          </a:solidFill>
                          <a:effectLst/>
                          <a:latin typeface="Calibri" panose="020F0502020204030204" pitchFamily="34" charset="0"/>
                        </a:rPr>
                        <a:t>119782</a:t>
                      </a:r>
                    </a:p>
                  </a:txBody>
                  <a:tcPr marL="9525" marR="9525" marT="9525" marB="0" anchor="b"/>
                </a:tc>
                <a:tc>
                  <a:txBody>
                    <a:bodyPr/>
                    <a:lstStyle/>
                    <a:p>
                      <a:pPr algn="r" fontAlgn="b"/>
                      <a:r>
                        <a:rPr lang="en-IN" sz="1800" b="0" i="0" u="none" strike="noStrike" dirty="0">
                          <a:solidFill>
                            <a:srgbClr val="000000"/>
                          </a:solidFill>
                          <a:effectLst/>
                          <a:latin typeface="Calibri" panose="020F0502020204030204" pitchFamily="34" charset="0"/>
                        </a:rPr>
                        <a:t>-0.858041663</a:t>
                      </a:r>
                    </a:p>
                  </a:txBody>
                  <a:tcPr marL="9525" marR="9525" marT="9525" marB="0" anchor="b"/>
                </a:tc>
              </a:tr>
            </a:tbl>
          </a:graphicData>
        </a:graphic>
      </p:graphicFrame>
      <p:sp>
        <p:nvSpPr>
          <p:cNvPr id="7" name="Rectangle 6"/>
          <p:cNvSpPr/>
          <p:nvPr/>
        </p:nvSpPr>
        <p:spPr>
          <a:xfrm>
            <a:off x="47978" y="327340"/>
            <a:ext cx="12144022" cy="646331"/>
          </a:xfrm>
          <a:prstGeom prst="rect">
            <a:avLst/>
          </a:prstGeom>
        </p:spPr>
        <p:txBody>
          <a:bodyPr wrap="square">
            <a:spAutoFit/>
          </a:bodyPr>
          <a:lstStyle/>
          <a:p>
            <a:r>
              <a:rPr lang="en-US" dirty="0">
                <a:solidFill>
                  <a:srgbClr val="000000"/>
                </a:solidFill>
                <a:latin typeface="Roboto"/>
              </a:rPr>
              <a:t>We have </a:t>
            </a:r>
            <a:r>
              <a:rPr lang="en-US" dirty="0" smtClean="0">
                <a:solidFill>
                  <a:srgbClr val="000000"/>
                </a:solidFill>
                <a:latin typeface="Roboto"/>
              </a:rPr>
              <a:t>analyzed </a:t>
            </a:r>
            <a:r>
              <a:rPr lang="en-US" dirty="0">
                <a:solidFill>
                  <a:srgbClr val="000000"/>
                </a:solidFill>
                <a:latin typeface="Roboto"/>
              </a:rPr>
              <a:t>the </a:t>
            </a:r>
            <a:r>
              <a:rPr lang="en-US" dirty="0" smtClean="0">
                <a:solidFill>
                  <a:srgbClr val="000000"/>
                </a:solidFill>
                <a:latin typeface="Roboto"/>
              </a:rPr>
              <a:t>Sharpe </a:t>
            </a:r>
            <a:r>
              <a:rPr lang="en-US" dirty="0">
                <a:solidFill>
                  <a:srgbClr val="000000"/>
                </a:solidFill>
                <a:latin typeface="Roboto"/>
              </a:rPr>
              <a:t>ratio of 34 mutual fund schemes for last 5 years and found that those greater than 1 are better for investment purpose. Higher the value of Sharpe ratio, better the scheme for investment</a:t>
            </a:r>
            <a:endParaRPr lang="en-IN" dirty="0"/>
          </a:p>
        </p:txBody>
      </p:sp>
    </p:spTree>
    <p:extLst>
      <p:ext uri="{BB962C8B-B14F-4D97-AF65-F5344CB8AC3E}">
        <p14:creationId xmlns:p14="http://schemas.microsoft.com/office/powerpoint/2010/main" val="308665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45864"/>
            <a:ext cx="3499555" cy="369332"/>
          </a:xfrm>
          <a:prstGeom prst="rect">
            <a:avLst/>
          </a:prstGeom>
          <a:noFill/>
        </p:spPr>
        <p:txBody>
          <a:bodyPr wrap="square" rtlCol="0">
            <a:spAutoFit/>
          </a:bodyPr>
          <a:lstStyle/>
          <a:p>
            <a:r>
              <a:rPr lang="en-IN" b="1" dirty="0" smtClean="0"/>
              <a:t>2. </a:t>
            </a:r>
            <a:r>
              <a:rPr lang="en-US" b="1" i="1" u="sng" dirty="0"/>
              <a:t>Jensen’s </a:t>
            </a:r>
            <a:r>
              <a:rPr lang="en-US" b="1" i="1" u="sng" dirty="0" smtClean="0"/>
              <a:t>alpha</a:t>
            </a:r>
            <a:r>
              <a:rPr lang="en-IN" i="1" u="sng" dirty="0" smtClean="0"/>
              <a:t> </a:t>
            </a:r>
            <a:endParaRPr lang="en-IN" i="1" u="sng" dirty="0"/>
          </a:p>
        </p:txBody>
      </p:sp>
      <p:sp>
        <p:nvSpPr>
          <p:cNvPr id="7" name="Rectangle 6"/>
          <p:cNvSpPr/>
          <p:nvPr/>
        </p:nvSpPr>
        <p:spPr>
          <a:xfrm>
            <a:off x="114300" y="852356"/>
            <a:ext cx="12192000" cy="2031325"/>
          </a:xfrm>
          <a:prstGeom prst="rect">
            <a:avLst/>
          </a:prstGeom>
        </p:spPr>
        <p:txBody>
          <a:bodyPr wrap="square">
            <a:spAutoFit/>
          </a:bodyPr>
          <a:lstStyle/>
          <a:p>
            <a:r>
              <a:rPr lang="en-US" dirty="0">
                <a:solidFill>
                  <a:srgbClr val="000000"/>
                </a:solidFill>
                <a:latin typeface="Arial" panose="020B0604020202020204" pitchFamily="34" charset="0"/>
              </a:rPr>
              <a:t>Alpha measures the difference between a fund's actual returns and its expected performance, given its level of risk. It represented by percentage indicates underperformance or Outperformance of a portfolio. </a:t>
            </a:r>
            <a:r>
              <a:rPr lang="en-US" dirty="0" smtClean="0">
                <a:solidFill>
                  <a:srgbClr val="000000"/>
                </a:solidFill>
                <a:latin typeface="Arial" panose="020B0604020202020204" pitchFamily="34" charset="0"/>
              </a:rPr>
              <a:t> A </a:t>
            </a:r>
            <a:r>
              <a:rPr lang="en-US" dirty="0">
                <a:solidFill>
                  <a:srgbClr val="000000"/>
                </a:solidFill>
                <a:latin typeface="Arial" panose="020B0604020202020204" pitchFamily="34" charset="0"/>
              </a:rPr>
              <a:t>positive alpha means the fund has outperformed its benchmark index. Correspondingly, a negative alpha would indicate an underperformance. </a:t>
            </a:r>
          </a:p>
          <a:p>
            <a:endParaRPr lang="en-IN" dirty="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As </a:t>
            </a:r>
            <a:r>
              <a:rPr lang="en-US" dirty="0">
                <a:solidFill>
                  <a:srgbClr val="000000"/>
                </a:solidFill>
                <a:latin typeface="Arial" panose="020B0604020202020204" pitchFamily="34" charset="0"/>
              </a:rPr>
              <a:t>a fund's return and its risk both contribute to its alpha, two funds with the same returns could have different alphas. </a:t>
            </a:r>
          </a:p>
          <a:p>
            <a:endParaRPr lang="en-IN"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Alpha = {(Fund return-Risk free return) – (Funds beta) *(Benchmark return- risk free return)}. </a:t>
            </a:r>
            <a:endParaRPr lang="en-IN" dirty="0"/>
          </a:p>
        </p:txBody>
      </p:sp>
      <p:sp>
        <p:nvSpPr>
          <p:cNvPr id="8" name="Rectangle 7"/>
          <p:cNvSpPr/>
          <p:nvPr/>
        </p:nvSpPr>
        <p:spPr>
          <a:xfrm>
            <a:off x="7646670" y="2952261"/>
            <a:ext cx="4545330" cy="1015663"/>
          </a:xfrm>
          <a:prstGeom prst="rect">
            <a:avLst/>
          </a:prstGeom>
        </p:spPr>
        <p:txBody>
          <a:bodyPr wrap="square">
            <a:spAutoFit/>
          </a:bodyPr>
          <a:lstStyle/>
          <a:p>
            <a:r>
              <a:rPr lang="en-US" sz="1200" b="1" dirty="0">
                <a:solidFill>
                  <a:srgbClr val="000000"/>
                </a:solidFill>
                <a:latin typeface="Arial" panose="020B0604020202020204" pitchFamily="34" charset="0"/>
              </a:rPr>
              <a:t>Fund return: </a:t>
            </a:r>
            <a:r>
              <a:rPr lang="en-US" sz="1200" b="1" dirty="0" smtClean="0">
                <a:solidFill>
                  <a:srgbClr val="000000"/>
                </a:solidFill>
                <a:latin typeface="Arial" panose="020B0604020202020204" pitchFamily="34" charset="0"/>
              </a:rPr>
              <a:t>Quarterly </a:t>
            </a:r>
            <a:r>
              <a:rPr lang="en-US" sz="1200" dirty="0" smtClean="0">
                <a:solidFill>
                  <a:srgbClr val="000000"/>
                </a:solidFill>
                <a:latin typeface="Arial" panose="020B0604020202020204" pitchFamily="34" charset="0"/>
              </a:rPr>
              <a:t>NAV </a:t>
            </a:r>
            <a:r>
              <a:rPr lang="en-US" sz="1200" dirty="0">
                <a:solidFill>
                  <a:srgbClr val="000000"/>
                </a:solidFill>
                <a:latin typeface="Arial" panose="020B0604020202020204" pitchFamily="34" charset="0"/>
              </a:rPr>
              <a:t>growth rate of each scheme. </a:t>
            </a:r>
          </a:p>
          <a:p>
            <a:r>
              <a:rPr lang="en-US" sz="1200" b="1" dirty="0">
                <a:solidFill>
                  <a:srgbClr val="000000"/>
                </a:solidFill>
                <a:latin typeface="Arial" panose="020B0604020202020204" pitchFamily="34" charset="0"/>
              </a:rPr>
              <a:t>Risk Free Return</a:t>
            </a:r>
            <a:r>
              <a:rPr lang="en-US" sz="1200" dirty="0">
                <a:solidFill>
                  <a:srgbClr val="000000"/>
                </a:solidFill>
                <a:latin typeface="Arial" panose="020B0604020202020204" pitchFamily="34" charset="0"/>
              </a:rPr>
              <a:t>: Interest rate of Annually government bond </a:t>
            </a:r>
          </a:p>
          <a:p>
            <a:r>
              <a:rPr lang="en-US" sz="1200" b="1" dirty="0">
                <a:solidFill>
                  <a:srgbClr val="000000"/>
                </a:solidFill>
                <a:latin typeface="Arial" panose="020B0604020202020204" pitchFamily="34" charset="0"/>
              </a:rPr>
              <a:t>Funds Beta</a:t>
            </a:r>
            <a:r>
              <a:rPr lang="en-US" sz="1200" dirty="0">
                <a:solidFill>
                  <a:srgbClr val="000000"/>
                </a:solidFill>
                <a:latin typeface="Arial" panose="020B0604020202020204" pitchFamily="34" charset="0"/>
              </a:rPr>
              <a:t>: a measure of the volatility, or systematic risk, of each scheme in comparison to the market as a whole (NIFTY 50). </a:t>
            </a:r>
            <a:endParaRPr lang="en-IN" sz="1200" dirty="0"/>
          </a:p>
        </p:txBody>
      </p:sp>
      <p:sp>
        <p:nvSpPr>
          <p:cNvPr id="9" name="TextBox 8"/>
          <p:cNvSpPr txBox="1"/>
          <p:nvPr/>
        </p:nvSpPr>
        <p:spPr>
          <a:xfrm>
            <a:off x="1645920" y="5017770"/>
            <a:ext cx="7440930" cy="923330"/>
          </a:xfrm>
          <a:prstGeom prst="rect">
            <a:avLst/>
          </a:prstGeom>
          <a:noFill/>
        </p:spPr>
        <p:txBody>
          <a:bodyPr wrap="square" rtlCol="0">
            <a:spAutoFit/>
          </a:bodyPr>
          <a:lstStyle/>
          <a:p>
            <a:r>
              <a:rPr lang="en-IN" sz="5400" b="1" dirty="0" smtClean="0"/>
              <a:t>{Code &amp; Description }</a:t>
            </a:r>
            <a:endParaRPr lang="en-IN" sz="5400" b="1" dirty="0"/>
          </a:p>
        </p:txBody>
      </p:sp>
    </p:spTree>
    <p:extLst>
      <p:ext uri="{BB962C8B-B14F-4D97-AF65-F5344CB8AC3E}">
        <p14:creationId xmlns:p14="http://schemas.microsoft.com/office/powerpoint/2010/main" val="2087069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6413961"/>
              </p:ext>
            </p:extLst>
          </p:nvPr>
        </p:nvGraphicFramePr>
        <p:xfrm>
          <a:off x="236362" y="1160639"/>
          <a:ext cx="11620499" cy="5190657"/>
        </p:xfrm>
        <a:graphic>
          <a:graphicData uri="http://schemas.openxmlformats.org/drawingml/2006/table">
            <a:tbl>
              <a:tblPr firstRow="1" bandRow="1">
                <a:tableStyleId>{5C22544A-7EE6-4342-B048-85BDC9FD1C3A}</a:tableStyleId>
              </a:tblPr>
              <a:tblGrid>
                <a:gridCol w="8614128"/>
                <a:gridCol w="1286933"/>
                <a:gridCol w="1719438"/>
              </a:tblGrid>
              <a:tr h="242807">
                <a:tc>
                  <a:txBody>
                    <a:bodyPr/>
                    <a:lstStyle/>
                    <a:p>
                      <a:pPr algn="l" fontAlgn="t"/>
                      <a:r>
                        <a:rPr lang="en-IN" sz="2000" b="1" i="0" u="none" strike="noStrike" dirty="0" err="1">
                          <a:solidFill>
                            <a:srgbClr val="4D4D4B"/>
                          </a:solidFill>
                          <a:effectLst/>
                          <a:latin typeface="+mj-lt"/>
                        </a:rPr>
                        <a:t>Fu</a:t>
                      </a:r>
                      <a:r>
                        <a:rPr lang="en-IN" sz="2000" b="1" i="0" u="none" strike="noStrike" dirty="0" err="1">
                          <a:solidFill>
                            <a:srgbClr val="2B2A2D"/>
                          </a:solidFill>
                          <a:effectLst/>
                          <a:latin typeface="+mj-lt"/>
                        </a:rPr>
                        <a:t>nd</a:t>
                      </a:r>
                      <a:r>
                        <a:rPr lang="en-IN" sz="2000" b="1" i="0" u="none" strike="noStrike" dirty="0" err="1">
                          <a:solidFill>
                            <a:srgbClr val="150F13"/>
                          </a:solidFill>
                          <a:effectLst/>
                          <a:latin typeface="+mj-lt"/>
                        </a:rPr>
                        <a:t>_</a:t>
                      </a:r>
                      <a:r>
                        <a:rPr lang="en-IN" sz="2000" b="1" i="0" u="none" strike="noStrike" dirty="0" err="1">
                          <a:solidFill>
                            <a:srgbClr val="5B605B"/>
                          </a:solidFill>
                          <a:effectLst/>
                          <a:latin typeface="+mj-lt"/>
                        </a:rPr>
                        <a:t>N</a:t>
                      </a:r>
                      <a:r>
                        <a:rPr lang="en-IN" sz="2000" b="1" i="0" u="none" strike="noStrike" dirty="0" err="1">
                          <a:solidFill>
                            <a:srgbClr val="2B2A2D"/>
                          </a:solidFill>
                          <a:effectLst/>
                          <a:latin typeface="+mj-lt"/>
                        </a:rPr>
                        <a:t>ame</a:t>
                      </a:r>
                      <a:endParaRPr lang="en-IN" sz="2000" b="1" i="0" u="none" strike="noStrike" dirty="0">
                        <a:solidFill>
                          <a:srgbClr val="000000"/>
                        </a:solidFill>
                        <a:effectLst/>
                        <a:latin typeface="+mj-lt"/>
                      </a:endParaRPr>
                    </a:p>
                  </a:txBody>
                  <a:tcPr marL="9525" marR="9525" marT="9525" marB="0"/>
                </a:tc>
                <a:tc>
                  <a:txBody>
                    <a:bodyPr/>
                    <a:lstStyle/>
                    <a:p>
                      <a:pPr algn="l" fontAlgn="t"/>
                      <a:r>
                        <a:rPr lang="en-IN" sz="2000" b="1" i="0" u="none" strike="noStrike" dirty="0" smtClean="0">
                          <a:solidFill>
                            <a:srgbClr val="000000"/>
                          </a:solidFill>
                          <a:effectLst/>
                          <a:latin typeface="+mj-lt"/>
                        </a:rPr>
                        <a:t>Scheme</a:t>
                      </a:r>
                      <a:r>
                        <a:rPr lang="en-IN" sz="2000" b="1" i="0" u="none" strike="noStrike" baseline="0" dirty="0" smtClean="0">
                          <a:solidFill>
                            <a:srgbClr val="000000"/>
                          </a:solidFill>
                          <a:effectLst/>
                          <a:latin typeface="+mj-lt"/>
                        </a:rPr>
                        <a:t> ID</a:t>
                      </a:r>
                      <a:endParaRPr lang="en-IN" sz="2000" b="1" i="0" u="none" strike="noStrike" dirty="0">
                        <a:solidFill>
                          <a:srgbClr val="000000"/>
                        </a:solidFill>
                        <a:effectLst/>
                        <a:latin typeface="+mj-lt"/>
                      </a:endParaRPr>
                    </a:p>
                  </a:txBody>
                  <a:tcPr marL="9525" marR="9525" marT="9525" marB="0"/>
                </a:tc>
                <a:tc>
                  <a:txBody>
                    <a:bodyPr/>
                    <a:lstStyle/>
                    <a:p>
                      <a:pPr algn="l" fontAlgn="t"/>
                      <a:r>
                        <a:rPr lang="en-IN" sz="2000" b="1" i="0" u="none" strike="noStrike" dirty="0">
                          <a:solidFill>
                            <a:srgbClr val="000000"/>
                          </a:solidFill>
                          <a:effectLst/>
                          <a:latin typeface="+mj-lt"/>
                        </a:rPr>
                        <a:t>Alpha</a:t>
                      </a:r>
                    </a:p>
                  </a:txBody>
                  <a:tcPr marL="9525" marR="9525" marT="9525" marB="0"/>
                </a:tc>
              </a:tr>
              <a:tr h="319969">
                <a:tc>
                  <a:txBody>
                    <a:bodyPr/>
                    <a:lstStyle/>
                    <a:p>
                      <a:pPr algn="l" fontAlgn="t"/>
                      <a:r>
                        <a:rPr lang="en-IN" sz="1600" b="0" i="0" u="none" strike="noStrike" dirty="0" smtClean="0">
                          <a:solidFill>
                            <a:srgbClr val="2B2A2D"/>
                          </a:solidFill>
                          <a:effectLst/>
                          <a:latin typeface="+mj-lt"/>
                        </a:rPr>
                        <a:t>SB</a:t>
                      </a:r>
                      <a:r>
                        <a:rPr lang="en-IN" sz="1600" b="0" i="0" u="none" strike="noStrike" dirty="0" smtClean="0">
                          <a:solidFill>
                            <a:srgbClr val="5B605B"/>
                          </a:solidFill>
                          <a:effectLst/>
                          <a:latin typeface="+mj-lt"/>
                        </a:rPr>
                        <a:t>I </a:t>
                      </a:r>
                      <a:r>
                        <a:rPr lang="en-IN" sz="1600" b="0" i="0" u="none" strike="noStrike" dirty="0" smtClean="0">
                          <a:solidFill>
                            <a:srgbClr val="3D3D3B"/>
                          </a:solidFill>
                          <a:effectLst/>
                          <a:latin typeface="+mj-lt"/>
                        </a:rPr>
                        <a:t>Magnum </a:t>
                      </a:r>
                      <a:r>
                        <a:rPr lang="en-IN" sz="1600" b="0" i="0" u="none" strike="noStrike" dirty="0">
                          <a:solidFill>
                            <a:srgbClr val="2B2A2D"/>
                          </a:solidFill>
                          <a:effectLst/>
                          <a:latin typeface="+mj-lt"/>
                        </a:rPr>
                        <a:t>Equ</a:t>
                      </a:r>
                      <a:r>
                        <a:rPr lang="en-IN" sz="1600" b="0" i="0" u="none" strike="noStrike" dirty="0">
                          <a:solidFill>
                            <a:srgbClr val="5B605B"/>
                          </a:solidFill>
                          <a:effectLst/>
                          <a:latin typeface="+mj-lt"/>
                        </a:rPr>
                        <a:t>ity </a:t>
                      </a:r>
                      <a:r>
                        <a:rPr lang="en-IN" sz="1600" b="0" i="0" u="none" strike="noStrike" dirty="0">
                          <a:solidFill>
                            <a:srgbClr val="4D4D4B"/>
                          </a:solidFill>
                          <a:effectLst/>
                          <a:latin typeface="+mj-lt"/>
                        </a:rPr>
                        <a:t>Fun</a:t>
                      </a:r>
                      <a:r>
                        <a:rPr lang="en-IN" sz="1600" b="0" i="0" u="none" strike="noStrike" dirty="0">
                          <a:solidFill>
                            <a:srgbClr val="2B2A2D"/>
                          </a:solidFill>
                          <a:effectLst/>
                          <a:latin typeface="+mj-lt"/>
                        </a:rPr>
                        <a:t>d </a:t>
                      </a:r>
                      <a:r>
                        <a:rPr lang="en-IN" sz="1600" b="0" i="0" u="none" strike="noStrike" dirty="0">
                          <a:solidFill>
                            <a:srgbClr val="5B605B"/>
                          </a:solidFill>
                          <a:effectLst/>
                          <a:latin typeface="+mj-lt"/>
                        </a:rPr>
                        <a:t>(</a:t>
                      </a:r>
                      <a:r>
                        <a:rPr lang="en-IN" sz="1600" b="0" i="0" u="none" strike="noStrike" dirty="0">
                          <a:solidFill>
                            <a:srgbClr val="3D3D3B"/>
                          </a:solidFill>
                          <a:effectLst/>
                          <a:latin typeface="+mj-lt"/>
                        </a:rPr>
                        <a:t>D)</a:t>
                      </a:r>
                      <a:endParaRPr lang="en-IN"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4D4D4B"/>
                          </a:solidFill>
                          <a:effectLst/>
                          <a:latin typeface="+mj-lt"/>
                        </a:rPr>
                        <a:t>11295</a:t>
                      </a:r>
                    </a:p>
                  </a:txBody>
                  <a:tcPr marL="9525" marR="9525" marT="9525" marB="0"/>
                </a:tc>
                <a:tc>
                  <a:txBody>
                    <a:bodyPr/>
                    <a:lstStyle/>
                    <a:p>
                      <a:pPr algn="just" fontAlgn="t"/>
                      <a:r>
                        <a:rPr lang="en-IN" sz="1600" b="0" i="0" u="none" strike="noStrike" dirty="0">
                          <a:solidFill>
                            <a:srgbClr val="2B2A2D"/>
                          </a:solidFill>
                          <a:effectLst/>
                          <a:latin typeface="+mj-lt"/>
                        </a:rPr>
                        <a:t>28.66</a:t>
                      </a:r>
                    </a:p>
                  </a:txBody>
                  <a:tcPr marL="9525" marR="9525" marT="9525" marB="0"/>
                </a:tc>
              </a:tr>
              <a:tr h="242807">
                <a:tc>
                  <a:txBody>
                    <a:bodyPr/>
                    <a:lstStyle/>
                    <a:p>
                      <a:pPr algn="l" fontAlgn="t"/>
                      <a:r>
                        <a:rPr lang="en-US" sz="1600" b="0" i="0" u="none" strike="noStrike">
                          <a:solidFill>
                            <a:srgbClr val="3D3D3B"/>
                          </a:solidFill>
                          <a:effectLst/>
                          <a:latin typeface="+mj-lt"/>
                        </a:rPr>
                        <a:t>U</a:t>
                      </a:r>
                      <a:r>
                        <a:rPr lang="en-US" sz="1600" b="0" i="0" u="none" strike="noStrike">
                          <a:solidFill>
                            <a:srgbClr val="150F13"/>
                          </a:solidFill>
                          <a:effectLst/>
                          <a:latin typeface="+mj-lt"/>
                        </a:rPr>
                        <a:t>T</a:t>
                      </a:r>
                      <a:r>
                        <a:rPr lang="en-US" sz="1600" b="0" i="0" u="none" strike="noStrike">
                          <a:solidFill>
                            <a:srgbClr val="5B605B"/>
                          </a:solidFill>
                          <a:effectLst/>
                          <a:latin typeface="+mj-lt"/>
                        </a:rPr>
                        <a:t>I</a:t>
                      </a:r>
                      <a:r>
                        <a:rPr lang="en-US" sz="1600" b="0" i="0" u="none" strike="noStrike">
                          <a:solidFill>
                            <a:srgbClr val="150F13"/>
                          </a:solidFill>
                          <a:effectLst/>
                          <a:latin typeface="+mj-lt"/>
                        </a:rPr>
                        <a:t>T</a:t>
                      </a:r>
                      <a:r>
                        <a:rPr lang="en-US" sz="1600" b="0" i="0" u="none" strike="noStrike">
                          <a:solidFill>
                            <a:srgbClr val="2B2A2D"/>
                          </a:solidFill>
                          <a:effectLst/>
                          <a:latin typeface="+mj-lt"/>
                        </a:rPr>
                        <a:t>op </a:t>
                      </a:r>
                      <a:r>
                        <a:rPr lang="en-US" sz="1600" b="0" i="0" u="none" strike="noStrike">
                          <a:solidFill>
                            <a:srgbClr val="4D4D4B"/>
                          </a:solidFill>
                          <a:effectLst/>
                          <a:latin typeface="+mj-lt"/>
                        </a:rPr>
                        <a:t>100 Fun</a:t>
                      </a:r>
                      <a:r>
                        <a:rPr lang="en-US" sz="1600" b="0" i="0" u="none" strike="noStrike">
                          <a:solidFill>
                            <a:srgbClr val="2B2A2D"/>
                          </a:solidFill>
                          <a:effectLst/>
                          <a:latin typeface="+mj-lt"/>
                        </a:rPr>
                        <a:t>d - </a:t>
                      </a:r>
                      <a:r>
                        <a:rPr lang="en-US" sz="1600" b="0" i="0" u="none" strike="noStrike">
                          <a:solidFill>
                            <a:srgbClr val="3D3D3B"/>
                          </a:solidFill>
                          <a:effectLst/>
                          <a:latin typeface="+mj-lt"/>
                        </a:rPr>
                        <a:t>D</a:t>
                      </a:r>
                      <a:r>
                        <a:rPr lang="en-US" sz="1600" b="0" i="0" u="none" strike="noStrike">
                          <a:solidFill>
                            <a:srgbClr val="5B605B"/>
                          </a:solidFill>
                          <a:effectLst/>
                          <a:latin typeface="+mj-lt"/>
                        </a:rPr>
                        <a:t>i</a:t>
                      </a:r>
                      <a:r>
                        <a:rPr lang="en-US" sz="1600" b="0" i="0" u="none" strike="noStrike">
                          <a:solidFill>
                            <a:srgbClr val="2B2A2D"/>
                          </a:solidFill>
                          <a:effectLst/>
                          <a:latin typeface="+mj-lt"/>
                        </a:rPr>
                        <a:t>rect </a:t>
                      </a:r>
                      <a:r>
                        <a:rPr lang="en-US" sz="1600" b="0" i="0" u="none" strike="noStrike">
                          <a:solidFill>
                            <a:srgbClr val="4D4D4B"/>
                          </a:solidFill>
                          <a:effectLst/>
                          <a:latin typeface="+mj-lt"/>
                        </a:rPr>
                        <a:t>Pl</a:t>
                      </a:r>
                      <a:r>
                        <a:rPr lang="en-US" sz="1600" b="0" i="0" u="none" strike="noStrike">
                          <a:solidFill>
                            <a:srgbClr val="2B2A2D"/>
                          </a:solidFill>
                          <a:effectLst/>
                          <a:latin typeface="+mj-lt"/>
                        </a:rPr>
                        <a:t>a</a:t>
                      </a:r>
                      <a:r>
                        <a:rPr lang="en-US" sz="1600" b="0" i="0" u="none" strike="noStrike">
                          <a:solidFill>
                            <a:srgbClr val="4D4D4B"/>
                          </a:solidFill>
                          <a:effectLst/>
                          <a:latin typeface="+mj-lt"/>
                        </a:rPr>
                        <a:t>n (D)</a:t>
                      </a:r>
                      <a:endParaRPr lang="en-US" sz="1600" b="0" i="0" u="none" strike="noStrike">
                        <a:solidFill>
                          <a:srgbClr val="000000"/>
                        </a:solidFill>
                        <a:effectLst/>
                        <a:latin typeface="+mj-lt"/>
                      </a:endParaRPr>
                    </a:p>
                  </a:txBody>
                  <a:tcPr marL="9525" marR="9525" marT="9525" marB="0"/>
                </a:tc>
                <a:tc>
                  <a:txBody>
                    <a:bodyPr/>
                    <a:lstStyle/>
                    <a:p>
                      <a:pPr algn="just" fontAlgn="t"/>
                      <a:r>
                        <a:rPr lang="en-IN" sz="1600" b="0" i="0" u="none" strike="noStrike" dirty="0">
                          <a:solidFill>
                            <a:srgbClr val="2B2A2D"/>
                          </a:solidFill>
                          <a:effectLst/>
                          <a:latin typeface="+mj-lt"/>
                        </a:rPr>
                        <a:t>120664</a:t>
                      </a:r>
                    </a:p>
                  </a:txBody>
                  <a:tcPr marL="9525" marR="9525" marT="9525" marB="0"/>
                </a:tc>
                <a:tc>
                  <a:txBody>
                    <a:bodyPr/>
                    <a:lstStyle/>
                    <a:p>
                      <a:pPr algn="just" fontAlgn="t"/>
                      <a:r>
                        <a:rPr lang="en-IN" sz="1600" b="0" i="0" u="none" strike="noStrike">
                          <a:solidFill>
                            <a:srgbClr val="4D4D4B"/>
                          </a:solidFill>
                          <a:effectLst/>
                          <a:latin typeface="+mj-lt"/>
                        </a:rPr>
                        <a:t>14.06</a:t>
                      </a:r>
                    </a:p>
                  </a:txBody>
                  <a:tcPr marL="9525" marR="9525" marT="9525" marB="0"/>
                </a:tc>
              </a:tr>
              <a:tr h="485197">
                <a:tc>
                  <a:txBody>
                    <a:bodyPr/>
                    <a:lstStyle/>
                    <a:p>
                      <a:pPr algn="l" fontAlgn="t"/>
                      <a:r>
                        <a:rPr lang="en-US" sz="1600" b="0" i="0" u="none" strike="noStrike">
                          <a:solidFill>
                            <a:srgbClr val="3D3D3B"/>
                          </a:solidFill>
                          <a:effectLst/>
                          <a:latin typeface="+mj-lt"/>
                        </a:rPr>
                        <a:t>Ad</a:t>
                      </a:r>
                      <a:r>
                        <a:rPr lang="en-US" sz="1600" b="0" i="0" u="none" strike="noStrike">
                          <a:solidFill>
                            <a:srgbClr val="5B605B"/>
                          </a:solidFill>
                          <a:effectLst/>
                          <a:latin typeface="+mj-lt"/>
                        </a:rPr>
                        <a:t>ity</a:t>
                      </a:r>
                      <a:r>
                        <a:rPr lang="en-US" sz="1600" b="0" i="0" u="none" strike="noStrike">
                          <a:solidFill>
                            <a:srgbClr val="2B2A2D"/>
                          </a:solidFill>
                          <a:effectLst/>
                          <a:latin typeface="+mj-lt"/>
                        </a:rPr>
                        <a:t>a </a:t>
                      </a:r>
                      <a:r>
                        <a:rPr lang="en-US" sz="1600" b="0" i="0" u="none" strike="noStrike">
                          <a:solidFill>
                            <a:srgbClr val="3D3D3B"/>
                          </a:solidFill>
                          <a:effectLst/>
                          <a:latin typeface="+mj-lt"/>
                        </a:rPr>
                        <a:t>B</a:t>
                      </a:r>
                      <a:r>
                        <a:rPr lang="en-US" sz="1600" b="0" i="0" u="none" strike="noStrike">
                          <a:solidFill>
                            <a:srgbClr val="5B605B"/>
                          </a:solidFill>
                          <a:effectLst/>
                          <a:latin typeface="+mj-lt"/>
                        </a:rPr>
                        <a:t>i</a:t>
                      </a:r>
                      <a:r>
                        <a:rPr lang="en-US" sz="1600" b="0" i="0" u="none" strike="noStrike">
                          <a:solidFill>
                            <a:srgbClr val="2B2A2D"/>
                          </a:solidFill>
                          <a:effectLst/>
                          <a:latin typeface="+mj-lt"/>
                        </a:rPr>
                        <a:t>r</a:t>
                      </a:r>
                      <a:r>
                        <a:rPr lang="en-US" sz="1600" b="0" i="0" u="none" strike="noStrike">
                          <a:solidFill>
                            <a:srgbClr val="5B605B"/>
                          </a:solidFill>
                          <a:effectLst/>
                          <a:latin typeface="+mj-lt"/>
                        </a:rPr>
                        <a:t>l</a:t>
                      </a:r>
                      <a:r>
                        <a:rPr lang="en-US" sz="1600" b="0" i="0" u="none" strike="noStrike">
                          <a:solidFill>
                            <a:srgbClr val="2B2A2D"/>
                          </a:solidFill>
                          <a:effectLst/>
                          <a:latin typeface="+mj-lt"/>
                        </a:rPr>
                        <a:t>a Sun </a:t>
                      </a:r>
                      <a:r>
                        <a:rPr lang="en-US" sz="1600" b="0" i="0" u="none" strike="noStrike">
                          <a:solidFill>
                            <a:srgbClr val="4D4D4B"/>
                          </a:solidFill>
                          <a:effectLst/>
                          <a:latin typeface="+mj-lt"/>
                        </a:rPr>
                        <a:t>Li</a:t>
                      </a:r>
                      <a:r>
                        <a:rPr lang="en-US" sz="1600" b="0" i="0" u="none" strike="noStrike">
                          <a:solidFill>
                            <a:srgbClr val="2B2A2D"/>
                          </a:solidFill>
                          <a:effectLst/>
                          <a:latin typeface="+mj-lt"/>
                        </a:rPr>
                        <a:t>fe </a:t>
                      </a:r>
                      <a:r>
                        <a:rPr lang="en-US" sz="1600" b="0" i="0" u="none" strike="noStrike">
                          <a:solidFill>
                            <a:srgbClr val="3D3D3B"/>
                          </a:solidFill>
                          <a:effectLst/>
                          <a:latin typeface="+mj-lt"/>
                        </a:rPr>
                        <a:t>Bank</a:t>
                      </a:r>
                      <a:r>
                        <a:rPr lang="en-US" sz="1600" b="0" i="0" u="none" strike="noStrike">
                          <a:solidFill>
                            <a:srgbClr val="5B605B"/>
                          </a:solidFill>
                          <a:effectLst/>
                          <a:latin typeface="+mj-lt"/>
                        </a:rPr>
                        <a:t>i</a:t>
                      </a:r>
                      <a:r>
                        <a:rPr lang="en-US" sz="1600" b="0" i="0" u="none" strike="noStrike">
                          <a:solidFill>
                            <a:srgbClr val="3D3D3B"/>
                          </a:solidFill>
                          <a:effectLst/>
                          <a:latin typeface="+mj-lt"/>
                        </a:rPr>
                        <a:t>ng And </a:t>
                      </a:r>
                      <a:r>
                        <a:rPr lang="en-US" sz="1600" b="0" i="0" u="none" strike="noStrike">
                          <a:solidFill>
                            <a:srgbClr val="4D4D4B"/>
                          </a:solidFill>
                          <a:effectLst/>
                          <a:latin typeface="+mj-lt"/>
                        </a:rPr>
                        <a:t>Fin</a:t>
                      </a:r>
                      <a:r>
                        <a:rPr lang="en-US" sz="1600" b="0" i="0" u="none" strike="noStrike">
                          <a:solidFill>
                            <a:srgbClr val="2B2A2D"/>
                          </a:solidFill>
                          <a:effectLst/>
                          <a:latin typeface="+mj-lt"/>
                        </a:rPr>
                        <a:t>a</a:t>
                      </a:r>
                      <a:r>
                        <a:rPr lang="en-US" sz="1600" b="0" i="0" u="none" strike="noStrike">
                          <a:solidFill>
                            <a:srgbClr val="4D4D4B"/>
                          </a:solidFill>
                          <a:effectLst/>
                          <a:latin typeface="+mj-lt"/>
                        </a:rPr>
                        <a:t>n</a:t>
                      </a:r>
                      <a:r>
                        <a:rPr lang="en-US" sz="1600" b="0" i="0" u="none" strike="noStrike">
                          <a:solidFill>
                            <a:srgbClr val="2B2A2D"/>
                          </a:solidFill>
                          <a:effectLst/>
                          <a:latin typeface="+mj-lt"/>
                        </a:rPr>
                        <a:t>c</a:t>
                      </a:r>
                      <a:r>
                        <a:rPr lang="en-US" sz="1600" b="0" i="0" u="none" strike="noStrike">
                          <a:solidFill>
                            <a:srgbClr val="5B605B"/>
                          </a:solidFill>
                          <a:effectLst/>
                          <a:latin typeface="+mj-lt"/>
                        </a:rPr>
                        <a:t>i</a:t>
                      </a:r>
                      <a:r>
                        <a:rPr lang="en-US" sz="1600" b="0" i="0" u="none" strike="noStrike">
                          <a:solidFill>
                            <a:srgbClr val="2B2A2D"/>
                          </a:solidFill>
                          <a:effectLst/>
                          <a:latin typeface="+mj-lt"/>
                        </a:rPr>
                        <a:t>a </a:t>
                      </a:r>
                      <a:r>
                        <a:rPr lang="en-US" sz="1600" b="0" i="0" u="none" strike="noStrike">
                          <a:solidFill>
                            <a:srgbClr val="5B605B"/>
                          </a:solidFill>
                          <a:effectLst/>
                          <a:latin typeface="+mj-lt"/>
                        </a:rPr>
                        <a:t>l</a:t>
                      </a:r>
                      <a:r>
                        <a:rPr lang="en-US" sz="1600" b="0" i="0" u="none" strike="noStrike">
                          <a:solidFill>
                            <a:srgbClr val="2B2A2D"/>
                          </a:solidFill>
                          <a:effectLst/>
                          <a:latin typeface="+mj-lt"/>
                        </a:rPr>
                        <a:t>Serv</a:t>
                      </a:r>
                      <a:r>
                        <a:rPr lang="en-US" sz="1600" b="0" i="0" u="none" strike="noStrike">
                          <a:solidFill>
                            <a:srgbClr val="5B605B"/>
                          </a:solidFill>
                          <a:effectLst/>
                          <a:latin typeface="+mj-lt"/>
                        </a:rPr>
                        <a:t>i</a:t>
                      </a:r>
                      <a:r>
                        <a:rPr lang="en-US" sz="1600" b="0" i="0" u="none" strike="noStrike">
                          <a:solidFill>
                            <a:srgbClr val="2B2A2D"/>
                          </a:solidFill>
                          <a:effectLst/>
                          <a:latin typeface="+mj-lt"/>
                        </a:rPr>
                        <a:t>ces </a:t>
                      </a:r>
                      <a:r>
                        <a:rPr lang="en-US" sz="1600" b="0" i="0" u="none" strike="noStrike">
                          <a:solidFill>
                            <a:srgbClr val="4D4D4B"/>
                          </a:solidFill>
                          <a:effectLst/>
                          <a:latin typeface="+mj-lt"/>
                        </a:rPr>
                        <a:t>Fun</a:t>
                      </a:r>
                      <a:r>
                        <a:rPr lang="en-US" sz="1600" b="0" i="0" u="none" strike="noStrike">
                          <a:solidFill>
                            <a:srgbClr val="2B2A2D"/>
                          </a:solidFill>
                          <a:effectLst/>
                          <a:latin typeface="+mj-lt"/>
                        </a:rPr>
                        <a:t>d </a:t>
                      </a:r>
                      <a:r>
                        <a:rPr lang="en-US" sz="1600" b="0" i="0" u="none" strike="noStrike">
                          <a:solidFill>
                            <a:srgbClr val="150F13"/>
                          </a:solidFill>
                          <a:effectLst/>
                          <a:latin typeface="+mj-lt"/>
                        </a:rPr>
                        <a:t>- </a:t>
                      </a:r>
                      <a:r>
                        <a:rPr lang="en-US" sz="1600" b="0" i="0" u="none" strike="noStrike">
                          <a:solidFill>
                            <a:srgbClr val="3D3D3B"/>
                          </a:solidFill>
                          <a:effectLst/>
                          <a:latin typeface="+mj-lt"/>
                        </a:rPr>
                        <a:t>D</a:t>
                      </a:r>
                      <a:r>
                        <a:rPr lang="en-US" sz="1600" b="0" i="0" u="none" strike="noStrike">
                          <a:solidFill>
                            <a:srgbClr val="5B605B"/>
                          </a:solidFill>
                          <a:effectLst/>
                          <a:latin typeface="+mj-lt"/>
                        </a:rPr>
                        <a:t>i</a:t>
                      </a:r>
                      <a:r>
                        <a:rPr lang="en-US" sz="1600" b="0" i="0" u="none" strike="noStrike">
                          <a:solidFill>
                            <a:srgbClr val="150F13"/>
                          </a:solidFill>
                          <a:effectLst/>
                          <a:latin typeface="+mj-lt"/>
                        </a:rPr>
                        <a:t>r</a:t>
                      </a:r>
                      <a:r>
                        <a:rPr lang="en-US" sz="1600" b="0" i="0" u="none" strike="noStrike">
                          <a:solidFill>
                            <a:srgbClr val="2B2A2D"/>
                          </a:solidFill>
                          <a:effectLst/>
                          <a:latin typeface="+mj-lt"/>
                        </a:rPr>
                        <a:t>ect </a:t>
                      </a:r>
                      <a:r>
                        <a:rPr lang="en-US" sz="1600" b="0" i="0" u="none" strike="noStrike">
                          <a:solidFill>
                            <a:srgbClr val="4D4D4B"/>
                          </a:solidFill>
                          <a:effectLst/>
                          <a:latin typeface="+mj-lt"/>
                        </a:rPr>
                        <a:t>Pl</a:t>
                      </a:r>
                      <a:r>
                        <a:rPr lang="en-US" sz="1600" b="0" i="0" u="none" strike="noStrike">
                          <a:solidFill>
                            <a:srgbClr val="2B2A2D"/>
                          </a:solidFill>
                          <a:effectLst/>
                          <a:latin typeface="+mj-lt"/>
                        </a:rPr>
                        <a:t>an </a:t>
                      </a:r>
                      <a:r>
                        <a:rPr lang="en-US" sz="1600" b="0" i="0" u="none" strike="noStrike">
                          <a:solidFill>
                            <a:srgbClr val="5B605B"/>
                          </a:solidFill>
                          <a:effectLst/>
                          <a:latin typeface="+mj-lt"/>
                        </a:rPr>
                        <a:t>(</a:t>
                      </a:r>
                      <a:r>
                        <a:rPr lang="en-US" sz="1600" b="0" i="0" u="none" strike="noStrike">
                          <a:solidFill>
                            <a:srgbClr val="3D3D3B"/>
                          </a:solidFill>
                          <a:effectLst/>
                          <a:latin typeface="+mj-lt"/>
                        </a:rPr>
                        <a:t>D</a:t>
                      </a:r>
                      <a:r>
                        <a:rPr lang="en-US" sz="1600" b="0" i="0" u="none" strike="noStrike">
                          <a:solidFill>
                            <a:srgbClr val="5B605B"/>
                          </a:solidFill>
                          <a:effectLst/>
                          <a:latin typeface="+mj-lt"/>
                        </a:rPr>
                        <a:t>)</a:t>
                      </a:r>
                      <a:endParaRPr lang="en-US" sz="1600" b="0" i="0" u="none" strike="noStrike">
                        <a:solidFill>
                          <a:srgbClr val="000000"/>
                        </a:solidFill>
                        <a:effectLst/>
                        <a:latin typeface="+mj-lt"/>
                      </a:endParaRPr>
                    </a:p>
                  </a:txBody>
                  <a:tcPr marL="9525" marR="9525" marT="9525" marB="0"/>
                </a:tc>
                <a:tc>
                  <a:txBody>
                    <a:bodyPr/>
                    <a:lstStyle/>
                    <a:p>
                      <a:pPr algn="just" fontAlgn="t"/>
                      <a:r>
                        <a:rPr lang="en-IN" sz="1600" b="0" i="0" u="none" strike="noStrike">
                          <a:solidFill>
                            <a:srgbClr val="2B2A2D"/>
                          </a:solidFill>
                          <a:effectLst/>
                          <a:latin typeface="+mj-lt"/>
                        </a:rPr>
                        <a:t>125598</a:t>
                      </a:r>
                    </a:p>
                  </a:txBody>
                  <a:tcPr marL="9525" marR="9525" marT="9525" marB="0"/>
                </a:tc>
                <a:tc>
                  <a:txBody>
                    <a:bodyPr/>
                    <a:lstStyle/>
                    <a:p>
                      <a:pPr algn="just" fontAlgn="t"/>
                      <a:r>
                        <a:rPr lang="en-IN" sz="1600" b="0" i="0" u="none" strike="noStrike" dirty="0">
                          <a:solidFill>
                            <a:srgbClr val="2B2A2D"/>
                          </a:solidFill>
                          <a:effectLst/>
                          <a:latin typeface="+mj-lt"/>
                        </a:rPr>
                        <a:t>9.86</a:t>
                      </a:r>
                    </a:p>
                  </a:txBody>
                  <a:tcPr marL="9525" marR="9525" marT="9525" marB="0"/>
                </a:tc>
              </a:tr>
              <a:tr h="242807">
                <a:tc>
                  <a:txBody>
                    <a:bodyPr/>
                    <a:lstStyle/>
                    <a:p>
                      <a:pPr algn="l" fontAlgn="t"/>
                      <a:r>
                        <a:rPr lang="en-US" sz="1600" b="0" i="0" u="none" strike="noStrike">
                          <a:solidFill>
                            <a:srgbClr val="4D4D4B"/>
                          </a:solidFill>
                          <a:effectLst/>
                          <a:latin typeface="+mj-lt"/>
                        </a:rPr>
                        <a:t>HDF</a:t>
                      </a:r>
                      <a:r>
                        <a:rPr lang="en-US" sz="1600" b="0" i="0" u="none" strike="noStrike">
                          <a:solidFill>
                            <a:srgbClr val="2B2A2D"/>
                          </a:solidFill>
                          <a:effectLst/>
                          <a:latin typeface="+mj-lt"/>
                        </a:rPr>
                        <a:t>C </a:t>
                      </a:r>
                      <a:r>
                        <a:rPr lang="en-US" sz="1600" b="0" i="0" u="none" strike="noStrike">
                          <a:solidFill>
                            <a:srgbClr val="3D3D3B"/>
                          </a:solidFill>
                          <a:effectLst/>
                          <a:latin typeface="+mj-lt"/>
                        </a:rPr>
                        <a:t>La</a:t>
                      </a:r>
                      <a:r>
                        <a:rPr lang="en-US" sz="1600" b="0" i="0" u="none" strike="noStrike">
                          <a:solidFill>
                            <a:srgbClr val="150F13"/>
                          </a:solidFill>
                          <a:effectLst/>
                          <a:latin typeface="+mj-lt"/>
                        </a:rPr>
                        <a:t>r</a:t>
                      </a:r>
                      <a:r>
                        <a:rPr lang="en-US" sz="1600" b="0" i="0" u="none" strike="noStrike">
                          <a:solidFill>
                            <a:srgbClr val="2B2A2D"/>
                          </a:solidFill>
                          <a:effectLst/>
                          <a:latin typeface="+mj-lt"/>
                        </a:rPr>
                        <a:t>ge Cap </a:t>
                      </a:r>
                      <a:r>
                        <a:rPr lang="en-US" sz="1600" b="0" i="0" u="none" strike="noStrike">
                          <a:solidFill>
                            <a:srgbClr val="4D4D4B"/>
                          </a:solidFill>
                          <a:effectLst/>
                          <a:latin typeface="+mj-lt"/>
                        </a:rPr>
                        <a:t>Fun</a:t>
                      </a:r>
                      <a:r>
                        <a:rPr lang="en-US" sz="1600" b="0" i="0" u="none" strike="noStrike">
                          <a:solidFill>
                            <a:srgbClr val="2B2A2D"/>
                          </a:solidFill>
                          <a:effectLst/>
                          <a:latin typeface="+mj-lt"/>
                        </a:rPr>
                        <a:t>d </a:t>
                      </a:r>
                      <a:r>
                        <a:rPr lang="en-US" sz="1600" b="0" i="0" u="none" strike="noStrike">
                          <a:solidFill>
                            <a:srgbClr val="4D4D4B"/>
                          </a:solidFill>
                          <a:effectLst/>
                          <a:latin typeface="+mj-lt"/>
                        </a:rPr>
                        <a:t>(D)</a:t>
                      </a:r>
                      <a:endParaRPr lang="en-US" sz="1600" b="0" i="0" u="none" strike="noStrike">
                        <a:solidFill>
                          <a:srgbClr val="000000"/>
                        </a:solidFill>
                        <a:effectLst/>
                        <a:latin typeface="+mj-lt"/>
                      </a:endParaRPr>
                    </a:p>
                  </a:txBody>
                  <a:tcPr marL="9525" marR="9525" marT="9525" marB="0"/>
                </a:tc>
                <a:tc>
                  <a:txBody>
                    <a:bodyPr/>
                    <a:lstStyle/>
                    <a:p>
                      <a:pPr algn="just" fontAlgn="t"/>
                      <a:r>
                        <a:rPr lang="en-IN" sz="1600" b="0" i="0" u="none" strike="noStrike">
                          <a:solidFill>
                            <a:srgbClr val="2B2A2D"/>
                          </a:solidFill>
                          <a:effectLst/>
                          <a:latin typeface="+mj-lt"/>
                        </a:rPr>
                        <a:t>130497</a:t>
                      </a:r>
                    </a:p>
                  </a:txBody>
                  <a:tcPr marL="9525" marR="9525" marT="9525" marB="0"/>
                </a:tc>
                <a:tc>
                  <a:txBody>
                    <a:bodyPr/>
                    <a:lstStyle/>
                    <a:p>
                      <a:pPr algn="just" fontAlgn="t"/>
                      <a:r>
                        <a:rPr lang="en-IN" sz="1600" b="0" i="0" u="none" strike="noStrike">
                          <a:solidFill>
                            <a:srgbClr val="3D3D3B"/>
                          </a:solidFill>
                          <a:effectLst/>
                          <a:latin typeface="+mj-lt"/>
                        </a:rPr>
                        <a:t>7.93</a:t>
                      </a:r>
                    </a:p>
                  </a:txBody>
                  <a:tcPr marL="9525" marR="9525" marT="9525" marB="0"/>
                </a:tc>
              </a:tr>
              <a:tr h="325544">
                <a:tc>
                  <a:txBody>
                    <a:bodyPr/>
                    <a:lstStyle/>
                    <a:p>
                      <a:pPr algn="l" fontAlgn="t"/>
                      <a:r>
                        <a:rPr lang="en-US" sz="1600" b="0" i="0" u="none" strike="noStrike" dirty="0" smtClean="0">
                          <a:solidFill>
                            <a:srgbClr val="2B2A2D"/>
                          </a:solidFill>
                          <a:effectLst/>
                          <a:latin typeface="+mj-lt"/>
                        </a:rPr>
                        <a:t>SB</a:t>
                      </a:r>
                      <a:r>
                        <a:rPr lang="en-US" sz="1600" b="0" i="0" u="none" strike="noStrike" dirty="0" smtClean="0">
                          <a:solidFill>
                            <a:srgbClr val="5B605B"/>
                          </a:solidFill>
                          <a:effectLst/>
                          <a:latin typeface="+mj-lt"/>
                        </a:rPr>
                        <a:t>I </a:t>
                      </a:r>
                      <a:r>
                        <a:rPr lang="en-US" sz="1600" b="0" i="0" u="none" strike="noStrike" dirty="0" smtClean="0">
                          <a:solidFill>
                            <a:srgbClr val="3D3D3B"/>
                          </a:solidFill>
                          <a:effectLst/>
                          <a:latin typeface="+mj-lt"/>
                        </a:rPr>
                        <a:t>Bank</a:t>
                      </a:r>
                      <a:r>
                        <a:rPr lang="en-US" sz="1600" b="0" i="0" u="none" strike="noStrike" dirty="0" smtClean="0">
                          <a:solidFill>
                            <a:srgbClr val="5B605B"/>
                          </a:solidFill>
                          <a:effectLst/>
                          <a:latin typeface="+mj-lt"/>
                        </a:rPr>
                        <a:t>i</a:t>
                      </a:r>
                      <a:r>
                        <a:rPr lang="en-US" sz="1600" b="0" i="0" u="none" strike="noStrike" dirty="0" smtClean="0">
                          <a:solidFill>
                            <a:srgbClr val="3D3D3B"/>
                          </a:solidFill>
                          <a:effectLst/>
                          <a:latin typeface="+mj-lt"/>
                        </a:rPr>
                        <a:t>ng </a:t>
                      </a:r>
                      <a:r>
                        <a:rPr lang="en-US" sz="1600" b="0" i="0" u="none" strike="noStrike" dirty="0">
                          <a:solidFill>
                            <a:srgbClr val="2B2A2D"/>
                          </a:solidFill>
                          <a:effectLst/>
                          <a:latin typeface="+mj-lt"/>
                        </a:rPr>
                        <a:t>&amp; </a:t>
                      </a:r>
                      <a:r>
                        <a:rPr lang="en-US" sz="1600" b="0" i="0" u="none" strike="noStrike" dirty="0" smtClean="0">
                          <a:solidFill>
                            <a:srgbClr val="4D4D4B"/>
                          </a:solidFill>
                          <a:effectLst/>
                          <a:latin typeface="+mj-lt"/>
                        </a:rPr>
                        <a:t>Fin</a:t>
                      </a:r>
                      <a:r>
                        <a:rPr lang="en-US" sz="1600" b="0" i="0" u="none" strike="noStrike" dirty="0" smtClean="0">
                          <a:solidFill>
                            <a:srgbClr val="2B2A2D"/>
                          </a:solidFill>
                          <a:effectLst/>
                          <a:latin typeface="+mj-lt"/>
                        </a:rPr>
                        <a:t>anc</a:t>
                      </a:r>
                      <a:r>
                        <a:rPr lang="en-US" sz="1600" b="0" i="0" u="none" strike="noStrike" dirty="0" smtClean="0">
                          <a:solidFill>
                            <a:srgbClr val="5B605B"/>
                          </a:solidFill>
                          <a:effectLst/>
                          <a:latin typeface="+mj-lt"/>
                        </a:rPr>
                        <a:t>i</a:t>
                      </a:r>
                      <a:r>
                        <a:rPr lang="en-US" sz="1600" b="0" i="0" u="none" strike="noStrike" dirty="0" smtClean="0">
                          <a:solidFill>
                            <a:srgbClr val="2B2A2D"/>
                          </a:solidFill>
                          <a:effectLst/>
                          <a:latin typeface="+mj-lt"/>
                        </a:rPr>
                        <a:t>a</a:t>
                      </a:r>
                      <a:r>
                        <a:rPr lang="en-US" sz="1600" b="0" i="0" u="none" strike="noStrike" dirty="0" smtClean="0">
                          <a:solidFill>
                            <a:srgbClr val="5B605B"/>
                          </a:solidFill>
                          <a:effectLst/>
                          <a:latin typeface="+mj-lt"/>
                        </a:rPr>
                        <a:t>l </a:t>
                      </a:r>
                      <a:r>
                        <a:rPr lang="en-US" sz="1600" b="0" i="0" u="none" strike="noStrike" dirty="0" smtClean="0">
                          <a:solidFill>
                            <a:srgbClr val="2B2A2D"/>
                          </a:solidFill>
                          <a:effectLst/>
                          <a:latin typeface="+mj-lt"/>
                        </a:rPr>
                        <a:t>Serv</a:t>
                      </a:r>
                      <a:r>
                        <a:rPr lang="en-US" sz="1600" b="0" i="0" u="none" strike="noStrike" dirty="0" smtClean="0">
                          <a:solidFill>
                            <a:srgbClr val="5B605B"/>
                          </a:solidFill>
                          <a:effectLst/>
                          <a:latin typeface="+mj-lt"/>
                        </a:rPr>
                        <a:t>i</a:t>
                      </a:r>
                      <a:r>
                        <a:rPr lang="en-US" sz="1600" b="0" i="0" u="none" strike="noStrike" dirty="0" smtClean="0">
                          <a:solidFill>
                            <a:srgbClr val="2B2A2D"/>
                          </a:solidFill>
                          <a:effectLst/>
                          <a:latin typeface="+mj-lt"/>
                        </a:rPr>
                        <a:t>ces </a:t>
                      </a:r>
                      <a:r>
                        <a:rPr lang="en-US" sz="1600" b="0" i="0" u="none" strike="noStrike" dirty="0">
                          <a:solidFill>
                            <a:srgbClr val="4D4D4B"/>
                          </a:solidFill>
                          <a:effectLst/>
                          <a:latin typeface="+mj-lt"/>
                        </a:rPr>
                        <a:t>Fun</a:t>
                      </a:r>
                      <a:r>
                        <a:rPr lang="en-US" sz="1600" b="0" i="0" u="none" strike="noStrike" dirty="0">
                          <a:solidFill>
                            <a:srgbClr val="2B2A2D"/>
                          </a:solidFill>
                          <a:effectLst/>
                          <a:latin typeface="+mj-lt"/>
                        </a:rPr>
                        <a:t>d - </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a:t>
                      </a:r>
                      <a:r>
                        <a:rPr lang="en-US" sz="1600" b="0" i="0" u="none" strike="noStrike" dirty="0">
                          <a:solidFill>
                            <a:srgbClr val="2B2A2D"/>
                          </a:solidFill>
                          <a:effectLst/>
                          <a:latin typeface="+mj-lt"/>
                        </a:rPr>
                        <a:t>rect </a:t>
                      </a:r>
                      <a:r>
                        <a:rPr lang="en-US" sz="1600" b="0" i="0" u="none" strike="noStrike" dirty="0">
                          <a:solidFill>
                            <a:srgbClr val="4D4D4B"/>
                          </a:solidFill>
                          <a:effectLst/>
                          <a:latin typeface="+mj-lt"/>
                        </a:rPr>
                        <a:t>Pl</a:t>
                      </a:r>
                      <a:r>
                        <a:rPr lang="en-US" sz="1600" b="0" i="0" u="none" strike="noStrike" dirty="0">
                          <a:solidFill>
                            <a:srgbClr val="2B2A2D"/>
                          </a:solidFill>
                          <a:effectLst/>
                          <a:latin typeface="+mj-lt"/>
                        </a:rPr>
                        <a:t>an </a:t>
                      </a:r>
                      <a:r>
                        <a:rPr lang="en-US" sz="1600" b="0" i="0" u="none" strike="noStrike" dirty="0">
                          <a:solidFill>
                            <a:srgbClr val="4D4D4B"/>
                          </a:solidFill>
                          <a:effectLst/>
                          <a:latin typeface="+mj-lt"/>
                        </a:rPr>
                        <a:t>(D)</a:t>
                      </a:r>
                      <a:endParaRPr lang="en-US"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4D4D4B"/>
                          </a:solidFill>
                          <a:effectLst/>
                          <a:latin typeface="+mj-lt"/>
                        </a:rPr>
                        <a:t>133860</a:t>
                      </a:r>
                    </a:p>
                  </a:txBody>
                  <a:tcPr marL="9525" marR="9525" marT="9525" marB="0"/>
                </a:tc>
                <a:tc>
                  <a:txBody>
                    <a:bodyPr/>
                    <a:lstStyle/>
                    <a:p>
                      <a:pPr algn="just" fontAlgn="t"/>
                      <a:r>
                        <a:rPr lang="en-IN" sz="1600" b="0" i="0" u="none" strike="noStrike">
                          <a:solidFill>
                            <a:srgbClr val="2B2A2D"/>
                          </a:solidFill>
                          <a:effectLst/>
                          <a:latin typeface="+mj-lt"/>
                        </a:rPr>
                        <a:t>7.02</a:t>
                      </a:r>
                    </a:p>
                  </a:txBody>
                  <a:tcPr marL="9525" marR="9525" marT="9525" marB="0"/>
                </a:tc>
              </a:tr>
              <a:tr h="374733">
                <a:tc>
                  <a:txBody>
                    <a:bodyPr/>
                    <a:lstStyle/>
                    <a:p>
                      <a:pPr algn="l" fontAlgn="t"/>
                      <a:r>
                        <a:rPr lang="en-US" sz="1600" b="0" i="0" u="none" strike="noStrike" dirty="0">
                          <a:solidFill>
                            <a:srgbClr val="150F13"/>
                          </a:solidFill>
                          <a:effectLst/>
                          <a:latin typeface="+mj-lt"/>
                        </a:rPr>
                        <a:t>T</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t</a:t>
                      </a:r>
                      <a:r>
                        <a:rPr lang="en-US" sz="1600" b="0" i="0" u="none" strike="noStrike" dirty="0">
                          <a:solidFill>
                            <a:srgbClr val="2B2A2D"/>
                          </a:solidFill>
                          <a:effectLst/>
                          <a:latin typeface="+mj-lt"/>
                        </a:rPr>
                        <a:t>a </a:t>
                      </a:r>
                      <a:r>
                        <a:rPr lang="en-US" sz="1600" b="0" i="0" u="none" strike="noStrike" dirty="0">
                          <a:solidFill>
                            <a:srgbClr val="3D3D3B"/>
                          </a:solidFill>
                          <a:effectLst/>
                          <a:latin typeface="+mj-lt"/>
                        </a:rPr>
                        <a:t>Bank</a:t>
                      </a:r>
                      <a:r>
                        <a:rPr lang="en-US" sz="1600" b="0" i="0" u="none" strike="noStrike" dirty="0">
                          <a:solidFill>
                            <a:srgbClr val="5B605B"/>
                          </a:solidFill>
                          <a:effectLst/>
                          <a:latin typeface="+mj-lt"/>
                        </a:rPr>
                        <a:t>i</a:t>
                      </a:r>
                      <a:r>
                        <a:rPr lang="en-US" sz="1600" b="0" i="0" u="none" strike="noStrike" dirty="0">
                          <a:solidFill>
                            <a:srgbClr val="3D3D3B"/>
                          </a:solidFill>
                          <a:effectLst/>
                          <a:latin typeface="+mj-lt"/>
                        </a:rPr>
                        <a:t>ng </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n</a:t>
                      </a:r>
                      <a:r>
                        <a:rPr lang="en-US" sz="1600" b="0" i="0" u="none" strike="noStrike" dirty="0">
                          <a:solidFill>
                            <a:srgbClr val="2B2A2D"/>
                          </a:solidFill>
                          <a:effectLst/>
                          <a:latin typeface="+mj-lt"/>
                        </a:rPr>
                        <a:t>d </a:t>
                      </a:r>
                      <a:r>
                        <a:rPr lang="en-US" sz="1600" b="0" i="0" u="none" strike="noStrike" dirty="0" smtClean="0">
                          <a:solidFill>
                            <a:srgbClr val="4D4D4B"/>
                          </a:solidFill>
                          <a:effectLst/>
                          <a:latin typeface="+mj-lt"/>
                        </a:rPr>
                        <a:t>Fin</a:t>
                      </a:r>
                      <a:r>
                        <a:rPr lang="en-US" sz="1600" b="0" i="0" u="none" strike="noStrike" dirty="0" smtClean="0">
                          <a:solidFill>
                            <a:srgbClr val="2B2A2D"/>
                          </a:solidFill>
                          <a:effectLst/>
                          <a:latin typeface="+mj-lt"/>
                        </a:rPr>
                        <a:t>anc</a:t>
                      </a:r>
                      <a:r>
                        <a:rPr lang="en-US" sz="1600" b="0" i="0" u="none" strike="noStrike" dirty="0" smtClean="0">
                          <a:solidFill>
                            <a:srgbClr val="5B605B"/>
                          </a:solidFill>
                          <a:effectLst/>
                          <a:latin typeface="+mj-lt"/>
                        </a:rPr>
                        <a:t>i</a:t>
                      </a:r>
                      <a:r>
                        <a:rPr lang="en-US" sz="1600" b="0" i="0" u="none" strike="noStrike" dirty="0" smtClean="0">
                          <a:solidFill>
                            <a:srgbClr val="2B2A2D"/>
                          </a:solidFill>
                          <a:effectLst/>
                          <a:latin typeface="+mj-lt"/>
                        </a:rPr>
                        <a:t>a</a:t>
                      </a:r>
                      <a:r>
                        <a:rPr lang="en-US" sz="1600" b="0" i="0" u="none" strike="noStrike" dirty="0" smtClean="0">
                          <a:solidFill>
                            <a:srgbClr val="5B605B"/>
                          </a:solidFill>
                          <a:effectLst/>
                          <a:latin typeface="+mj-lt"/>
                        </a:rPr>
                        <a:t>l </a:t>
                      </a:r>
                      <a:r>
                        <a:rPr lang="en-US" sz="1600" b="0" i="0" u="none" strike="noStrike" dirty="0" smtClean="0">
                          <a:solidFill>
                            <a:srgbClr val="2B2A2D"/>
                          </a:solidFill>
                          <a:effectLst/>
                          <a:latin typeface="+mj-lt"/>
                        </a:rPr>
                        <a:t>Serv</a:t>
                      </a:r>
                      <a:r>
                        <a:rPr lang="en-US" sz="1600" b="0" i="0" u="none" strike="noStrike" dirty="0" smtClean="0">
                          <a:solidFill>
                            <a:srgbClr val="5B605B"/>
                          </a:solidFill>
                          <a:effectLst/>
                          <a:latin typeface="+mj-lt"/>
                        </a:rPr>
                        <a:t>i</a:t>
                      </a:r>
                      <a:r>
                        <a:rPr lang="en-US" sz="1600" b="0" i="0" u="none" strike="noStrike" dirty="0" smtClean="0">
                          <a:solidFill>
                            <a:srgbClr val="2B2A2D"/>
                          </a:solidFill>
                          <a:effectLst/>
                          <a:latin typeface="+mj-lt"/>
                        </a:rPr>
                        <a:t>ces </a:t>
                      </a:r>
                      <a:r>
                        <a:rPr lang="en-US" sz="1600" b="0" i="0" u="none" strike="noStrike" dirty="0">
                          <a:solidFill>
                            <a:srgbClr val="4D4D4B"/>
                          </a:solidFill>
                          <a:effectLst/>
                          <a:latin typeface="+mj-lt"/>
                        </a:rPr>
                        <a:t>Fun</a:t>
                      </a:r>
                      <a:r>
                        <a:rPr lang="en-US" sz="1600" b="0" i="0" u="none" strike="noStrike" dirty="0">
                          <a:solidFill>
                            <a:srgbClr val="2B2A2D"/>
                          </a:solidFill>
                          <a:effectLst/>
                          <a:latin typeface="+mj-lt"/>
                        </a:rPr>
                        <a:t>d - </a:t>
                      </a:r>
                      <a:r>
                        <a:rPr lang="en-US" sz="1600" b="0" i="0" u="none" strike="noStrike" dirty="0">
                          <a:solidFill>
                            <a:srgbClr val="4D4D4B"/>
                          </a:solidFill>
                          <a:effectLst/>
                          <a:latin typeface="+mj-lt"/>
                        </a:rPr>
                        <a:t>R</a:t>
                      </a:r>
                      <a:r>
                        <a:rPr lang="en-US" sz="1600" b="0" i="0" u="none" strike="noStrike" dirty="0">
                          <a:solidFill>
                            <a:srgbClr val="2B2A2D"/>
                          </a:solidFill>
                          <a:effectLst/>
                          <a:latin typeface="+mj-lt"/>
                        </a:rPr>
                        <a:t>eg</a:t>
                      </a:r>
                      <a:r>
                        <a:rPr lang="en-US" sz="1600" b="0" i="0" u="none" strike="noStrike" dirty="0">
                          <a:solidFill>
                            <a:srgbClr val="4D4D4B"/>
                          </a:solidFill>
                          <a:effectLst/>
                          <a:latin typeface="+mj-lt"/>
                        </a:rPr>
                        <a:t>ul</a:t>
                      </a:r>
                      <a:r>
                        <a:rPr lang="en-US" sz="1600" b="0" i="0" u="none" strike="noStrike" dirty="0">
                          <a:solidFill>
                            <a:srgbClr val="2B2A2D"/>
                          </a:solidFill>
                          <a:effectLst/>
                          <a:latin typeface="+mj-lt"/>
                        </a:rPr>
                        <a:t>a</a:t>
                      </a:r>
                      <a:r>
                        <a:rPr lang="en-US" sz="1600" b="0" i="0" u="none" strike="noStrike" dirty="0">
                          <a:solidFill>
                            <a:srgbClr val="150F13"/>
                          </a:solidFill>
                          <a:effectLst/>
                          <a:latin typeface="+mj-lt"/>
                        </a:rPr>
                        <a:t>r </a:t>
                      </a:r>
                      <a:r>
                        <a:rPr lang="en-US" sz="1600" b="0" i="0" u="none" strike="noStrike" dirty="0">
                          <a:solidFill>
                            <a:srgbClr val="4D4D4B"/>
                          </a:solidFill>
                          <a:effectLst/>
                          <a:latin typeface="+mj-lt"/>
                        </a:rPr>
                        <a:t>Pl</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n </a:t>
                      </a:r>
                      <a:r>
                        <a:rPr lang="en-US" sz="1600" b="0" i="0" u="none" strike="noStrike" dirty="0">
                          <a:solidFill>
                            <a:srgbClr val="5B605B"/>
                          </a:solidFill>
                          <a:effectLst/>
                          <a:latin typeface="+mj-lt"/>
                        </a:rPr>
                        <a:t>(</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a:t>
                      </a:r>
                      <a:r>
                        <a:rPr lang="en-US" sz="1600" b="0" i="0" u="none" strike="noStrike" dirty="0">
                          <a:solidFill>
                            <a:srgbClr val="3D3D3B"/>
                          </a:solidFill>
                          <a:effectLst/>
                          <a:latin typeface="+mj-lt"/>
                        </a:rPr>
                        <a:t>v</a:t>
                      </a:r>
                      <a:r>
                        <a:rPr lang="en-US" sz="1600" b="0" i="0" u="none" strike="noStrike" dirty="0">
                          <a:solidFill>
                            <a:srgbClr val="5B605B"/>
                          </a:solidFill>
                          <a:effectLst/>
                          <a:latin typeface="+mj-lt"/>
                        </a:rPr>
                        <a:t>i</a:t>
                      </a:r>
                      <a:r>
                        <a:rPr lang="en-US" sz="1600" b="0" i="0" u="none" strike="noStrike" dirty="0">
                          <a:solidFill>
                            <a:srgbClr val="2B2A2D"/>
                          </a:solidFill>
                          <a:effectLst/>
                          <a:latin typeface="+mj-lt"/>
                        </a:rPr>
                        <a:t>dend </a:t>
                      </a:r>
                      <a:r>
                        <a:rPr lang="en-US" sz="1600" b="0" i="0" u="none" strike="noStrike" dirty="0">
                          <a:solidFill>
                            <a:srgbClr val="4D4D4B"/>
                          </a:solidFill>
                          <a:effectLst/>
                          <a:latin typeface="+mj-lt"/>
                        </a:rPr>
                        <a:t>P</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y</a:t>
                      </a:r>
                      <a:r>
                        <a:rPr lang="en-US" sz="1600" b="0" i="0" u="none" strike="noStrike" dirty="0">
                          <a:solidFill>
                            <a:srgbClr val="2B2A2D"/>
                          </a:solidFill>
                          <a:effectLst/>
                          <a:latin typeface="+mj-lt"/>
                        </a:rPr>
                        <a:t>ou</a:t>
                      </a:r>
                      <a:r>
                        <a:rPr lang="en-US" sz="1600" b="0" i="0" u="none" strike="noStrike" dirty="0">
                          <a:solidFill>
                            <a:srgbClr val="4D4D4B"/>
                          </a:solidFill>
                          <a:effectLst/>
                          <a:latin typeface="+mj-lt"/>
                        </a:rPr>
                        <a:t>t)</a:t>
                      </a:r>
                      <a:endParaRPr lang="en-US"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2B2A2D"/>
                          </a:solidFill>
                          <a:effectLst/>
                          <a:latin typeface="+mj-lt"/>
                        </a:rPr>
                        <a:t>135790</a:t>
                      </a:r>
                    </a:p>
                  </a:txBody>
                  <a:tcPr marL="9525" marR="9525" marT="9525" marB="0"/>
                </a:tc>
                <a:tc>
                  <a:txBody>
                    <a:bodyPr/>
                    <a:lstStyle/>
                    <a:p>
                      <a:pPr algn="just" fontAlgn="t"/>
                      <a:r>
                        <a:rPr lang="en-IN" sz="1600" b="0" i="0" u="none" strike="noStrike">
                          <a:solidFill>
                            <a:srgbClr val="2B2A2D"/>
                          </a:solidFill>
                          <a:effectLst/>
                          <a:latin typeface="+mj-lt"/>
                        </a:rPr>
                        <a:t>5.23</a:t>
                      </a:r>
                    </a:p>
                  </a:txBody>
                  <a:tcPr marL="9525" marR="9525" marT="9525" marB="0"/>
                </a:tc>
              </a:tr>
              <a:tr h="325544">
                <a:tc>
                  <a:txBody>
                    <a:bodyPr/>
                    <a:lstStyle/>
                    <a:p>
                      <a:pPr algn="l" fontAlgn="t"/>
                      <a:r>
                        <a:rPr lang="en-US" sz="1600" b="0" i="0" u="none" strike="noStrike" dirty="0">
                          <a:solidFill>
                            <a:srgbClr val="150F13"/>
                          </a:solidFill>
                          <a:effectLst/>
                          <a:latin typeface="+mj-lt"/>
                        </a:rPr>
                        <a:t>T</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t</a:t>
                      </a:r>
                      <a:r>
                        <a:rPr lang="en-US" sz="1600" b="0" i="0" u="none" strike="noStrike" dirty="0">
                          <a:solidFill>
                            <a:srgbClr val="2B2A2D"/>
                          </a:solidFill>
                          <a:effectLst/>
                          <a:latin typeface="+mj-lt"/>
                        </a:rPr>
                        <a:t>a </a:t>
                      </a:r>
                      <a:r>
                        <a:rPr lang="en-US" sz="1600" b="0" i="0" u="none" strike="noStrike" dirty="0" smtClean="0">
                          <a:solidFill>
                            <a:srgbClr val="3D3D3B"/>
                          </a:solidFill>
                          <a:effectLst/>
                          <a:latin typeface="+mj-lt"/>
                        </a:rPr>
                        <a:t>D</a:t>
                      </a:r>
                      <a:r>
                        <a:rPr lang="en-US" sz="1600" b="0" i="0" u="none" strike="noStrike" dirty="0" smtClean="0">
                          <a:solidFill>
                            <a:srgbClr val="5B605B"/>
                          </a:solidFill>
                          <a:effectLst/>
                          <a:latin typeface="+mj-lt"/>
                        </a:rPr>
                        <a:t>i</a:t>
                      </a:r>
                      <a:r>
                        <a:rPr lang="en-US" sz="1600" b="0" i="0" u="none" strike="noStrike" dirty="0" smtClean="0">
                          <a:solidFill>
                            <a:srgbClr val="3D3D3B"/>
                          </a:solidFill>
                          <a:effectLst/>
                          <a:latin typeface="+mj-lt"/>
                        </a:rPr>
                        <a:t>g</a:t>
                      </a:r>
                      <a:r>
                        <a:rPr lang="en-US" sz="1600" b="0" i="0" u="none" strike="noStrike" dirty="0" smtClean="0">
                          <a:solidFill>
                            <a:srgbClr val="5B605B"/>
                          </a:solidFill>
                          <a:effectLst/>
                          <a:latin typeface="+mj-lt"/>
                        </a:rPr>
                        <a:t>it</a:t>
                      </a:r>
                      <a:r>
                        <a:rPr lang="en-US" sz="1600" b="0" i="0" u="none" strike="noStrike" dirty="0" smtClean="0">
                          <a:solidFill>
                            <a:srgbClr val="2B2A2D"/>
                          </a:solidFill>
                          <a:effectLst/>
                          <a:latin typeface="+mj-lt"/>
                        </a:rPr>
                        <a:t>a</a:t>
                      </a:r>
                      <a:r>
                        <a:rPr lang="en-US" sz="1600" b="0" i="0" u="none" strike="noStrike" dirty="0" smtClean="0">
                          <a:solidFill>
                            <a:srgbClr val="5B605B"/>
                          </a:solidFill>
                          <a:effectLst/>
                          <a:latin typeface="+mj-lt"/>
                        </a:rPr>
                        <a:t>l In</a:t>
                      </a:r>
                      <a:r>
                        <a:rPr lang="en-US" sz="1600" b="0" i="0" u="none" strike="noStrike" dirty="0" smtClean="0">
                          <a:solidFill>
                            <a:srgbClr val="2B2A2D"/>
                          </a:solidFill>
                          <a:effectLst/>
                          <a:latin typeface="+mj-lt"/>
                        </a:rPr>
                        <a:t>d</a:t>
                      </a:r>
                      <a:r>
                        <a:rPr lang="en-US" sz="1600" b="0" i="0" u="none" strike="noStrike" dirty="0" smtClean="0">
                          <a:solidFill>
                            <a:srgbClr val="5B605B"/>
                          </a:solidFill>
                          <a:effectLst/>
                          <a:latin typeface="+mj-lt"/>
                        </a:rPr>
                        <a:t>i</a:t>
                      </a:r>
                      <a:r>
                        <a:rPr lang="en-US" sz="1600" b="0" i="0" u="none" strike="noStrike" dirty="0" smtClean="0">
                          <a:solidFill>
                            <a:srgbClr val="2B2A2D"/>
                          </a:solidFill>
                          <a:effectLst/>
                          <a:latin typeface="+mj-lt"/>
                        </a:rPr>
                        <a:t>a </a:t>
                      </a:r>
                      <a:r>
                        <a:rPr lang="en-US" sz="1600" b="0" i="0" u="none" strike="noStrike" dirty="0">
                          <a:solidFill>
                            <a:srgbClr val="4D4D4B"/>
                          </a:solidFill>
                          <a:effectLst/>
                          <a:latin typeface="+mj-lt"/>
                        </a:rPr>
                        <a:t>Fun</a:t>
                      </a:r>
                      <a:r>
                        <a:rPr lang="en-US" sz="1600" b="0" i="0" u="none" strike="noStrike" dirty="0">
                          <a:solidFill>
                            <a:srgbClr val="2B2A2D"/>
                          </a:solidFill>
                          <a:effectLst/>
                          <a:latin typeface="+mj-lt"/>
                        </a:rPr>
                        <a:t>d </a:t>
                      </a:r>
                      <a:r>
                        <a:rPr lang="en-US" sz="1600" b="0" i="0" u="none" strike="noStrike" dirty="0">
                          <a:solidFill>
                            <a:srgbClr val="150F13"/>
                          </a:solidFill>
                          <a:effectLst/>
                          <a:latin typeface="+mj-lt"/>
                        </a:rPr>
                        <a:t>- </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a:t>
                      </a:r>
                      <a:r>
                        <a:rPr lang="en-US" sz="1600" b="0" i="0" u="none" strike="noStrike" dirty="0">
                          <a:solidFill>
                            <a:srgbClr val="150F13"/>
                          </a:solidFill>
                          <a:effectLst/>
                          <a:latin typeface="+mj-lt"/>
                        </a:rPr>
                        <a:t>r</a:t>
                      </a:r>
                      <a:r>
                        <a:rPr lang="en-US" sz="1600" b="0" i="0" u="none" strike="noStrike" dirty="0">
                          <a:solidFill>
                            <a:srgbClr val="2B2A2D"/>
                          </a:solidFill>
                          <a:effectLst/>
                          <a:latin typeface="+mj-lt"/>
                        </a:rPr>
                        <a:t>ect </a:t>
                      </a:r>
                      <a:r>
                        <a:rPr lang="en-US" sz="1600" b="0" i="0" u="none" strike="noStrike" dirty="0">
                          <a:solidFill>
                            <a:srgbClr val="4D4D4B"/>
                          </a:solidFill>
                          <a:effectLst/>
                          <a:latin typeface="+mj-lt"/>
                        </a:rPr>
                        <a:t>Pl</a:t>
                      </a:r>
                      <a:r>
                        <a:rPr lang="en-US" sz="1600" b="0" i="0" u="none" strike="noStrike" dirty="0">
                          <a:solidFill>
                            <a:srgbClr val="2B2A2D"/>
                          </a:solidFill>
                          <a:effectLst/>
                          <a:latin typeface="+mj-lt"/>
                        </a:rPr>
                        <a:t>an </a:t>
                      </a:r>
                      <a:r>
                        <a:rPr lang="en-US" sz="1600" b="0" i="0" u="none" strike="noStrike" dirty="0">
                          <a:solidFill>
                            <a:srgbClr val="5B605B"/>
                          </a:solidFill>
                          <a:effectLst/>
                          <a:latin typeface="+mj-lt"/>
                        </a:rPr>
                        <a:t>(</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ivi</a:t>
                      </a:r>
                      <a:r>
                        <a:rPr lang="en-US" sz="1600" b="0" i="0" u="none" strike="noStrike" dirty="0">
                          <a:solidFill>
                            <a:srgbClr val="2B2A2D"/>
                          </a:solidFill>
                          <a:effectLst/>
                          <a:latin typeface="+mj-lt"/>
                        </a:rPr>
                        <a:t>dend </a:t>
                      </a:r>
                      <a:r>
                        <a:rPr lang="en-US" sz="1600" b="0" i="0" u="none" strike="noStrike" dirty="0">
                          <a:solidFill>
                            <a:srgbClr val="4D4D4B"/>
                          </a:solidFill>
                          <a:effectLst/>
                          <a:latin typeface="+mj-lt"/>
                        </a:rPr>
                        <a:t>P</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y</a:t>
                      </a:r>
                      <a:r>
                        <a:rPr lang="en-US" sz="1600" b="0" i="0" u="none" strike="noStrike" dirty="0">
                          <a:solidFill>
                            <a:srgbClr val="2B2A2D"/>
                          </a:solidFill>
                          <a:effectLst/>
                          <a:latin typeface="+mj-lt"/>
                        </a:rPr>
                        <a:t>ou</a:t>
                      </a:r>
                      <a:r>
                        <a:rPr lang="en-US" sz="1600" b="0" i="0" u="none" strike="noStrike" dirty="0">
                          <a:solidFill>
                            <a:srgbClr val="4D4D4B"/>
                          </a:solidFill>
                          <a:effectLst/>
                          <a:latin typeface="+mj-lt"/>
                        </a:rPr>
                        <a:t>t)</a:t>
                      </a:r>
                      <a:endParaRPr lang="en-US"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a:solidFill>
                            <a:srgbClr val="4D4D4B"/>
                          </a:solidFill>
                          <a:effectLst/>
                          <a:latin typeface="+mj-lt"/>
                        </a:rPr>
                        <a:t>135795</a:t>
                      </a:r>
                    </a:p>
                  </a:txBody>
                  <a:tcPr marL="9525" marR="9525" marT="9525" marB="0"/>
                </a:tc>
                <a:tc>
                  <a:txBody>
                    <a:bodyPr/>
                    <a:lstStyle/>
                    <a:p>
                      <a:pPr algn="just" fontAlgn="t"/>
                      <a:r>
                        <a:rPr lang="en-IN" sz="1600" b="0" i="0" u="none" strike="noStrike">
                          <a:solidFill>
                            <a:srgbClr val="2B2A2D"/>
                          </a:solidFill>
                          <a:effectLst/>
                          <a:latin typeface="+mj-lt"/>
                        </a:rPr>
                        <a:t>5.07</a:t>
                      </a:r>
                    </a:p>
                  </a:txBody>
                  <a:tcPr marL="9525" marR="9525" marT="9525" marB="0"/>
                </a:tc>
              </a:tr>
              <a:tr h="325544">
                <a:tc>
                  <a:txBody>
                    <a:bodyPr/>
                    <a:lstStyle/>
                    <a:p>
                      <a:pPr algn="l" fontAlgn="t"/>
                      <a:r>
                        <a:rPr lang="en-IN" sz="1600" b="0" i="0" u="none" strike="noStrike" dirty="0">
                          <a:solidFill>
                            <a:srgbClr val="150F13"/>
                          </a:solidFill>
                          <a:effectLst/>
                          <a:latin typeface="+mj-lt"/>
                        </a:rPr>
                        <a:t>T</a:t>
                      </a:r>
                      <a:r>
                        <a:rPr lang="en-IN" sz="1600" b="0" i="0" u="none" strike="noStrike" dirty="0">
                          <a:solidFill>
                            <a:srgbClr val="2B2A2D"/>
                          </a:solidFill>
                          <a:effectLst/>
                          <a:latin typeface="+mj-lt"/>
                        </a:rPr>
                        <a:t>a</a:t>
                      </a:r>
                      <a:r>
                        <a:rPr lang="en-IN" sz="1600" b="0" i="0" u="none" strike="noStrike" dirty="0">
                          <a:solidFill>
                            <a:srgbClr val="4D4D4B"/>
                          </a:solidFill>
                          <a:effectLst/>
                          <a:latin typeface="+mj-lt"/>
                        </a:rPr>
                        <a:t>t</a:t>
                      </a:r>
                      <a:r>
                        <a:rPr lang="en-IN" sz="1600" b="0" i="0" u="none" strike="noStrike" dirty="0">
                          <a:solidFill>
                            <a:srgbClr val="2B2A2D"/>
                          </a:solidFill>
                          <a:effectLst/>
                          <a:latin typeface="+mj-lt"/>
                        </a:rPr>
                        <a:t>a </a:t>
                      </a:r>
                      <a:r>
                        <a:rPr lang="en-IN" sz="1600" b="0" i="0" u="none" strike="noStrike" dirty="0" smtClean="0">
                          <a:solidFill>
                            <a:srgbClr val="3D3D3B"/>
                          </a:solidFill>
                          <a:effectLst/>
                          <a:latin typeface="+mj-lt"/>
                        </a:rPr>
                        <a:t>D</a:t>
                      </a:r>
                      <a:r>
                        <a:rPr lang="en-IN" sz="1600" b="0" i="0" u="none" strike="noStrike" dirty="0" smtClean="0">
                          <a:solidFill>
                            <a:srgbClr val="5B605B"/>
                          </a:solidFill>
                          <a:effectLst/>
                          <a:latin typeface="+mj-lt"/>
                        </a:rPr>
                        <a:t>i</a:t>
                      </a:r>
                      <a:r>
                        <a:rPr lang="en-IN" sz="1600" b="0" i="0" u="none" strike="noStrike" dirty="0" smtClean="0">
                          <a:solidFill>
                            <a:srgbClr val="2B2A2D"/>
                          </a:solidFill>
                          <a:effectLst/>
                          <a:latin typeface="+mj-lt"/>
                        </a:rPr>
                        <a:t>g</a:t>
                      </a:r>
                      <a:r>
                        <a:rPr lang="en-IN" sz="1600" b="0" i="0" u="none" strike="noStrike" dirty="0" smtClean="0">
                          <a:solidFill>
                            <a:srgbClr val="5B605B"/>
                          </a:solidFill>
                          <a:effectLst/>
                          <a:latin typeface="+mj-lt"/>
                        </a:rPr>
                        <a:t>it</a:t>
                      </a:r>
                      <a:r>
                        <a:rPr lang="en-IN" sz="1600" b="0" i="0" u="none" strike="noStrike" dirty="0" smtClean="0">
                          <a:solidFill>
                            <a:srgbClr val="2B2A2D"/>
                          </a:solidFill>
                          <a:effectLst/>
                          <a:latin typeface="+mj-lt"/>
                        </a:rPr>
                        <a:t>a</a:t>
                      </a:r>
                      <a:r>
                        <a:rPr lang="en-IN" sz="1600" b="0" i="0" u="none" strike="noStrike" dirty="0" smtClean="0">
                          <a:solidFill>
                            <a:srgbClr val="5B605B"/>
                          </a:solidFill>
                          <a:effectLst/>
                          <a:latin typeface="+mj-lt"/>
                        </a:rPr>
                        <a:t>l In</a:t>
                      </a:r>
                      <a:r>
                        <a:rPr lang="en-IN" sz="1600" b="0" i="0" u="none" strike="noStrike" dirty="0" smtClean="0">
                          <a:solidFill>
                            <a:srgbClr val="2B2A2D"/>
                          </a:solidFill>
                          <a:effectLst/>
                          <a:latin typeface="+mj-lt"/>
                        </a:rPr>
                        <a:t>d</a:t>
                      </a:r>
                      <a:r>
                        <a:rPr lang="en-IN" sz="1600" b="0" i="0" u="none" strike="noStrike" dirty="0" smtClean="0">
                          <a:solidFill>
                            <a:srgbClr val="5B605B"/>
                          </a:solidFill>
                          <a:effectLst/>
                          <a:latin typeface="+mj-lt"/>
                        </a:rPr>
                        <a:t>i</a:t>
                      </a:r>
                      <a:r>
                        <a:rPr lang="en-IN" sz="1600" b="0" i="0" u="none" strike="noStrike" dirty="0" smtClean="0">
                          <a:solidFill>
                            <a:srgbClr val="2B2A2D"/>
                          </a:solidFill>
                          <a:effectLst/>
                          <a:latin typeface="+mj-lt"/>
                        </a:rPr>
                        <a:t>a </a:t>
                      </a:r>
                      <a:r>
                        <a:rPr lang="en-IN" sz="1600" b="0" i="0" u="none" strike="noStrike" dirty="0">
                          <a:solidFill>
                            <a:srgbClr val="4D4D4B"/>
                          </a:solidFill>
                          <a:effectLst/>
                          <a:latin typeface="+mj-lt"/>
                        </a:rPr>
                        <a:t>Fun</a:t>
                      </a:r>
                      <a:r>
                        <a:rPr lang="en-IN" sz="1600" b="0" i="0" u="none" strike="noStrike" dirty="0">
                          <a:solidFill>
                            <a:srgbClr val="2B2A2D"/>
                          </a:solidFill>
                          <a:effectLst/>
                          <a:latin typeface="+mj-lt"/>
                        </a:rPr>
                        <a:t>d </a:t>
                      </a:r>
                      <a:r>
                        <a:rPr lang="en-IN" sz="1600" b="0" i="0" u="none" strike="noStrike" dirty="0">
                          <a:solidFill>
                            <a:srgbClr val="150F13"/>
                          </a:solidFill>
                          <a:effectLst/>
                          <a:latin typeface="+mj-lt"/>
                        </a:rPr>
                        <a:t>- </a:t>
                      </a:r>
                      <a:r>
                        <a:rPr lang="en-IN" sz="1600" b="0" i="0" u="none" strike="noStrike" dirty="0">
                          <a:solidFill>
                            <a:srgbClr val="4D4D4B"/>
                          </a:solidFill>
                          <a:effectLst/>
                          <a:latin typeface="+mj-lt"/>
                        </a:rPr>
                        <a:t>R</a:t>
                      </a:r>
                      <a:r>
                        <a:rPr lang="en-IN" sz="1600" b="0" i="0" u="none" strike="noStrike" dirty="0">
                          <a:solidFill>
                            <a:srgbClr val="2B2A2D"/>
                          </a:solidFill>
                          <a:effectLst/>
                          <a:latin typeface="+mj-lt"/>
                        </a:rPr>
                        <a:t>egu</a:t>
                      </a:r>
                      <a:r>
                        <a:rPr lang="en-IN" sz="1600" b="0" i="0" u="none" strike="noStrike" dirty="0">
                          <a:solidFill>
                            <a:srgbClr val="5B605B"/>
                          </a:solidFill>
                          <a:effectLst/>
                          <a:latin typeface="+mj-lt"/>
                        </a:rPr>
                        <a:t>l</a:t>
                      </a:r>
                      <a:r>
                        <a:rPr lang="en-IN" sz="1600" b="0" i="0" u="none" strike="noStrike" dirty="0">
                          <a:solidFill>
                            <a:srgbClr val="2B2A2D"/>
                          </a:solidFill>
                          <a:effectLst/>
                          <a:latin typeface="+mj-lt"/>
                        </a:rPr>
                        <a:t>ar </a:t>
                      </a:r>
                      <a:r>
                        <a:rPr lang="en-IN" sz="1600" b="0" i="0" u="none" strike="noStrike" dirty="0">
                          <a:solidFill>
                            <a:srgbClr val="4D4D4B"/>
                          </a:solidFill>
                          <a:effectLst/>
                          <a:latin typeface="+mj-lt"/>
                        </a:rPr>
                        <a:t>Pl</a:t>
                      </a:r>
                      <a:r>
                        <a:rPr lang="en-IN" sz="1600" b="0" i="0" u="none" strike="noStrike" dirty="0">
                          <a:solidFill>
                            <a:srgbClr val="2B2A2D"/>
                          </a:solidFill>
                          <a:effectLst/>
                          <a:latin typeface="+mj-lt"/>
                        </a:rPr>
                        <a:t>an </a:t>
                      </a:r>
                      <a:r>
                        <a:rPr lang="en-IN" sz="1600" b="0" i="0" u="none" strike="noStrike" dirty="0">
                          <a:solidFill>
                            <a:srgbClr val="4D4D4B"/>
                          </a:solidFill>
                          <a:effectLst/>
                          <a:latin typeface="+mj-lt"/>
                        </a:rPr>
                        <a:t>(Divi</a:t>
                      </a:r>
                      <a:r>
                        <a:rPr lang="en-IN" sz="1600" b="0" i="0" u="none" strike="noStrike" dirty="0">
                          <a:solidFill>
                            <a:srgbClr val="2B2A2D"/>
                          </a:solidFill>
                          <a:effectLst/>
                          <a:latin typeface="+mj-lt"/>
                        </a:rPr>
                        <a:t>dend </a:t>
                      </a:r>
                      <a:r>
                        <a:rPr lang="en-IN" sz="1600" b="0" i="0" u="none" strike="noStrike" dirty="0" err="1">
                          <a:solidFill>
                            <a:srgbClr val="4D4D4B"/>
                          </a:solidFill>
                          <a:effectLst/>
                          <a:latin typeface="+mj-lt"/>
                        </a:rPr>
                        <a:t>P</a:t>
                      </a:r>
                      <a:r>
                        <a:rPr lang="en-IN" sz="1600" b="0" i="0" u="none" strike="noStrike" dirty="0" err="1">
                          <a:solidFill>
                            <a:srgbClr val="2B2A2D"/>
                          </a:solidFill>
                          <a:effectLst/>
                          <a:latin typeface="+mj-lt"/>
                        </a:rPr>
                        <a:t>a</a:t>
                      </a:r>
                      <a:r>
                        <a:rPr lang="en-IN" sz="1600" b="0" i="0" u="none" strike="noStrike" dirty="0" err="1">
                          <a:solidFill>
                            <a:srgbClr val="4D4D4B"/>
                          </a:solidFill>
                          <a:effectLst/>
                          <a:latin typeface="+mj-lt"/>
                        </a:rPr>
                        <a:t>yout</a:t>
                      </a:r>
                      <a:r>
                        <a:rPr lang="en-IN" sz="1600" b="0" i="0" u="none" strike="noStrike" dirty="0">
                          <a:solidFill>
                            <a:srgbClr val="4D4D4B"/>
                          </a:solidFill>
                          <a:effectLst/>
                          <a:latin typeface="+mj-lt"/>
                        </a:rPr>
                        <a:t>)</a:t>
                      </a:r>
                      <a:endParaRPr lang="en-IN"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a:solidFill>
                            <a:srgbClr val="4D4D4B"/>
                          </a:solidFill>
                          <a:effectLst/>
                          <a:latin typeface="+mj-lt"/>
                        </a:rPr>
                        <a:t>135796</a:t>
                      </a:r>
                    </a:p>
                  </a:txBody>
                  <a:tcPr marL="9525" marR="9525" marT="9525" marB="0"/>
                </a:tc>
                <a:tc>
                  <a:txBody>
                    <a:bodyPr/>
                    <a:lstStyle/>
                    <a:p>
                      <a:pPr algn="just" fontAlgn="t"/>
                      <a:r>
                        <a:rPr lang="en-IN" sz="1600" b="0" i="0" u="none" strike="noStrike" dirty="0">
                          <a:solidFill>
                            <a:srgbClr val="3D3D3B"/>
                          </a:solidFill>
                          <a:effectLst/>
                          <a:latin typeface="+mj-lt"/>
                        </a:rPr>
                        <a:t>4.22</a:t>
                      </a:r>
                    </a:p>
                  </a:txBody>
                  <a:tcPr marL="9525" marR="9525" marT="9525" marB="0"/>
                </a:tc>
              </a:tr>
              <a:tr h="367337">
                <a:tc>
                  <a:txBody>
                    <a:bodyPr/>
                    <a:lstStyle/>
                    <a:p>
                      <a:pPr algn="l" fontAlgn="t"/>
                      <a:r>
                        <a:rPr lang="en-US" sz="1600" b="0" i="0" u="none" strike="noStrike" dirty="0">
                          <a:solidFill>
                            <a:srgbClr val="150F13"/>
                          </a:solidFill>
                          <a:effectLst/>
                          <a:latin typeface="+mj-lt"/>
                        </a:rPr>
                        <a:t>T</a:t>
                      </a:r>
                      <a:r>
                        <a:rPr lang="en-US" sz="1600" b="0" i="0" u="none" strike="noStrike" dirty="0">
                          <a:solidFill>
                            <a:srgbClr val="2B2A2D"/>
                          </a:solidFill>
                          <a:effectLst/>
                          <a:latin typeface="+mj-lt"/>
                        </a:rPr>
                        <a:t>ata </a:t>
                      </a:r>
                      <a:r>
                        <a:rPr lang="en-US" sz="1600" b="0" i="0" u="none" strike="noStrike" dirty="0">
                          <a:solidFill>
                            <a:srgbClr val="5B605B"/>
                          </a:solidFill>
                          <a:effectLst/>
                          <a:latin typeface="+mj-lt"/>
                        </a:rPr>
                        <a:t>I</a:t>
                      </a:r>
                      <a:r>
                        <a:rPr lang="en-US" sz="1600" b="0" i="0" u="none" strike="noStrike" dirty="0">
                          <a:solidFill>
                            <a:srgbClr val="3D3D3B"/>
                          </a:solidFill>
                          <a:effectLst/>
                          <a:latin typeface="+mj-lt"/>
                        </a:rPr>
                        <a:t>nd</a:t>
                      </a:r>
                      <a:r>
                        <a:rPr lang="en-US" sz="1600" b="0" i="0" u="none" strike="noStrike" dirty="0">
                          <a:solidFill>
                            <a:srgbClr val="5B605B"/>
                          </a:solidFill>
                          <a:effectLst/>
                          <a:latin typeface="+mj-lt"/>
                        </a:rPr>
                        <a:t>i</a:t>
                      </a:r>
                      <a:r>
                        <a:rPr lang="en-US" sz="1600" b="0" i="0" u="none" strike="noStrike" dirty="0">
                          <a:solidFill>
                            <a:srgbClr val="2B2A2D"/>
                          </a:solidFill>
                          <a:effectLst/>
                          <a:latin typeface="+mj-lt"/>
                        </a:rPr>
                        <a:t>a </a:t>
                      </a:r>
                      <a:r>
                        <a:rPr lang="en-US" sz="1600" b="0" i="0" u="none" strike="noStrike" dirty="0">
                          <a:solidFill>
                            <a:srgbClr val="4D4D4B"/>
                          </a:solidFill>
                          <a:effectLst/>
                          <a:latin typeface="+mj-lt"/>
                        </a:rPr>
                        <a:t>Ph</a:t>
                      </a:r>
                      <a:r>
                        <a:rPr lang="en-US" sz="1600" b="0" i="0" u="none" strike="noStrike" dirty="0">
                          <a:solidFill>
                            <a:srgbClr val="2B2A2D"/>
                          </a:solidFill>
                          <a:effectLst/>
                          <a:latin typeface="+mj-lt"/>
                        </a:rPr>
                        <a:t>a</a:t>
                      </a:r>
                      <a:r>
                        <a:rPr lang="en-US" sz="1600" b="0" i="0" u="none" strike="noStrike" dirty="0">
                          <a:solidFill>
                            <a:srgbClr val="150F13"/>
                          </a:solidFill>
                          <a:effectLst/>
                          <a:latin typeface="+mj-lt"/>
                        </a:rPr>
                        <a:t>r</a:t>
                      </a:r>
                      <a:r>
                        <a:rPr lang="en-US" sz="1600" b="0" i="0" u="none" strike="noStrike" dirty="0">
                          <a:solidFill>
                            <a:srgbClr val="3D3D3B"/>
                          </a:solidFill>
                          <a:effectLst/>
                          <a:latin typeface="+mj-lt"/>
                        </a:rPr>
                        <a:t>ma </a:t>
                      </a:r>
                      <a:r>
                        <a:rPr lang="en-US" sz="1600" b="0" i="0" u="none" strike="noStrike" dirty="0">
                          <a:solidFill>
                            <a:srgbClr val="2B2A2D"/>
                          </a:solidFill>
                          <a:effectLst/>
                          <a:latin typeface="+mj-lt"/>
                        </a:rPr>
                        <a:t>&amp; </a:t>
                      </a:r>
                      <a:r>
                        <a:rPr lang="en-US" sz="1600" b="0" i="0" u="none" strike="noStrike" dirty="0" smtClean="0">
                          <a:solidFill>
                            <a:srgbClr val="4D4D4B"/>
                          </a:solidFill>
                          <a:effectLst/>
                          <a:latin typeface="+mj-lt"/>
                        </a:rPr>
                        <a:t>H</a:t>
                      </a:r>
                      <a:r>
                        <a:rPr lang="en-US" sz="1600" b="0" i="0" u="none" strike="noStrike" dirty="0" smtClean="0">
                          <a:solidFill>
                            <a:srgbClr val="2B2A2D"/>
                          </a:solidFill>
                          <a:effectLst/>
                          <a:latin typeface="+mj-lt"/>
                        </a:rPr>
                        <a:t>ea</a:t>
                      </a:r>
                      <a:r>
                        <a:rPr lang="en-US" sz="1600" b="0" i="0" u="none" strike="noStrike" dirty="0" smtClean="0">
                          <a:solidFill>
                            <a:srgbClr val="5B605B"/>
                          </a:solidFill>
                          <a:effectLst/>
                          <a:latin typeface="+mj-lt"/>
                        </a:rPr>
                        <a:t>l</a:t>
                      </a:r>
                      <a:r>
                        <a:rPr lang="en-US" sz="1600" b="0" i="0" u="none" strike="noStrike" dirty="0" smtClean="0">
                          <a:solidFill>
                            <a:srgbClr val="3D3D3B"/>
                          </a:solidFill>
                          <a:effectLst/>
                          <a:latin typeface="+mj-lt"/>
                        </a:rPr>
                        <a:t>thCare </a:t>
                      </a:r>
                      <a:r>
                        <a:rPr lang="en-US" sz="1600" b="0" i="0" u="none" strike="noStrike" dirty="0">
                          <a:solidFill>
                            <a:srgbClr val="4D4D4B"/>
                          </a:solidFill>
                          <a:effectLst/>
                          <a:latin typeface="+mj-lt"/>
                        </a:rPr>
                        <a:t>Fun</a:t>
                      </a:r>
                      <a:r>
                        <a:rPr lang="en-US" sz="1600" b="0" i="0" u="none" strike="noStrike" dirty="0">
                          <a:solidFill>
                            <a:srgbClr val="2B2A2D"/>
                          </a:solidFill>
                          <a:effectLst/>
                          <a:latin typeface="+mj-lt"/>
                        </a:rPr>
                        <a:t>d </a:t>
                      </a:r>
                      <a:r>
                        <a:rPr lang="en-US" sz="1600" b="0" i="0" u="none" strike="noStrike" dirty="0">
                          <a:solidFill>
                            <a:srgbClr val="150F13"/>
                          </a:solidFill>
                          <a:effectLst/>
                          <a:latin typeface="+mj-lt"/>
                        </a:rPr>
                        <a:t>- </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a:t>
                      </a:r>
                      <a:r>
                        <a:rPr lang="en-US" sz="1600" b="0" i="0" u="none" strike="noStrike" dirty="0">
                          <a:solidFill>
                            <a:srgbClr val="150F13"/>
                          </a:solidFill>
                          <a:effectLst/>
                          <a:latin typeface="+mj-lt"/>
                        </a:rPr>
                        <a:t>r</a:t>
                      </a:r>
                      <a:r>
                        <a:rPr lang="en-US" sz="1600" b="0" i="0" u="none" strike="noStrike" dirty="0">
                          <a:solidFill>
                            <a:srgbClr val="2B2A2D"/>
                          </a:solidFill>
                          <a:effectLst/>
                          <a:latin typeface="+mj-lt"/>
                        </a:rPr>
                        <a:t>ect </a:t>
                      </a:r>
                      <a:r>
                        <a:rPr lang="en-US" sz="1600" b="0" i="0" u="none" strike="noStrike" dirty="0">
                          <a:solidFill>
                            <a:srgbClr val="4D4D4B"/>
                          </a:solidFill>
                          <a:effectLst/>
                          <a:latin typeface="+mj-lt"/>
                        </a:rPr>
                        <a:t>Pl</a:t>
                      </a:r>
                      <a:r>
                        <a:rPr lang="en-US" sz="1600" b="0" i="0" u="none" strike="noStrike" dirty="0">
                          <a:solidFill>
                            <a:srgbClr val="2B2A2D"/>
                          </a:solidFill>
                          <a:effectLst/>
                          <a:latin typeface="+mj-lt"/>
                        </a:rPr>
                        <a:t>an </a:t>
                      </a:r>
                      <a:r>
                        <a:rPr lang="en-US" sz="1600" b="0" i="0" u="none" strike="noStrike" dirty="0">
                          <a:solidFill>
                            <a:srgbClr val="5B605B"/>
                          </a:solidFill>
                          <a:effectLst/>
                          <a:latin typeface="+mj-lt"/>
                        </a:rPr>
                        <a:t>(</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ivi</a:t>
                      </a:r>
                      <a:r>
                        <a:rPr lang="en-US" sz="1600" b="0" i="0" u="none" strike="noStrike" dirty="0">
                          <a:solidFill>
                            <a:srgbClr val="2B2A2D"/>
                          </a:solidFill>
                          <a:effectLst/>
                          <a:latin typeface="+mj-lt"/>
                        </a:rPr>
                        <a:t>de</a:t>
                      </a:r>
                      <a:r>
                        <a:rPr lang="en-US" sz="1600" b="0" i="0" u="none" strike="noStrike" dirty="0">
                          <a:solidFill>
                            <a:srgbClr val="4D4D4B"/>
                          </a:solidFill>
                          <a:effectLst/>
                          <a:latin typeface="+mj-lt"/>
                        </a:rPr>
                        <a:t>n</a:t>
                      </a:r>
                      <a:r>
                        <a:rPr lang="en-US" sz="1600" b="0" i="0" u="none" strike="noStrike" dirty="0">
                          <a:solidFill>
                            <a:srgbClr val="2B2A2D"/>
                          </a:solidFill>
                          <a:effectLst/>
                          <a:latin typeface="+mj-lt"/>
                        </a:rPr>
                        <a:t>d </a:t>
                      </a:r>
                      <a:r>
                        <a:rPr lang="en-US" sz="1600" b="0" i="0" u="none" strike="noStrike" dirty="0">
                          <a:solidFill>
                            <a:srgbClr val="4D4D4B"/>
                          </a:solidFill>
                          <a:effectLst/>
                          <a:latin typeface="+mj-lt"/>
                        </a:rPr>
                        <a:t>P</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y</a:t>
                      </a:r>
                      <a:r>
                        <a:rPr lang="en-US" sz="1600" b="0" i="0" u="none" strike="noStrike" dirty="0">
                          <a:solidFill>
                            <a:srgbClr val="2B2A2D"/>
                          </a:solidFill>
                          <a:effectLst/>
                          <a:latin typeface="+mj-lt"/>
                        </a:rPr>
                        <a:t>ou</a:t>
                      </a:r>
                      <a:r>
                        <a:rPr lang="en-US" sz="1600" b="0" i="0" u="none" strike="noStrike" dirty="0">
                          <a:solidFill>
                            <a:srgbClr val="4D4D4B"/>
                          </a:solidFill>
                          <a:effectLst/>
                          <a:latin typeface="+mj-lt"/>
                        </a:rPr>
                        <a:t>t)</a:t>
                      </a:r>
                      <a:endParaRPr lang="en-US"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a:solidFill>
                            <a:srgbClr val="4D4D4B"/>
                          </a:solidFill>
                          <a:effectLst/>
                          <a:latin typeface="+mj-lt"/>
                        </a:rPr>
                        <a:t>135807</a:t>
                      </a:r>
                    </a:p>
                  </a:txBody>
                  <a:tcPr marL="9525" marR="9525" marT="9525" marB="0"/>
                </a:tc>
                <a:tc>
                  <a:txBody>
                    <a:bodyPr/>
                    <a:lstStyle/>
                    <a:p>
                      <a:pPr algn="just" fontAlgn="t"/>
                      <a:r>
                        <a:rPr lang="en-IN" sz="1600" b="0" i="0" u="none" strike="noStrike" dirty="0">
                          <a:solidFill>
                            <a:srgbClr val="2B2A2D"/>
                          </a:solidFill>
                          <a:effectLst/>
                          <a:latin typeface="+mj-lt"/>
                        </a:rPr>
                        <a:t>3.93</a:t>
                      </a:r>
                    </a:p>
                  </a:txBody>
                  <a:tcPr marL="9525" marR="9525" marT="9525" marB="0"/>
                </a:tc>
              </a:tr>
              <a:tr h="325544">
                <a:tc>
                  <a:txBody>
                    <a:bodyPr/>
                    <a:lstStyle/>
                    <a:p>
                      <a:pPr algn="l" fontAlgn="t"/>
                      <a:r>
                        <a:rPr lang="en-US" sz="1600" b="0" i="0" u="none" strike="noStrike" dirty="0" err="1">
                          <a:solidFill>
                            <a:srgbClr val="2B2A2D"/>
                          </a:solidFill>
                          <a:effectLst/>
                          <a:latin typeface="+mj-lt"/>
                        </a:rPr>
                        <a:t>Sundaram</a:t>
                      </a:r>
                      <a:r>
                        <a:rPr lang="en-US" sz="1600" b="0" i="0" u="none" strike="noStrike" dirty="0">
                          <a:solidFill>
                            <a:srgbClr val="2B2A2D"/>
                          </a:solidFill>
                          <a:effectLst/>
                          <a:latin typeface="+mj-lt"/>
                        </a:rPr>
                        <a:t> S</a:t>
                      </a:r>
                      <a:r>
                        <a:rPr lang="en-US" sz="1600" b="0" i="0" u="none" strike="noStrike" dirty="0">
                          <a:solidFill>
                            <a:srgbClr val="4D4D4B"/>
                          </a:solidFill>
                          <a:effectLst/>
                          <a:latin typeface="+mj-lt"/>
                        </a:rPr>
                        <a:t>m</a:t>
                      </a:r>
                      <a:r>
                        <a:rPr lang="en-US" sz="1600" b="0" i="0" u="none" strike="noStrike" dirty="0">
                          <a:solidFill>
                            <a:srgbClr val="2B2A2D"/>
                          </a:solidFill>
                          <a:effectLst/>
                          <a:latin typeface="+mj-lt"/>
                        </a:rPr>
                        <a:t>art </a:t>
                      </a:r>
                      <a:r>
                        <a:rPr lang="en-US" sz="1600" b="0" i="0" u="none" strike="noStrike" dirty="0">
                          <a:solidFill>
                            <a:srgbClr val="5B605B"/>
                          </a:solidFill>
                          <a:effectLst/>
                          <a:latin typeface="+mj-lt"/>
                        </a:rPr>
                        <a:t>NIF</a:t>
                      </a:r>
                      <a:r>
                        <a:rPr lang="en-US" sz="1600" b="0" i="0" u="none" strike="noStrike" dirty="0">
                          <a:solidFill>
                            <a:srgbClr val="2B2A2D"/>
                          </a:solidFill>
                          <a:effectLst/>
                          <a:latin typeface="+mj-lt"/>
                        </a:rPr>
                        <a:t>TY </a:t>
                      </a:r>
                      <a:r>
                        <a:rPr lang="en-US" sz="1600" b="0" i="0" u="none" strike="noStrike" dirty="0">
                          <a:solidFill>
                            <a:srgbClr val="4D4D4B"/>
                          </a:solidFill>
                          <a:effectLst/>
                          <a:latin typeface="+mj-lt"/>
                        </a:rPr>
                        <a:t>100 </a:t>
                      </a:r>
                      <a:r>
                        <a:rPr lang="en-US" sz="1600" b="0" i="0" u="none" strike="noStrike" dirty="0" smtClean="0">
                          <a:solidFill>
                            <a:srgbClr val="3D3D3B"/>
                          </a:solidFill>
                          <a:effectLst/>
                          <a:latin typeface="+mj-lt"/>
                        </a:rPr>
                        <a:t>Equa</a:t>
                      </a:r>
                      <a:r>
                        <a:rPr lang="en-US" sz="1600" b="0" i="0" u="none" strike="noStrike" dirty="0" smtClean="0">
                          <a:solidFill>
                            <a:srgbClr val="5B605B"/>
                          </a:solidFill>
                          <a:effectLst/>
                          <a:latin typeface="+mj-lt"/>
                        </a:rPr>
                        <a:t>l </a:t>
                      </a:r>
                      <a:r>
                        <a:rPr lang="en-US" sz="1600" b="0" i="0" u="none" strike="noStrike" dirty="0" smtClean="0">
                          <a:solidFill>
                            <a:srgbClr val="4D4D4B"/>
                          </a:solidFill>
                          <a:effectLst/>
                          <a:latin typeface="+mj-lt"/>
                        </a:rPr>
                        <a:t>W</a:t>
                      </a:r>
                      <a:r>
                        <a:rPr lang="en-US" sz="1600" b="0" i="0" u="none" strike="noStrike" dirty="0" smtClean="0">
                          <a:solidFill>
                            <a:srgbClr val="2B2A2D"/>
                          </a:solidFill>
                          <a:effectLst/>
                          <a:latin typeface="+mj-lt"/>
                        </a:rPr>
                        <a:t>e</a:t>
                      </a:r>
                      <a:r>
                        <a:rPr lang="en-US" sz="1600" b="0" i="0" u="none" strike="noStrike" dirty="0" smtClean="0">
                          <a:solidFill>
                            <a:srgbClr val="5B605B"/>
                          </a:solidFill>
                          <a:effectLst/>
                          <a:latin typeface="+mj-lt"/>
                        </a:rPr>
                        <a:t>i</a:t>
                      </a:r>
                      <a:r>
                        <a:rPr lang="en-US" sz="1600" b="0" i="0" u="none" strike="noStrike" dirty="0" smtClean="0">
                          <a:solidFill>
                            <a:srgbClr val="2B2A2D"/>
                          </a:solidFill>
                          <a:effectLst/>
                          <a:latin typeface="+mj-lt"/>
                        </a:rPr>
                        <a:t>gh</a:t>
                      </a:r>
                      <a:r>
                        <a:rPr lang="en-US" sz="1600" b="0" i="0" u="none" strike="noStrike" dirty="0" smtClean="0">
                          <a:solidFill>
                            <a:srgbClr val="4D4D4B"/>
                          </a:solidFill>
                          <a:effectLst/>
                          <a:latin typeface="+mj-lt"/>
                        </a:rPr>
                        <a:t>t </a:t>
                      </a:r>
                      <a:r>
                        <a:rPr lang="en-US" sz="1600" b="0" i="0" u="none" strike="noStrike" dirty="0">
                          <a:solidFill>
                            <a:srgbClr val="4D4D4B"/>
                          </a:solidFill>
                          <a:effectLst/>
                          <a:latin typeface="+mj-lt"/>
                        </a:rPr>
                        <a:t>Fun</a:t>
                      </a:r>
                      <a:r>
                        <a:rPr lang="en-US" sz="1600" b="0" i="0" u="none" strike="noStrike" dirty="0">
                          <a:solidFill>
                            <a:srgbClr val="2B2A2D"/>
                          </a:solidFill>
                          <a:effectLst/>
                          <a:latin typeface="+mj-lt"/>
                        </a:rPr>
                        <a:t>d - </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a:t>
                      </a:r>
                      <a:r>
                        <a:rPr lang="en-US" sz="1600" b="0" i="0" u="none" strike="noStrike" dirty="0">
                          <a:solidFill>
                            <a:srgbClr val="150F13"/>
                          </a:solidFill>
                          <a:effectLst/>
                          <a:latin typeface="+mj-lt"/>
                        </a:rPr>
                        <a:t>r</a:t>
                      </a:r>
                      <a:r>
                        <a:rPr lang="en-US" sz="1600" b="0" i="0" u="none" strike="noStrike" dirty="0">
                          <a:solidFill>
                            <a:srgbClr val="2B2A2D"/>
                          </a:solidFill>
                          <a:effectLst/>
                          <a:latin typeface="+mj-lt"/>
                        </a:rPr>
                        <a:t>ect </a:t>
                      </a:r>
                      <a:r>
                        <a:rPr lang="en-US" sz="1600" b="0" i="0" u="none" strike="noStrike" dirty="0">
                          <a:solidFill>
                            <a:srgbClr val="4D4D4B"/>
                          </a:solidFill>
                          <a:effectLst/>
                          <a:latin typeface="+mj-lt"/>
                        </a:rPr>
                        <a:t>Pl</a:t>
                      </a:r>
                      <a:r>
                        <a:rPr lang="en-US" sz="1600" b="0" i="0" u="none" strike="noStrike" dirty="0">
                          <a:solidFill>
                            <a:srgbClr val="2B2A2D"/>
                          </a:solidFill>
                          <a:effectLst/>
                          <a:latin typeface="+mj-lt"/>
                        </a:rPr>
                        <a:t>a</a:t>
                      </a:r>
                      <a:r>
                        <a:rPr lang="en-US" sz="1600" b="0" i="0" u="none" strike="noStrike" dirty="0">
                          <a:solidFill>
                            <a:srgbClr val="4D4D4B"/>
                          </a:solidFill>
                          <a:effectLst/>
                          <a:latin typeface="+mj-lt"/>
                        </a:rPr>
                        <a:t>n </a:t>
                      </a:r>
                      <a:r>
                        <a:rPr lang="en-US" sz="1600" b="0" i="0" u="none" strike="noStrike" dirty="0">
                          <a:solidFill>
                            <a:srgbClr val="5B605B"/>
                          </a:solidFill>
                          <a:effectLst/>
                          <a:latin typeface="+mj-lt"/>
                        </a:rPr>
                        <a:t>(</a:t>
                      </a:r>
                      <a:r>
                        <a:rPr lang="en-US" sz="1600" b="0" i="0" u="none" strike="noStrike" dirty="0">
                          <a:solidFill>
                            <a:srgbClr val="3D3D3B"/>
                          </a:solidFill>
                          <a:effectLst/>
                          <a:latin typeface="+mj-lt"/>
                        </a:rPr>
                        <a:t>D)</a:t>
                      </a:r>
                      <a:endParaRPr lang="en-US"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000000"/>
                          </a:solidFill>
                          <a:effectLst/>
                          <a:latin typeface="+mj-lt"/>
                        </a:rPr>
                        <a:t>1404481</a:t>
                      </a:r>
                    </a:p>
                  </a:txBody>
                  <a:tcPr marL="9525" marR="9525" marT="9525" marB="0"/>
                </a:tc>
                <a:tc>
                  <a:txBody>
                    <a:bodyPr/>
                    <a:lstStyle/>
                    <a:p>
                      <a:pPr algn="just" fontAlgn="t"/>
                      <a:r>
                        <a:rPr lang="en-IN" sz="1600" b="0" i="0" u="none" strike="noStrike">
                          <a:solidFill>
                            <a:srgbClr val="000000"/>
                          </a:solidFill>
                          <a:effectLst/>
                          <a:latin typeface="+mj-lt"/>
                        </a:rPr>
                        <a:t>1.02</a:t>
                      </a:r>
                    </a:p>
                  </a:txBody>
                  <a:tcPr marL="9525" marR="9525" marT="9525" marB="0"/>
                </a:tc>
              </a:tr>
              <a:tr h="242807">
                <a:tc>
                  <a:txBody>
                    <a:bodyPr/>
                    <a:lstStyle/>
                    <a:p>
                      <a:pPr algn="l" fontAlgn="t"/>
                      <a:r>
                        <a:rPr lang="en-US" sz="1600" b="0" i="0" u="none" strike="noStrike" dirty="0" smtClean="0">
                          <a:solidFill>
                            <a:srgbClr val="2B2A2D"/>
                          </a:solidFill>
                          <a:effectLst/>
                          <a:latin typeface="+mj-lt"/>
                        </a:rPr>
                        <a:t>SB</a:t>
                      </a:r>
                      <a:r>
                        <a:rPr lang="en-US" sz="1600" b="0" i="0" u="none" strike="noStrike" dirty="0" smtClean="0">
                          <a:solidFill>
                            <a:srgbClr val="5B605B"/>
                          </a:solidFill>
                          <a:effectLst/>
                          <a:latin typeface="+mj-lt"/>
                        </a:rPr>
                        <a:t>I </a:t>
                      </a:r>
                      <a:r>
                        <a:rPr lang="en-US" sz="1600" b="0" i="0" u="none" strike="noStrike" dirty="0" smtClean="0">
                          <a:solidFill>
                            <a:srgbClr val="4D4D4B"/>
                          </a:solidFill>
                          <a:effectLst/>
                          <a:latin typeface="+mj-lt"/>
                        </a:rPr>
                        <a:t>Ph</a:t>
                      </a:r>
                      <a:r>
                        <a:rPr lang="en-US" sz="1600" b="0" i="0" u="none" strike="noStrike" dirty="0" smtClean="0">
                          <a:solidFill>
                            <a:srgbClr val="2B2A2D"/>
                          </a:solidFill>
                          <a:effectLst/>
                          <a:latin typeface="+mj-lt"/>
                        </a:rPr>
                        <a:t>ar</a:t>
                      </a:r>
                      <a:r>
                        <a:rPr lang="en-US" sz="1600" b="0" i="0" u="none" strike="noStrike" dirty="0" smtClean="0">
                          <a:solidFill>
                            <a:srgbClr val="4D4D4B"/>
                          </a:solidFill>
                          <a:effectLst/>
                          <a:latin typeface="+mj-lt"/>
                        </a:rPr>
                        <a:t>m</a:t>
                      </a:r>
                      <a:r>
                        <a:rPr lang="en-US" sz="1600" b="0" i="0" u="none" strike="noStrike" dirty="0" smtClean="0">
                          <a:solidFill>
                            <a:srgbClr val="2B2A2D"/>
                          </a:solidFill>
                          <a:effectLst/>
                          <a:latin typeface="+mj-lt"/>
                        </a:rPr>
                        <a:t>a </a:t>
                      </a:r>
                      <a:r>
                        <a:rPr lang="en-US" sz="1600" b="0" i="0" u="none" strike="noStrike" dirty="0">
                          <a:solidFill>
                            <a:srgbClr val="4D4D4B"/>
                          </a:solidFill>
                          <a:effectLst/>
                          <a:latin typeface="+mj-lt"/>
                        </a:rPr>
                        <a:t>Fun</a:t>
                      </a:r>
                      <a:r>
                        <a:rPr lang="en-US" sz="1600" b="0" i="0" u="none" strike="noStrike" dirty="0">
                          <a:solidFill>
                            <a:srgbClr val="2B2A2D"/>
                          </a:solidFill>
                          <a:effectLst/>
                          <a:latin typeface="+mj-lt"/>
                        </a:rPr>
                        <a:t>d </a:t>
                      </a:r>
                      <a:r>
                        <a:rPr lang="en-US" sz="1600" b="0" i="0" u="none" strike="noStrike" dirty="0">
                          <a:solidFill>
                            <a:srgbClr val="150F13"/>
                          </a:solidFill>
                          <a:effectLst/>
                          <a:latin typeface="+mj-lt"/>
                        </a:rPr>
                        <a:t>- </a:t>
                      </a:r>
                      <a:r>
                        <a:rPr lang="en-US" sz="1600" b="0" i="0" u="none" strike="noStrike" dirty="0">
                          <a:solidFill>
                            <a:srgbClr val="3D3D3B"/>
                          </a:solidFill>
                          <a:effectLst/>
                          <a:latin typeface="+mj-lt"/>
                        </a:rPr>
                        <a:t>D</a:t>
                      </a:r>
                      <a:r>
                        <a:rPr lang="en-US" sz="1600" b="0" i="0" u="none" strike="noStrike" dirty="0">
                          <a:solidFill>
                            <a:srgbClr val="5B605B"/>
                          </a:solidFill>
                          <a:effectLst/>
                          <a:latin typeface="+mj-lt"/>
                        </a:rPr>
                        <a:t>i</a:t>
                      </a:r>
                      <a:r>
                        <a:rPr lang="en-US" sz="1600" b="0" i="0" u="none" strike="noStrike" dirty="0">
                          <a:solidFill>
                            <a:srgbClr val="150F13"/>
                          </a:solidFill>
                          <a:effectLst/>
                          <a:latin typeface="+mj-lt"/>
                        </a:rPr>
                        <a:t>r</a:t>
                      </a:r>
                      <a:r>
                        <a:rPr lang="en-US" sz="1600" b="0" i="0" u="none" strike="noStrike" dirty="0">
                          <a:solidFill>
                            <a:srgbClr val="2B2A2D"/>
                          </a:solidFill>
                          <a:effectLst/>
                          <a:latin typeface="+mj-lt"/>
                        </a:rPr>
                        <a:t>ect </a:t>
                      </a:r>
                      <a:r>
                        <a:rPr lang="en-US" sz="1600" b="0" i="0" u="none" strike="noStrike" dirty="0">
                          <a:solidFill>
                            <a:srgbClr val="4D4D4B"/>
                          </a:solidFill>
                          <a:effectLst/>
                          <a:latin typeface="+mj-lt"/>
                        </a:rPr>
                        <a:t>Pl</a:t>
                      </a:r>
                      <a:r>
                        <a:rPr lang="en-US" sz="1600" b="0" i="0" u="none" strike="noStrike" dirty="0">
                          <a:solidFill>
                            <a:srgbClr val="2B2A2D"/>
                          </a:solidFill>
                          <a:effectLst/>
                          <a:latin typeface="+mj-lt"/>
                        </a:rPr>
                        <a:t>an </a:t>
                      </a:r>
                      <a:r>
                        <a:rPr lang="en-US" sz="1600" b="0" i="0" u="none" strike="noStrike" dirty="0">
                          <a:solidFill>
                            <a:srgbClr val="4D4D4B"/>
                          </a:solidFill>
                          <a:effectLst/>
                          <a:latin typeface="+mj-lt"/>
                        </a:rPr>
                        <a:t>(D)</a:t>
                      </a:r>
                      <a:endParaRPr lang="en-US"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4D4D4B"/>
                          </a:solidFill>
                          <a:effectLst/>
                          <a:latin typeface="+mj-lt"/>
                        </a:rPr>
                        <a:t>119782</a:t>
                      </a:r>
                    </a:p>
                  </a:txBody>
                  <a:tcPr marL="9525" marR="9525" marT="9525" marB="0"/>
                </a:tc>
                <a:tc>
                  <a:txBody>
                    <a:bodyPr/>
                    <a:lstStyle/>
                    <a:p>
                      <a:pPr algn="just" fontAlgn="t"/>
                      <a:r>
                        <a:rPr lang="en-IN" sz="1600" b="0" i="0" u="none" strike="noStrike" dirty="0">
                          <a:solidFill>
                            <a:srgbClr val="2B2A2D"/>
                          </a:solidFill>
                          <a:effectLst/>
                          <a:latin typeface="+mj-lt"/>
                        </a:rPr>
                        <a:t>-0.85804</a:t>
                      </a:r>
                    </a:p>
                  </a:txBody>
                  <a:tcPr marL="9525" marR="9525" marT="9525" marB="0"/>
                </a:tc>
              </a:tr>
              <a:tr h="242807">
                <a:tc>
                  <a:txBody>
                    <a:bodyPr/>
                    <a:lstStyle/>
                    <a:p>
                      <a:pPr algn="l" fontAlgn="t"/>
                      <a:r>
                        <a:rPr lang="en-IN" sz="1600" b="0" i="0" u="none" strike="noStrike">
                          <a:solidFill>
                            <a:srgbClr val="2B2A2D"/>
                          </a:solidFill>
                          <a:effectLst/>
                          <a:latin typeface="+mj-lt"/>
                        </a:rPr>
                        <a:t>Sunda</a:t>
                      </a:r>
                      <a:r>
                        <a:rPr lang="en-IN" sz="1600" b="0" i="0" u="none" strike="noStrike">
                          <a:solidFill>
                            <a:srgbClr val="150F13"/>
                          </a:solidFill>
                          <a:effectLst/>
                          <a:latin typeface="+mj-lt"/>
                        </a:rPr>
                        <a:t>r</a:t>
                      </a:r>
                      <a:r>
                        <a:rPr lang="en-IN" sz="1600" b="0" i="0" u="none" strike="noStrike">
                          <a:solidFill>
                            <a:srgbClr val="2B2A2D"/>
                          </a:solidFill>
                          <a:effectLst/>
                          <a:latin typeface="+mj-lt"/>
                        </a:rPr>
                        <a:t>am Equ</a:t>
                      </a:r>
                      <a:r>
                        <a:rPr lang="en-IN" sz="1600" b="0" i="0" u="none" strike="noStrike">
                          <a:solidFill>
                            <a:srgbClr val="5B605B"/>
                          </a:solidFill>
                          <a:effectLst/>
                          <a:latin typeface="+mj-lt"/>
                        </a:rPr>
                        <a:t>i</a:t>
                      </a:r>
                      <a:r>
                        <a:rPr lang="en-IN" sz="1600" b="0" i="0" u="none" strike="noStrike">
                          <a:solidFill>
                            <a:srgbClr val="3D3D3B"/>
                          </a:solidFill>
                          <a:effectLst/>
                          <a:latin typeface="+mj-lt"/>
                        </a:rPr>
                        <a:t>ty </a:t>
                      </a:r>
                      <a:r>
                        <a:rPr lang="en-IN" sz="1600" b="0" i="0" u="none" strike="noStrike">
                          <a:solidFill>
                            <a:srgbClr val="4D4D4B"/>
                          </a:solidFill>
                          <a:effectLst/>
                          <a:latin typeface="+mj-lt"/>
                        </a:rPr>
                        <a:t>Plu</a:t>
                      </a:r>
                      <a:r>
                        <a:rPr lang="en-IN" sz="1600" b="0" i="0" u="none" strike="noStrike">
                          <a:solidFill>
                            <a:srgbClr val="2B2A2D"/>
                          </a:solidFill>
                          <a:effectLst/>
                          <a:latin typeface="+mj-lt"/>
                        </a:rPr>
                        <a:t>s </a:t>
                      </a:r>
                      <a:r>
                        <a:rPr lang="en-IN" sz="1600" b="0" i="0" u="none" strike="noStrike">
                          <a:solidFill>
                            <a:srgbClr val="4D4D4B"/>
                          </a:solidFill>
                          <a:effectLst/>
                          <a:latin typeface="+mj-lt"/>
                        </a:rPr>
                        <a:t>(D)</a:t>
                      </a:r>
                      <a:endParaRPr lang="en-IN" sz="1600" b="0" i="0" u="none" strike="noStrike">
                        <a:solidFill>
                          <a:srgbClr val="000000"/>
                        </a:solidFill>
                        <a:effectLst/>
                        <a:latin typeface="+mj-lt"/>
                      </a:endParaRPr>
                    </a:p>
                  </a:txBody>
                  <a:tcPr marL="9525" marR="9525" marT="9525" marB="0"/>
                </a:tc>
                <a:tc>
                  <a:txBody>
                    <a:bodyPr/>
                    <a:lstStyle/>
                    <a:p>
                      <a:pPr algn="just" fontAlgn="t"/>
                      <a:r>
                        <a:rPr lang="en-IN" sz="1600" b="0" i="0" u="none" strike="noStrike" dirty="0">
                          <a:solidFill>
                            <a:srgbClr val="4D4D4B"/>
                          </a:solidFill>
                          <a:effectLst/>
                          <a:latin typeface="+mj-lt"/>
                        </a:rPr>
                        <a:t>15242</a:t>
                      </a:r>
                    </a:p>
                  </a:txBody>
                  <a:tcPr marL="9525" marR="9525" marT="9525" marB="0"/>
                </a:tc>
                <a:tc>
                  <a:txBody>
                    <a:bodyPr/>
                    <a:lstStyle/>
                    <a:p>
                      <a:pPr algn="just" fontAlgn="t"/>
                      <a:r>
                        <a:rPr lang="en-IN" sz="1600" b="0" i="0" u="none" strike="noStrike" dirty="0">
                          <a:solidFill>
                            <a:srgbClr val="150F13"/>
                          </a:solidFill>
                          <a:effectLst/>
                          <a:latin typeface="+mj-lt"/>
                        </a:rPr>
                        <a:t>-16.0506</a:t>
                      </a:r>
                    </a:p>
                  </a:txBody>
                  <a:tcPr marL="9525" marR="9525" marT="9525" marB="0"/>
                </a:tc>
              </a:tr>
              <a:tr h="242807">
                <a:tc>
                  <a:txBody>
                    <a:bodyPr/>
                    <a:lstStyle/>
                    <a:p>
                      <a:pPr algn="l" fontAlgn="t"/>
                      <a:r>
                        <a:rPr lang="en-US" sz="1600" b="0" i="0" u="none" strike="noStrike" dirty="0">
                          <a:solidFill>
                            <a:srgbClr val="4D4D4B"/>
                          </a:solidFill>
                          <a:effectLst/>
                          <a:latin typeface="+mj-lt"/>
                        </a:rPr>
                        <a:t>HDF</a:t>
                      </a:r>
                      <a:r>
                        <a:rPr lang="en-US" sz="1600" b="0" i="0" u="none" strike="noStrike" dirty="0">
                          <a:solidFill>
                            <a:srgbClr val="2B2A2D"/>
                          </a:solidFill>
                          <a:effectLst/>
                          <a:latin typeface="+mj-lt"/>
                        </a:rPr>
                        <a:t>C </a:t>
                      </a:r>
                      <a:r>
                        <a:rPr lang="en-US" sz="1600" b="0" i="0" u="none" strike="noStrike" dirty="0">
                          <a:solidFill>
                            <a:srgbClr val="150F13"/>
                          </a:solidFill>
                          <a:effectLst/>
                          <a:latin typeface="+mj-lt"/>
                        </a:rPr>
                        <a:t>T</a:t>
                      </a:r>
                      <a:r>
                        <a:rPr lang="en-US" sz="1600" b="0" i="0" u="none" strike="noStrike" dirty="0">
                          <a:solidFill>
                            <a:srgbClr val="2B2A2D"/>
                          </a:solidFill>
                          <a:effectLst/>
                          <a:latin typeface="+mj-lt"/>
                        </a:rPr>
                        <a:t>op </a:t>
                      </a:r>
                      <a:r>
                        <a:rPr lang="en-US" sz="1600" b="0" i="0" u="none" strike="noStrike" dirty="0">
                          <a:solidFill>
                            <a:srgbClr val="3D3D3B"/>
                          </a:solidFill>
                          <a:effectLst/>
                          <a:latin typeface="+mj-lt"/>
                        </a:rPr>
                        <a:t>200 </a:t>
                      </a:r>
                      <a:r>
                        <a:rPr lang="en-US" sz="1600" b="0" i="0" u="none" strike="noStrike" dirty="0">
                          <a:solidFill>
                            <a:srgbClr val="4D4D4B"/>
                          </a:solidFill>
                          <a:effectLst/>
                          <a:latin typeface="+mj-lt"/>
                        </a:rPr>
                        <a:t>Fun</a:t>
                      </a:r>
                      <a:r>
                        <a:rPr lang="en-US" sz="1600" b="0" i="0" u="none" strike="noStrike" dirty="0">
                          <a:solidFill>
                            <a:srgbClr val="2B2A2D"/>
                          </a:solidFill>
                          <a:effectLst/>
                          <a:latin typeface="+mj-lt"/>
                        </a:rPr>
                        <a:t>d </a:t>
                      </a:r>
                      <a:r>
                        <a:rPr lang="en-US" sz="1600" b="0" i="0" u="none" strike="noStrike" dirty="0">
                          <a:solidFill>
                            <a:srgbClr val="4D4D4B"/>
                          </a:solidFill>
                          <a:effectLst/>
                          <a:latin typeface="+mj-lt"/>
                        </a:rPr>
                        <a:t>(D)</a:t>
                      </a:r>
                      <a:endParaRPr lang="en-US"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4D4D4B"/>
                          </a:solidFill>
                          <a:effectLst/>
                          <a:latin typeface="+mj-lt"/>
                        </a:rPr>
                        <a:t>02001</a:t>
                      </a:r>
                    </a:p>
                  </a:txBody>
                  <a:tcPr marL="9525" marR="9525" marT="9525" marB="0"/>
                </a:tc>
                <a:tc>
                  <a:txBody>
                    <a:bodyPr/>
                    <a:lstStyle/>
                    <a:p>
                      <a:pPr algn="just" fontAlgn="t"/>
                      <a:r>
                        <a:rPr lang="en-IN" sz="1600" b="0" i="0" u="none" strike="noStrike" dirty="0">
                          <a:solidFill>
                            <a:srgbClr val="2B2A2D"/>
                          </a:solidFill>
                          <a:effectLst/>
                          <a:latin typeface="+mj-lt"/>
                        </a:rPr>
                        <a:t>-16.7313</a:t>
                      </a:r>
                    </a:p>
                  </a:txBody>
                  <a:tcPr marL="9525" marR="9525" marT="9525" marB="0"/>
                </a:tc>
              </a:tr>
              <a:tr h="242807">
                <a:tc>
                  <a:txBody>
                    <a:bodyPr/>
                    <a:lstStyle/>
                    <a:p>
                      <a:pPr algn="l" fontAlgn="t"/>
                      <a:r>
                        <a:rPr lang="en-IN" sz="1600" b="0" i="0" u="none" strike="noStrike" dirty="0" smtClean="0">
                          <a:solidFill>
                            <a:srgbClr val="3D3D3B"/>
                          </a:solidFill>
                          <a:effectLst/>
                          <a:latin typeface="+mj-lt"/>
                        </a:rPr>
                        <a:t>U</a:t>
                      </a:r>
                      <a:r>
                        <a:rPr lang="en-IN" sz="1600" b="0" i="0" u="none" strike="noStrike" dirty="0" smtClean="0">
                          <a:solidFill>
                            <a:srgbClr val="150F13"/>
                          </a:solidFill>
                          <a:effectLst/>
                          <a:latin typeface="+mj-lt"/>
                        </a:rPr>
                        <a:t>T</a:t>
                      </a:r>
                      <a:r>
                        <a:rPr lang="en-IN" sz="1600" b="0" i="0" u="none" strike="noStrike" dirty="0" smtClean="0">
                          <a:solidFill>
                            <a:srgbClr val="5B605B"/>
                          </a:solidFill>
                          <a:effectLst/>
                          <a:latin typeface="+mj-lt"/>
                        </a:rPr>
                        <a:t>I </a:t>
                      </a:r>
                      <a:r>
                        <a:rPr lang="en-IN" sz="1600" b="0" i="0" u="none" strike="noStrike" dirty="0" smtClean="0">
                          <a:solidFill>
                            <a:srgbClr val="3D3D3B"/>
                          </a:solidFill>
                          <a:effectLst/>
                          <a:latin typeface="+mj-lt"/>
                        </a:rPr>
                        <a:t>Bank</a:t>
                      </a:r>
                      <a:r>
                        <a:rPr lang="en-IN" sz="1600" b="0" i="0" u="none" strike="noStrike" dirty="0" smtClean="0">
                          <a:solidFill>
                            <a:srgbClr val="5B605B"/>
                          </a:solidFill>
                          <a:effectLst/>
                          <a:latin typeface="+mj-lt"/>
                        </a:rPr>
                        <a:t>i</a:t>
                      </a:r>
                      <a:r>
                        <a:rPr lang="en-IN" sz="1600" b="0" i="0" u="none" strike="noStrike" dirty="0" smtClean="0">
                          <a:solidFill>
                            <a:srgbClr val="3D3D3B"/>
                          </a:solidFill>
                          <a:effectLst/>
                          <a:latin typeface="+mj-lt"/>
                        </a:rPr>
                        <a:t>ng </a:t>
                      </a:r>
                      <a:r>
                        <a:rPr lang="en-IN" sz="1600" b="0" i="0" u="none" strike="noStrike" dirty="0">
                          <a:solidFill>
                            <a:srgbClr val="2B2A2D"/>
                          </a:solidFill>
                          <a:effectLst/>
                          <a:latin typeface="+mj-lt"/>
                        </a:rPr>
                        <a:t>Secto</a:t>
                      </a:r>
                      <a:r>
                        <a:rPr lang="en-IN" sz="1600" b="0" i="0" u="none" strike="noStrike" dirty="0">
                          <a:solidFill>
                            <a:srgbClr val="150F13"/>
                          </a:solidFill>
                          <a:effectLst/>
                          <a:latin typeface="+mj-lt"/>
                        </a:rPr>
                        <a:t>r </a:t>
                      </a:r>
                      <a:r>
                        <a:rPr lang="en-IN" sz="1600" b="0" i="0" u="none" strike="noStrike" dirty="0">
                          <a:solidFill>
                            <a:srgbClr val="4D4D4B"/>
                          </a:solidFill>
                          <a:effectLst/>
                          <a:latin typeface="+mj-lt"/>
                        </a:rPr>
                        <a:t>Fun</a:t>
                      </a:r>
                      <a:r>
                        <a:rPr lang="en-IN" sz="1600" b="0" i="0" u="none" strike="noStrike" dirty="0">
                          <a:solidFill>
                            <a:srgbClr val="2B2A2D"/>
                          </a:solidFill>
                          <a:effectLst/>
                          <a:latin typeface="+mj-lt"/>
                        </a:rPr>
                        <a:t>d </a:t>
                      </a:r>
                      <a:r>
                        <a:rPr lang="en-IN" sz="1600" b="0" i="0" u="none" strike="noStrike" dirty="0">
                          <a:solidFill>
                            <a:srgbClr val="4D4D4B"/>
                          </a:solidFill>
                          <a:effectLst/>
                          <a:latin typeface="+mj-lt"/>
                        </a:rPr>
                        <a:t>(D)</a:t>
                      </a:r>
                      <a:endParaRPr lang="en-IN"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4D4D4B"/>
                          </a:solidFill>
                          <a:effectLst/>
                          <a:latin typeface="+mj-lt"/>
                        </a:rPr>
                        <a:t>02402</a:t>
                      </a:r>
                    </a:p>
                  </a:txBody>
                  <a:tcPr marL="9525" marR="9525" marT="9525" marB="0"/>
                </a:tc>
                <a:tc>
                  <a:txBody>
                    <a:bodyPr/>
                    <a:lstStyle/>
                    <a:p>
                      <a:pPr algn="just" fontAlgn="t"/>
                      <a:r>
                        <a:rPr lang="en-IN" sz="1600" b="0" i="0" u="none" strike="noStrike" dirty="0">
                          <a:solidFill>
                            <a:srgbClr val="2B2A2D"/>
                          </a:solidFill>
                          <a:effectLst/>
                          <a:latin typeface="+mj-lt"/>
                        </a:rPr>
                        <a:t>-17.059</a:t>
                      </a:r>
                    </a:p>
                  </a:txBody>
                  <a:tcPr marL="9525" marR="9525" marT="9525" marB="0"/>
                </a:tc>
              </a:tr>
              <a:tr h="242807">
                <a:tc>
                  <a:txBody>
                    <a:bodyPr/>
                    <a:lstStyle/>
                    <a:p>
                      <a:pPr algn="l" fontAlgn="t"/>
                      <a:r>
                        <a:rPr lang="en-IN" sz="1600" b="0" i="0" u="none" strike="noStrike" dirty="0" smtClean="0">
                          <a:solidFill>
                            <a:srgbClr val="2B2A2D"/>
                          </a:solidFill>
                          <a:effectLst/>
                          <a:latin typeface="+mj-lt"/>
                        </a:rPr>
                        <a:t>SB</a:t>
                      </a:r>
                      <a:r>
                        <a:rPr lang="en-IN" sz="1600" b="0" i="0" u="none" strike="noStrike" dirty="0" smtClean="0">
                          <a:solidFill>
                            <a:srgbClr val="5B605B"/>
                          </a:solidFill>
                          <a:effectLst/>
                          <a:latin typeface="+mj-lt"/>
                        </a:rPr>
                        <a:t>I </a:t>
                      </a:r>
                      <a:r>
                        <a:rPr lang="en-IN" sz="1600" b="0" i="0" u="none" strike="noStrike" dirty="0" smtClean="0">
                          <a:solidFill>
                            <a:srgbClr val="3D3D3B"/>
                          </a:solidFill>
                          <a:effectLst/>
                          <a:latin typeface="+mj-lt"/>
                        </a:rPr>
                        <a:t>B</a:t>
                      </a:r>
                      <a:r>
                        <a:rPr lang="en-IN" sz="1600" b="0" i="0" u="none" strike="noStrike" dirty="0" smtClean="0">
                          <a:solidFill>
                            <a:srgbClr val="5B605B"/>
                          </a:solidFill>
                          <a:effectLst/>
                          <a:latin typeface="+mj-lt"/>
                        </a:rPr>
                        <a:t>l</a:t>
                      </a:r>
                      <a:r>
                        <a:rPr lang="en-IN" sz="1600" b="0" i="0" u="none" strike="noStrike" dirty="0" smtClean="0">
                          <a:solidFill>
                            <a:srgbClr val="3D3D3B"/>
                          </a:solidFill>
                          <a:effectLst/>
                          <a:latin typeface="+mj-lt"/>
                        </a:rPr>
                        <a:t>ue </a:t>
                      </a:r>
                      <a:r>
                        <a:rPr lang="en-IN" sz="1600" b="0" i="0" u="none" strike="noStrike" dirty="0">
                          <a:solidFill>
                            <a:srgbClr val="2B2A2D"/>
                          </a:solidFill>
                          <a:effectLst/>
                          <a:latin typeface="+mj-lt"/>
                        </a:rPr>
                        <a:t>Ch</a:t>
                      </a:r>
                      <a:r>
                        <a:rPr lang="en-IN" sz="1600" b="0" i="0" u="none" strike="noStrike" dirty="0">
                          <a:solidFill>
                            <a:srgbClr val="5B605B"/>
                          </a:solidFill>
                          <a:effectLst/>
                          <a:latin typeface="+mj-lt"/>
                        </a:rPr>
                        <a:t>i</a:t>
                      </a:r>
                      <a:r>
                        <a:rPr lang="en-IN" sz="1600" b="0" i="0" u="none" strike="noStrike" dirty="0">
                          <a:solidFill>
                            <a:srgbClr val="3D3D3B"/>
                          </a:solidFill>
                          <a:effectLst/>
                          <a:latin typeface="+mj-lt"/>
                        </a:rPr>
                        <a:t>p </a:t>
                      </a:r>
                      <a:r>
                        <a:rPr lang="en-IN" sz="1600" b="0" i="0" u="none" strike="noStrike" dirty="0">
                          <a:solidFill>
                            <a:srgbClr val="4D4D4B"/>
                          </a:solidFill>
                          <a:effectLst/>
                          <a:latin typeface="+mj-lt"/>
                        </a:rPr>
                        <a:t>F</a:t>
                      </a:r>
                      <a:r>
                        <a:rPr lang="en-IN" sz="1600" b="0" i="0" u="none" strike="noStrike" dirty="0">
                          <a:solidFill>
                            <a:srgbClr val="2B2A2D"/>
                          </a:solidFill>
                          <a:effectLst/>
                          <a:latin typeface="+mj-lt"/>
                        </a:rPr>
                        <a:t>und </a:t>
                      </a:r>
                      <a:r>
                        <a:rPr lang="en-IN" sz="1600" b="0" i="0" u="none" strike="noStrike" dirty="0">
                          <a:solidFill>
                            <a:srgbClr val="5B605B"/>
                          </a:solidFill>
                          <a:effectLst/>
                          <a:latin typeface="+mj-lt"/>
                        </a:rPr>
                        <a:t>(</a:t>
                      </a:r>
                      <a:r>
                        <a:rPr lang="en-IN" sz="1600" b="0" i="0" u="none" strike="noStrike" dirty="0">
                          <a:solidFill>
                            <a:srgbClr val="3D3D3B"/>
                          </a:solidFill>
                          <a:effectLst/>
                          <a:latin typeface="+mj-lt"/>
                        </a:rPr>
                        <a:t>D</a:t>
                      </a:r>
                      <a:r>
                        <a:rPr lang="en-IN" sz="1600" b="0" i="0" u="none" strike="noStrike" dirty="0">
                          <a:solidFill>
                            <a:srgbClr val="5B605B"/>
                          </a:solidFill>
                          <a:effectLst/>
                          <a:latin typeface="+mj-lt"/>
                        </a:rPr>
                        <a:t>)</a:t>
                      </a:r>
                      <a:endParaRPr lang="en-IN"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4D4D4B"/>
                          </a:solidFill>
                          <a:effectLst/>
                          <a:latin typeface="+mj-lt"/>
                        </a:rPr>
                        <a:t>03616</a:t>
                      </a:r>
                    </a:p>
                  </a:txBody>
                  <a:tcPr marL="9525" marR="9525" marT="9525" marB="0"/>
                </a:tc>
                <a:tc>
                  <a:txBody>
                    <a:bodyPr/>
                    <a:lstStyle/>
                    <a:p>
                      <a:pPr algn="just" fontAlgn="t"/>
                      <a:r>
                        <a:rPr lang="en-IN" sz="1600" b="0" i="0" u="none" strike="noStrike" dirty="0">
                          <a:solidFill>
                            <a:srgbClr val="2B2A2D"/>
                          </a:solidFill>
                          <a:effectLst/>
                          <a:latin typeface="+mj-lt"/>
                        </a:rPr>
                        <a:t>-19.1309</a:t>
                      </a:r>
                    </a:p>
                  </a:txBody>
                  <a:tcPr marL="9525" marR="9525" marT="9525" marB="0"/>
                </a:tc>
              </a:tr>
              <a:tr h="242807">
                <a:tc>
                  <a:txBody>
                    <a:bodyPr/>
                    <a:lstStyle/>
                    <a:p>
                      <a:pPr algn="l" fontAlgn="t"/>
                      <a:r>
                        <a:rPr lang="en-IN" sz="1600" b="0" i="0" u="none" strike="noStrike" dirty="0">
                          <a:solidFill>
                            <a:srgbClr val="2B2A2D"/>
                          </a:solidFill>
                          <a:effectLst/>
                          <a:latin typeface="+mj-lt"/>
                        </a:rPr>
                        <a:t>SB</a:t>
                      </a:r>
                      <a:r>
                        <a:rPr lang="en-IN" sz="1600" b="0" i="0" u="none" strike="noStrike" dirty="0">
                          <a:solidFill>
                            <a:srgbClr val="5B605B"/>
                          </a:solidFill>
                          <a:effectLst/>
                          <a:latin typeface="+mj-lt"/>
                        </a:rPr>
                        <a:t>I</a:t>
                      </a:r>
                      <a:r>
                        <a:rPr lang="en-IN" sz="1600" b="0" i="0" u="none" strike="noStrike" dirty="0">
                          <a:solidFill>
                            <a:srgbClr val="3D3D3B"/>
                          </a:solidFill>
                          <a:effectLst/>
                          <a:latin typeface="+mj-lt"/>
                        </a:rPr>
                        <a:t>IT </a:t>
                      </a:r>
                      <a:r>
                        <a:rPr lang="en-IN" sz="1600" b="0" i="0" u="none" strike="noStrike" dirty="0">
                          <a:solidFill>
                            <a:srgbClr val="4D4D4B"/>
                          </a:solidFill>
                          <a:effectLst/>
                          <a:latin typeface="+mj-lt"/>
                        </a:rPr>
                        <a:t>Fun</a:t>
                      </a:r>
                      <a:r>
                        <a:rPr lang="en-IN" sz="1600" b="0" i="0" u="none" strike="noStrike" dirty="0">
                          <a:solidFill>
                            <a:srgbClr val="2B2A2D"/>
                          </a:solidFill>
                          <a:effectLst/>
                          <a:latin typeface="+mj-lt"/>
                        </a:rPr>
                        <a:t>d </a:t>
                      </a:r>
                      <a:r>
                        <a:rPr lang="en-IN" sz="1600" b="0" i="0" u="none" strike="noStrike" dirty="0">
                          <a:solidFill>
                            <a:srgbClr val="5B605B"/>
                          </a:solidFill>
                          <a:effectLst/>
                          <a:latin typeface="+mj-lt"/>
                        </a:rPr>
                        <a:t>(</a:t>
                      </a:r>
                      <a:r>
                        <a:rPr lang="en-IN" sz="1600" b="0" i="0" u="none" strike="noStrike" dirty="0">
                          <a:solidFill>
                            <a:srgbClr val="3D3D3B"/>
                          </a:solidFill>
                          <a:effectLst/>
                          <a:latin typeface="+mj-lt"/>
                        </a:rPr>
                        <a:t>D</a:t>
                      </a:r>
                      <a:r>
                        <a:rPr lang="en-IN" sz="1600" b="0" i="0" u="none" strike="noStrike" dirty="0">
                          <a:solidFill>
                            <a:srgbClr val="5B605B"/>
                          </a:solidFill>
                          <a:effectLst/>
                          <a:latin typeface="+mj-lt"/>
                        </a:rPr>
                        <a:t>)</a:t>
                      </a:r>
                      <a:endParaRPr lang="en-IN" sz="1600" b="0" i="0" u="none" strike="noStrike" dirty="0">
                        <a:solidFill>
                          <a:srgbClr val="000000"/>
                        </a:solidFill>
                        <a:effectLst/>
                        <a:latin typeface="+mj-lt"/>
                      </a:endParaRPr>
                    </a:p>
                  </a:txBody>
                  <a:tcPr marL="9525" marR="9525" marT="9525" marB="0"/>
                </a:tc>
                <a:tc>
                  <a:txBody>
                    <a:bodyPr/>
                    <a:lstStyle/>
                    <a:p>
                      <a:pPr algn="just" fontAlgn="t"/>
                      <a:r>
                        <a:rPr lang="en-IN" sz="1600" b="0" i="0" u="none" strike="noStrike" dirty="0">
                          <a:solidFill>
                            <a:srgbClr val="000000"/>
                          </a:solidFill>
                          <a:effectLst/>
                          <a:latin typeface="+mj-lt"/>
                        </a:rPr>
                        <a:t>100643</a:t>
                      </a:r>
                    </a:p>
                  </a:txBody>
                  <a:tcPr marL="9525" marR="9525" marT="9525" marB="0"/>
                </a:tc>
                <a:tc>
                  <a:txBody>
                    <a:bodyPr/>
                    <a:lstStyle/>
                    <a:p>
                      <a:pPr algn="just" fontAlgn="t"/>
                      <a:r>
                        <a:rPr lang="en-IN" sz="1600" b="0" i="0" u="none" strike="noStrike" dirty="0">
                          <a:solidFill>
                            <a:srgbClr val="000000"/>
                          </a:solidFill>
                          <a:effectLst/>
                          <a:latin typeface="+mj-lt"/>
                        </a:rPr>
                        <a:t>-19.48</a:t>
                      </a:r>
                    </a:p>
                  </a:txBody>
                  <a:tcPr marL="9525" marR="9525" marT="9525" marB="0"/>
                </a:tc>
              </a:tr>
            </a:tbl>
          </a:graphicData>
        </a:graphic>
      </p:graphicFrame>
      <p:sp>
        <p:nvSpPr>
          <p:cNvPr id="5" name="Rectangle 4"/>
          <p:cNvSpPr/>
          <p:nvPr/>
        </p:nvSpPr>
        <p:spPr>
          <a:xfrm>
            <a:off x="236362" y="545086"/>
            <a:ext cx="11743972" cy="615553"/>
          </a:xfrm>
          <a:prstGeom prst="rect">
            <a:avLst/>
          </a:prstGeom>
        </p:spPr>
        <p:txBody>
          <a:bodyPr wrap="square">
            <a:spAutoFit/>
          </a:bodyPr>
          <a:lstStyle/>
          <a:p>
            <a:r>
              <a:rPr lang="en-US" sz="1600" dirty="0">
                <a:solidFill>
                  <a:srgbClr val="000000"/>
                </a:solidFill>
                <a:latin typeface="Roboto"/>
              </a:rPr>
              <a:t>We have analyzed the J</a:t>
            </a:r>
            <a:r>
              <a:rPr lang="en-US" sz="1600" dirty="0" smtClean="0">
                <a:solidFill>
                  <a:srgbClr val="000000"/>
                </a:solidFill>
                <a:latin typeface="Roboto"/>
              </a:rPr>
              <a:t>ensen's Alpha  </a:t>
            </a:r>
            <a:r>
              <a:rPr lang="en-US" sz="1600" dirty="0">
                <a:solidFill>
                  <a:srgbClr val="000000"/>
                </a:solidFill>
                <a:latin typeface="Roboto"/>
              </a:rPr>
              <a:t>of 34 mutual fund schemes for last 5 </a:t>
            </a:r>
            <a:r>
              <a:rPr lang="en-US" sz="1600" dirty="0" smtClean="0">
                <a:solidFill>
                  <a:srgbClr val="000000"/>
                </a:solidFill>
                <a:latin typeface="Roboto"/>
              </a:rPr>
              <a:t>years.</a:t>
            </a:r>
            <a:r>
              <a:rPr lang="en-US" sz="1600" dirty="0" smtClean="0"/>
              <a:t> </a:t>
            </a:r>
            <a:endParaRPr lang="en-US" sz="1600" dirty="0"/>
          </a:p>
          <a:p>
            <a:endParaRPr lang="en-IN" dirty="0"/>
          </a:p>
        </p:txBody>
      </p:sp>
    </p:spTree>
    <p:extLst>
      <p:ext uri="{BB962C8B-B14F-4D97-AF65-F5344CB8AC3E}">
        <p14:creationId xmlns:p14="http://schemas.microsoft.com/office/powerpoint/2010/main" val="316952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2355" y="417689"/>
            <a:ext cx="8985956" cy="1323439"/>
          </a:xfrm>
          <a:prstGeom prst="rect">
            <a:avLst/>
          </a:prstGeom>
          <a:noFill/>
        </p:spPr>
        <p:txBody>
          <a:bodyPr wrap="square" rtlCol="0">
            <a:spAutoFit/>
          </a:bodyPr>
          <a:lstStyle/>
          <a:p>
            <a:r>
              <a:rPr lang="en-IN" sz="8000" b="1" dirty="0" smtClean="0"/>
              <a:t>PART 2</a:t>
            </a:r>
            <a:endParaRPr lang="en-IN" sz="8000" b="1" dirty="0"/>
          </a:p>
        </p:txBody>
      </p:sp>
      <p:sp>
        <p:nvSpPr>
          <p:cNvPr id="5" name="TextBox 4"/>
          <p:cNvSpPr txBox="1"/>
          <p:nvPr/>
        </p:nvSpPr>
        <p:spPr>
          <a:xfrm>
            <a:off x="491490" y="1943100"/>
            <a:ext cx="11178540" cy="369332"/>
          </a:xfrm>
          <a:prstGeom prst="rect">
            <a:avLst/>
          </a:prstGeom>
          <a:noFill/>
        </p:spPr>
        <p:txBody>
          <a:bodyPr wrap="square" rtlCol="0">
            <a:spAutoFit/>
          </a:bodyPr>
          <a:lstStyle/>
          <a:p>
            <a:r>
              <a:rPr lang="en-US" dirty="0"/>
              <a:t>Feature importance of Age of Fund Family, Minimum Initial </a:t>
            </a:r>
            <a:r>
              <a:rPr lang="en-US" dirty="0" smtClean="0"/>
              <a:t>Investment on </a:t>
            </a:r>
            <a:endParaRPr lang="en-IN" dirty="0"/>
          </a:p>
        </p:txBody>
      </p:sp>
    </p:spTree>
    <p:extLst>
      <p:ext uri="{BB962C8B-B14F-4D97-AF65-F5344CB8AC3E}">
        <p14:creationId xmlns:p14="http://schemas.microsoft.com/office/powerpoint/2010/main" val="4035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3600" y="282221"/>
            <a:ext cx="1817512" cy="369332"/>
          </a:xfrm>
          <a:prstGeom prst="rect">
            <a:avLst/>
          </a:prstGeom>
          <a:noFill/>
        </p:spPr>
        <p:txBody>
          <a:bodyPr wrap="square" rtlCol="0">
            <a:spAutoFit/>
          </a:bodyPr>
          <a:lstStyle/>
          <a:p>
            <a:r>
              <a:rPr lang="en-IN" dirty="0" smtClean="0"/>
              <a:t>   Introduction</a:t>
            </a:r>
            <a:endParaRPr lang="en-IN" dirty="0"/>
          </a:p>
        </p:txBody>
      </p:sp>
      <p:sp>
        <p:nvSpPr>
          <p:cNvPr id="5" name="TextBox 4"/>
          <p:cNvSpPr txBox="1"/>
          <p:nvPr/>
        </p:nvSpPr>
        <p:spPr>
          <a:xfrm>
            <a:off x="79021" y="1416755"/>
            <a:ext cx="7123289" cy="461665"/>
          </a:xfrm>
          <a:prstGeom prst="rect">
            <a:avLst/>
          </a:prstGeom>
          <a:noFill/>
        </p:spPr>
        <p:txBody>
          <a:bodyPr wrap="square" rtlCol="0">
            <a:spAutoFit/>
          </a:bodyPr>
          <a:lstStyle/>
          <a:p>
            <a:r>
              <a:rPr lang="en-IN" sz="2400" b="1" dirty="0" smtClean="0"/>
              <a:t>Investigation of Mutual Fund Performance </a:t>
            </a:r>
            <a:endParaRPr lang="en-IN" sz="2400" b="1" dirty="0"/>
          </a:p>
        </p:txBody>
      </p:sp>
      <p:sp>
        <p:nvSpPr>
          <p:cNvPr id="6" name="TextBox 5"/>
          <p:cNvSpPr txBox="1"/>
          <p:nvPr/>
        </p:nvSpPr>
        <p:spPr>
          <a:xfrm>
            <a:off x="79021" y="2451712"/>
            <a:ext cx="11898489" cy="2862322"/>
          </a:xfrm>
          <a:prstGeom prst="rect">
            <a:avLst/>
          </a:prstGeom>
          <a:noFill/>
        </p:spPr>
        <p:txBody>
          <a:bodyPr wrap="square" rtlCol="0">
            <a:spAutoFit/>
          </a:bodyPr>
          <a:lstStyle/>
          <a:p>
            <a:r>
              <a:rPr lang="en-US" sz="1600" b="1" dirty="0" smtClean="0"/>
              <a:t>Comparison of performance of  open-ended</a:t>
            </a:r>
            <a:r>
              <a:rPr lang="en-US" sz="1600" b="1" dirty="0"/>
              <a:t>, growth and Dividend oriented equity schemes </a:t>
            </a:r>
            <a:r>
              <a:rPr lang="en-US" sz="1600" dirty="0"/>
              <a:t>for the last five years i.e. from January 2013 to December 2017 of transition economy for a total of 8 Mutual Fund </a:t>
            </a:r>
            <a:r>
              <a:rPr lang="en-US" sz="1600" dirty="0" smtClean="0"/>
              <a:t>Houses. </a:t>
            </a:r>
            <a:r>
              <a:rPr lang="en-US" sz="1600" b="1" dirty="0" smtClean="0"/>
              <a:t>Asset </a:t>
            </a:r>
            <a:r>
              <a:rPr lang="en-US" sz="1600" b="1" dirty="0"/>
              <a:t>under Management </a:t>
            </a:r>
            <a:r>
              <a:rPr lang="en-US" sz="1600" dirty="0"/>
              <a:t>(AUM) and </a:t>
            </a:r>
            <a:r>
              <a:rPr lang="en-US" sz="1600" b="1" dirty="0"/>
              <a:t>Net Asset Value </a:t>
            </a:r>
            <a:r>
              <a:rPr lang="en-US" sz="1600" dirty="0"/>
              <a:t>(NAV) growth values were used to compare the different fund </a:t>
            </a:r>
            <a:r>
              <a:rPr lang="en-US" sz="1600" dirty="0" smtClean="0"/>
              <a:t>houses and their scheme.</a:t>
            </a:r>
          </a:p>
          <a:p>
            <a:endParaRPr lang="en-US" sz="1600" dirty="0" smtClean="0"/>
          </a:p>
          <a:p>
            <a:r>
              <a:rPr lang="en-US" sz="1600" dirty="0" smtClean="0"/>
              <a:t>To investigate the better performance we also measure some other financial ratios i.e. </a:t>
            </a:r>
            <a:r>
              <a:rPr lang="en-US" sz="1600" b="1" dirty="0" smtClean="0"/>
              <a:t>Sharpe</a:t>
            </a:r>
            <a:r>
              <a:rPr lang="en-US" sz="1600" b="1" dirty="0"/>
              <a:t> </a:t>
            </a:r>
            <a:r>
              <a:rPr lang="en-US" sz="1600" b="1" dirty="0" smtClean="0"/>
              <a:t>ration </a:t>
            </a:r>
            <a:r>
              <a:rPr lang="en-US" sz="1600" b="1" dirty="0"/>
              <a:t>and Jensen’s </a:t>
            </a:r>
            <a:r>
              <a:rPr lang="en-US" sz="1600" b="1" dirty="0" smtClean="0"/>
              <a:t>alpha measure </a:t>
            </a:r>
            <a:r>
              <a:rPr lang="en-US" sz="1600" dirty="0" smtClean="0"/>
              <a:t> of each individuals scheme</a:t>
            </a:r>
          </a:p>
          <a:p>
            <a:endParaRPr lang="en-US" sz="1600" dirty="0"/>
          </a:p>
          <a:p>
            <a:r>
              <a:rPr lang="en-US" sz="1600" dirty="0" smtClean="0"/>
              <a:t>Feature importance of Age of Fund Family, Minimum Initial Investment on Net annual Return of each individual scheme and we also looked other Macro economical factor which influence the Net annual Return of Mutual </a:t>
            </a:r>
            <a:r>
              <a:rPr lang="en-US" sz="1600" dirty="0"/>
              <a:t>F</a:t>
            </a:r>
            <a:r>
              <a:rPr lang="en-US" sz="1600" dirty="0" smtClean="0"/>
              <a:t>und Industry. </a:t>
            </a:r>
          </a:p>
          <a:p>
            <a:endParaRPr lang="en-US" dirty="0"/>
          </a:p>
          <a:p>
            <a:endParaRPr lang="en-IN" dirty="0"/>
          </a:p>
        </p:txBody>
      </p:sp>
    </p:spTree>
    <p:extLst>
      <p:ext uri="{BB962C8B-B14F-4D97-AF65-F5344CB8AC3E}">
        <p14:creationId xmlns:p14="http://schemas.microsoft.com/office/powerpoint/2010/main" val="5547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49422" y="158045"/>
            <a:ext cx="2043289" cy="369332"/>
          </a:xfrm>
          <a:prstGeom prst="rect">
            <a:avLst/>
          </a:prstGeom>
          <a:noFill/>
        </p:spPr>
        <p:txBody>
          <a:bodyPr wrap="square" rtlCol="0">
            <a:spAutoFit/>
          </a:bodyPr>
          <a:lstStyle/>
          <a:p>
            <a:r>
              <a:rPr lang="en-IN" dirty="0" smtClean="0"/>
              <a:t>DATA Featuring </a:t>
            </a:r>
            <a:endParaRPr lang="en-IN" dirty="0"/>
          </a:p>
        </p:txBody>
      </p:sp>
      <p:sp>
        <p:nvSpPr>
          <p:cNvPr id="5" name="TextBox 4"/>
          <p:cNvSpPr txBox="1"/>
          <p:nvPr/>
        </p:nvSpPr>
        <p:spPr>
          <a:xfrm>
            <a:off x="541867" y="1354668"/>
            <a:ext cx="9832622" cy="923330"/>
          </a:xfrm>
          <a:prstGeom prst="rect">
            <a:avLst/>
          </a:prstGeom>
          <a:noFill/>
        </p:spPr>
        <p:txBody>
          <a:bodyPr wrap="square" rtlCol="0">
            <a:spAutoFit/>
          </a:bodyPr>
          <a:lstStyle/>
          <a:p>
            <a:r>
              <a:rPr lang="en-IN" dirty="0" smtClean="0"/>
              <a:t>We have separated </a:t>
            </a:r>
            <a:r>
              <a:rPr lang="en-IN" dirty="0"/>
              <a:t>t</a:t>
            </a:r>
            <a:r>
              <a:rPr lang="en-IN" dirty="0" smtClean="0"/>
              <a:t>he NAV data of 8 Mutual funds of each individual </a:t>
            </a:r>
            <a:r>
              <a:rPr lang="en-US" b="1" dirty="0" smtClean="0"/>
              <a:t>open-ended, growth and Dividend oriented equity schemes</a:t>
            </a:r>
            <a:r>
              <a:rPr lang="en-IN" dirty="0"/>
              <a:t> </a:t>
            </a:r>
            <a:r>
              <a:rPr lang="en-IN" dirty="0" smtClean="0"/>
              <a:t>and their AUM value from </a:t>
            </a:r>
            <a:r>
              <a:rPr lang="en-IN" sz="1400" b="1" i="1" dirty="0" smtClean="0"/>
              <a:t>amfiindia.com </a:t>
            </a:r>
            <a:r>
              <a:rPr lang="en-IN" dirty="0" err="1" smtClean="0"/>
              <a:t>Quarterily</a:t>
            </a:r>
            <a:r>
              <a:rPr lang="en-IN" dirty="0" smtClean="0"/>
              <a:t>. </a:t>
            </a:r>
            <a:endParaRPr lang="en-IN" dirty="0"/>
          </a:p>
          <a:p>
            <a:r>
              <a:rPr lang="en-IN" dirty="0" smtClean="0"/>
              <a:t>   </a:t>
            </a:r>
            <a:endParaRPr lang="en-IN" dirty="0"/>
          </a:p>
        </p:txBody>
      </p:sp>
      <p:sp>
        <p:nvSpPr>
          <p:cNvPr id="6" name="TextBox 5"/>
          <p:cNvSpPr txBox="1"/>
          <p:nvPr/>
        </p:nvSpPr>
        <p:spPr>
          <a:xfrm>
            <a:off x="541867" y="2277998"/>
            <a:ext cx="8263466" cy="3693319"/>
          </a:xfrm>
          <a:prstGeom prst="rect">
            <a:avLst/>
          </a:prstGeom>
          <a:noFill/>
        </p:spPr>
        <p:txBody>
          <a:bodyPr wrap="square" rtlCol="0">
            <a:spAutoFit/>
          </a:bodyPr>
          <a:lstStyle/>
          <a:p>
            <a:r>
              <a:rPr lang="en-IN" dirty="0" smtClean="0"/>
              <a:t>For Further performance comparisons </a:t>
            </a:r>
          </a:p>
          <a:p>
            <a:pPr marL="285750" indent="-285750">
              <a:buFont typeface="Arial" panose="020B0604020202020204" pitchFamily="34" charset="0"/>
              <a:buChar char="•"/>
            </a:pPr>
            <a:r>
              <a:rPr lang="en-IN" b="1" dirty="0" smtClean="0"/>
              <a:t>Age </a:t>
            </a:r>
            <a:r>
              <a:rPr lang="en-IN" b="1" dirty="0"/>
              <a:t>of </a:t>
            </a:r>
            <a:r>
              <a:rPr lang="en-IN" b="1" dirty="0" smtClean="0"/>
              <a:t>Fund</a:t>
            </a:r>
          </a:p>
          <a:p>
            <a:pPr marL="285750" indent="-285750">
              <a:buFont typeface="Arial" panose="020B0604020202020204" pitchFamily="34" charset="0"/>
              <a:buChar char="•"/>
            </a:pPr>
            <a:r>
              <a:rPr lang="en-IN" b="1" dirty="0" smtClean="0"/>
              <a:t>Minimum Initial investment</a:t>
            </a:r>
          </a:p>
          <a:p>
            <a:pPr marL="285750" indent="-285750">
              <a:buFont typeface="Arial" panose="020B0604020202020204" pitchFamily="34" charset="0"/>
              <a:buChar char="•"/>
            </a:pPr>
            <a:r>
              <a:rPr lang="en-IN" b="1" dirty="0" smtClean="0"/>
              <a:t>Expense Ratio</a:t>
            </a:r>
          </a:p>
          <a:p>
            <a:pPr marL="285750" indent="-285750">
              <a:buFont typeface="Arial" panose="020B0604020202020204" pitchFamily="34" charset="0"/>
              <a:buChar char="•"/>
            </a:pPr>
            <a:r>
              <a:rPr lang="en-IN" b="1" dirty="0" smtClean="0"/>
              <a:t>Commodity Exchange rate</a:t>
            </a:r>
            <a:endParaRPr lang="en-IN" dirty="0"/>
          </a:p>
          <a:p>
            <a:pPr marL="285750" indent="-285750">
              <a:buFont typeface="Arial" panose="020B0604020202020204" pitchFamily="34" charset="0"/>
              <a:buChar char="•"/>
            </a:pPr>
            <a:r>
              <a:rPr lang="en-IN" b="1" dirty="0"/>
              <a:t>Indian Stock indices</a:t>
            </a:r>
            <a:r>
              <a:rPr lang="en-IN" dirty="0"/>
              <a:t>: Nifty 50, Nifty Pharma, Nifty Banking etc. </a:t>
            </a:r>
          </a:p>
          <a:p>
            <a:pPr marL="285750" indent="-285750">
              <a:buFont typeface="Arial" panose="020B0604020202020204" pitchFamily="34" charset="0"/>
              <a:buChar char="•"/>
            </a:pPr>
            <a:r>
              <a:rPr lang="en-US" b="1" dirty="0"/>
              <a:t>US stock exchange</a:t>
            </a:r>
            <a:r>
              <a:rPr lang="en-US" dirty="0"/>
              <a:t>: S&amp;P 500 index, NASDAQ Composite, Dow Jones Industrial Average </a:t>
            </a:r>
          </a:p>
          <a:p>
            <a:pPr marL="285750" indent="-285750">
              <a:buFont typeface="Arial" panose="020B0604020202020204" pitchFamily="34" charset="0"/>
              <a:buChar char="•"/>
            </a:pPr>
            <a:r>
              <a:rPr lang="en-IN" b="1" dirty="0"/>
              <a:t>Macro &amp; Micro Economic factor </a:t>
            </a:r>
            <a:endParaRPr lang="en-IN" dirty="0"/>
          </a:p>
          <a:p>
            <a:pPr marL="285750" indent="-285750">
              <a:buFont typeface="Arial" panose="020B0604020202020204" pitchFamily="34" charset="0"/>
              <a:buChar char="•"/>
            </a:pPr>
            <a:r>
              <a:rPr lang="en-US" b="1" dirty="0"/>
              <a:t>Quarterly </a:t>
            </a:r>
            <a:r>
              <a:rPr lang="en-US" b="1" dirty="0" err="1"/>
              <a:t>AUM_Weighted_NAV</a:t>
            </a:r>
            <a:r>
              <a:rPr lang="en-US" b="1" dirty="0"/>
              <a:t> rate of return (%) sector </a:t>
            </a:r>
            <a:r>
              <a:rPr lang="en-US" b="1" dirty="0" smtClean="0"/>
              <a:t>wise</a:t>
            </a:r>
          </a:p>
          <a:p>
            <a:pPr marL="285750" indent="-285750">
              <a:buFont typeface="Arial" panose="020B0604020202020204" pitchFamily="34" charset="0"/>
              <a:buChar char="•"/>
            </a:pPr>
            <a:endParaRPr lang="en-IN" dirty="0" smtClean="0"/>
          </a:p>
          <a:p>
            <a:r>
              <a:rPr lang="en-IN" dirty="0" smtClean="0"/>
              <a:t>We have used all this data </a:t>
            </a:r>
            <a:r>
              <a:rPr lang="en-IN" dirty="0" err="1" smtClean="0"/>
              <a:t>quarterily</a:t>
            </a:r>
            <a:r>
              <a:rPr lang="en-IN" dirty="0" smtClean="0"/>
              <a:t> measure and compare performance of mutual fund scheme</a:t>
            </a:r>
            <a:endParaRPr lang="en-US" dirty="0"/>
          </a:p>
        </p:txBody>
      </p:sp>
    </p:spTree>
    <p:extLst>
      <p:ext uri="{BB962C8B-B14F-4D97-AF65-F5344CB8AC3E}">
        <p14:creationId xmlns:p14="http://schemas.microsoft.com/office/powerpoint/2010/main" val="136331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8294" y="2199739"/>
            <a:ext cx="9821334" cy="646331"/>
          </a:xfrm>
          <a:prstGeom prst="rect">
            <a:avLst/>
          </a:prstGeom>
          <a:noFill/>
        </p:spPr>
        <p:txBody>
          <a:bodyPr wrap="square" rtlCol="0">
            <a:spAutoFit/>
          </a:bodyPr>
          <a:lstStyle/>
          <a:p>
            <a:r>
              <a:rPr lang="en-IN" sz="3600" dirty="0" smtClean="0"/>
              <a:t>         Performance of Eight Mutual Funds House</a:t>
            </a:r>
            <a:endParaRPr lang="en-IN" sz="3600" dirty="0"/>
          </a:p>
        </p:txBody>
      </p:sp>
      <p:sp>
        <p:nvSpPr>
          <p:cNvPr id="5" name="TextBox 4"/>
          <p:cNvSpPr txBox="1"/>
          <p:nvPr/>
        </p:nvSpPr>
        <p:spPr>
          <a:xfrm>
            <a:off x="4131734" y="87672"/>
            <a:ext cx="3499555" cy="1323439"/>
          </a:xfrm>
          <a:prstGeom prst="rect">
            <a:avLst/>
          </a:prstGeom>
          <a:noFill/>
        </p:spPr>
        <p:txBody>
          <a:bodyPr wrap="square" rtlCol="0">
            <a:spAutoFit/>
          </a:bodyPr>
          <a:lstStyle/>
          <a:p>
            <a:r>
              <a:rPr lang="en-IN" sz="8000" b="1" dirty="0" smtClean="0"/>
              <a:t>PART 1</a:t>
            </a:r>
            <a:endParaRPr lang="en-IN" sz="8000" b="1" dirty="0"/>
          </a:p>
        </p:txBody>
      </p:sp>
      <p:sp>
        <p:nvSpPr>
          <p:cNvPr id="6" name="TextBox 5"/>
          <p:cNvSpPr txBox="1"/>
          <p:nvPr/>
        </p:nvSpPr>
        <p:spPr>
          <a:xfrm>
            <a:off x="1944369" y="3015404"/>
            <a:ext cx="6522297"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Based on Total AUM </a:t>
            </a:r>
          </a:p>
          <a:p>
            <a:pPr marL="285750" indent="-285750">
              <a:buFont typeface="Arial" panose="020B0604020202020204" pitchFamily="34" charset="0"/>
              <a:buChar char="•"/>
            </a:pPr>
            <a:r>
              <a:rPr lang="en-IN" dirty="0" smtClean="0"/>
              <a:t>Based of AUM weighted NAV rate of return</a:t>
            </a:r>
          </a:p>
          <a:p>
            <a:pPr marL="285750" indent="-285750">
              <a:buFont typeface="Arial" panose="020B0604020202020204" pitchFamily="34" charset="0"/>
              <a:buChar char="•"/>
            </a:pPr>
            <a:r>
              <a:rPr lang="en-IN" dirty="0" smtClean="0"/>
              <a:t>Based on Financial Ratio</a:t>
            </a:r>
            <a:r>
              <a:rPr lang="en-IN" dirty="0"/>
              <a:t> </a:t>
            </a:r>
            <a:r>
              <a:rPr lang="en-IN" dirty="0" smtClean="0"/>
              <a:t>i.e. Sharpe Ration, Jensen's alpha</a:t>
            </a:r>
            <a:endParaRPr lang="en-IN" dirty="0"/>
          </a:p>
        </p:txBody>
      </p:sp>
    </p:spTree>
    <p:extLst>
      <p:ext uri="{BB962C8B-B14F-4D97-AF65-F5344CB8AC3E}">
        <p14:creationId xmlns:p14="http://schemas.microsoft.com/office/powerpoint/2010/main" val="21577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637" y="91863"/>
            <a:ext cx="10932442" cy="584775"/>
          </a:xfrm>
          <a:prstGeom prst="rect">
            <a:avLst/>
          </a:prstGeom>
          <a:noFill/>
        </p:spPr>
        <p:txBody>
          <a:bodyPr wrap="square" rtlCol="0">
            <a:spAutoFit/>
          </a:bodyPr>
          <a:lstStyle/>
          <a:p>
            <a:r>
              <a:rPr lang="en-IN" sz="3200" dirty="0" smtClean="0"/>
              <a:t>              Comparison of Total AUM of eight Fund houses</a:t>
            </a:r>
            <a:endParaRPr lang="en-IN" sz="3200" dirty="0"/>
          </a:p>
        </p:txBody>
      </p:sp>
      <p:sp>
        <p:nvSpPr>
          <p:cNvPr id="6" name="TextBox 5"/>
          <p:cNvSpPr txBox="1"/>
          <p:nvPr/>
        </p:nvSpPr>
        <p:spPr>
          <a:xfrm>
            <a:off x="168770" y="970920"/>
            <a:ext cx="11189970" cy="646331"/>
          </a:xfrm>
          <a:prstGeom prst="rect">
            <a:avLst/>
          </a:prstGeom>
          <a:noFill/>
        </p:spPr>
        <p:txBody>
          <a:bodyPr wrap="square" rtlCol="0">
            <a:spAutoFit/>
          </a:bodyPr>
          <a:lstStyle/>
          <a:p>
            <a:r>
              <a:rPr lang="en-IN" dirty="0" smtClean="0"/>
              <a:t>We compared Total Asset Under Management  (AUM) Growth of all the 8 house, where AUM growth signifies the increasing trust and Positive sentiments of investor toward that particular Fund house. </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70" y="1785803"/>
            <a:ext cx="11853898" cy="4820737"/>
          </a:xfrm>
          <a:prstGeom prst="rect">
            <a:avLst/>
          </a:prstGeom>
        </p:spPr>
      </p:pic>
    </p:spTree>
    <p:extLst>
      <p:ext uri="{BB962C8B-B14F-4D97-AF65-F5344CB8AC3E}">
        <p14:creationId xmlns:p14="http://schemas.microsoft.com/office/powerpoint/2010/main" val="224432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0290" y="262890"/>
            <a:ext cx="7143750" cy="923330"/>
          </a:xfrm>
          <a:prstGeom prst="rect">
            <a:avLst/>
          </a:prstGeom>
          <a:noFill/>
        </p:spPr>
        <p:txBody>
          <a:bodyPr wrap="square" rtlCol="0">
            <a:spAutoFit/>
          </a:bodyPr>
          <a:lstStyle/>
          <a:p>
            <a:r>
              <a:rPr lang="en-IN" sz="5400" b="1" dirty="0" smtClean="0"/>
              <a:t>{CODE} and procedure</a:t>
            </a:r>
            <a:endParaRPr lang="en-IN" sz="5400" b="1" dirty="0"/>
          </a:p>
        </p:txBody>
      </p:sp>
      <p:sp>
        <p:nvSpPr>
          <p:cNvPr id="5" name="TextBox 4"/>
          <p:cNvSpPr txBox="1"/>
          <p:nvPr/>
        </p:nvSpPr>
        <p:spPr>
          <a:xfrm>
            <a:off x="0" y="5017770"/>
            <a:ext cx="12081510" cy="1846659"/>
          </a:xfrm>
          <a:prstGeom prst="rect">
            <a:avLst/>
          </a:prstGeom>
          <a:noFill/>
        </p:spPr>
        <p:txBody>
          <a:bodyPr wrap="square" rtlCol="0">
            <a:spAutoFit/>
          </a:bodyPr>
          <a:lstStyle/>
          <a:p>
            <a:r>
              <a:rPr lang="en-US" sz="2400" b="1" dirty="0" smtClean="0"/>
              <a:t>Result:</a:t>
            </a:r>
          </a:p>
          <a:p>
            <a:r>
              <a:rPr lang="en-US" dirty="0" smtClean="0"/>
              <a:t>The </a:t>
            </a:r>
            <a:r>
              <a:rPr lang="en-US" dirty="0"/>
              <a:t>above graph shows us the value of AUM over the years for the different fund houses. Looking at the total AUM value of each individual fund house, we observed that the AUM of SBI Mutual Fund increased significantly over the period of five years while some of the fund houses showed a steady growth except HDFC mutual fund which showed a decrease of the AUM value. It basically shows the increasing trust of investors in SBI Mutual Fund and thus the better performance of SBI mutual Fund compared to others.</a:t>
            </a:r>
            <a:endParaRPr lang="en-IN" dirty="0"/>
          </a:p>
        </p:txBody>
      </p:sp>
    </p:spTree>
    <p:extLst>
      <p:ext uri="{BB962C8B-B14F-4D97-AF65-F5344CB8AC3E}">
        <p14:creationId xmlns:p14="http://schemas.microsoft.com/office/powerpoint/2010/main" val="183047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7580" y="285750"/>
            <a:ext cx="4674870" cy="369332"/>
          </a:xfrm>
          <a:prstGeom prst="rect">
            <a:avLst/>
          </a:prstGeom>
          <a:noFill/>
        </p:spPr>
        <p:txBody>
          <a:bodyPr wrap="square" rtlCol="0">
            <a:spAutoFit/>
          </a:bodyPr>
          <a:lstStyle/>
          <a:p>
            <a:r>
              <a:rPr lang="en-IN" b="1" dirty="0" smtClean="0"/>
              <a:t>Performance comparisons </a:t>
            </a:r>
            <a:r>
              <a:rPr lang="en-IN" b="1" dirty="0" smtClean="0"/>
              <a:t>of NAV Growth rate  </a:t>
            </a:r>
            <a:endParaRPr lang="en-IN" b="1" dirty="0"/>
          </a:p>
        </p:txBody>
      </p:sp>
      <p:sp>
        <p:nvSpPr>
          <p:cNvPr id="3" name="TextBox 2"/>
          <p:cNvSpPr txBox="1"/>
          <p:nvPr/>
        </p:nvSpPr>
        <p:spPr>
          <a:xfrm>
            <a:off x="537210" y="743664"/>
            <a:ext cx="11075670" cy="2585323"/>
          </a:xfrm>
          <a:prstGeom prst="rect">
            <a:avLst/>
          </a:prstGeom>
          <a:noFill/>
        </p:spPr>
        <p:txBody>
          <a:bodyPr wrap="square" rtlCol="0">
            <a:spAutoFit/>
          </a:bodyPr>
          <a:lstStyle/>
          <a:p>
            <a:r>
              <a:rPr lang="en-IN" dirty="0" smtClean="0"/>
              <a:t>Each funds house have many scheme for specific sector like Pharma, FMCG etc. So we compared the sector performance of each houses instead to individual scheme. </a:t>
            </a:r>
          </a:p>
          <a:p>
            <a:r>
              <a:rPr lang="en-IN" dirty="0"/>
              <a:t>we measured </a:t>
            </a:r>
            <a:r>
              <a:rPr lang="en-IN" dirty="0" smtClean="0"/>
              <a:t>quarterly </a:t>
            </a:r>
            <a:r>
              <a:rPr lang="en-IN" dirty="0" err="1" smtClean="0"/>
              <a:t>AUM_weighted_NAV</a:t>
            </a:r>
            <a:r>
              <a:rPr lang="en-IN" dirty="0" smtClean="0"/>
              <a:t> </a:t>
            </a:r>
            <a:r>
              <a:rPr lang="en-IN" dirty="0"/>
              <a:t>growth rate of each sector i.e. Pharma &amp; Healthcare, Large Cap, Banking &amp; Finance, FMCG, Technology</a:t>
            </a:r>
            <a:r>
              <a:rPr lang="en-IN" dirty="0" smtClean="0"/>
              <a:t>. </a:t>
            </a:r>
            <a:r>
              <a:rPr lang="en-IN" dirty="0" err="1" smtClean="0"/>
              <a:t>AUM_weighted_NAV</a:t>
            </a:r>
            <a:r>
              <a:rPr lang="en-IN" dirty="0" smtClean="0"/>
              <a:t> helps to avoid the problem of having different number of scheme in each Mutual Fund house </a:t>
            </a:r>
          </a:p>
          <a:p>
            <a:endParaRPr lang="en-IN" dirty="0"/>
          </a:p>
          <a:p>
            <a:r>
              <a:rPr lang="en-US" dirty="0"/>
              <a:t>We compared these values to the benchmark index to understand which fund house sector is performing better relative to the other. A good mutual fund scheme is the one that consistently manages to outperform its benchmark over 3-5 years.</a:t>
            </a:r>
            <a:endParaRPr lang="en-IN" dirty="0"/>
          </a:p>
        </p:txBody>
      </p:sp>
      <p:sp>
        <p:nvSpPr>
          <p:cNvPr id="5" name="TextBox 4"/>
          <p:cNvSpPr txBox="1"/>
          <p:nvPr/>
        </p:nvSpPr>
        <p:spPr>
          <a:xfrm>
            <a:off x="4480560" y="4274820"/>
            <a:ext cx="7818120" cy="1446550"/>
          </a:xfrm>
          <a:prstGeom prst="rect">
            <a:avLst/>
          </a:prstGeom>
          <a:noFill/>
        </p:spPr>
        <p:txBody>
          <a:bodyPr wrap="square" rtlCol="0">
            <a:spAutoFit/>
          </a:bodyPr>
          <a:lstStyle/>
          <a:p>
            <a:r>
              <a:rPr lang="en-IN" sz="8800" dirty="0" smtClean="0"/>
              <a:t>{CODE}</a:t>
            </a:r>
            <a:endParaRPr lang="en-IN" sz="8800" dirty="0"/>
          </a:p>
        </p:txBody>
      </p:sp>
      <p:sp>
        <p:nvSpPr>
          <p:cNvPr id="6" name="Rectangle 5"/>
          <p:cNvSpPr/>
          <p:nvPr/>
        </p:nvSpPr>
        <p:spPr>
          <a:xfrm>
            <a:off x="3375191" y="3244334"/>
            <a:ext cx="5441618" cy="369332"/>
          </a:xfrm>
          <a:prstGeom prst="rect">
            <a:avLst/>
          </a:prstGeom>
        </p:spPr>
        <p:txBody>
          <a:bodyPr wrap="none">
            <a:spAutoFit/>
          </a:bodyPr>
          <a:lstStyle/>
          <a:p>
            <a:r>
              <a:rPr lang="en-IN" dirty="0"/>
              <a:t>To compare the Fund House based on NAV growth rate, </a:t>
            </a:r>
          </a:p>
        </p:txBody>
      </p:sp>
    </p:spTree>
    <p:extLst>
      <p:ext uri="{BB962C8B-B14F-4D97-AF65-F5344CB8AC3E}">
        <p14:creationId xmlns:p14="http://schemas.microsoft.com/office/powerpoint/2010/main" val="127642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2933" y="180622"/>
            <a:ext cx="2788355" cy="369332"/>
          </a:xfrm>
          <a:prstGeom prst="rect">
            <a:avLst/>
          </a:prstGeom>
          <a:noFill/>
        </p:spPr>
        <p:txBody>
          <a:bodyPr wrap="square" rtlCol="0">
            <a:spAutoFit/>
          </a:bodyPr>
          <a:lstStyle/>
          <a:p>
            <a:r>
              <a:rPr lang="en-IN" b="1" dirty="0" smtClean="0"/>
              <a:t>Pharma &amp; Healthcare</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9" y="778539"/>
            <a:ext cx="11751734" cy="5023949"/>
          </a:xfrm>
          <a:prstGeom prst="rect">
            <a:avLst/>
          </a:prstGeom>
        </p:spPr>
      </p:pic>
      <p:sp>
        <p:nvSpPr>
          <p:cNvPr id="6" name="TextBox 5"/>
          <p:cNvSpPr txBox="1"/>
          <p:nvPr/>
        </p:nvSpPr>
        <p:spPr>
          <a:xfrm>
            <a:off x="575733" y="5937955"/>
            <a:ext cx="10769600" cy="646331"/>
          </a:xfrm>
          <a:prstGeom prst="rect">
            <a:avLst/>
          </a:prstGeom>
          <a:noFill/>
        </p:spPr>
        <p:txBody>
          <a:bodyPr wrap="square" rtlCol="0">
            <a:spAutoFit/>
          </a:bodyPr>
          <a:lstStyle/>
          <a:p>
            <a:r>
              <a:rPr lang="en-US" dirty="0"/>
              <a:t>UTI Mutual fund perform better than NSE pharma Benchmark while TATA fund house performance is almost close enough and other fund house underperformed </a:t>
            </a:r>
            <a:endParaRPr lang="en-IN" dirty="0"/>
          </a:p>
        </p:txBody>
      </p:sp>
    </p:spTree>
    <p:extLst>
      <p:ext uri="{BB962C8B-B14F-4D97-AF65-F5344CB8AC3E}">
        <p14:creationId xmlns:p14="http://schemas.microsoft.com/office/powerpoint/2010/main" val="8963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96178" y="124178"/>
            <a:ext cx="4413955" cy="646331"/>
          </a:xfrm>
          <a:prstGeom prst="rect">
            <a:avLst/>
          </a:prstGeom>
          <a:noFill/>
        </p:spPr>
        <p:txBody>
          <a:bodyPr wrap="square" rtlCol="0">
            <a:spAutoFit/>
          </a:bodyPr>
          <a:lstStyle/>
          <a:p>
            <a:r>
              <a:rPr lang="en-IN" b="1" dirty="0" smtClean="0"/>
              <a:t>Banking &amp; Finance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77" y="596370"/>
            <a:ext cx="11627556" cy="5191125"/>
          </a:xfrm>
          <a:prstGeom prst="rect">
            <a:avLst/>
          </a:prstGeom>
        </p:spPr>
      </p:pic>
      <p:sp>
        <p:nvSpPr>
          <p:cNvPr id="6" name="TextBox 5"/>
          <p:cNvSpPr txBox="1"/>
          <p:nvPr/>
        </p:nvSpPr>
        <p:spPr>
          <a:xfrm>
            <a:off x="327377" y="5936521"/>
            <a:ext cx="11627556" cy="646331"/>
          </a:xfrm>
          <a:prstGeom prst="rect">
            <a:avLst/>
          </a:prstGeom>
          <a:noFill/>
        </p:spPr>
        <p:txBody>
          <a:bodyPr wrap="square" rtlCol="0">
            <a:spAutoFit/>
          </a:bodyPr>
          <a:lstStyle/>
          <a:p>
            <a:r>
              <a:rPr lang="en-US" dirty="0"/>
              <a:t>ICICI fund house performance is better while Aditya Birla Sun Life Mutual Fund performance is almost close </a:t>
            </a:r>
            <a:r>
              <a:rPr lang="en-US" dirty="0" smtClean="0"/>
              <a:t>enough to </a:t>
            </a:r>
            <a:r>
              <a:rPr lang="en-US" dirty="0" err="1" smtClean="0"/>
              <a:t>nse_bank</a:t>
            </a:r>
            <a:r>
              <a:rPr lang="en-US" dirty="0" smtClean="0"/>
              <a:t> benchmark </a:t>
            </a:r>
            <a:r>
              <a:rPr lang="en-US" dirty="0"/>
              <a:t>and other fund house </a:t>
            </a:r>
            <a:r>
              <a:rPr lang="en-US" dirty="0" smtClean="0"/>
              <a:t>underperformed. </a:t>
            </a:r>
            <a:endParaRPr lang="en-IN" dirty="0"/>
          </a:p>
        </p:txBody>
      </p:sp>
    </p:spTree>
    <p:extLst>
      <p:ext uri="{BB962C8B-B14F-4D97-AF65-F5344CB8AC3E}">
        <p14:creationId xmlns:p14="http://schemas.microsoft.com/office/powerpoint/2010/main" val="2908755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1419</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Roboto</vt:lpstr>
      <vt:lpstr>Office Theme</vt:lpstr>
      <vt:lpstr>Team 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6</dc:title>
  <dc:creator>uddeshya barnwal</dc:creator>
  <cp:lastModifiedBy>uddeshya barnwal</cp:lastModifiedBy>
  <cp:revision>27</cp:revision>
  <dcterms:created xsi:type="dcterms:W3CDTF">2018-02-02T17:56:42Z</dcterms:created>
  <dcterms:modified xsi:type="dcterms:W3CDTF">2018-02-03T08:55:07Z</dcterms:modified>
</cp:coreProperties>
</file>