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89999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질문 응답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1.클린로드는 주로 어디에 설치되는지? </a:t>
            </a:r>
            <a:r>
              <a:rPr lang="en-US" altLang="ko-KR"/>
              <a:t>:</a:t>
            </a:r>
            <a:r>
              <a:rPr lang="ko-KR" altLang="en-US">
                <a:solidFill>
                  <a:srgbClr val="ff0000"/>
                </a:solidFill>
              </a:rPr>
              <a:t>일반도로</a:t>
            </a:r>
            <a:endParaRPr lang="ko-KR" altLang="en-US"/>
          </a:p>
          <a:p>
            <a:pPr>
              <a:defRPr/>
            </a:pPr>
            <a:r>
              <a:rPr lang="ko-KR" altLang="en-US" sz="2235"/>
              <a:t>(국도 / 지방도 / 일반도 / 연결도/ 고속도로)</a:t>
            </a:r>
            <a:endParaRPr lang="ko-KR" altLang="en-US"/>
          </a:p>
          <a:p>
            <a:pPr>
              <a:defRPr/>
            </a:pPr>
            <a:r>
              <a:rPr lang="ko-KR" altLang="en-US"/>
              <a:t>2.수원지의 경우, 어느 것이 적합한지?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solidFill>
                  <a:srgbClr val="ff0000"/>
                </a:solidFill>
              </a:rPr>
              <a:t>일반적으로 지하철 유출수 사용</a:t>
            </a:r>
            <a:endParaRPr lang="ko-KR" altLang="en-US"/>
          </a:p>
          <a:p>
            <a:pPr>
              <a:defRPr/>
            </a:pPr>
            <a:r>
              <a:rPr lang="ko-KR" altLang="en-US" sz="2235"/>
              <a:t>(저수지, 하천, 댐 등등)</a:t>
            </a:r>
            <a:endParaRPr lang="ko-KR" altLang="en-US"/>
          </a:p>
          <a:p>
            <a:pPr>
              <a:defRPr/>
            </a:pPr>
            <a:r>
              <a:rPr lang="ko-KR" altLang="en-US"/>
              <a:t>3. 클린로드 가동시간이나 가동횟수에 대해서 알 수 있는지? </a:t>
            </a:r>
            <a:endParaRPr lang="ko-KR" altLang="en-US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:</a:t>
            </a:r>
            <a:r>
              <a:rPr lang="ko-KR" altLang="en-US">
                <a:solidFill>
                  <a:srgbClr val="ff0000"/>
                </a:solidFill>
              </a:rPr>
              <a:t> 지자체별로 상이하나 일반적으로 일일 2~4회</a:t>
            </a:r>
            <a:endParaRPr lang="ko-KR" altLang="en-US">
              <a:solidFill>
                <a:srgbClr val="ff0000"/>
              </a:solidFill>
            </a:endParaRPr>
          </a:p>
          <a:p>
            <a:pPr>
              <a:defRPr/>
            </a:pPr>
            <a:endParaRPr lang="ko-KR" altLang="en-US">
              <a:solidFill>
                <a:srgbClr val="ff0000"/>
              </a:solidFill>
            </a:endParaRPr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질문 응답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600"/>
              <a:t>4. 열섬현상 완화하기 위해 하절기에 많이 사용하는 것으로 알고 있는데, 동절기에도 사용하는지?(하절기와 동절기 가동시간 / 가동횟수)</a:t>
            </a:r>
            <a:endParaRPr lang="ko-KR" altLang="en-US" sz="2600"/>
          </a:p>
          <a:p>
            <a:pPr>
              <a:defRPr/>
            </a:pPr>
            <a:r>
              <a:rPr lang="en-US" altLang="ko-KR" sz="2600">
                <a:solidFill>
                  <a:srgbClr val="ff0000"/>
                </a:solidFill>
              </a:rPr>
              <a:t>:</a:t>
            </a:r>
            <a:r>
              <a:rPr lang="ko-KR" altLang="en-US" sz="2600">
                <a:solidFill>
                  <a:srgbClr val="ff0000"/>
                </a:solidFill>
              </a:rPr>
              <a:t> 클린로드는 도로의 비산먼지 방지 및 열섬현상 2가지의 주요 목적이 있으며, 동절기에는 비산먼지 방지 및 염수를 분사하여 도로 제설 및 결빙을 방지하기 위한 목적으로 사용됨.</a:t>
            </a:r>
            <a:endParaRPr lang="ko-KR" altLang="en-US" sz="2600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 sz="2600"/>
              <a:t>5. 클린로드 한대당 설치, 유지 비용</a:t>
            </a:r>
            <a:endParaRPr lang="en-US" altLang="ko-KR" sz="2600"/>
          </a:p>
          <a:p>
            <a:pPr>
              <a:defRPr/>
            </a:pPr>
            <a:r>
              <a:rPr lang="en-US" altLang="ko-KR" sz="2600">
                <a:solidFill>
                  <a:srgbClr val="ff0000"/>
                </a:solidFill>
              </a:rPr>
              <a:t>:</a:t>
            </a:r>
            <a:r>
              <a:rPr lang="ko-KR" altLang="en-US" sz="2600">
                <a:solidFill>
                  <a:srgbClr val="ff0000"/>
                </a:solidFill>
              </a:rPr>
              <a:t>일반적으로 개소당 2,500만원, 일일 유지비용은 개소당 3,000원 수준</a:t>
            </a:r>
            <a:endParaRPr lang="ko-KR" altLang="en-US" sz="2600"/>
          </a:p>
          <a:p>
            <a:pPr>
              <a:defRPr/>
            </a:pPr>
            <a:endParaRPr lang="ko-KR" altLang="en-US" sz="26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질문 응답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6. 클린로드가 설치 불가능한 도로</a:t>
            </a:r>
            <a:endParaRPr lang="en-US" altLang="ko-KR"/>
          </a:p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:</a:t>
            </a:r>
            <a:r>
              <a:rPr lang="ko-KR" altLang="en-US">
                <a:solidFill>
                  <a:srgbClr val="ff0000"/>
                </a:solidFill>
              </a:rPr>
              <a:t> 환경 일반적으로 설치 불가능한 도로 환경은 없음</a:t>
            </a:r>
            <a:endParaRPr lang="ko-KR" altLang="en-US"/>
          </a:p>
          <a:p>
            <a:pPr>
              <a:defRPr/>
            </a:pPr>
            <a:r>
              <a:rPr lang="ko-KR" altLang="en-US" sz="2000"/>
              <a:t>(차선의 폭, 고지대 등등)</a:t>
            </a:r>
            <a:endParaRPr lang="ko-KR" altLang="en-US"/>
          </a:p>
          <a:p>
            <a:pPr>
              <a:defRPr/>
            </a:pPr>
            <a:r>
              <a:rPr lang="ko-KR" altLang="en-US"/>
              <a:t>7. 클린로드 완공 기간은 어느 정도인가?</a:t>
            </a:r>
            <a:endParaRPr lang="ko-KR" altLang="en-US"/>
          </a:p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:</a:t>
            </a:r>
            <a:r>
              <a:rPr lang="ko-KR" altLang="en-US">
                <a:solidFill>
                  <a:srgbClr val="ff0000"/>
                </a:solidFill>
              </a:rPr>
              <a:t> 일반적으로 1~2개월의 공사기간이 필요함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의문점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/>
            </a:pPr>
            <a:endParaRPr lang="ko-KR" altLang="en-US"/>
          </a:p>
          <a:p>
            <a:pPr algn="ctr">
              <a:defRPr/>
            </a:pPr>
            <a:r>
              <a:rPr lang="ko-KR" altLang="en-US" sz="3600"/>
              <a:t>연구원 마다 클링로드에 관한 지식 수준 상이</a:t>
            </a:r>
            <a:r>
              <a:rPr lang="en-US" altLang="ko-KR" sz="3600"/>
              <a:t>:</a:t>
            </a:r>
            <a:endParaRPr lang="en-US" altLang="ko-KR" sz="3600"/>
          </a:p>
          <a:p>
            <a:pPr marL="0" indent="0" algn="ctr">
              <a:buNone/>
              <a:defRPr/>
            </a:pPr>
            <a:r>
              <a:rPr lang="ko-KR" altLang="en-US" sz="3600">
                <a:solidFill>
                  <a:srgbClr val="ff0000"/>
                </a:solidFill>
              </a:rPr>
              <a:t>    중요도를 동일하게 반영해야 하는가</a:t>
            </a:r>
            <a:r>
              <a:rPr lang="en-US" altLang="ko-KR" sz="3600">
                <a:solidFill>
                  <a:srgbClr val="ff0000"/>
                </a:solidFill>
              </a:rPr>
              <a:t>?</a:t>
            </a:r>
            <a:r>
              <a:rPr lang="ko-KR" altLang="en-US" sz="3600">
                <a:solidFill>
                  <a:srgbClr val="ff0000"/>
                </a:solidFill>
              </a:rPr>
              <a:t> </a:t>
            </a:r>
            <a:endParaRPr lang="ko-KR" altLang="en-US" sz="3600">
              <a:solidFill>
                <a:srgbClr val="ff0000"/>
              </a:solidFill>
            </a:endParaRPr>
          </a:p>
          <a:p>
            <a:pPr algn="ctr">
              <a:defRPr/>
            </a:pPr>
            <a:endParaRPr lang="ko-KR" altLang="en-US" sz="3600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783950" y="1708439"/>
            <a:ext cx="6489379" cy="4525963"/>
          </a:xfrm>
          <a:prstGeom prst="rect">
            <a:avLst/>
          </a:prstGeom>
        </p:spPr>
      </p:pic>
      <p:sp>
        <p:nvSpPr>
          <p:cNvPr id="4" name="제목 1"/>
          <p:cNvSpPr/>
          <p:nvPr/>
        </p:nvSpPr>
        <p:spPr>
          <a:xfrm>
            <a:off x="7774996" y="1549400"/>
            <a:ext cx="3417094" cy="484404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AHP &gt;=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0.5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사업 시행 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1"/>
          <p:cNvSpPr/>
          <p:nvPr/>
        </p:nvSpPr>
        <p:spPr>
          <a:xfrm>
            <a:off x="8404510" y="1484456"/>
            <a:ext cx="3417094" cy="484404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j-lt"/>
                <a:ea typeface="+mj-ea"/>
                <a:cs typeface="+mj-cs"/>
              </a:rPr>
              <a:t>회색영역 설정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dk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j-lt"/>
                <a:ea typeface="+mj-ea"/>
                <a:cs typeface="+mj-cs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j-lt"/>
                <a:ea typeface="+mj-ea"/>
                <a:cs typeface="+mj-cs"/>
              </a:rPr>
              <a:t>0.5 – 0.05 &lt; AHP 종합평점 &lt; 0.5 + 0.05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dk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j-lt"/>
                <a:ea typeface="+mj-ea"/>
                <a:cs typeface="+mj-cs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chemeClr val="dk1"/>
                </a:solidFill>
                <a:latin typeface="+mj-lt"/>
                <a:ea typeface="+mj-ea"/>
                <a:cs typeface="+mj-cs"/>
              </a:rPr>
              <a:t>회색영역에서의 결론에 신중 필요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dk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643495"/>
            <a:ext cx="7794912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AHP </a:t>
            </a:r>
            <a:r>
              <a:rPr lang="ko-KR" altLang="en-US"/>
              <a:t>설문지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28178" y="1569081"/>
            <a:ext cx="3939956" cy="4525963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16010" y="1557581"/>
            <a:ext cx="3959979" cy="454896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46362" y="1569081"/>
            <a:ext cx="4189658" cy="4812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클링로드 질문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1.클린로드는 주로 어디에 설치되는지?</a:t>
            </a:r>
            <a:endParaRPr lang="ko-KR" altLang="en-US"/>
          </a:p>
          <a:p>
            <a:pPr>
              <a:defRPr/>
            </a:pPr>
            <a:r>
              <a:rPr lang="ko-KR" altLang="en-US" sz="1935"/>
              <a:t>(국도 / 지방도 / 일반도 / 연결도/ 고속도로)</a:t>
            </a:r>
            <a:endParaRPr lang="ko-KR" altLang="en-US"/>
          </a:p>
          <a:p>
            <a:pPr>
              <a:defRPr/>
            </a:pPr>
            <a:r>
              <a:rPr lang="ko-KR" altLang="en-US"/>
              <a:t>2.수원지의 경우, 어느 것이 적합한지?</a:t>
            </a:r>
            <a:endParaRPr lang="ko-KR" altLang="en-US"/>
          </a:p>
          <a:p>
            <a:pPr>
              <a:defRPr/>
            </a:pPr>
            <a:r>
              <a:rPr lang="ko-KR" altLang="en-US" sz="2193"/>
              <a:t>(저수지, 하천, 댐 등등)</a:t>
            </a:r>
            <a:endParaRPr lang="ko-KR" altLang="en-US" sz="2193"/>
          </a:p>
          <a:p>
            <a:pPr marL="0" indent="0">
              <a:buNone/>
              <a:defRPr/>
            </a:pPr>
            <a:endParaRPr lang="ko-KR" altLang="en-US" sz="2193"/>
          </a:p>
          <a:p>
            <a:pPr>
              <a:defRPr/>
            </a:pPr>
            <a:r>
              <a:rPr lang="ko-KR" altLang="en-US"/>
              <a:t>3. 클린로드 가동시간이나 가동횟수에 대해서 알 수 있는지?</a:t>
            </a:r>
            <a:endParaRPr lang="ko-KR" altLang="en-US"/>
          </a:p>
          <a:p>
            <a:pPr>
              <a:defRPr/>
            </a:pPr>
            <a:endParaRPr lang="ko-KR" altLang="en-US" sz="1400"/>
          </a:p>
          <a:p>
            <a:pPr>
              <a:defRPr/>
            </a:pPr>
            <a:r>
              <a:rPr lang="ko-KR" altLang="en-US"/>
              <a:t>4. 열섬현상 완화하기 위해 하절기에 많이 사용하는 것으로 알고 있는데, 동절기에도 사용하는지?</a:t>
            </a:r>
            <a:endParaRPr lang="ko-KR" altLang="en-US"/>
          </a:p>
          <a:p>
            <a:pPr>
              <a:defRPr/>
            </a:pPr>
            <a:r>
              <a:rPr lang="ko-KR" altLang="en-US" sz="2100"/>
              <a:t>(하절기와 동절기 가동시간 / 가동횟수)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클링로드 질문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5. 클린로드 한대당 설치, 유지 비용</a:t>
            </a:r>
            <a:endParaRPr lang="ko-KR" altLang="en-US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r>
              <a:rPr lang="ko-KR" altLang="en-US"/>
              <a:t>6. 클린로드가 설치 불가능한 도로 환경</a:t>
            </a:r>
            <a:endParaRPr lang="ko-KR" altLang="en-US"/>
          </a:p>
          <a:p>
            <a:pPr>
              <a:defRPr/>
            </a:pPr>
            <a:r>
              <a:rPr lang="ko-KR" altLang="en-US" sz="2200"/>
              <a:t>(차선의 폭, 고지대 등등)</a:t>
            </a:r>
            <a:endParaRPr lang="ko-KR" altLang="en-US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ko-KR" altLang="en-US"/>
              <a:t>7. 클린로드 완공 기간은 어느 정도인가?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AHP </a:t>
            </a:r>
            <a:r>
              <a:rPr lang="ko-KR" altLang="en-US"/>
              <a:t>참여자 기준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도로교통 분야 연구원 및 교수</a:t>
            </a:r>
            <a:r>
              <a:rPr lang="en-US" altLang="ko-KR"/>
              <a:t>(</a:t>
            </a:r>
            <a:r>
              <a:rPr lang="ko-KR" altLang="en-US"/>
              <a:t>박사 학위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도로 교통 분야 </a:t>
            </a:r>
            <a:r>
              <a:rPr lang="en-US" altLang="ko-KR"/>
              <a:t>3</a:t>
            </a:r>
            <a:r>
              <a:rPr lang="ko-KR" altLang="en-US"/>
              <a:t>년 이상 재직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선정 기관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대구 경북 연구원</a:t>
            </a:r>
            <a:endParaRPr lang="ko-KR" altLang="en-US"/>
          </a:p>
          <a:p>
            <a:pPr>
              <a:defRPr/>
            </a:pPr>
            <a:r>
              <a:rPr lang="ko-KR" altLang="en-US"/>
              <a:t>한국교통연구원</a:t>
            </a:r>
            <a:endParaRPr lang="ko-KR" altLang="en-US"/>
          </a:p>
          <a:p>
            <a:pPr>
              <a:defRPr/>
            </a:pPr>
            <a:r>
              <a:rPr lang="ko-KR" altLang="en-US"/>
              <a:t>도로교통 연구원</a:t>
            </a:r>
            <a:endParaRPr lang="ko-KR" altLang="en-US"/>
          </a:p>
          <a:p>
            <a:pPr>
              <a:defRPr/>
            </a:pPr>
            <a:r>
              <a:rPr lang="ko-KR" altLang="en-US"/>
              <a:t>서울연구원 도시교통연구부</a:t>
            </a:r>
            <a:endParaRPr lang="ko-KR" altLang="en-US"/>
          </a:p>
          <a:p>
            <a:pPr>
              <a:defRPr/>
            </a:pPr>
            <a:r>
              <a:rPr lang="ko-KR" altLang="en-US"/>
              <a:t>교통환경정책연구소 </a:t>
            </a:r>
            <a:endParaRPr lang="ko-KR" altLang="en-US"/>
          </a:p>
          <a:p>
            <a:pPr>
              <a:defRPr/>
            </a:pPr>
            <a:r>
              <a:rPr lang="ko-KR" altLang="en-US"/>
              <a:t>서울시 도로관리과</a:t>
            </a:r>
            <a:endParaRPr lang="ko-KR" altLang="en-US"/>
          </a:p>
          <a:p>
            <a:pPr>
              <a:defRPr/>
            </a:pPr>
            <a:r>
              <a:rPr lang="ko-KR" altLang="en-US"/>
              <a:t>대구시 교통정책과   </a:t>
            </a:r>
            <a:endParaRPr lang="ko-KR" altLang="en-US"/>
          </a:p>
          <a:p>
            <a:pPr>
              <a:defRPr/>
            </a:pPr>
            <a:r>
              <a:rPr lang="ko-KR" altLang="en-US"/>
              <a:t>한국국립교통대학원 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6096000" y="2277485"/>
            <a:ext cx="2678906" cy="273843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제목 1"/>
          <p:cNvSpPr/>
          <p:nvPr/>
        </p:nvSpPr>
        <p:spPr>
          <a:xfrm>
            <a:off x="8536780" y="1282121"/>
            <a:ext cx="3417094" cy="484404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총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8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개 기관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연구원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곳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연구소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곳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지자체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곳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교육기관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곳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대학원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선정 기관</a:t>
            </a:r>
            <a:endParaRPr lang="ko-KR" altLang="en-US"/>
          </a:p>
        </p:txBody>
      </p:sp>
      <p:sp>
        <p:nvSpPr>
          <p:cNvPr id="4" name="제목 1"/>
          <p:cNvSpPr/>
          <p:nvPr/>
        </p:nvSpPr>
        <p:spPr>
          <a:xfrm>
            <a:off x="609599" y="1417638"/>
            <a:ext cx="3417094" cy="484404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대구 경북 연구원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연구원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분 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제목 1"/>
          <p:cNvSpPr/>
          <p:nvPr/>
        </p:nvSpPr>
        <p:spPr>
          <a:xfrm>
            <a:off x="4268390" y="1600200"/>
            <a:ext cx="3417094" cy="484404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1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한국국립</a:t>
            </a:r>
            <a:endParaRPr xmlns:mc="http://schemas.openxmlformats.org/markup-compatibility/2006" xmlns:hp="http://schemas.haansoft.com/office/presentation/8.0" kumimoji="0" lang="ko-KR" altLang="en-US" sz="31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1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교통대학원 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교수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분 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&gt;&gt;&gt; (3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분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제목 1"/>
          <p:cNvSpPr/>
          <p:nvPr/>
        </p:nvSpPr>
        <p:spPr>
          <a:xfrm>
            <a:off x="7916896" y="1740910"/>
            <a:ext cx="3417094" cy="484404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ko-KR" altLang="en-US" sz="3100"/>
              <a:t>서울연구원 </a:t>
            </a:r>
            <a:endParaRPr lang="ko-KR" altLang="en-US" sz="3100"/>
          </a:p>
          <a:p>
            <a:pPr algn="ctr">
              <a:defRPr/>
            </a:pPr>
            <a:r>
              <a:rPr lang="ko-KR" altLang="en-US" sz="3100"/>
              <a:t>도시 교통 연구부</a:t>
            </a:r>
            <a:endParaRPr lang="ko-KR" altLang="en-US" sz="3000"/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연구위원 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분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연구원 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분 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&gt;&gt;&gt;</a:t>
            </a: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총 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10</a:t>
            </a: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분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1"/>
          <p:cNvSpPr/>
          <p:nvPr/>
        </p:nvSpPr>
        <p:spPr>
          <a:xfrm>
            <a:off x="609599" y="1417638"/>
            <a:ext cx="3417094" cy="484404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도로교통 연구원 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RETRY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제목 1"/>
          <p:cNvSpPr/>
          <p:nvPr/>
        </p:nvSpPr>
        <p:spPr>
          <a:xfrm>
            <a:off x="4026693" y="1417637"/>
            <a:ext cx="3417094" cy="484404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한국교통연구원 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RETRY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제목 1"/>
          <p:cNvSpPr/>
          <p:nvPr/>
        </p:nvSpPr>
        <p:spPr>
          <a:xfrm>
            <a:off x="7443788" y="1417638"/>
            <a:ext cx="3417094" cy="484404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교통환경정책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연구소 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제목 1"/>
          <p:cNvSpPr/>
          <p:nvPr/>
        </p:nvSpPr>
        <p:spPr>
          <a:xfrm>
            <a:off x="609599" y="3157754"/>
            <a:ext cx="3417094" cy="484404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서울시 도로관리과  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RETRY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제목 1"/>
          <p:cNvSpPr/>
          <p:nvPr/>
        </p:nvSpPr>
        <p:spPr>
          <a:xfrm>
            <a:off x="4026693" y="3157754"/>
            <a:ext cx="3417094" cy="484404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대구시 교통정책과  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TRY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AHP</a:t>
            </a:r>
            <a:r>
              <a:rPr lang="ko-KR" altLang="en-US"/>
              <a:t> 설문 응답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1344471"/>
            <a:ext cx="4198435" cy="514998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46548" y="1652316"/>
            <a:ext cx="4404742" cy="4842138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28716" y="1417638"/>
            <a:ext cx="4079583" cy="52033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291</ep:Words>
  <ep:PresentationFormat>화면 슬라이드 쇼(4:3)</ep:PresentationFormat>
  <ep:Paragraphs>84</ep:Paragraphs>
  <ep:Slides>15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한컴오피스</vt:lpstr>
      <vt:lpstr>슬라이드 1</vt:lpstr>
      <vt:lpstr>AHP 설문지</vt:lpstr>
      <vt:lpstr>클링로드 질문</vt:lpstr>
      <vt:lpstr>클링로드 질문</vt:lpstr>
      <vt:lpstr>AHP 참여자 기준</vt:lpstr>
      <vt:lpstr>선정 기관</vt:lpstr>
      <vt:lpstr>선정 기관</vt:lpstr>
      <vt:lpstr>슬라이드 8</vt:lpstr>
      <vt:lpstr>AHP 설문 응답</vt:lpstr>
      <vt:lpstr>질문 응답</vt:lpstr>
      <vt:lpstr>질문 응답</vt:lpstr>
      <vt:lpstr>질문 응답</vt:lpstr>
      <vt:lpstr>의문점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2021-09-23T10:41:51.543</dcterms:created>
  <dc:creator>User</dc:creator>
  <cp:lastModifiedBy>User</cp:lastModifiedBy>
  <dcterms:modified xsi:type="dcterms:W3CDTF">2021-09-23T13:10:40.010</dcterms:modified>
  <cp:revision>22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