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77" r:id="rId4"/>
    <p:sldId id="279" r:id="rId5"/>
    <p:sldId id="280" r:id="rId6"/>
    <p:sldId id="278" r:id="rId7"/>
    <p:sldId id="562" r:id="rId8"/>
    <p:sldId id="494" r:id="rId9"/>
    <p:sldId id="560" r:id="rId10"/>
    <p:sldId id="561" r:id="rId11"/>
    <p:sldId id="563" r:id="rId12"/>
    <p:sldId id="564" r:id="rId13"/>
    <p:sldId id="264" r:id="rId14"/>
    <p:sldId id="551" r:id="rId15"/>
    <p:sldId id="565" r:id="rId16"/>
    <p:sldId id="566" r:id="rId17"/>
    <p:sldId id="513" r:id="rId18"/>
    <p:sldId id="567" r:id="rId19"/>
    <p:sldId id="568" r:id="rId20"/>
    <p:sldId id="569" r:id="rId21"/>
    <p:sldId id="570" r:id="rId22"/>
    <p:sldId id="571" r:id="rId23"/>
    <p:sldId id="262" r:id="rId24"/>
    <p:sldId id="267" r:id="rId25"/>
    <p:sldId id="269" r:id="rId26"/>
    <p:sldId id="271" r:id="rId27"/>
    <p:sldId id="275" r:id="rId28"/>
    <p:sldId id="272" r:id="rId29"/>
    <p:sldId id="270" r:id="rId30"/>
    <p:sldId id="276" r:id="rId31"/>
    <p:sldId id="273" r:id="rId32"/>
    <p:sldId id="274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5527" autoAdjust="0"/>
  </p:normalViewPr>
  <p:slideViewPr>
    <p:cSldViewPr snapToGrid="0">
      <p:cViewPr varScale="1">
        <p:scale>
          <a:sx n="86" d="100"/>
          <a:sy n="86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A2432-E0CD-4C62-B98F-3688A802F04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624B-5639-4DAB-8EFC-5A483E83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6F794D9E-37EF-4632-BC26-F694521016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6125"/>
            <a:ext cx="6621463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972F67F0-CBF8-4F52-BD13-05B7147767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EE9616B0-915E-44FA-9F8E-E405C3ABA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42E9A1-4B90-4F60-8462-FC28000F4A10}" type="slidenum">
              <a:rPr lang="de-CH" altLang="en-US">
                <a:latin typeface="Calibri" panose="020F0502020204030204" pitchFamily="34" charset="0"/>
              </a:rPr>
              <a:pPr/>
              <a:t>14</a:t>
            </a:fld>
            <a:endParaRPr lang="de-CH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C79E-DA30-4F88-9F17-1A5CAB694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517CA-FCC4-4973-AECC-14833AEB3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326B-B02C-4D61-95CB-B4552564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51A-F083-47FB-97DC-3A0735B72298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00C7-0C70-4C83-A373-95B2DDDF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949F-B91B-47B5-87DF-E2E767C0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8D3-E55B-46F0-A7C9-7E11A254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7C624-33DE-4C28-914D-AB86BC098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70D5-87D9-4A1C-BEFF-B5594F31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DE2-A498-42B8-993D-A5B9400B9F1F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875F-B0B9-4B59-98AB-920C6739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A4A6-191D-4296-9661-5F0D8B86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FD129-5177-468B-8F2E-0605CD340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87BB5-1FF2-467C-A469-FAC2EF7F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1E51-8024-4466-A7C2-FC0B60B1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1419-484C-460E-BEB3-43996858DEE8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A398-9ED8-48A6-BE02-288C0319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2AFA-D34B-4719-B048-F1EAD3C7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2024064"/>
            <a:ext cx="113284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15" y="6308726"/>
            <a:ext cx="4278151" cy="46831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76392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DDA7-218F-4A33-ABBA-CC751D2C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C257-01FC-4E0B-B7FE-CDF778E5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8AAF-A8C7-42D3-8E48-239C8B11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509-D5E9-42A3-B57D-0F66401D48D5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E6A3-D49A-4162-AF76-CBA1456E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F53C-A42D-4F7B-B120-3F7FA4F1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686C-F639-47FE-A40F-8054FD5C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D701-FAB0-424F-970C-3D030BA8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4AEA-8246-461A-8A97-287F4C1D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9B90-4891-4FD7-BF81-E971715E9337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8B12-7F65-45CE-803C-34E45A0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C5F4F-BDAA-415F-A0A5-49AE5806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381F-70C9-4C85-BC13-2F3620D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E245-E9B1-43C4-8A53-C8D986A7B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057C0-5FF8-4352-B385-71E94175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B9829-9A23-4DAC-8F6B-F9ED8495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65F1-07DA-460E-8944-D6959C40EC3B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3B03-9694-4323-8A48-A80FE110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5239B-5149-4DC0-B7A4-A488C877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28B3-7A00-47C3-9553-F3177DBE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5BC9-63D3-4DBF-9F42-F7B9260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80D6F-EB92-475F-9D9A-909AD462D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6A8E3-A24E-488A-B6A2-03EE13F94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91C3B-D2B0-4CDE-A3B8-B5578C46E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9156A-D4AF-4E3A-B75C-8FE4F627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01A6-D8ED-402E-9DEA-BA4DE14115F5}" type="datetime1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FE620-4A5C-4DE4-9F45-9EF6118C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5DFB9-22B9-4182-8413-E5450163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6240-6961-430A-8AD8-7BB24EE9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EB538-C577-4C49-B9E3-D3480E07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E043-702F-4E4B-89E3-8BA5D76C5B98}" type="datetime1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CB9AB-A103-422E-819E-B56E5B05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54B5B-2334-4C17-8FE7-440CE66E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5EE39-289B-40C0-9231-F09654C4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9CD8-8BA2-40AE-A8D7-AAB58AB59A0A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548CF-90C5-4E5C-B1D0-6A602787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FE91C-6FC3-4CA7-AAE9-CB15311A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828-3924-41F1-9B6C-9BF7B6C4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2ABB-98A2-438C-A25A-63C5EF43B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71011-1CB1-4AF4-9827-99D490DA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33B-6B2F-4405-9F27-6179F528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280E-B846-4B65-953D-12AEEAB37A3D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2E643-6900-4927-B65D-B24959D3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C6843-C415-4B78-9711-E9B6C61C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D1BB-7821-4DDE-8857-29ADBCDB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9243A-A9F6-4D5E-A2EA-29DE27141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B6C5-6CA4-48D7-904A-2A33CB81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D812-CDD1-42A2-9775-345368EB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F09C-240D-4DDF-B0EE-411E2A8BF936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91F42-F381-4F3B-9C8A-5A816D8F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F190C-D036-444D-AB3F-5D25631E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418E6-658F-466E-A9C8-8193507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2A33-04B6-4101-94E5-C369637A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10A1-3AE8-44C5-87F9-DD8EED8F4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0804-0F08-45E5-94BA-45A74F42B75F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46C4-1425-4510-9C16-479B13B61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6F75-CF5F-41EB-A711-6FD783CDB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15CC-252B-4A65-A5DF-A936CC7F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sizes-hpc?toc=/azure/virtual-machines/windows/toc.json" TargetMode="External"/><Relationship Id="rId2" Type="http://schemas.openxmlformats.org/officeDocument/2006/relationships/hyperlink" Target="https://www.sdxcentral.com/articles/news/barefoot-scores-tofino-deals-with-alibaba-baidu-and-tencent/2017/05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403C8AA-E3AB-4B38-A61B-0CDEF7029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799"/>
            <a:ext cx="9144000" cy="1558491"/>
          </a:xfrm>
        </p:spPr>
        <p:txBody>
          <a:bodyPr>
            <a:normAutofit/>
          </a:bodyPr>
          <a:lstStyle/>
          <a:p>
            <a:r>
              <a:rPr lang="en-US" sz="2000" dirty="0"/>
              <a:t>Birds of a feather session at Middleware’18</a:t>
            </a:r>
          </a:p>
          <a:p>
            <a:endParaRPr lang="en-US" sz="2000" dirty="0"/>
          </a:p>
          <a:p>
            <a:r>
              <a:rPr lang="en-US" sz="2000" dirty="0"/>
              <a:t>Hosted by: Zsolt István and Marko Vukolić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FBBC-B606-427E-9998-00C9727DD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5684" y="2776538"/>
            <a:ext cx="7940842" cy="138118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Distributed Consensus and Coordination in Hardware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1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722A8-FB77-40EC-9BB2-15D5C5F9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4064"/>
            <a:ext cx="11215255" cy="4210046"/>
          </a:xfrm>
        </p:spPr>
        <p:txBody>
          <a:bodyPr>
            <a:normAutofit/>
          </a:bodyPr>
          <a:lstStyle/>
          <a:p>
            <a:r>
              <a:rPr lang="en-US" dirty="0"/>
              <a:t>Massive parallelism – both pipeline and data-parallel execution</a:t>
            </a:r>
          </a:p>
          <a:p>
            <a:r>
              <a:rPr lang="en-US" dirty="0"/>
              <a:t>Arithmetic operations boosted by DSPs</a:t>
            </a:r>
          </a:p>
          <a:p>
            <a:r>
              <a:rPr lang="en-US" dirty="0"/>
              <a:t>Compute &amp; Data close together thanks to BRAM</a:t>
            </a:r>
          </a:p>
          <a:p>
            <a:endParaRPr lang="en-US" dirty="0"/>
          </a:p>
          <a:p>
            <a:r>
              <a:rPr lang="en-US" dirty="0"/>
              <a:t>Can’t “page” code in or out</a:t>
            </a:r>
          </a:p>
          <a:p>
            <a:r>
              <a:rPr lang="en-US" dirty="0"/>
              <a:t>Problem is if algorithm core state doesn’t fit in BRAM</a:t>
            </a:r>
          </a:p>
          <a:p>
            <a:endParaRPr lang="en-US" dirty="0"/>
          </a:p>
          <a:p>
            <a:r>
              <a:rPr lang="en-US" dirty="0"/>
              <a:t>10x Less power efficient then ASICs, &gt;10x more power efficient than CPUs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C67FA-43DE-4916-A5F7-9F8FBFD9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854B07-E3D6-40DF-9669-49699BFF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41504402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D09545-D27B-4184-80DB-D58142CB7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17" y="1940192"/>
            <a:ext cx="7434060" cy="44161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CF3FE-7EE2-4E4F-8FE8-BC0A55C0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6EDD-2153-473C-B0DB-B747E22C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28351907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259C-9CCD-4307-9F7E-1557A7CB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F347-3698-4962-BD77-0171F941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Programmable Switches (P4)</a:t>
            </a:r>
          </a:p>
          <a:p>
            <a:pPr lvl="1"/>
            <a:r>
              <a:rPr lang="en-US" dirty="0"/>
              <a:t>Use forwarding tables</a:t>
            </a:r>
          </a:p>
          <a:p>
            <a:pPr lvl="1"/>
            <a:r>
              <a:rPr lang="en-US" dirty="0"/>
              <a:t>Guarantee line-rate processing</a:t>
            </a:r>
          </a:p>
          <a:p>
            <a:pPr lvl="1"/>
            <a:r>
              <a:rPr lang="en-US" dirty="0"/>
              <a:t>Very high bandwidth</a:t>
            </a:r>
          </a:p>
          <a:p>
            <a:pPr lvl="1"/>
            <a:r>
              <a:rPr lang="en-US" dirty="0"/>
              <a:t>Limited state on device, limited complexity code (e.g. branches, loops)</a:t>
            </a:r>
          </a:p>
          <a:p>
            <a:r>
              <a:rPr lang="en-US" dirty="0"/>
              <a:t>Programmable NICs (ARMs)</a:t>
            </a:r>
          </a:p>
          <a:p>
            <a:pPr lvl="1"/>
            <a:r>
              <a:rPr lang="en-US" dirty="0"/>
              <a:t>Arbitrary processing</a:t>
            </a:r>
          </a:p>
          <a:p>
            <a:pPr lvl="1"/>
            <a:r>
              <a:rPr lang="en-US" dirty="0"/>
              <a:t>Can’t guarantee line-rate processing</a:t>
            </a:r>
          </a:p>
          <a:p>
            <a:pPr lvl="1"/>
            <a:r>
              <a:rPr lang="en-US" dirty="0"/>
              <a:t>Lower bandwidths </a:t>
            </a:r>
          </a:p>
          <a:p>
            <a:r>
              <a:rPr lang="en-US" dirty="0"/>
              <a:t>Programmable NICs / Switches (FPGAs)</a:t>
            </a:r>
          </a:p>
          <a:p>
            <a:pPr lvl="1"/>
            <a:r>
              <a:rPr lang="en-US" dirty="0"/>
              <a:t>Arbitrary processing*, supports complex state on device</a:t>
            </a:r>
          </a:p>
          <a:p>
            <a:pPr lvl="1"/>
            <a:r>
              <a:rPr lang="en-US" dirty="0"/>
              <a:t>Can guarantee line-rate processing</a:t>
            </a:r>
          </a:p>
          <a:p>
            <a:pPr lvl="1"/>
            <a:r>
              <a:rPr lang="en-US" dirty="0"/>
              <a:t>High bandwidths</a:t>
            </a:r>
          </a:p>
          <a:p>
            <a:r>
              <a:rPr lang="en-US" dirty="0"/>
              <a:t>RDMA NICs</a:t>
            </a:r>
          </a:p>
          <a:p>
            <a:pPr lvl="1"/>
            <a:r>
              <a:rPr lang="en-US" dirty="0"/>
              <a:t>No processing, only data manipulation with low latency</a:t>
            </a:r>
          </a:p>
          <a:p>
            <a:pPr lvl="1"/>
            <a:r>
              <a:rPr lang="en-US" dirty="0"/>
              <a:t>Low latency buy removing OS overhead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1896E-B5A0-4DB7-BFF2-8BF74A9E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5088-63BB-448E-BCFF-09CC491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E966-6F3F-4401-B9F9-95E77D0C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P4 adoption by Chinese companies</a:t>
            </a:r>
          </a:p>
          <a:p>
            <a:pPr lvl="1"/>
            <a:r>
              <a:rPr lang="en-US" dirty="0">
                <a:hlinkClick r:id="rId2"/>
              </a:rPr>
              <a:t>https://www.sdxcentral.com/articles/news/barefoot-scores-tofino-deals-with-alibaba-baidu-and-tencent/2017/05/</a:t>
            </a:r>
            <a:endParaRPr lang="en-US" dirty="0"/>
          </a:p>
          <a:p>
            <a:r>
              <a:rPr lang="en-US" dirty="0"/>
              <a:t>Smart NICs</a:t>
            </a:r>
          </a:p>
          <a:p>
            <a:pPr lvl="1"/>
            <a:r>
              <a:rPr lang="en-US" dirty="0"/>
              <a:t>E.g., Mellanox</a:t>
            </a:r>
          </a:p>
          <a:p>
            <a:pPr lvl="1"/>
            <a:r>
              <a:rPr lang="en-US" dirty="0"/>
              <a:t>Microsoft Catapult</a:t>
            </a:r>
          </a:p>
          <a:p>
            <a:r>
              <a:rPr lang="en-US" dirty="0"/>
              <a:t>FPGAs in the cloud</a:t>
            </a:r>
          </a:p>
          <a:p>
            <a:pPr lvl="1"/>
            <a:r>
              <a:rPr lang="en-US" dirty="0"/>
              <a:t>Amazon, Baidu</a:t>
            </a:r>
          </a:p>
          <a:p>
            <a:r>
              <a:rPr lang="en-US" dirty="0"/>
              <a:t>RDMA support in Azure</a:t>
            </a:r>
          </a:p>
          <a:p>
            <a:pPr lvl="1"/>
            <a:r>
              <a:rPr lang="en-US" dirty="0">
                <a:hlinkClick r:id="rId3"/>
              </a:rPr>
              <a:t>https://docs.microsoft.com/en-us/azure/virtual-machines/windows/sizes-hpc?toc=%2Fazure%2Fvirtual-machines%2Fwindows%2Ftoc.json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1F1CE-B7A8-4FDC-A534-4C0709C8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B5771D2F-18DA-49C6-8976-78EA9FC3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1A2D30-E926-4F3D-92B9-96B8D83A3A87}" type="slidenum">
              <a:rPr lang="de-DE" altLang="en-US"/>
              <a:pPr/>
              <a:t>14</a:t>
            </a:fld>
            <a:endParaRPr lang="de-DE" altLang="en-US"/>
          </a:p>
        </p:txBody>
      </p:sp>
      <p:sp>
        <p:nvSpPr>
          <p:cNvPr id="47107" name="Title 4">
            <a:extLst>
              <a:ext uri="{FF2B5EF4-FFF2-40B4-BE49-F238E27FC236}">
                <a16:creationId xmlns:a16="http://schemas.microsoft.com/office/drawing/2014/main" id="{57A1F741-48F3-4C89-B360-DE5AC709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0962"/>
            <a:ext cx="11328400" cy="1511752"/>
          </a:xfrm>
        </p:spPr>
        <p:txBody>
          <a:bodyPr/>
          <a:lstStyle/>
          <a:p>
            <a:r>
              <a:rPr lang="en-US" altLang="en-US" dirty="0"/>
              <a:t>Consensus in 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1196AD-8DD5-458C-9FB5-DB7118F759EB}"/>
              </a:ext>
            </a:extLst>
          </p:cNvPr>
          <p:cNvCxnSpPr/>
          <p:nvPr/>
        </p:nvCxnSpPr>
        <p:spPr>
          <a:xfrm rot="5400000" flipH="1" flipV="1">
            <a:off x="4203701" y="4697954"/>
            <a:ext cx="862013" cy="8874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AB58A-348F-4507-978D-440839EF7B5A}"/>
              </a:ext>
            </a:extLst>
          </p:cNvPr>
          <p:cNvSpPr txBox="1"/>
          <p:nvPr/>
        </p:nvSpPr>
        <p:spPr>
          <a:xfrm>
            <a:off x="2778125" y="5601241"/>
            <a:ext cx="29019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Ordered, reliable channels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77388-9A6A-483D-B8D9-98B7020BC884}"/>
              </a:ext>
            </a:extLst>
          </p:cNvPr>
          <p:cNvSpPr/>
          <p:nvPr/>
        </p:nvSpPr>
        <p:spPr>
          <a:xfrm>
            <a:off x="9037638" y="4691604"/>
            <a:ext cx="1630362" cy="101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4F8DA2-CE17-47CB-9D53-79B37FC3920F}"/>
              </a:ext>
            </a:extLst>
          </p:cNvPr>
          <p:cNvSpPr/>
          <p:nvPr/>
        </p:nvSpPr>
        <p:spPr>
          <a:xfrm>
            <a:off x="9258300" y="4189954"/>
            <a:ext cx="1409700" cy="101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41399C4-DF9B-404E-9245-0991B3751E55}"/>
              </a:ext>
            </a:extLst>
          </p:cNvPr>
          <p:cNvSpPr/>
          <p:nvPr/>
        </p:nvSpPr>
        <p:spPr>
          <a:xfrm>
            <a:off x="1844675" y="3621628"/>
            <a:ext cx="1270000" cy="609600"/>
          </a:xfrm>
          <a:prstGeom prst="rightArrow">
            <a:avLst/>
          </a:prstGeom>
          <a:solidFill>
            <a:sysClr val="windowText" lastClr="000000"/>
          </a:solidFill>
          <a:ln w="25400" cap="rnd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Arial"/>
              </a:rPr>
              <a:t>Write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42B71-9B82-49F8-82C3-08ED5338BFB7}"/>
              </a:ext>
            </a:extLst>
          </p:cNvPr>
          <p:cNvCxnSpPr/>
          <p:nvPr/>
        </p:nvCxnSpPr>
        <p:spPr>
          <a:xfrm>
            <a:off x="4181475" y="3926428"/>
            <a:ext cx="464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E4586D-2502-4697-9C55-F2A6BA914232}"/>
              </a:ext>
            </a:extLst>
          </p:cNvPr>
          <p:cNvCxnSpPr/>
          <p:nvPr/>
        </p:nvCxnSpPr>
        <p:spPr>
          <a:xfrm>
            <a:off x="4181475" y="2810417"/>
            <a:ext cx="46355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0F2D9E-7FAC-4BE3-8B3F-DFF7BAC26876}"/>
              </a:ext>
            </a:extLst>
          </p:cNvPr>
          <p:cNvCxnSpPr/>
          <p:nvPr/>
        </p:nvCxnSpPr>
        <p:spPr>
          <a:xfrm>
            <a:off x="4181475" y="5088478"/>
            <a:ext cx="4635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4C4499-3E56-4BA7-A3CA-535C30B89668}"/>
              </a:ext>
            </a:extLst>
          </p:cNvPr>
          <p:cNvCxnSpPr/>
          <p:nvPr/>
        </p:nvCxnSpPr>
        <p:spPr>
          <a:xfrm flipV="1">
            <a:off x="4486276" y="2821528"/>
            <a:ext cx="1076325" cy="102870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58C4AA-8DD5-4EDE-9B09-02A7BACE2D4F}"/>
              </a:ext>
            </a:extLst>
          </p:cNvPr>
          <p:cNvCxnSpPr/>
          <p:nvPr/>
        </p:nvCxnSpPr>
        <p:spPr>
          <a:xfrm rot="16200000" flipH="1">
            <a:off x="4452938" y="4035966"/>
            <a:ext cx="1057275" cy="99060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B45948-8A69-41C2-88B3-F4239DB2699B}"/>
              </a:ext>
            </a:extLst>
          </p:cNvPr>
          <p:cNvCxnSpPr/>
          <p:nvPr/>
        </p:nvCxnSpPr>
        <p:spPr>
          <a:xfrm rot="16200000" flipH="1">
            <a:off x="5789613" y="3096166"/>
            <a:ext cx="1052512" cy="53181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79BB47-558A-4860-AE3D-B5A69093C237}"/>
              </a:ext>
            </a:extLst>
          </p:cNvPr>
          <p:cNvCxnSpPr/>
          <p:nvPr/>
        </p:nvCxnSpPr>
        <p:spPr>
          <a:xfrm rot="5400000" flipH="1" flipV="1">
            <a:off x="5900738" y="3950241"/>
            <a:ext cx="1095375" cy="108585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EF25CA-5552-4DAA-9562-56BEFC6B99EA}"/>
              </a:ext>
            </a:extLst>
          </p:cNvPr>
          <p:cNvCxnSpPr/>
          <p:nvPr/>
        </p:nvCxnSpPr>
        <p:spPr>
          <a:xfrm rot="5400000" flipH="1" flipV="1">
            <a:off x="7277101" y="2859629"/>
            <a:ext cx="1019175" cy="96202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406892-F397-4AED-8933-F60A698A164F}"/>
              </a:ext>
            </a:extLst>
          </p:cNvPr>
          <p:cNvCxnSpPr/>
          <p:nvPr/>
        </p:nvCxnSpPr>
        <p:spPr>
          <a:xfrm rot="16200000" flipH="1">
            <a:off x="7143751" y="4164554"/>
            <a:ext cx="1038225" cy="71437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122" name="TextBox 27">
            <a:extLst>
              <a:ext uri="{FF2B5EF4-FFF2-40B4-BE49-F238E27FC236}">
                <a16:creationId xmlns:a16="http://schemas.microsoft.com/office/drawing/2014/main" id="{46446AEC-D52F-406A-8BA3-F9DC1D416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3126329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Propose</a:t>
            </a:r>
          </a:p>
        </p:txBody>
      </p:sp>
      <p:sp>
        <p:nvSpPr>
          <p:cNvPr id="47123" name="TextBox 28">
            <a:extLst>
              <a:ext uri="{FF2B5EF4-FFF2-40B4-BE49-F238E27FC236}">
                <a16:creationId xmlns:a16="http://schemas.microsoft.com/office/drawing/2014/main" id="{1EF71D5B-18D9-4647-97C5-5DF78879F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4231229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Propose</a:t>
            </a:r>
          </a:p>
        </p:txBody>
      </p:sp>
      <p:sp>
        <p:nvSpPr>
          <p:cNvPr id="47124" name="TextBox 29">
            <a:extLst>
              <a:ext uri="{FF2B5EF4-FFF2-40B4-BE49-F238E27FC236}">
                <a16:creationId xmlns:a16="http://schemas.microsoft.com/office/drawing/2014/main" id="{8E3BC37E-037D-4EAC-B18C-858E046F2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3116804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Ack.</a:t>
            </a:r>
          </a:p>
        </p:txBody>
      </p:sp>
      <p:sp>
        <p:nvSpPr>
          <p:cNvPr id="47125" name="TextBox 30">
            <a:extLst>
              <a:ext uri="{FF2B5EF4-FFF2-40B4-BE49-F238E27FC236}">
                <a16:creationId xmlns:a16="http://schemas.microsoft.com/office/drawing/2014/main" id="{5494F0E2-7ACA-44E8-AEC0-7CC52EC52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4278854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Ack.</a:t>
            </a:r>
          </a:p>
        </p:txBody>
      </p:sp>
      <p:sp>
        <p:nvSpPr>
          <p:cNvPr id="47126" name="TextBox 31">
            <a:extLst>
              <a:ext uri="{FF2B5EF4-FFF2-40B4-BE49-F238E27FC236}">
                <a16:creationId xmlns:a16="http://schemas.microsoft.com/office/drawing/2014/main" id="{A71354E5-8C36-4361-B2E0-B32480FF4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5" y="3251741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47127" name="TextBox 32">
            <a:extLst>
              <a:ext uri="{FF2B5EF4-FFF2-40B4-BE49-F238E27FC236}">
                <a16:creationId xmlns:a16="http://schemas.microsoft.com/office/drawing/2014/main" id="{70937CFA-165E-4220-829E-DD0ABCCD7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5" y="4240754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D10F8-A055-42B8-9306-68B0F37157DC}"/>
              </a:ext>
            </a:extLst>
          </p:cNvPr>
          <p:cNvSpPr txBox="1"/>
          <p:nvPr/>
        </p:nvSpPr>
        <p:spPr>
          <a:xfrm>
            <a:off x="2743200" y="2573879"/>
            <a:ext cx="1447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Follower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3AB7D4-4A8B-4874-9C01-38EEF12B13E1}"/>
              </a:ext>
            </a:extLst>
          </p:cNvPr>
          <p:cNvSpPr txBox="1"/>
          <p:nvPr/>
        </p:nvSpPr>
        <p:spPr>
          <a:xfrm>
            <a:off x="2733675" y="3697829"/>
            <a:ext cx="1447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Leader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AD1811-63B3-4FEC-BA92-98FC437B2726}"/>
              </a:ext>
            </a:extLst>
          </p:cNvPr>
          <p:cNvSpPr txBox="1"/>
          <p:nvPr/>
        </p:nvSpPr>
        <p:spPr>
          <a:xfrm>
            <a:off x="2743200" y="4821779"/>
            <a:ext cx="1447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Follower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62BE34-C99F-440A-AD4B-CA9BD862F330}"/>
              </a:ext>
            </a:extLst>
          </p:cNvPr>
          <p:cNvCxnSpPr/>
          <p:nvPr/>
        </p:nvCxnSpPr>
        <p:spPr>
          <a:xfrm flipV="1">
            <a:off x="4445001" y="2816767"/>
            <a:ext cx="1128713" cy="104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CBE226-DD8A-4309-A869-95856E6034BC}"/>
              </a:ext>
            </a:extLst>
          </p:cNvPr>
          <p:cNvCxnSpPr/>
          <p:nvPr/>
        </p:nvCxnSpPr>
        <p:spPr>
          <a:xfrm rot="5400000" flipH="1" flipV="1">
            <a:off x="3949701" y="3296192"/>
            <a:ext cx="1095375" cy="117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375B01-B080-4581-9CB7-D6DC0D6993E0}"/>
              </a:ext>
            </a:extLst>
          </p:cNvPr>
          <p:cNvCxnSpPr/>
          <p:nvPr/>
        </p:nvCxnSpPr>
        <p:spPr>
          <a:xfrm rot="16200000" flipH="1">
            <a:off x="3937794" y="4465385"/>
            <a:ext cx="1112838" cy="8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B92DA6-052A-4E2E-A4B8-FB36E8339302}"/>
              </a:ext>
            </a:extLst>
          </p:cNvPr>
          <p:cNvCxnSpPr/>
          <p:nvPr/>
        </p:nvCxnSpPr>
        <p:spPr>
          <a:xfrm rot="16200000" flipH="1">
            <a:off x="4421981" y="3997072"/>
            <a:ext cx="1100138" cy="1035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6A765D-F0FC-49DB-A639-6C26AEEB878D}"/>
              </a:ext>
            </a:extLst>
          </p:cNvPr>
          <p:cNvCxnSpPr/>
          <p:nvPr/>
        </p:nvCxnSpPr>
        <p:spPr>
          <a:xfrm flipV="1">
            <a:off x="5470525" y="5093242"/>
            <a:ext cx="495300" cy="952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22496C-9A4A-459B-8135-40176C73F992}"/>
              </a:ext>
            </a:extLst>
          </p:cNvPr>
          <p:cNvCxnSpPr/>
          <p:nvPr/>
        </p:nvCxnSpPr>
        <p:spPr>
          <a:xfrm flipV="1">
            <a:off x="5538788" y="2800892"/>
            <a:ext cx="495300" cy="952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EF576C-371A-492D-8476-3798DD4D1D1D}"/>
              </a:ext>
            </a:extLst>
          </p:cNvPr>
          <p:cNvCxnSpPr/>
          <p:nvPr/>
        </p:nvCxnSpPr>
        <p:spPr>
          <a:xfrm flipV="1">
            <a:off x="6584951" y="3913729"/>
            <a:ext cx="396875" cy="1587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EE0B54-60D6-4CDA-A27A-E644AF570947}"/>
              </a:ext>
            </a:extLst>
          </p:cNvPr>
          <p:cNvSpPr txBox="1"/>
          <p:nvPr/>
        </p:nvSpPr>
        <p:spPr>
          <a:xfrm>
            <a:off x="-1" y="6554268"/>
            <a:ext cx="11857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Protocol described in: F. P.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Junqueira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B. C. Reed, et al.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Zab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: High-performance broadcast for primary-backup systems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In DSN’11.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F5CBD5-1A5E-47D3-BA6E-E6E3FFBBD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530" y="1197757"/>
            <a:ext cx="85740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B050"/>
                </a:solidFill>
              </a:rPr>
              <a:t>Tight integration with network (latency)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B050"/>
                </a:solidFill>
              </a:rPr>
              <a:t>Low latency decision making (latency)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B050"/>
                </a:solidFill>
              </a:rPr>
              <a:t>Pipelining (throughput)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FB5776-4E3A-4048-A4D1-5F70096E9EDD}"/>
              </a:ext>
            </a:extLst>
          </p:cNvPr>
          <p:cNvCxnSpPr/>
          <p:nvPr/>
        </p:nvCxnSpPr>
        <p:spPr>
          <a:xfrm flipV="1">
            <a:off x="4714875" y="2853279"/>
            <a:ext cx="1060450" cy="101917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C3C1C-41F3-4216-BAC4-495F818F9E93}"/>
              </a:ext>
            </a:extLst>
          </p:cNvPr>
          <p:cNvCxnSpPr/>
          <p:nvPr/>
        </p:nvCxnSpPr>
        <p:spPr>
          <a:xfrm rot="16200000" flipH="1">
            <a:off x="4695032" y="4063747"/>
            <a:ext cx="1033462" cy="91440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6EFDAB-5A95-4787-96BA-CA8CC1C9730B}"/>
              </a:ext>
            </a:extLst>
          </p:cNvPr>
          <p:cNvCxnSpPr/>
          <p:nvPr/>
        </p:nvCxnSpPr>
        <p:spPr>
          <a:xfrm rot="16200000" flipH="1">
            <a:off x="6188870" y="2839786"/>
            <a:ext cx="1000125" cy="998537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36DED56-DEEB-4FDE-9280-10E5DBFF9756}"/>
              </a:ext>
            </a:extLst>
          </p:cNvPr>
          <p:cNvCxnSpPr/>
          <p:nvPr/>
        </p:nvCxnSpPr>
        <p:spPr>
          <a:xfrm flipV="1">
            <a:off x="6130925" y="3980404"/>
            <a:ext cx="1377950" cy="106997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74497A-D142-45C6-9087-62AE8BBCA0BB}"/>
              </a:ext>
            </a:extLst>
          </p:cNvPr>
          <p:cNvCxnSpPr/>
          <p:nvPr/>
        </p:nvCxnSpPr>
        <p:spPr>
          <a:xfrm rot="16200000" flipH="1">
            <a:off x="7402513" y="4159791"/>
            <a:ext cx="996950" cy="66357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74059C-A60E-4A6B-8791-B090DBFA4FFA}"/>
              </a:ext>
            </a:extLst>
          </p:cNvPr>
          <p:cNvCxnSpPr/>
          <p:nvPr/>
        </p:nvCxnSpPr>
        <p:spPr>
          <a:xfrm rot="5400000" flipH="1" flipV="1">
            <a:off x="7491414" y="2942179"/>
            <a:ext cx="985837" cy="855663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A6DCE7F-12B9-470F-BE9F-33B6BAFB2681}"/>
              </a:ext>
            </a:extLst>
          </p:cNvPr>
          <p:cNvSpPr/>
          <p:nvPr/>
        </p:nvSpPr>
        <p:spPr>
          <a:xfrm>
            <a:off x="2592045" y="5399631"/>
            <a:ext cx="3076918" cy="726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E047A-0CCE-492A-8546-2611AF78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5512024"/>
            <a:ext cx="8574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B050"/>
                </a:solidFill>
              </a:rPr>
              <a:t>Sequencing/reliability in network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189-985D-4EEF-900A-0BCE8FF0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Scope of Acceleration (NICs)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D788-E291-42BB-AE70-A96F4BA3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49"/>
            <a:ext cx="10515600" cy="4838614"/>
          </a:xfrm>
        </p:spPr>
        <p:txBody>
          <a:bodyPr/>
          <a:lstStyle/>
          <a:p>
            <a:r>
              <a:rPr lang="en-US" dirty="0"/>
              <a:t>Full Protocol</a:t>
            </a:r>
          </a:p>
          <a:p>
            <a:pPr lvl="1"/>
            <a:r>
              <a:rPr lang="en-US" dirty="0"/>
              <a:t>DARE [1]</a:t>
            </a:r>
          </a:p>
          <a:p>
            <a:pPr lvl="1"/>
            <a:r>
              <a:rPr lang="en-US" dirty="0"/>
              <a:t>FARM [2]</a:t>
            </a:r>
          </a:p>
          <a:p>
            <a:r>
              <a:rPr lang="en-US" dirty="0"/>
              <a:t>Common-case</a:t>
            </a:r>
          </a:p>
          <a:p>
            <a:pPr lvl="1"/>
            <a:r>
              <a:rPr lang="en-US" dirty="0"/>
              <a:t>APUS [3]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Mellanox Fabric Collective Accelerator (FCA)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A4B2-C720-4E2B-B123-3787CB34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036B3-C551-4107-82EA-6C0B19D6A80A}"/>
              </a:ext>
            </a:extLst>
          </p:cNvPr>
          <p:cNvSpPr txBox="1"/>
          <p:nvPr/>
        </p:nvSpPr>
        <p:spPr>
          <a:xfrm>
            <a:off x="0" y="5582397"/>
            <a:ext cx="1135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Poke, Marius, and </a:t>
            </a:r>
            <a:r>
              <a:rPr lang="en-US" sz="1400" dirty="0" err="1"/>
              <a:t>Torsten</a:t>
            </a:r>
            <a:r>
              <a:rPr lang="en-US" sz="1400" dirty="0"/>
              <a:t> </a:t>
            </a:r>
            <a:r>
              <a:rPr lang="en-US" sz="1400" dirty="0" err="1"/>
              <a:t>Hoefler</a:t>
            </a:r>
            <a:r>
              <a:rPr lang="en-US" sz="1400" dirty="0"/>
              <a:t>. "Dare: High-performance state machine replication on </a:t>
            </a:r>
            <a:r>
              <a:rPr lang="en-US" sz="1400" dirty="0" err="1"/>
              <a:t>rdma</a:t>
            </a:r>
            <a:r>
              <a:rPr lang="en-US" sz="1400" dirty="0"/>
              <a:t> networks." </a:t>
            </a:r>
            <a:r>
              <a:rPr lang="en-US" sz="1400" i="1" dirty="0"/>
              <a:t>Proceedings of the 24th International Symposium on High-Performance Parallel and Distributed Computing</a:t>
            </a:r>
            <a:r>
              <a:rPr lang="en-US" sz="1400" dirty="0"/>
              <a:t>. ACM, 2015.</a:t>
            </a:r>
          </a:p>
          <a:p>
            <a:r>
              <a:rPr lang="en-US" sz="1400" dirty="0"/>
              <a:t>[2] </a:t>
            </a:r>
            <a:r>
              <a:rPr lang="en-US" sz="1400" dirty="0" err="1"/>
              <a:t>Dragojević</a:t>
            </a:r>
            <a:r>
              <a:rPr lang="en-US" sz="1400" dirty="0"/>
              <a:t>, Aleksandar, et al. "</a:t>
            </a:r>
            <a:r>
              <a:rPr lang="en-US" sz="1400" dirty="0" err="1"/>
              <a:t>FaRM</a:t>
            </a:r>
            <a:r>
              <a:rPr lang="en-US" sz="1400" dirty="0"/>
              <a:t>: Fast remote memory." </a:t>
            </a:r>
            <a:r>
              <a:rPr lang="en-US" sz="1400" i="1" dirty="0"/>
              <a:t>11th {USENIX} Symposium on Networked Systems Design and Implementation ({NSDI} 14)</a:t>
            </a:r>
            <a:r>
              <a:rPr lang="en-US" sz="1400" dirty="0"/>
              <a:t>. 2014.</a:t>
            </a:r>
          </a:p>
          <a:p>
            <a:r>
              <a:rPr lang="en-US" sz="1400" dirty="0"/>
              <a:t>[3] Wang, Cheng, et al. "APUS: Fast and scalable </a:t>
            </a:r>
            <a:r>
              <a:rPr lang="en-US" sz="1400" dirty="0" err="1"/>
              <a:t>Paxos</a:t>
            </a:r>
            <a:r>
              <a:rPr lang="en-US" sz="1400" dirty="0"/>
              <a:t> on RDMA." </a:t>
            </a:r>
            <a:r>
              <a:rPr lang="en-US" sz="1400" i="1" dirty="0"/>
              <a:t>Proceedings of the 2017 Symposium on Cloud Computing</a:t>
            </a:r>
            <a:r>
              <a:rPr lang="en-US" sz="1400" dirty="0"/>
              <a:t>. ACM, 2017.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9EF59-81D2-460D-B496-7E55D49B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11" y="1132003"/>
            <a:ext cx="7193018" cy="4593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BFF8C-C577-4424-A85F-4683966D888C}"/>
              </a:ext>
            </a:extLst>
          </p:cNvPr>
          <p:cNvGrpSpPr/>
          <p:nvPr/>
        </p:nvGrpSpPr>
        <p:grpSpPr>
          <a:xfrm>
            <a:off x="3272763" y="780861"/>
            <a:ext cx="8671050" cy="3920829"/>
            <a:chOff x="1227831" y="2102733"/>
            <a:chExt cx="8671050" cy="3920829"/>
          </a:xfrm>
        </p:grpSpPr>
        <p:pic>
          <p:nvPicPr>
            <p:cNvPr id="15" name="Content Placeholder 4">
              <a:extLst>
                <a:ext uri="{FF2B5EF4-FFF2-40B4-BE49-F238E27FC236}">
                  <a16:creationId xmlns:a16="http://schemas.microsoft.com/office/drawing/2014/main" id="{D60E95B1-B789-4D52-B99B-1BDB17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227831" y="2102733"/>
              <a:ext cx="7757646" cy="392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ADFE64-681C-40CA-95F1-3D8A0D8E8C37}"/>
                </a:ext>
              </a:extLst>
            </p:cNvPr>
            <p:cNvSpPr/>
            <p:nvPr/>
          </p:nvSpPr>
          <p:spPr>
            <a:xfrm>
              <a:off x="8842602" y="2655183"/>
              <a:ext cx="1056279" cy="1038225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rnd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Remote log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2541F1-7A40-4312-A079-8B4F9FC6F7FC}"/>
                </a:ext>
              </a:extLst>
            </p:cNvPr>
            <p:cNvSpPr/>
            <p:nvPr/>
          </p:nvSpPr>
          <p:spPr>
            <a:xfrm>
              <a:off x="3345681" y="2102733"/>
              <a:ext cx="1409700" cy="1704975"/>
            </a:xfrm>
            <a:prstGeom prst="rect">
              <a:avLst/>
            </a:prstGeom>
            <a:noFill/>
            <a:ln w="25400" cap="rnd" cmpd="sng" algn="ctr">
              <a:solidFill>
                <a:srgbClr val="FEB80A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KVS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03BB6E-1344-4866-B771-254EB2A0D32D}"/>
                </a:ext>
              </a:extLst>
            </p:cNvPr>
            <p:cNvSpPr/>
            <p:nvPr/>
          </p:nvSpPr>
          <p:spPr>
            <a:xfrm>
              <a:off x="4832078" y="2102733"/>
              <a:ext cx="2599827" cy="2247899"/>
            </a:xfrm>
            <a:prstGeom prst="rect">
              <a:avLst/>
            </a:prstGeom>
            <a:noFill/>
            <a:ln w="25400" cap="rnd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Replicated 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6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189-985D-4EEF-900A-0BCE8FF0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Scope of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D788-E291-42BB-AE70-A96F4BA3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49"/>
            <a:ext cx="10515600" cy="4838614"/>
          </a:xfrm>
        </p:spPr>
        <p:txBody>
          <a:bodyPr/>
          <a:lstStyle/>
          <a:p>
            <a:r>
              <a:rPr lang="en-US" dirty="0"/>
              <a:t>Full Protocol</a:t>
            </a:r>
          </a:p>
          <a:p>
            <a:pPr lvl="1"/>
            <a:r>
              <a:rPr lang="en-US" dirty="0"/>
              <a:t>Consensus in a Box [1] – FPGA</a:t>
            </a:r>
          </a:p>
          <a:p>
            <a:pPr lvl="1"/>
            <a:r>
              <a:rPr lang="en-US" dirty="0" err="1"/>
              <a:t>NetChain</a:t>
            </a:r>
            <a:r>
              <a:rPr lang="en-US" dirty="0"/>
              <a:t> [2] – P4 Switch</a:t>
            </a:r>
          </a:p>
          <a:p>
            <a:pPr lvl="1"/>
            <a:endParaRPr lang="en-US" dirty="0"/>
          </a:p>
          <a:p>
            <a:r>
              <a:rPr lang="en-US" dirty="0"/>
              <a:t>Common-case</a:t>
            </a:r>
          </a:p>
          <a:p>
            <a:pPr lvl="1"/>
            <a:r>
              <a:rPr lang="en-US" dirty="0"/>
              <a:t>P4Paxos [3] (</a:t>
            </a:r>
            <a:r>
              <a:rPr lang="en-US" dirty="0" err="1"/>
              <a:t>NetPaxos</a:t>
            </a:r>
            <a:r>
              <a:rPr lang="en-US" dirty="0"/>
              <a:t> [4]) – P4 Switch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 err="1"/>
              <a:t>SpecPaxos</a:t>
            </a:r>
            <a:r>
              <a:rPr lang="en-US" dirty="0"/>
              <a:t> [5] – OpenFlow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A4B2-C720-4E2B-B123-3787CB34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036B3-C551-4107-82EA-6C0B19D6A80A}"/>
              </a:ext>
            </a:extLst>
          </p:cNvPr>
          <p:cNvSpPr txBox="1"/>
          <p:nvPr/>
        </p:nvSpPr>
        <p:spPr>
          <a:xfrm>
            <a:off x="0" y="5672859"/>
            <a:ext cx="1135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István, Zsolt, et al. "Consensus in a Box: Inexpensive Coordination in Hardware." </a:t>
            </a:r>
            <a:r>
              <a:rPr lang="en-US" sz="1400" i="1" dirty="0"/>
              <a:t>NSDI</a:t>
            </a:r>
            <a:r>
              <a:rPr lang="en-US" sz="1400" dirty="0"/>
              <a:t>. 2016.</a:t>
            </a:r>
          </a:p>
          <a:p>
            <a:r>
              <a:rPr lang="en-US" sz="1400" dirty="0"/>
              <a:t>[2] </a:t>
            </a:r>
            <a:r>
              <a:rPr lang="en-US" sz="1400" dirty="0" err="1"/>
              <a:t>Jin</a:t>
            </a:r>
            <a:r>
              <a:rPr lang="en-US" sz="1400" dirty="0"/>
              <a:t>, Xin, et al. "</a:t>
            </a:r>
            <a:r>
              <a:rPr lang="en-US" sz="1400" dirty="0" err="1"/>
              <a:t>NetChain</a:t>
            </a:r>
            <a:r>
              <a:rPr lang="en-US" sz="1400" dirty="0"/>
              <a:t>: Scale-Free Sub-RTT Coordination." NSDI 2018</a:t>
            </a:r>
          </a:p>
          <a:p>
            <a:r>
              <a:rPr lang="en-US" sz="1400" dirty="0"/>
              <a:t>[3] Dang, Huynh Tu, et al. "</a:t>
            </a:r>
            <a:r>
              <a:rPr lang="en-US" sz="1400" dirty="0" err="1"/>
              <a:t>Paxos</a:t>
            </a:r>
            <a:r>
              <a:rPr lang="en-US" sz="1400" dirty="0"/>
              <a:t> made switch-y." </a:t>
            </a:r>
            <a:r>
              <a:rPr lang="en-US" sz="1400" i="1" dirty="0"/>
              <a:t>ACM SIGCOMM Computer Communication Review</a:t>
            </a:r>
            <a:r>
              <a:rPr lang="en-US" sz="1400" dirty="0"/>
              <a:t> 46.2 (2016): 18-24.</a:t>
            </a:r>
          </a:p>
          <a:p>
            <a:r>
              <a:rPr lang="en-US" sz="1400" dirty="0"/>
              <a:t>[4] Dang, Huynh Tu, et al. "</a:t>
            </a:r>
            <a:r>
              <a:rPr lang="en-US" sz="1400" dirty="0" err="1"/>
              <a:t>Netpaxos</a:t>
            </a:r>
            <a:r>
              <a:rPr lang="en-US" sz="1400" dirty="0"/>
              <a:t>: Consensus at network speed." </a:t>
            </a:r>
            <a:r>
              <a:rPr lang="en-US" sz="1400" i="1" dirty="0"/>
              <a:t>Proceedings of the 1st ACM SIGCOMM SDN</a:t>
            </a:r>
            <a:r>
              <a:rPr lang="en-US" sz="1400" dirty="0"/>
              <a:t>. ACM, 2015.</a:t>
            </a:r>
          </a:p>
          <a:p>
            <a:r>
              <a:rPr lang="en-US" sz="1400" dirty="0"/>
              <a:t>[5] Ports, Dan RK, et al. "Designing Distributed Systems Using Approximate Synchrony in Data Center Networks." </a:t>
            </a:r>
            <a:r>
              <a:rPr lang="en-US" sz="1400" i="1" dirty="0"/>
              <a:t>NSDI</a:t>
            </a:r>
            <a:r>
              <a:rPr lang="en-US" sz="1400" dirty="0"/>
              <a:t>. 2015.</a:t>
            </a:r>
          </a:p>
        </p:txBody>
      </p:sp>
    </p:spTree>
    <p:extLst>
      <p:ext uri="{BB962C8B-B14F-4D97-AF65-F5344CB8AC3E}">
        <p14:creationId xmlns:p14="http://schemas.microsoft.com/office/powerpoint/2010/main" val="362586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1">
            <a:extLst>
              <a:ext uri="{FF2B5EF4-FFF2-40B4-BE49-F238E27FC236}">
                <a16:creationId xmlns:a16="http://schemas.microsoft.com/office/drawing/2014/main" id="{21217AD2-6F13-4D7D-AD0E-BC68E2D8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165225"/>
            <a:ext cx="9216643" cy="485298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Software clients (&gt;10 machines simulating 1000s of clients)</a:t>
            </a:r>
          </a:p>
          <a:p>
            <a:pPr lvl="1"/>
            <a:r>
              <a:rPr lang="en-US" altLang="en-US" sz="2000" dirty="0"/>
              <a:t>Binary protocol, but can be used as drop-in replacement for SW key-value stores (e.g. Memcached)</a:t>
            </a:r>
          </a:p>
          <a:p>
            <a:r>
              <a:rPr lang="en-US" altLang="en-US" sz="2400" dirty="0"/>
              <a:t>Client-facing and inter-node traffic: 10Gbps TCP</a:t>
            </a:r>
          </a:p>
          <a:p>
            <a:pPr lvl="1"/>
            <a:r>
              <a:rPr lang="en-US" altLang="en-US" sz="2000" dirty="0"/>
              <a:t>&lt;10</a:t>
            </a:r>
            <a:r>
              <a:rPr lang="el-GR" altLang="en-US" sz="2000" dirty="0"/>
              <a:t>μ</a:t>
            </a:r>
            <a:r>
              <a:rPr lang="en-US" altLang="en-US" sz="2000" dirty="0"/>
              <a:t>s consensus latency, &gt;1M consensus rounds/s</a:t>
            </a:r>
          </a:p>
        </p:txBody>
      </p:sp>
      <p:sp>
        <p:nvSpPr>
          <p:cNvPr id="56323" name="Slide Number Placeholder 2">
            <a:extLst>
              <a:ext uri="{FF2B5EF4-FFF2-40B4-BE49-F238E27FC236}">
                <a16:creationId xmlns:a16="http://schemas.microsoft.com/office/drawing/2014/main" id="{3D5D97D4-EAE2-4AD9-9756-F28A7EBA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EBC597-CE81-456D-8214-DA13902CA2A4}" type="slidenum">
              <a:rPr lang="de-DE" altLang="en-US"/>
              <a:pPr/>
              <a:t>17</a:t>
            </a:fld>
            <a:endParaRPr lang="de-DE" altLang="en-US"/>
          </a:p>
        </p:txBody>
      </p:sp>
      <p:sp>
        <p:nvSpPr>
          <p:cNvPr id="56324" name="Title 3">
            <a:extLst>
              <a:ext uri="{FF2B5EF4-FFF2-40B4-BE49-F238E27FC236}">
                <a16:creationId xmlns:a16="http://schemas.microsoft.com/office/drawing/2014/main" id="{FB06670F-D97B-4E78-85F2-B15E5155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1" y="136525"/>
            <a:ext cx="10515600" cy="1325563"/>
          </a:xfrm>
          <a:noFill/>
        </p:spPr>
        <p:txBody>
          <a:bodyPr anchor="t"/>
          <a:lstStyle/>
          <a:p>
            <a:r>
              <a:rPr lang="en-US" altLang="en-US" dirty="0"/>
              <a:t>Consensus in a Box (Caribou)</a:t>
            </a:r>
          </a:p>
        </p:txBody>
      </p:sp>
      <p:pic>
        <p:nvPicPr>
          <p:cNvPr id="56325" name="Picture 2" descr="H:\dissertation\fig\cluster-with-legend.png">
            <a:extLst>
              <a:ext uri="{FF2B5EF4-FFF2-40B4-BE49-F238E27FC236}">
                <a16:creationId xmlns:a16="http://schemas.microsoft.com/office/drawing/2014/main" id="{C0452AB3-1059-4FF3-9C74-81B1CFEE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6" b="20729"/>
          <a:stretch>
            <a:fillRect/>
          </a:stretch>
        </p:blipFill>
        <p:spPr bwMode="auto">
          <a:xfrm>
            <a:off x="1176365" y="3092452"/>
            <a:ext cx="5303838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2" descr="H:\dissertation\fig\cluster-with-legend.png">
            <a:extLst>
              <a:ext uri="{FF2B5EF4-FFF2-40B4-BE49-F238E27FC236}">
                <a16:creationId xmlns:a16="http://schemas.microsoft.com/office/drawing/2014/main" id="{DC0BEB5D-3F73-4E63-865A-C11AEC1EE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66" r="67735"/>
          <a:stretch>
            <a:fillRect/>
          </a:stretch>
        </p:blipFill>
        <p:spPr bwMode="auto">
          <a:xfrm>
            <a:off x="952528" y="5848351"/>
            <a:ext cx="18923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 descr="url-vc709.jpeg">
            <a:extLst>
              <a:ext uri="{FF2B5EF4-FFF2-40B4-BE49-F238E27FC236}">
                <a16:creationId xmlns:a16="http://schemas.microsoft.com/office/drawing/2014/main" id="{0B32FA61-C31A-4D5A-B079-462F42DB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02109" y="3203576"/>
            <a:ext cx="5254625" cy="295592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40">
            <a:extLst>
              <a:ext uri="{FF2B5EF4-FFF2-40B4-BE49-F238E27FC236}">
                <a16:creationId xmlns:a16="http://schemas.microsoft.com/office/drawing/2014/main" id="{50C3AAF9-A39F-48E9-96D7-839756BDF798}"/>
              </a:ext>
            </a:extLst>
          </p:cNvPr>
          <p:cNvSpPr/>
          <p:nvPr/>
        </p:nvSpPr>
        <p:spPr>
          <a:xfrm>
            <a:off x="6838620" y="2517776"/>
            <a:ext cx="2573338" cy="554037"/>
          </a:xfrm>
          <a:prstGeom prst="wedgeRectCallout">
            <a:avLst>
              <a:gd name="adj1" fmla="val -7759"/>
              <a:gd name="adj2" fmla="val 2962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10Gbps Ethernet</a:t>
            </a:r>
          </a:p>
        </p:txBody>
      </p:sp>
      <p:sp>
        <p:nvSpPr>
          <p:cNvPr id="9" name="Rectangular Callout 41">
            <a:extLst>
              <a:ext uri="{FF2B5EF4-FFF2-40B4-BE49-F238E27FC236}">
                <a16:creationId xmlns:a16="http://schemas.microsoft.com/office/drawing/2014/main" id="{1A6BCE96-CA68-4F7D-9DA9-1E5205A587FC}"/>
              </a:ext>
            </a:extLst>
          </p:cNvPr>
          <p:cNvSpPr/>
          <p:nvPr/>
        </p:nvSpPr>
        <p:spPr>
          <a:xfrm>
            <a:off x="9500859" y="5567362"/>
            <a:ext cx="2573337" cy="566738"/>
          </a:xfrm>
          <a:prstGeom prst="wedgeRectCallout">
            <a:avLst>
              <a:gd name="adj1" fmla="val -26254"/>
              <a:gd name="adj2" fmla="val -21539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8GB DDR3 Memory</a:t>
            </a:r>
          </a:p>
        </p:txBody>
      </p:sp>
      <p:sp>
        <p:nvSpPr>
          <p:cNvPr id="10" name="Rectangular Callout 43">
            <a:extLst>
              <a:ext uri="{FF2B5EF4-FFF2-40B4-BE49-F238E27FC236}">
                <a16:creationId xmlns:a16="http://schemas.microsoft.com/office/drawing/2014/main" id="{B163EEF8-740C-4B16-9077-215E903928BD}"/>
              </a:ext>
            </a:extLst>
          </p:cNvPr>
          <p:cNvSpPr/>
          <p:nvPr/>
        </p:nvSpPr>
        <p:spPr>
          <a:xfrm>
            <a:off x="6835445" y="5567363"/>
            <a:ext cx="2573338" cy="557213"/>
          </a:xfrm>
          <a:prstGeom prst="wedgeRectCallout">
            <a:avLst>
              <a:gd name="adj1" fmla="val 50992"/>
              <a:gd name="adj2" fmla="val -21703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11" name="Rectangular Callout 44">
            <a:extLst>
              <a:ext uri="{FF2B5EF4-FFF2-40B4-BE49-F238E27FC236}">
                <a16:creationId xmlns:a16="http://schemas.microsoft.com/office/drawing/2014/main" id="{8085B196-41C7-4958-86A1-DA38AC3A4A13}"/>
              </a:ext>
            </a:extLst>
          </p:cNvPr>
          <p:cNvSpPr/>
          <p:nvPr/>
        </p:nvSpPr>
        <p:spPr>
          <a:xfrm>
            <a:off x="9654845" y="2505075"/>
            <a:ext cx="2573338" cy="563562"/>
          </a:xfrm>
          <a:prstGeom prst="wedgeRectCallout">
            <a:avLst>
              <a:gd name="adj1" fmla="val -61571"/>
              <a:gd name="adj2" fmla="val 2038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Extension to e.g. SATA, </a:t>
            </a:r>
            <a:r>
              <a:rPr lang="en-US" dirty="0" err="1">
                <a:solidFill>
                  <a:schemeClr val="tx1"/>
                </a:solidFill>
              </a:rPr>
              <a:t>NVMe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705392-E596-4A7F-920D-B58981411AE0}"/>
              </a:ext>
            </a:extLst>
          </p:cNvPr>
          <p:cNvCxnSpPr/>
          <p:nvPr/>
        </p:nvCxnSpPr>
        <p:spPr>
          <a:xfrm>
            <a:off x="4929352" y="4014952"/>
            <a:ext cx="179726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74F8-FE2F-415A-8289-A3C4E88C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2A7D-D1B2-4F65-B60D-13818A68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9076" cy="4351338"/>
          </a:xfrm>
        </p:spPr>
        <p:txBody>
          <a:bodyPr/>
          <a:lstStyle/>
          <a:p>
            <a:r>
              <a:rPr lang="en-US" dirty="0"/>
              <a:t>Implements KVS in switches</a:t>
            </a:r>
          </a:p>
          <a:p>
            <a:pPr lvl="1"/>
            <a:r>
              <a:rPr lang="en-US" dirty="0"/>
              <a:t>Meta-data store, coordination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HalfRTT</a:t>
            </a:r>
            <a:r>
              <a:rPr lang="en-US" dirty="0"/>
              <a:t>” because no need to reach an other end-host</a:t>
            </a:r>
          </a:p>
          <a:p>
            <a:endParaRPr lang="en-US" dirty="0"/>
          </a:p>
          <a:p>
            <a:r>
              <a:rPr lang="el-GR" dirty="0"/>
              <a:t>μ</a:t>
            </a:r>
            <a:r>
              <a:rPr lang="en-US" dirty="0"/>
              <a:t>s replication (strong consistency)</a:t>
            </a:r>
          </a:p>
          <a:p>
            <a:r>
              <a:rPr lang="en-US" dirty="0"/>
              <a:t>&gt;100Gbps bandwidth</a:t>
            </a:r>
          </a:p>
          <a:p>
            <a:endParaRPr lang="en-US" dirty="0"/>
          </a:p>
          <a:p>
            <a:r>
              <a:rPr lang="en-US" dirty="0"/>
              <a:t>Limitations on key/value sizes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811C-A1A3-4F11-943D-CC7AA9AD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A59DD-968D-4F5A-828E-26FE2CB4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91" y="1252150"/>
            <a:ext cx="5148770" cy="46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48C1-D9D8-48BE-85F9-79EDF1FF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Made </a:t>
            </a:r>
            <a:r>
              <a:rPr lang="en-US" dirty="0" err="1"/>
              <a:t>Switchy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48C2-7EE0-45F4-A10B-560BBFCC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648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Implements the Coordinator and Acceptor roles in P4 Switch</a:t>
            </a:r>
          </a:p>
          <a:p>
            <a:endParaRPr lang="en-US" dirty="0"/>
          </a:p>
          <a:p>
            <a:r>
              <a:rPr lang="en-US" dirty="0"/>
              <a:t>Reconfiguration and recovery, as well as management, are external</a:t>
            </a:r>
          </a:p>
          <a:p>
            <a:endParaRPr lang="en-US" dirty="0"/>
          </a:p>
          <a:p>
            <a:r>
              <a:rPr lang="en-US" dirty="0"/>
              <a:t>Reduces latency and cost on end-hosts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2144-7F4A-4BEB-A979-49A76AC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1D8BD-27BE-437B-A9DE-E69D4876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769" y="211351"/>
            <a:ext cx="3743325" cy="3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B44C8-71F8-4AAA-A6B6-7C7DC04E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984" y="3228975"/>
            <a:ext cx="4086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3C56-687C-4724-BC72-3C83D7BB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77E5-B64B-414B-B6ED-AD0DB7B6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Specialized hardware 101</a:t>
            </a:r>
          </a:p>
          <a:p>
            <a:pPr lvl="1"/>
            <a:r>
              <a:rPr lang="en-US" dirty="0"/>
              <a:t>Programmable Switches (P4)</a:t>
            </a:r>
          </a:p>
          <a:p>
            <a:pPr lvl="1"/>
            <a:r>
              <a:rPr lang="en-US" dirty="0"/>
              <a:t>Programmable NICs (ARMs)</a:t>
            </a:r>
          </a:p>
          <a:p>
            <a:pPr lvl="1"/>
            <a:r>
              <a:rPr lang="en-US" dirty="0"/>
              <a:t>Programmable NICs (FPGAs)</a:t>
            </a:r>
          </a:p>
          <a:p>
            <a:pPr lvl="1"/>
            <a:r>
              <a:rPr lang="en-US" dirty="0"/>
              <a:t>RDMA </a:t>
            </a:r>
          </a:p>
          <a:p>
            <a:r>
              <a:rPr lang="en-US" dirty="0"/>
              <a:t>Spectrum of accelerated solutions</a:t>
            </a:r>
          </a:p>
          <a:p>
            <a:pPr lvl="1"/>
            <a:r>
              <a:rPr lang="en-US" dirty="0"/>
              <a:t>Examples by scope</a:t>
            </a:r>
          </a:p>
          <a:p>
            <a:pPr lvl="1"/>
            <a:r>
              <a:rPr lang="en-US" dirty="0"/>
              <a:t>Examples by location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04DE-3982-40A3-AAF4-63EC5946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1A55-1A13-4888-B6D3-7041C773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</a:t>
            </a:r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66454-7454-44FA-AD51-ED52CBC02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425" y="1825625"/>
            <a:ext cx="5821149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14860-FBC9-4F3A-90B3-B5E5DD60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189-985D-4EEF-900A-0BCE8FF0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Scope of Acceleration – Gains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D788-E291-42BB-AE70-A96F4BA3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49"/>
            <a:ext cx="10515600" cy="48386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 Protocol</a:t>
            </a:r>
          </a:p>
          <a:p>
            <a:pPr lvl="1"/>
            <a:r>
              <a:rPr lang="en-US" dirty="0"/>
              <a:t>Rely on tight integration of different layers to deliver high throughput/low latency</a:t>
            </a:r>
          </a:p>
          <a:p>
            <a:pPr lvl="1"/>
            <a:r>
              <a:rPr lang="en-US" dirty="0"/>
              <a:t>Specializing the processing to the protocol</a:t>
            </a:r>
          </a:p>
          <a:p>
            <a:pPr lvl="1"/>
            <a:endParaRPr lang="en-US" dirty="0"/>
          </a:p>
          <a:p>
            <a:r>
              <a:rPr lang="en-US" dirty="0"/>
              <a:t>Common-case</a:t>
            </a:r>
          </a:p>
          <a:p>
            <a:pPr lvl="1"/>
            <a:r>
              <a:rPr lang="en-US" dirty="0"/>
              <a:t>Benefit from cheaper processing in best case, less egress on end-host</a:t>
            </a:r>
          </a:p>
          <a:p>
            <a:pPr lvl="1"/>
            <a:r>
              <a:rPr lang="en-US" dirty="0"/>
              <a:t>Detect when we are not in best case, fall back logic</a:t>
            </a:r>
          </a:p>
          <a:p>
            <a:pPr lvl="1"/>
            <a:r>
              <a:rPr lang="en-US" dirty="0"/>
              <a:t>Uses less state on the devices then performing entire protocol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Allow the end hosts to push simple “tasks” of some domain into the network </a:t>
            </a:r>
          </a:p>
          <a:p>
            <a:pPr lvl="1"/>
            <a:r>
              <a:rPr lang="en-US" dirty="0"/>
              <a:t>Generate packets, gain from reducing data movement on egress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A4B2-C720-4E2B-B123-3787CB34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7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7836-76A6-43FC-AA35-78C0B2B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7FD0-808F-4422-AC01-0120CBA1C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End hosts (DARE, FARM, Caribou)</a:t>
            </a:r>
          </a:p>
          <a:p>
            <a:pPr lvl="1"/>
            <a:r>
              <a:rPr lang="en-US" dirty="0"/>
              <a:t>Easiest integration</a:t>
            </a:r>
          </a:p>
          <a:p>
            <a:pPr lvl="1"/>
            <a:r>
              <a:rPr lang="en-US" dirty="0"/>
              <a:t>Most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Split  (</a:t>
            </a:r>
            <a:r>
              <a:rPr lang="en-US" dirty="0" err="1"/>
              <a:t>PaxosMadeSwitchy</a:t>
            </a:r>
            <a:r>
              <a:rPr lang="en-US" dirty="0"/>
              <a:t>, ERIS [1])</a:t>
            </a:r>
          </a:p>
          <a:p>
            <a:pPr lvl="1"/>
            <a:r>
              <a:rPr lang="en-US" dirty="0"/>
              <a:t>Integration more complex</a:t>
            </a:r>
          </a:p>
          <a:p>
            <a:pPr lvl="1"/>
            <a:r>
              <a:rPr lang="en-US" dirty="0"/>
              <a:t>Less control</a:t>
            </a:r>
          </a:p>
          <a:p>
            <a:endParaRPr lang="en-US" dirty="0"/>
          </a:p>
          <a:p>
            <a:r>
              <a:rPr lang="en-US" dirty="0"/>
              <a:t>Switch/Middlebox (</a:t>
            </a:r>
            <a:r>
              <a:rPr lang="en-US" dirty="0" err="1"/>
              <a:t>NetChain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Packaged as “service”</a:t>
            </a:r>
          </a:p>
          <a:p>
            <a:pPr lvl="1"/>
            <a:r>
              <a:rPr lang="en-US" dirty="0"/>
              <a:t>Independently controlled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FDF7-C68B-4A0E-932B-58EC3C21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9865A-707E-4BCC-BD92-4FB95FE2E835}"/>
              </a:ext>
            </a:extLst>
          </p:cNvPr>
          <p:cNvSpPr txBox="1"/>
          <p:nvPr/>
        </p:nvSpPr>
        <p:spPr>
          <a:xfrm>
            <a:off x="123567" y="6311900"/>
            <a:ext cx="809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Li, </a:t>
            </a:r>
            <a:r>
              <a:rPr lang="en-US" sz="1400" dirty="0" err="1"/>
              <a:t>Jialin</a:t>
            </a:r>
            <a:r>
              <a:rPr lang="en-US" sz="1400" dirty="0"/>
              <a:t>, Ellis Michael, and Dan RK Ports. "Eris: Coordination-free consistent transactions using in-network concurrency control." </a:t>
            </a:r>
            <a:r>
              <a:rPr lang="en-US" sz="1400" i="1" dirty="0"/>
              <a:t>Proceedings of the 26th Symposium on Operating Systems Principles</a:t>
            </a:r>
            <a:r>
              <a:rPr lang="en-US" sz="1400" dirty="0"/>
              <a:t>. ACM, 2017.</a:t>
            </a:r>
          </a:p>
        </p:txBody>
      </p:sp>
    </p:spTree>
    <p:extLst>
      <p:ext uri="{BB962C8B-B14F-4D97-AF65-F5344CB8AC3E}">
        <p14:creationId xmlns:p14="http://schemas.microsoft.com/office/powerpoint/2010/main" val="343563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4D7B-EB22-43D1-8FCA-DC14361E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Coordinating control plane ops.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6564-DD91-4076-B867-C1CEDC3A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special type of application – Update the changes in the SDN controller, detect errors, etc.</a:t>
            </a:r>
          </a:p>
          <a:p>
            <a:pPr lvl="1"/>
            <a:r>
              <a:rPr lang="en-US" dirty="0"/>
              <a:t>Low latency operation required</a:t>
            </a:r>
          </a:p>
          <a:p>
            <a:pPr lvl="1"/>
            <a:r>
              <a:rPr lang="en-US" dirty="0"/>
              <a:t>Strongly consistent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/>
              <a:t>Molero</a:t>
            </a:r>
            <a:r>
              <a:rPr lang="en-US" sz="1600" dirty="0"/>
              <a:t>, Edgar Costa, Stefano </a:t>
            </a:r>
            <a:r>
              <a:rPr lang="en-US" sz="1600" dirty="0" err="1"/>
              <a:t>Vissicchio</a:t>
            </a:r>
            <a:r>
              <a:rPr lang="en-US" sz="1600" dirty="0"/>
              <a:t>, and Laurent </a:t>
            </a:r>
            <a:r>
              <a:rPr lang="en-US" sz="1600" dirty="0" err="1"/>
              <a:t>Vanbever</a:t>
            </a:r>
            <a:r>
              <a:rPr lang="en-US" sz="1600" dirty="0"/>
              <a:t>. "Hardware-Accelerated Network Control Planes." </a:t>
            </a:r>
            <a:r>
              <a:rPr lang="en-US" sz="1600" i="1" dirty="0"/>
              <a:t>Proceedings of the 17th ACM Workshop on Hot Topics in Networks</a:t>
            </a:r>
            <a:r>
              <a:rPr lang="en-US" sz="1600" dirty="0"/>
              <a:t>. ACM, 2018.</a:t>
            </a:r>
          </a:p>
          <a:p>
            <a:pPr marL="0" indent="0">
              <a:buNone/>
            </a:pPr>
            <a:r>
              <a:rPr lang="en-US" sz="1600" dirty="0"/>
              <a:t>Schiff, </a:t>
            </a:r>
            <a:r>
              <a:rPr lang="en-US" sz="1600" dirty="0" err="1"/>
              <a:t>Liron</a:t>
            </a:r>
            <a:r>
              <a:rPr lang="en-US" sz="1600" dirty="0"/>
              <a:t>, Stefan Schmid, and Petr </a:t>
            </a:r>
            <a:r>
              <a:rPr lang="en-US" sz="1600" dirty="0" err="1"/>
              <a:t>Kuznetsov</a:t>
            </a:r>
            <a:r>
              <a:rPr lang="en-US" sz="1600" dirty="0"/>
              <a:t>. "In-band synchronization for distributed SDN control planes." </a:t>
            </a:r>
            <a:r>
              <a:rPr lang="en-US" sz="1600" i="1" dirty="0"/>
              <a:t>ACM SIGCOMM Computer Communication Review</a:t>
            </a:r>
            <a:r>
              <a:rPr lang="en-US" sz="1600" dirty="0"/>
              <a:t> 46.1 (2016): 37-43.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EA58-1C38-454B-A67E-9FDAE3EE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231D-FB10-426A-AA4C-6873A8B0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 anchor="t"/>
          <a:lstStyle/>
          <a:p>
            <a:r>
              <a:rPr lang="en-US" dirty="0"/>
              <a:t>Application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5FF9-C646-4096-A285-E420694F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870"/>
            <a:ext cx="10515600" cy="561760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Replicated KVS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Maintain consistent view across replicas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Cheaper consensus </a:t>
            </a:r>
            <a:r>
              <a:rPr 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 switch to strong consistency instead of eventual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Both throughput and latency is important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Could offload at NIC or Switch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Part of a larger application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OLTP Database transactions – lock management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Not necessarily KV pairs, could be a tree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Many concurrent operations – not locking the actual data – throughput and latency both important 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Could be done as offload or as independent service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>
                <a:solidFill>
                  <a:srgbClr val="FF0000"/>
                </a:solidFill>
              </a:rPr>
              <a:t>Targeting Distributed Ledgers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Each node (many) takes part in consensus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Operations on top can be expensive (crypto) – unclear how much it is worth optimizing the consensus layer for throughput or latency…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In non-geo replicated scenarios coordination </a:t>
            </a:r>
            <a:r>
              <a:rPr lang="en-US" sz="1800" u="sng" dirty="0">
                <a:solidFill>
                  <a:srgbClr val="FF0000"/>
                </a:solidFill>
              </a:rPr>
              <a:t>should</a:t>
            </a:r>
            <a:r>
              <a:rPr lang="en-US" sz="1800" dirty="0">
                <a:solidFill>
                  <a:srgbClr val="FF0000"/>
                </a:solidFill>
              </a:rPr>
              <a:t> become the bottleneck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Could be done as offload or as independent service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400" dirty="0"/>
          </a:p>
          <a:p>
            <a:pPr lvl="1"/>
            <a:endParaRPr lang="en-US" sz="18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5F20-8B82-4959-B6D4-291C5080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6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B067-48C7-4D48-8D5E-00FAB71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A64F-F3D9-455F-80D3-8063AD36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FE79B1-11B9-4ACB-B5DE-FF3AAABF5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805"/>
            <a:ext cx="10515600" cy="4139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1ms app time / coordination op</a:t>
            </a:r>
          </a:p>
          <a:p>
            <a:pPr lvl="1"/>
            <a:r>
              <a:rPr lang="en-US" dirty="0"/>
              <a:t>Distributed ledgers (core ordering)</a:t>
            </a:r>
          </a:p>
          <a:p>
            <a:pPr lvl="1"/>
            <a:r>
              <a:rPr lang="en-US" dirty="0"/>
              <a:t>Machine learning frameworks (parameter server)</a:t>
            </a:r>
          </a:p>
          <a:p>
            <a:pPr lvl="1"/>
            <a:endParaRPr lang="en-US" dirty="0"/>
          </a:p>
          <a:p>
            <a:r>
              <a:rPr lang="en-US" dirty="0"/>
              <a:t>100</a:t>
            </a:r>
            <a:r>
              <a:rPr lang="el-GR" dirty="0"/>
              <a:t>μ</a:t>
            </a:r>
            <a:r>
              <a:rPr lang="en-US" dirty="0"/>
              <a:t>s app time / coordination op</a:t>
            </a:r>
          </a:p>
          <a:p>
            <a:pPr lvl="1"/>
            <a:r>
              <a:rPr lang="en-US" dirty="0"/>
              <a:t>Relational database engine (lock management)</a:t>
            </a:r>
          </a:p>
          <a:p>
            <a:pPr lvl="1"/>
            <a:r>
              <a:rPr lang="en-US" dirty="0"/>
              <a:t>Some HPC workloads (MPI barriers)</a:t>
            </a:r>
          </a:p>
          <a:p>
            <a:endParaRPr lang="en-US" dirty="0"/>
          </a:p>
          <a:p>
            <a:r>
              <a:rPr lang="en-US" dirty="0"/>
              <a:t>&lt;10</a:t>
            </a:r>
            <a:r>
              <a:rPr lang="el-GR" dirty="0"/>
              <a:t>μ</a:t>
            </a:r>
            <a:r>
              <a:rPr lang="en-US" dirty="0"/>
              <a:t>s app time / coordination op</a:t>
            </a:r>
          </a:p>
          <a:p>
            <a:pPr lvl="1"/>
            <a:r>
              <a:rPr lang="en-US" dirty="0"/>
              <a:t>NoSQL database engines (distributed transactions, replication)</a:t>
            </a:r>
          </a:p>
          <a:p>
            <a:pPr lvl="1"/>
            <a:r>
              <a:rPr lang="en-US" dirty="0"/>
              <a:t>Metadata stores (replication)</a:t>
            </a:r>
          </a:p>
          <a:p>
            <a:pPr lvl="1"/>
            <a:r>
              <a:rPr lang="en-US" dirty="0"/>
              <a:t>SDN control plane management (update propagation)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6D8CA99-E132-440A-A062-41FB380C6423}"/>
              </a:ext>
            </a:extLst>
          </p:cNvPr>
          <p:cNvSpPr/>
          <p:nvPr/>
        </p:nvSpPr>
        <p:spPr>
          <a:xfrm rot="10800000">
            <a:off x="722811" y="1753348"/>
            <a:ext cx="444137" cy="45307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ED9E-5908-4D9E-B646-C4354719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Question1: What about Geo-distribution?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327E-7DC8-4D80-A96C-9E22AEDA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 hardware acceleration is not useful in this scenario</a:t>
            </a:r>
          </a:p>
          <a:p>
            <a:endParaRPr lang="en-US" dirty="0"/>
          </a:p>
          <a:p>
            <a:r>
              <a:rPr lang="en-US" dirty="0"/>
              <a:t>Or: Can hardware make a difference in keeping algorithms in best case and reduce cost of </a:t>
            </a:r>
            <a:r>
              <a:rPr lang="en-US" dirty="0" err="1"/>
              <a:t>reconfig</a:t>
            </a:r>
            <a:r>
              <a:rPr lang="en-US" dirty="0"/>
              <a:t>/recovery?</a:t>
            </a:r>
          </a:p>
          <a:p>
            <a:r>
              <a:rPr lang="en-US" dirty="0"/>
              <a:t>Or: …?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21AF-984E-4F6E-925E-BA0696CC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7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5E40-AA84-4581-818F-C7C6616C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Question1: Geo-Distribution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ED09-1316-4541-892A-0604E7E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27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6D6082-756D-4552-9587-DC1208E10B59}"/>
              </a:ext>
            </a:extLst>
          </p:cNvPr>
          <p:cNvCxnSpPr>
            <a:cxnSpLocks/>
          </p:cNvCxnSpPr>
          <p:nvPr/>
        </p:nvCxnSpPr>
        <p:spPr>
          <a:xfrm>
            <a:off x="580506" y="5680466"/>
            <a:ext cx="105156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1C1ACD-1A7D-4E4D-931A-B1D41AB9A11C}"/>
              </a:ext>
            </a:extLst>
          </p:cNvPr>
          <p:cNvSpPr txBox="1"/>
          <p:nvPr/>
        </p:nvSpPr>
        <p:spPr>
          <a:xfrm rot="1800000">
            <a:off x="426720" y="5961996"/>
            <a:ext cx="162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World-scale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20D5D-3C63-4559-9472-70FA5DD0BC23}"/>
              </a:ext>
            </a:extLst>
          </p:cNvPr>
          <p:cNvSpPr txBox="1"/>
          <p:nvPr/>
        </p:nvSpPr>
        <p:spPr>
          <a:xfrm rot="1800000">
            <a:off x="10620893" y="5961996"/>
            <a:ext cx="162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Datacenter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266EC-5018-486F-9D3A-5CED7B2B9FCA}"/>
              </a:ext>
            </a:extLst>
          </p:cNvPr>
          <p:cNvSpPr txBox="1"/>
          <p:nvPr/>
        </p:nvSpPr>
        <p:spPr>
          <a:xfrm rot="1800000">
            <a:off x="7892926" y="5961996"/>
            <a:ext cx="162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City-scale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21E10-FF6A-4C9E-93F4-20B065625A61}"/>
              </a:ext>
            </a:extLst>
          </p:cNvPr>
          <p:cNvSpPr txBox="1"/>
          <p:nvPr/>
        </p:nvSpPr>
        <p:spPr>
          <a:xfrm rot="1800000">
            <a:off x="3947151" y="5941537"/>
            <a:ext cx="162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Continent-sc.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6EB2392-D3B9-424D-95AF-38D004F567BA}"/>
              </a:ext>
            </a:extLst>
          </p:cNvPr>
          <p:cNvSpPr/>
          <p:nvPr/>
        </p:nvSpPr>
        <p:spPr>
          <a:xfrm rot="16200000">
            <a:off x="10497981" y="4924663"/>
            <a:ext cx="98974" cy="109727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42757-776E-44ED-B184-5E22BDB78A64}"/>
              </a:ext>
            </a:extLst>
          </p:cNvPr>
          <p:cNvSpPr txBox="1"/>
          <p:nvPr/>
        </p:nvSpPr>
        <p:spPr>
          <a:xfrm>
            <a:off x="9998830" y="4696932"/>
            <a:ext cx="143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Papers discussed</a:t>
            </a:r>
          </a:p>
        </p:txBody>
      </p:sp>
    </p:spTree>
    <p:extLst>
      <p:ext uri="{BB962C8B-B14F-4D97-AF65-F5344CB8AC3E}">
        <p14:creationId xmlns:p14="http://schemas.microsoft.com/office/powerpoint/2010/main" val="384152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84CB-81FF-4B26-941E-7986497F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Question2: What about BFT?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761C-B585-42B0-8FA9-822A50FC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BFT involves more computation </a:t>
            </a:r>
            <a:r>
              <a:rPr lang="en-US" dirty="0">
                <a:sym typeface="Wingdings" panose="05000000000000000000" pitchFamily="2" charset="2"/>
              </a:rPr>
              <a:t> less amenable to low level HW optimization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Could we use hardware to keep algorithm in best case? Anything more?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Could we use some “certification” of hardware to relax assumptions?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86EF9-FBAF-4D86-8C75-BB1BFD5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2EBB-D572-415A-84D5-33857781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Question3: TPUT vs. Latency?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3D98-6F55-48FB-8A3F-DFB62DC8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9157E0-B956-4081-BF53-6D76D092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ranges are of interest?</a:t>
            </a:r>
          </a:p>
          <a:p>
            <a:r>
              <a:rPr lang="en-US" dirty="0"/>
              <a:t>What combinations are of interest?</a:t>
            </a:r>
          </a:p>
          <a:p>
            <a:r>
              <a:rPr lang="en-US" dirty="0"/>
              <a:t>Is the gain a linear or step function?</a:t>
            </a:r>
          </a:p>
        </p:txBody>
      </p:sp>
    </p:spTree>
    <p:extLst>
      <p:ext uri="{BB962C8B-B14F-4D97-AF65-F5344CB8AC3E}">
        <p14:creationId xmlns:p14="http://schemas.microsoft.com/office/powerpoint/2010/main" val="49548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6717-898D-44A8-B88D-4D51A6CF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CCFC-EF70-4668-8078-0D7C2B13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to express forwarding rules on switches (and more)</a:t>
            </a:r>
          </a:p>
          <a:p>
            <a:pPr lvl="1"/>
            <a:r>
              <a:rPr lang="en-US" b="1" dirty="0"/>
              <a:t>Flexibility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packet-forwarding policies</a:t>
            </a:r>
            <a:r>
              <a:rPr lang="en-US" dirty="0"/>
              <a:t> as programs</a:t>
            </a:r>
          </a:p>
          <a:p>
            <a:pPr lvl="1"/>
            <a:r>
              <a:rPr lang="en-US" b="1" dirty="0"/>
              <a:t>Expressiveness: </a:t>
            </a:r>
            <a:r>
              <a:rPr lang="en-US" dirty="0"/>
              <a:t>hardware-independent packet processing algorithms using </a:t>
            </a:r>
            <a:r>
              <a:rPr lang="en-US" dirty="0">
                <a:solidFill>
                  <a:schemeClr val="accent1"/>
                </a:solidFill>
              </a:rPr>
              <a:t>general-purpose operations and table lookups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Resource mapping and management: </a:t>
            </a:r>
            <a:r>
              <a:rPr lang="en-US" dirty="0"/>
              <a:t>compilers manage resource allocation and scheduling.</a:t>
            </a:r>
          </a:p>
          <a:p>
            <a:pPr lvl="1"/>
            <a:r>
              <a:rPr lang="en-US" b="1" dirty="0"/>
              <a:t>Software engineering:</a:t>
            </a:r>
            <a:r>
              <a:rPr lang="en-US" dirty="0"/>
              <a:t> type checking, information hiding, and software reuse.</a:t>
            </a:r>
          </a:p>
          <a:p>
            <a:pPr lvl="1"/>
            <a:r>
              <a:rPr lang="en-US" b="1" dirty="0"/>
              <a:t>Decoupling hardware and software evolution:</a:t>
            </a:r>
            <a:r>
              <a:rPr lang="en-US" dirty="0"/>
              <a:t> architecture independent, allowing separate hardware and software upgrade cycles.</a:t>
            </a:r>
          </a:p>
          <a:p>
            <a:pPr lvl="1"/>
            <a:r>
              <a:rPr lang="en-US" b="1" dirty="0"/>
              <a:t>Debugging: </a:t>
            </a:r>
            <a:r>
              <a:rPr lang="en-US" dirty="0"/>
              <a:t>software models of switch architectures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6534E-82E6-4932-9A19-7A8495D7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C4D05-5866-413D-9C70-F04EC9CB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2" y="185738"/>
            <a:ext cx="3893300" cy="14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9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2B5-1D04-4CAC-A8AC-E4A16AB4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Question3: TPUT vs Latency </a:t>
            </a:r>
            <a:br>
              <a:rPr lang="en-US" dirty="0"/>
            </a:br>
            <a:r>
              <a:rPr lang="en-US" dirty="0"/>
              <a:t>	+ Additional requirement?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4C63-9C39-4669-8CC9-2E68D93A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5B429-1F90-4C82-B74A-CF5FF890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326251-3008-4CEA-901D-0D9A0A8E61C4}"/>
              </a:ext>
            </a:extLst>
          </p:cNvPr>
          <p:cNvCxnSpPr>
            <a:cxnSpLocks/>
          </p:cNvCxnSpPr>
          <p:nvPr/>
        </p:nvCxnSpPr>
        <p:spPr>
          <a:xfrm>
            <a:off x="580506" y="5726577"/>
            <a:ext cx="10515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09AF30-1FE4-4225-9944-0C265E5DBBAB}"/>
              </a:ext>
            </a:extLst>
          </p:cNvPr>
          <p:cNvCxnSpPr>
            <a:cxnSpLocks/>
          </p:cNvCxnSpPr>
          <p:nvPr/>
        </p:nvCxnSpPr>
        <p:spPr>
          <a:xfrm flipV="1">
            <a:off x="604983" y="1234530"/>
            <a:ext cx="0" cy="449204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A9A994-AC8C-4C2B-B7ED-9D90B89BBD61}"/>
              </a:ext>
            </a:extLst>
          </p:cNvPr>
          <p:cNvSpPr txBox="1"/>
          <p:nvPr/>
        </p:nvSpPr>
        <p:spPr>
          <a:xfrm rot="1800000">
            <a:off x="10620893" y="5961996"/>
            <a:ext cx="162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&gt;1M rounds/s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497D7-0E9A-4571-8335-DBC8698288E7}"/>
              </a:ext>
            </a:extLst>
          </p:cNvPr>
          <p:cNvSpPr txBox="1"/>
          <p:nvPr/>
        </p:nvSpPr>
        <p:spPr>
          <a:xfrm rot="1800000">
            <a:off x="5282738" y="6059430"/>
            <a:ext cx="162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10k rounds/s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49496-B820-4067-9DF5-60CE8C825F7B}"/>
              </a:ext>
            </a:extLst>
          </p:cNvPr>
          <p:cNvSpPr txBox="1"/>
          <p:nvPr/>
        </p:nvSpPr>
        <p:spPr>
          <a:xfrm rot="1800000">
            <a:off x="622378" y="6059431"/>
            <a:ext cx="162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&lt;1k rounds/s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1ADE8-D837-46E5-B589-66E3303F2314}"/>
              </a:ext>
            </a:extLst>
          </p:cNvPr>
          <p:cNvSpPr txBox="1"/>
          <p:nvPr/>
        </p:nvSpPr>
        <p:spPr>
          <a:xfrm rot="1800000">
            <a:off x="62991" y="1179155"/>
            <a:ext cx="5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ms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82C9F-A578-48FC-BFB3-B02DCB5C5804}"/>
              </a:ext>
            </a:extLst>
          </p:cNvPr>
          <p:cNvSpPr txBox="1"/>
          <p:nvPr/>
        </p:nvSpPr>
        <p:spPr>
          <a:xfrm rot="1800000">
            <a:off x="97160" y="5278734"/>
            <a:ext cx="5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μ</a:t>
            </a:r>
            <a:r>
              <a:rPr lang="en-US" sz="2000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F74030-7F1F-4303-9CD5-C720E44F56AF}"/>
              </a:ext>
            </a:extLst>
          </p:cNvPr>
          <p:cNvCxnSpPr>
            <a:cxnSpLocks/>
          </p:cNvCxnSpPr>
          <p:nvPr/>
        </p:nvCxnSpPr>
        <p:spPr>
          <a:xfrm flipV="1">
            <a:off x="678883" y="1646238"/>
            <a:ext cx="10568237" cy="393592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07D01C-EA73-4209-A29C-B93E37B22D56}"/>
              </a:ext>
            </a:extLst>
          </p:cNvPr>
          <p:cNvSpPr txBox="1"/>
          <p:nvPr/>
        </p:nvSpPr>
        <p:spPr>
          <a:xfrm rot="20377622">
            <a:off x="4038604" y="3244334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Traditional Software Solutions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CD3373-7A2E-4584-AA0E-390F6ECD7AEE}"/>
              </a:ext>
            </a:extLst>
          </p:cNvPr>
          <p:cNvSpPr/>
          <p:nvPr/>
        </p:nvSpPr>
        <p:spPr>
          <a:xfrm>
            <a:off x="8740140" y="3845479"/>
            <a:ext cx="2560320" cy="166295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 accelerated work</a:t>
            </a:r>
          </a:p>
        </p:txBody>
      </p:sp>
    </p:spTree>
    <p:extLst>
      <p:ext uri="{BB962C8B-B14F-4D97-AF65-F5344CB8AC3E}">
        <p14:creationId xmlns:p14="http://schemas.microsoft.com/office/powerpoint/2010/main" val="3931772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5CDC-C324-4368-BACE-65349C96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Question4: What about programmability?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8249-31E3-4509-BE16-B6AA4AF9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an </a:t>
            </a:r>
            <a:r>
              <a:rPr lang="en-US" dirty="0" err="1"/>
              <a:t>Paxos</a:t>
            </a:r>
            <a:r>
              <a:rPr lang="en-US" dirty="0"/>
              <a:t> ASIC, would that be useful?</a:t>
            </a:r>
          </a:p>
          <a:p>
            <a:r>
              <a:rPr lang="en-US" dirty="0"/>
              <a:t>Are algorithms still changing, or we can use common building blocks?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D2314-36E8-4FAF-A5F0-DDD663DA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2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B5B8-0DB1-42D5-B748-CF2E773C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11D-0C6E-4943-AD72-F5E85D74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feel that there is more to achieve in this space?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direction should we be looking 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E64DC-AFFE-4585-8465-D7956679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5D22E4-6FC9-45DA-A27F-7E4516D03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19891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FDED1-BBF5-457C-966A-26050B85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3100" b="1"/>
              <a:t>9th Workshop on Systems for Multi-core and Heterogeneous Architectures (SFMA 2019)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B664-1A1E-4E26-B8B7-C742F78B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564504" cy="4282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https://sites.google.com/site/sfma2019eurosys/</a:t>
            </a:r>
          </a:p>
          <a:p>
            <a:endParaRPr lang="en-US" sz="2000" dirty="0"/>
          </a:p>
          <a:p>
            <a:r>
              <a:rPr lang="en-US" sz="2000" dirty="0"/>
              <a:t>Researchers from operating systems, language runtime, virtual machine and architecture communities</a:t>
            </a:r>
          </a:p>
          <a:p>
            <a:r>
              <a:rPr lang="en-US" sz="2000" dirty="0"/>
              <a:t>Focuses on system building experiences with the new generations of parallel and heterogeneous hardware</a:t>
            </a:r>
          </a:p>
          <a:p>
            <a:r>
              <a:rPr lang="en-US" sz="2000" dirty="0"/>
              <a:t>No proceedings!</a:t>
            </a:r>
          </a:p>
          <a:p>
            <a:r>
              <a:rPr lang="en-US" sz="2000" dirty="0"/>
              <a:t>Important Dates: </a:t>
            </a:r>
          </a:p>
          <a:p>
            <a:pPr lvl="1"/>
            <a:r>
              <a:rPr lang="en-US" sz="2000" dirty="0"/>
              <a:t>Submission: January 17, 23:55 (GMT)</a:t>
            </a:r>
          </a:p>
          <a:p>
            <a:pPr lvl="1"/>
            <a:r>
              <a:rPr lang="en-US" sz="2000" dirty="0"/>
              <a:t>Acceptance: February 10th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C32A-1356-48A3-AB77-697336E9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2715CC-252B-4A65-A5DF-A936CC7FCAD0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79FA-5FD9-49D7-9E8C-1864BCF8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F0229-77C1-46C4-91A6-7C5900E49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141" y="1521881"/>
            <a:ext cx="9171718" cy="51995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D2A1E-AD88-4879-A919-A62FCB8A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8BD5-EFA4-4BF5-8C24-3E533C2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Code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4BA2D-B487-4230-A899-5D084B0E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029" y="1505763"/>
            <a:ext cx="9217942" cy="52157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C2AA-B291-4972-9F02-2E863504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DC0E-952E-43A2-A5C4-FB07D484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SmartNIC</a:t>
            </a:r>
            <a:r>
              <a:rPr lang="en-US" dirty="0"/>
              <a:t>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F227-B94A-427C-9614-CA0927A4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8309" cy="4351338"/>
          </a:xfrm>
        </p:spPr>
        <p:txBody>
          <a:bodyPr/>
          <a:lstStyle/>
          <a:p>
            <a:r>
              <a:rPr lang="en-US" dirty="0"/>
              <a:t>Mellanox Bluefield</a:t>
            </a:r>
          </a:p>
          <a:p>
            <a:pPr lvl="1"/>
            <a:r>
              <a:rPr lang="en-US" dirty="0"/>
              <a:t>2x 25/100 Gbps NIC</a:t>
            </a:r>
          </a:p>
          <a:p>
            <a:pPr lvl="1"/>
            <a:r>
              <a:rPr lang="en-US" dirty="0"/>
              <a:t>Up to 16 Arm A72 cores</a:t>
            </a:r>
          </a:p>
          <a:p>
            <a:pPr lvl="1"/>
            <a:r>
              <a:rPr lang="en-US" dirty="0"/>
              <a:t>Up to 16GB Onboard DRAM</a:t>
            </a:r>
          </a:p>
          <a:p>
            <a:pPr lvl="1"/>
            <a:endParaRPr lang="en-US" dirty="0"/>
          </a:p>
          <a:p>
            <a:r>
              <a:rPr lang="en-US" dirty="0"/>
              <a:t>Arms can run commodity software</a:t>
            </a:r>
          </a:p>
          <a:p>
            <a:pPr lvl="1"/>
            <a:r>
              <a:rPr lang="en-US" dirty="0"/>
              <a:t>Best used to implement something like </a:t>
            </a:r>
            <a:r>
              <a:rPr lang="en-US" dirty="0" err="1"/>
              <a:t>OpenVSwitch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compute-bound can’t keep up with packets!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5EB3A-08AB-4734-B929-987ABB6C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958F9-2967-427F-B1C7-CB287770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270" y="219075"/>
            <a:ext cx="44862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6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3EE8-8A72-4E06-A321-0B76B26B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SmartNIC</a:t>
            </a:r>
            <a:r>
              <a:rPr lang="en-US" dirty="0"/>
              <a:t> (FPGA)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F1EF-E085-4AF7-9847-CA67DB6E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Alveo</a:t>
            </a:r>
            <a:r>
              <a:rPr lang="en-US" dirty="0"/>
              <a:t> cards</a:t>
            </a:r>
          </a:p>
          <a:p>
            <a:pPr lvl="1"/>
            <a:r>
              <a:rPr lang="en-US" dirty="0"/>
              <a:t>2x 100 Gbps NIC</a:t>
            </a:r>
          </a:p>
          <a:p>
            <a:pPr lvl="1"/>
            <a:r>
              <a:rPr lang="en-US" dirty="0"/>
              <a:t>Up to 64GB Onboard DRAM</a:t>
            </a:r>
          </a:p>
          <a:p>
            <a:pPr lvl="1"/>
            <a:r>
              <a:rPr lang="en-US" dirty="0"/>
              <a:t>Up to 32MB </a:t>
            </a:r>
            <a:r>
              <a:rPr lang="en-US" dirty="0" err="1"/>
              <a:t>Onchip</a:t>
            </a:r>
            <a:r>
              <a:rPr lang="en-US" dirty="0"/>
              <a:t> BRAM</a:t>
            </a:r>
          </a:p>
          <a:p>
            <a:pPr lvl="1"/>
            <a:endParaRPr lang="en-US" dirty="0"/>
          </a:p>
          <a:p>
            <a:r>
              <a:rPr lang="en-US" dirty="0"/>
              <a:t>FPGA</a:t>
            </a:r>
          </a:p>
          <a:p>
            <a:pPr lvl="1"/>
            <a:r>
              <a:rPr lang="en-US" dirty="0"/>
              <a:t>Can guarantee line-rate performance by design</a:t>
            </a:r>
          </a:p>
          <a:p>
            <a:pPr lvl="1"/>
            <a:r>
              <a:rPr lang="en-US" dirty="0"/>
              <a:t>Breaks traditional software tradeoffs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49D8A-054C-45A7-B35B-C5AC6A2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15CC-252B-4A65-A5DF-A936CC7FCAD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D6259-1953-4205-9537-F7394375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30" y="330079"/>
            <a:ext cx="4441594" cy="26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4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39543" y="2031089"/>
            <a:ext cx="6560820" cy="505205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F</a:t>
            </a:r>
            <a:r>
              <a:rPr lang="en-US" dirty="0"/>
              <a:t>ield </a:t>
            </a:r>
            <a:r>
              <a:rPr lang="en-US" b="1" dirty="0"/>
              <a:t>P</a:t>
            </a:r>
            <a:r>
              <a:rPr lang="en-US" dirty="0"/>
              <a:t>rogrammable </a:t>
            </a:r>
            <a:r>
              <a:rPr lang="en-US" b="1" dirty="0"/>
              <a:t>G</a:t>
            </a:r>
            <a:r>
              <a:rPr lang="en-US" dirty="0"/>
              <a:t>ate </a:t>
            </a:r>
            <a:r>
              <a:rPr lang="en-US" b="1" dirty="0"/>
              <a:t>A</a:t>
            </a:r>
            <a:r>
              <a:rPr lang="en-US" dirty="0"/>
              <a:t>rray (FPGA)</a:t>
            </a:r>
          </a:p>
          <a:p>
            <a:pPr lvl="1"/>
            <a:r>
              <a:rPr lang="en-US" sz="2880" dirty="0"/>
              <a:t>Free choice of architecture</a:t>
            </a:r>
          </a:p>
          <a:p>
            <a:pPr lvl="1"/>
            <a:r>
              <a:rPr lang="en-US" sz="2880" dirty="0"/>
              <a:t>Fine-grained pipelining, communication, distributed memory</a:t>
            </a:r>
          </a:p>
          <a:p>
            <a:pPr lvl="1"/>
            <a:r>
              <a:rPr lang="en-US" sz="2880" dirty="0"/>
              <a:t>Tradeoff: all “code” occupies chip space</a:t>
            </a:r>
          </a:p>
          <a:p>
            <a:pPr lvl="1"/>
            <a:endParaRPr lang="en-US" sz="288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Re-programmable Specialized Hardware</a:t>
            </a:r>
          </a:p>
        </p:txBody>
      </p:sp>
      <p:pic>
        <p:nvPicPr>
          <p:cNvPr id="5" name="Picture 4" descr="Fig-1-Modern-Xilinx-FPGA-architecture-showing-different-basic-compone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552" y="1963138"/>
            <a:ext cx="4123834" cy="377472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1451699" y="1696957"/>
            <a:ext cx="995208" cy="4146698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" name="Rectangle 5"/>
          <p:cNvSpPr/>
          <p:nvPr/>
        </p:nvSpPr>
        <p:spPr>
          <a:xfrm>
            <a:off x="1145480" y="2334912"/>
            <a:ext cx="1735234" cy="72726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/>
              <a:t>Op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4216" y="3270576"/>
            <a:ext cx="1735234" cy="72726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/>
              <a:t>Op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709" y="4193484"/>
            <a:ext cx="1735234" cy="72726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/>
              <a:t>Op 3</a:t>
            </a:r>
          </a:p>
        </p:txBody>
      </p:sp>
    </p:spTree>
    <p:extLst>
      <p:ext uri="{BB962C8B-B14F-4D97-AF65-F5344CB8AC3E}">
        <p14:creationId xmlns:p14="http://schemas.microsoft.com/office/powerpoint/2010/main" val="30279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8220" y="1256097"/>
            <a:ext cx="10195560" cy="4978014"/>
          </a:xfrm>
        </p:spPr>
        <p:txBody>
          <a:bodyPr/>
          <a:lstStyle/>
          <a:p>
            <a:r>
              <a:rPr lang="en-US" dirty="0"/>
              <a:t>Challenge: adapting algorithms to the parallelism of the FPGA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Coding: Hardware definition languages, high level languages </a:t>
            </a:r>
          </a:p>
          <a:p>
            <a:r>
              <a:rPr lang="en-US" dirty="0"/>
              <a:t>Synthesis: Produce a logic-gate level representation (any FPGA)</a:t>
            </a:r>
          </a:p>
          <a:p>
            <a:r>
              <a:rPr lang="en-US" dirty="0"/>
              <a:t>Place &amp; route: Circuit that gets mapped onto specific FPGA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FPGAs</a:t>
            </a:r>
          </a:p>
        </p:txBody>
      </p:sp>
      <p:sp>
        <p:nvSpPr>
          <p:cNvPr id="2050" name="Litebulb"/>
          <p:cNvSpPr>
            <a:spLocks noEditPoints="1" noChangeArrowheads="1"/>
          </p:cNvSpPr>
          <p:nvPr/>
        </p:nvSpPr>
        <p:spPr bwMode="auto">
          <a:xfrm>
            <a:off x="799353" y="2001423"/>
            <a:ext cx="719786" cy="1080794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8" name="Right Arrow 7"/>
          <p:cNvSpPr/>
          <p:nvPr/>
        </p:nvSpPr>
        <p:spPr>
          <a:xfrm>
            <a:off x="1764578" y="2303595"/>
            <a:ext cx="952901" cy="4764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TextBox 8"/>
          <p:cNvSpPr txBox="1"/>
          <p:nvPr/>
        </p:nvSpPr>
        <p:spPr>
          <a:xfrm>
            <a:off x="2804108" y="2320221"/>
            <a:ext cx="101065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Code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853261" y="2303595"/>
            <a:ext cx="952901" cy="4764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TextBox 10"/>
          <p:cNvSpPr txBox="1"/>
          <p:nvPr/>
        </p:nvSpPr>
        <p:spPr>
          <a:xfrm>
            <a:off x="4878352" y="2154022"/>
            <a:ext cx="18673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Synthesized Circuit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793780" y="2303595"/>
            <a:ext cx="952901" cy="4764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TextBox 13"/>
          <p:cNvSpPr txBox="1"/>
          <p:nvPr/>
        </p:nvSpPr>
        <p:spPr>
          <a:xfrm>
            <a:off x="7530112" y="2154022"/>
            <a:ext cx="18673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Placed &amp; Routed 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71220" y="2303595"/>
            <a:ext cx="952901" cy="4764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2052" name="Picture 4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223426" y="1949143"/>
            <a:ext cx="1214590" cy="12772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1815</Words>
  <Application>Microsoft Office PowerPoint</Application>
  <PresentationFormat>Widescreen</PresentationFormat>
  <Paragraphs>321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Distributed Consensus and Coordination in Hardware</vt:lpstr>
      <vt:lpstr>Outline</vt:lpstr>
      <vt:lpstr>P4 </vt:lpstr>
      <vt:lpstr>P4 Deployment</vt:lpstr>
      <vt:lpstr>P4 Code Example</vt:lpstr>
      <vt:lpstr>SmartNIC (Arm)</vt:lpstr>
      <vt:lpstr>SmartNIC (FPGA)</vt:lpstr>
      <vt:lpstr>Re-programmable Specialized Hardware</vt:lpstr>
      <vt:lpstr>Programming FPGAs</vt:lpstr>
      <vt:lpstr>FPGA Benefits and Drawbacks</vt:lpstr>
      <vt:lpstr>RDMA</vt:lpstr>
      <vt:lpstr>Hardware summary</vt:lpstr>
      <vt:lpstr>Hardware landscape</vt:lpstr>
      <vt:lpstr>Consensus in Hardware</vt:lpstr>
      <vt:lpstr>Scope of Acceleration (NICs)</vt:lpstr>
      <vt:lpstr>Scope of Acceleration</vt:lpstr>
      <vt:lpstr>Consensus in a Box (Caribou)</vt:lpstr>
      <vt:lpstr>NetChain</vt:lpstr>
      <vt:lpstr>Paxos Made Switchy</vt:lpstr>
      <vt:lpstr>Speculative Paxos</vt:lpstr>
      <vt:lpstr>Scope of Acceleration – Gains </vt:lpstr>
      <vt:lpstr>Integration of Acceleration</vt:lpstr>
      <vt:lpstr>Coordinating control plane ops.</vt:lpstr>
      <vt:lpstr>Application scenarios</vt:lpstr>
      <vt:lpstr>Application spectrum</vt:lpstr>
      <vt:lpstr>Question1: What about Geo-distribution?</vt:lpstr>
      <vt:lpstr>Question1: Geo-Distribution</vt:lpstr>
      <vt:lpstr>Question2: What about BFT? </vt:lpstr>
      <vt:lpstr>Question3: TPUT vs. Latency?</vt:lpstr>
      <vt:lpstr>Question3: TPUT vs Latency   + Additional requirement?</vt:lpstr>
      <vt:lpstr>Question4: What about programmability?</vt:lpstr>
      <vt:lpstr>Temperature check</vt:lpstr>
      <vt:lpstr>9th Workshop on Systems for Multi-core and Heterogeneous Architectures (SFMA 2019)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Consensus and Coordination in Hardware</dc:title>
  <dc:creator>Zsolt Istvan</dc:creator>
  <cp:lastModifiedBy>Zsolt Istvan</cp:lastModifiedBy>
  <cp:revision>180</cp:revision>
  <dcterms:created xsi:type="dcterms:W3CDTF">2018-12-03T18:52:41Z</dcterms:created>
  <dcterms:modified xsi:type="dcterms:W3CDTF">2018-12-11T14:18:08Z</dcterms:modified>
</cp:coreProperties>
</file>