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87"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ormorant Garamond Bold Italics"/>
      <p:regular r:id="rId12"/>
    </p:embeddedFont>
    <p:embeddedFont>
      <p:font typeface="Quicksand"/>
      <p:regular r:id="rId13"/>
    </p:embeddedFont>
    <p:embeddedFont>
      <p:font typeface="Quicksand Bold"/>
      <p:regular r:id="rId14"/>
    </p:embeddedFont>
    <p:embeddedFont>
      <p:font typeface="Quicksand Medium"/>
      <p:regular r:id="rId15"/>
    </p:embeddedFont>
    <p:embeddedFont>
      <p:font typeface="Tw Cen MT" panose="020B0602020104020603"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8" d="100"/>
          <a:sy n="68" d="100"/>
        </p:scale>
        <p:origin x="8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3457577" cy="1028700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814637" y="1683545"/>
            <a:ext cx="13187363" cy="3581400"/>
          </a:xfrm>
        </p:spPr>
        <p:txBody>
          <a:bodyPr anchor="b">
            <a:normAutofit/>
          </a:bodyPr>
          <a:lstStyle>
            <a:lvl1pPr algn="l">
              <a:defRPr sz="7200"/>
            </a:lvl1pPr>
          </a:lstStyle>
          <a:p>
            <a:r>
              <a:rPr lang="en-US"/>
              <a:t>Click to edit Master title style</a:t>
            </a:r>
            <a:endParaRPr lang="en-US" dirty="0"/>
          </a:p>
        </p:txBody>
      </p:sp>
      <p:sp>
        <p:nvSpPr>
          <p:cNvPr id="3" name="Subtitle 2"/>
          <p:cNvSpPr>
            <a:spLocks noGrp="1"/>
          </p:cNvSpPr>
          <p:nvPr>
            <p:ph type="subTitle" idx="1"/>
          </p:nvPr>
        </p:nvSpPr>
        <p:spPr>
          <a:xfrm>
            <a:off x="2814637" y="5403057"/>
            <a:ext cx="13187363" cy="2483643"/>
          </a:xfrm>
        </p:spPr>
        <p:txBody>
          <a:bodyPr>
            <a:normAutofit/>
          </a:bodyPr>
          <a:lstStyle>
            <a:lvl1pPr marL="0" indent="0" algn="l">
              <a:buNone/>
              <a:defRPr sz="3000" cap="all" baseline="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0616267" y="8115302"/>
            <a:ext cx="4114800" cy="547688"/>
          </a:xfrm>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a:xfrm>
            <a:off x="2814636" y="8115302"/>
            <a:ext cx="7687329" cy="547688"/>
          </a:xfrm>
        </p:spPr>
        <p:txBody>
          <a:bodyPr/>
          <a:lstStyle/>
          <a:p>
            <a:endParaRPr lang="en-US"/>
          </a:p>
        </p:txBody>
      </p:sp>
      <p:sp>
        <p:nvSpPr>
          <p:cNvPr id="6" name="Slide Number Placeholder 5"/>
          <p:cNvSpPr>
            <a:spLocks noGrp="1"/>
          </p:cNvSpPr>
          <p:nvPr>
            <p:ph type="sldNum" sz="quarter" idx="12"/>
          </p:nvPr>
        </p:nvSpPr>
        <p:spPr>
          <a:xfrm>
            <a:off x="14845367" y="8115299"/>
            <a:ext cx="1156634"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334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6" y="6456997"/>
            <a:ext cx="14868533" cy="1229033"/>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2117" y="909639"/>
            <a:ext cx="14868531" cy="494966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8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712047" y="7686030"/>
            <a:ext cx="14866289" cy="1023708"/>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242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85" y="914400"/>
            <a:ext cx="14858933" cy="5143500"/>
          </a:xfrm>
        </p:spPr>
        <p:txBody>
          <a:bodyPr anchor="ctr">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116" y="6629399"/>
            <a:ext cx="14856689" cy="2057399"/>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060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399"/>
            <a:ext cx="13954128" cy="4122644"/>
          </a:xfrm>
        </p:spPr>
        <p:txBody>
          <a:bodyPr anchor="ctr">
            <a:normAutofit/>
          </a:bodyPr>
          <a:lstStyle>
            <a:lvl1pPr>
              <a:defRPr sz="54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712117" y="6464879"/>
            <a:ext cx="14859003" cy="2234244"/>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60" name="TextBox 59"/>
          <p:cNvSpPr txBox="1"/>
          <p:nvPr/>
        </p:nvSpPr>
        <p:spPr>
          <a:xfrm>
            <a:off x="1355268" y="1098591"/>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61" name="TextBox 60"/>
          <p:cNvSpPr txBox="1"/>
          <p:nvPr/>
        </p:nvSpPr>
        <p:spPr>
          <a:xfrm>
            <a:off x="15806055" y="4147458"/>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49081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6" y="3201062"/>
            <a:ext cx="14859002" cy="3767753"/>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047" y="6986483"/>
            <a:ext cx="14856758" cy="1710966"/>
          </a:xfrm>
        </p:spPr>
        <p:txBody>
          <a:bodyPr anchor="t">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5144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712116" y="4011695"/>
            <a:ext cx="4795349"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691878" y="5040395"/>
            <a:ext cx="4813103"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772150" y="4016453"/>
            <a:ext cx="4776578"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756320" y="5045153"/>
            <a:ext cx="4793745"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778663" y="4011695"/>
            <a:ext cx="4792452"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778663" y="5040395"/>
            <a:ext cx="4792452"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750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12117" y="914400"/>
            <a:ext cx="14858999" cy="28575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712120" y="6606894"/>
            <a:ext cx="479286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712120" y="4000497"/>
            <a:ext cx="479286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712120" y="7471288"/>
            <a:ext cx="4792860" cy="122676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733580" y="6606894"/>
            <a:ext cx="480060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733580" y="4000497"/>
            <a:ext cx="479841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731390" y="7471286"/>
            <a:ext cx="4800600" cy="1215513"/>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778851" y="6606893"/>
            <a:ext cx="4786112"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778664" y="4000497"/>
            <a:ext cx="4792454"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1778663" y="7471281"/>
            <a:ext cx="4792452" cy="121551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282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7231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63601" y="914399"/>
            <a:ext cx="3007517"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5" y="914399"/>
            <a:ext cx="11622885"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010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827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2117" y="2128840"/>
            <a:ext cx="14859000" cy="4279106"/>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12117" y="6636543"/>
            <a:ext cx="14859000" cy="2062164"/>
          </a:xfrm>
        </p:spPr>
        <p:txBody>
          <a:bodyPr>
            <a:normAutofit/>
          </a:bodyPr>
          <a:lstStyle>
            <a:lvl1pPr marL="0" indent="0">
              <a:buNone/>
              <a:defRPr sz="2700" cap="all" baseline="0">
                <a:solidFill>
                  <a:schemeClr val="tx1">
                    <a:tint val="75000"/>
                  </a:schemeClr>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352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6" y="3374229"/>
            <a:ext cx="7317584"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1" y="3374229"/>
            <a:ext cx="7312817"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133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12117" y="928690"/>
            <a:ext cx="14859000" cy="22169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5029" y="3374229"/>
            <a:ext cx="6974675"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6" y="4610096"/>
            <a:ext cx="7317587"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1212" y="3374228"/>
            <a:ext cx="6969903"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610096"/>
            <a:ext cx="7312815"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54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52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0712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0058" y="914402"/>
            <a:ext cx="5784056" cy="2459826"/>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34301" y="888999"/>
            <a:ext cx="8836814" cy="77978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20058" y="3374229"/>
            <a:ext cx="5784056"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77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914400"/>
            <a:ext cx="8901762" cy="2459829"/>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71082" y="914402"/>
            <a:ext cx="5500035" cy="7772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2116" y="3374229"/>
            <a:ext cx="8901767"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7719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21432" y="1"/>
            <a:ext cx="18080832" cy="10287002"/>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712120" y="927777"/>
            <a:ext cx="14858997" cy="221785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712119" y="3374230"/>
            <a:ext cx="14858999" cy="53125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85382" y="8824915"/>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pPr/>
              <a:t>11/17/2024</a:t>
            </a:fld>
            <a:endParaRPr lang="en-US"/>
          </a:p>
        </p:txBody>
      </p:sp>
      <p:sp>
        <p:nvSpPr>
          <p:cNvPr id="5" name="Footer Placeholder 4"/>
          <p:cNvSpPr>
            <a:spLocks noGrp="1"/>
          </p:cNvSpPr>
          <p:nvPr>
            <p:ph type="ftr" sz="quarter" idx="3"/>
          </p:nvPr>
        </p:nvSpPr>
        <p:spPr>
          <a:xfrm>
            <a:off x="1712117" y="8824913"/>
            <a:ext cx="9358964" cy="547688"/>
          </a:xfrm>
          <a:prstGeom prst="rect">
            <a:avLst/>
          </a:prstGeom>
        </p:spPr>
        <p:txBody>
          <a:bodyPr vert="horz" lIns="91440" tIns="45720" rIns="91440" bIns="45720" rtlCol="0" anchor="ctr"/>
          <a:lstStyle>
            <a:lvl1pPr algn="l">
              <a:defRPr sz="1575"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14482" y="8824912"/>
            <a:ext cx="1156634"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88390568"/>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l" defTabSz="1371600" rtl="0" eaLnBrk="1" latinLnBrk="0" hangingPunct="1">
        <a:lnSpc>
          <a:spcPct val="90000"/>
        </a:lnSpc>
        <a:spcBef>
          <a:spcPct val="0"/>
        </a:spcBef>
        <a:buNone/>
        <a:defRPr sz="5400" kern="1200" cap="all" baseline="0">
          <a:solidFill>
            <a:schemeClr val="tx1"/>
          </a:solidFill>
          <a:latin typeface="+mj-lt"/>
          <a:ea typeface="+mj-ea"/>
          <a:cs typeface="+mj-cs"/>
        </a:defRPr>
      </a:lvl1pPr>
    </p:titleStyle>
    <p:bodyStyle>
      <a:lvl1pPr marL="342900" indent="-342900" algn="l" defTabSz="1371600" rtl="0" eaLnBrk="1" latinLnBrk="0" hangingPunct="1">
        <a:lnSpc>
          <a:spcPct val="120000"/>
        </a:lnSpc>
        <a:spcBef>
          <a:spcPts val="1500"/>
        </a:spcBef>
        <a:buSzPct val="125000"/>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120000"/>
        </a:lnSpc>
        <a:spcBef>
          <a:spcPts val="750"/>
        </a:spcBef>
        <a:buSzPct val="125000"/>
        <a:buFont typeface="Arial" panose="020B0604020202020204" pitchFamily="34" charset="0"/>
        <a:buChar char="•"/>
        <a:defRPr sz="3000" kern="1200">
          <a:solidFill>
            <a:schemeClr val="tx1"/>
          </a:solidFill>
          <a:latin typeface="+mn-lt"/>
          <a:ea typeface="+mn-ea"/>
          <a:cs typeface="+mn-cs"/>
        </a:defRPr>
      </a:lvl2pPr>
      <a:lvl3pPr marL="1714500" indent="-342900" algn="l" defTabSz="1371600" rtl="0" eaLnBrk="1" latinLnBrk="0" hangingPunct="1">
        <a:lnSpc>
          <a:spcPct val="120000"/>
        </a:lnSpc>
        <a:spcBef>
          <a:spcPts val="750"/>
        </a:spcBef>
        <a:buSzPct val="125000"/>
        <a:buFont typeface="Arial" panose="020B0604020202020204" pitchFamily="34" charset="0"/>
        <a:buChar char="•"/>
        <a:defRPr sz="2700" kern="1200">
          <a:solidFill>
            <a:schemeClr val="tx1"/>
          </a:solidFill>
          <a:latin typeface="+mn-lt"/>
          <a:ea typeface="+mn-ea"/>
          <a:cs typeface="+mn-cs"/>
        </a:defRPr>
      </a:lvl3pPr>
      <a:lvl4pPr marL="24003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4pPr>
      <a:lvl5pPr marL="30861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5pPr>
      <a:lvl6pPr marL="37719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6pPr>
      <a:lvl7pPr marL="44577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7pPr>
      <a:lvl8pPr marL="51435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8pPr>
      <a:lvl9pPr marL="58293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478342"/>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b="1" dirty="0">
                <a:solidFill>
                  <a:srgbClr val="000000"/>
                </a:solidFill>
                <a:latin typeface="Cormorant Garamond Bold Italics"/>
                <a:ea typeface="Cormorant Garamond Bold Italics"/>
                <a:cs typeface="Cormorant Garamond Bold Italics"/>
                <a:sym typeface="Cormorant Garamond Bold Italics"/>
              </a:rPr>
              <a:t>Assignment</a:t>
            </a:r>
            <a:r>
              <a:rPr lang="en-US" sz="18577" b="1" i="1" dirty="0">
                <a:solidFill>
                  <a:srgbClr val="000000"/>
                </a:solidFill>
                <a:latin typeface="Cormorant Garamond Bold Italics"/>
                <a:ea typeface="Cormorant Garamond Bold Italics"/>
                <a:cs typeface="Cormorant Garamond Bold Italics"/>
                <a:sym typeface="Cormorant Garamond Bold Italics"/>
              </a:rPr>
              <a:t> </a:t>
            </a:r>
          </a:p>
        </p:txBody>
      </p:sp>
      <p:sp>
        <p:nvSpPr>
          <p:cNvPr id="6" name="TextBox 6"/>
          <p:cNvSpPr txBox="1"/>
          <p:nvPr/>
        </p:nvSpPr>
        <p:spPr>
          <a:xfrm>
            <a:off x="2737539" y="5908475"/>
            <a:ext cx="12812922" cy="837844"/>
          </a:xfrm>
          <a:prstGeom prst="rect">
            <a:avLst/>
          </a:prstGeom>
        </p:spPr>
        <p:txBody>
          <a:bodyPr lIns="0" tIns="0" rIns="0" bIns="0" rtlCol="0" anchor="t">
            <a:spAutoFit/>
          </a:bodyPr>
          <a:lstStyle/>
          <a:p>
            <a:pPr marL="0" lvl="0" indent="0" algn="ctr">
              <a:lnSpc>
                <a:spcPts val="6844"/>
              </a:lnSpc>
              <a:spcBef>
                <a:spcPct val="0"/>
              </a:spcBef>
            </a:pPr>
            <a:r>
              <a:rPr lang="en-US" sz="4889" dirty="0">
                <a:solidFill>
                  <a:srgbClr val="000000"/>
                </a:solidFill>
                <a:latin typeface="Quicksand"/>
                <a:ea typeface="Quicksand"/>
                <a:cs typeface="Quicksand"/>
                <a:sym typeface="Quicksand"/>
              </a:rPr>
              <a:t>Topic: Extreme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dirty="0">
                <a:solidFill>
                  <a:srgbClr val="000000"/>
                </a:solidFill>
                <a:latin typeface="Cormorant Garamond Bold Italics"/>
                <a:ea typeface="Cormorant Garamond Bold Italics"/>
                <a:cs typeface="Cormorant Garamond Bold Italics"/>
                <a:sym typeface="Cormorant Garamond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2614054" y="3257783"/>
            <a:ext cx="12854546" cy="4268413"/>
          </a:xfrm>
          <a:prstGeom prst="rect">
            <a:avLst/>
          </a:prstGeom>
        </p:spPr>
        <p:txBody>
          <a:bodyPr wrap="square" lIns="0" tIns="0" rIns="0" bIns="0" rtlCol="0" anchor="t">
            <a:spAutoFit/>
          </a:bodyPr>
          <a:lstStyle/>
          <a:p>
            <a:pPr marL="0" lvl="0" indent="0">
              <a:lnSpc>
                <a:spcPts val="4247"/>
              </a:lnSpc>
            </a:pPr>
            <a:r>
              <a:rPr lang="en-GB" sz="2800" b="1" dirty="0">
                <a:solidFill>
                  <a:schemeClr val="bg1"/>
                </a:solidFill>
              </a:rPr>
              <a:t>This assignment focuses on using Extreme Programming (XP) techniques to enhance Warner &amp; Spencer's sales strategy. The objective is to assess and implement innovative</a:t>
            </a:r>
          </a:p>
          <a:p>
            <a:pPr marL="0" lvl="0" indent="0">
              <a:lnSpc>
                <a:spcPts val="4247"/>
              </a:lnSpc>
            </a:pPr>
            <a:r>
              <a:rPr lang="en-GB" sz="2800" b="1" dirty="0">
                <a:solidFill>
                  <a:schemeClr val="bg1"/>
                </a:solidFill>
              </a:rPr>
              <a:t>methods that boost product sales, increase market reach, and improve customer satisfaction. XP, known for its iterative, collaborative, and customer-focused approach, will be applied to create agile solutions and foster continuous improvements in sales tactics. Essential practices like pair programming, ongoing feedback, and adaptive planning will be explored to make sales processes more efficient and increase product success rates.</a:t>
            </a:r>
            <a:r>
              <a:rPr lang="en-GB" sz="2800" b="1" dirty="0"/>
              <a:t>.</a:t>
            </a:r>
            <a:endParaRPr lang="en-US" sz="2800" b="1" dirty="0">
              <a:solidFill>
                <a:schemeClr val="bg1"/>
              </a:solidFill>
              <a:latin typeface="Quicksand Bold"/>
              <a:ea typeface="Quicksand Bold"/>
              <a:cs typeface="Quicksand Bold"/>
              <a:sym typeface="Quicksand Bold"/>
            </a:endParaRPr>
          </a:p>
        </p:txBody>
      </p:sp>
      <p:sp>
        <p:nvSpPr>
          <p:cNvPr id="6" name="TextBox 6"/>
          <p:cNvSpPr txBox="1"/>
          <p:nvPr/>
        </p:nvSpPr>
        <p:spPr>
          <a:xfrm>
            <a:off x="6877050" y="1790700"/>
            <a:ext cx="4533900" cy="1082284"/>
          </a:xfrm>
          <a:prstGeom prst="rect">
            <a:avLst/>
          </a:prstGeom>
        </p:spPr>
        <p:txBody>
          <a:bodyPr wrap="square" lIns="0" tIns="0" rIns="0" bIns="0" rtlCol="0" anchor="t">
            <a:spAutoFit/>
          </a:bodyPr>
          <a:lstStyle/>
          <a:p>
            <a:pPr marL="0" lvl="0" indent="0" algn="l">
              <a:lnSpc>
                <a:spcPts val="8959"/>
              </a:lnSpc>
              <a:spcBef>
                <a:spcPct val="0"/>
              </a:spcBef>
            </a:pPr>
            <a:r>
              <a:rPr lang="en-US" sz="6399" b="1" dirty="0">
                <a:solidFill>
                  <a:srgbClr val="000000"/>
                </a:solidFill>
                <a:latin typeface="Cormorant Garamond Bold Italics"/>
                <a:ea typeface="Cormorant Garamond Bold Italics"/>
                <a:cs typeface="Cormorant Garamond Bold Italics"/>
                <a:sym typeface="Cormorant Garamond Bold Italics"/>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70597" y="2011853"/>
            <a:ext cx="5384400" cy="6994604"/>
            <a:chOff x="0" y="-123825"/>
            <a:chExt cx="1418473" cy="1822400"/>
          </a:xfrm>
        </p:grpSpPr>
        <p:sp>
          <p:nvSpPr>
            <p:cNvPr id="3" name="Freeform 3"/>
            <p:cNvSpPr/>
            <p:nvPr/>
          </p:nvSpPr>
          <p:spPr>
            <a:xfrm>
              <a:off x="0" y="5956"/>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chemeClr val="accent6">
                <a:lumMod val="40000"/>
                <a:lumOff val="60000"/>
              </a:schemeClr>
            </a:solidFill>
          </p:spPr>
          <p:txBody>
            <a:bodyPr/>
            <a:lstStyle/>
            <a:p>
              <a:endParaRPr lang="en-US"/>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2405199" y="2661429"/>
            <a:ext cx="2348889" cy="2348889"/>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6617725" y="2515993"/>
            <a:ext cx="5101887" cy="6412372"/>
            <a:chOff x="-6968" y="-15971"/>
            <a:chExt cx="1425441" cy="1816444"/>
          </a:xfrm>
          <a:blipFill>
            <a:blip r:embed="rId4"/>
            <a:tile tx="0" ty="0" sx="100000" sy="100000" flip="none" algn="tl"/>
          </a:blipFill>
        </p:grpSpPr>
        <p:sp>
          <p:nvSpPr>
            <p:cNvPr id="7" name="Freeform 7"/>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grpFill/>
          </p:spPr>
          <p:txBody>
            <a:bodyPr/>
            <a:lstStyle/>
            <a:p>
              <a:endParaRPr lang="en-US"/>
            </a:p>
          </p:txBody>
        </p:sp>
        <p:sp>
          <p:nvSpPr>
            <p:cNvPr id="8" name="TextBox 8"/>
            <p:cNvSpPr txBox="1"/>
            <p:nvPr/>
          </p:nvSpPr>
          <p:spPr>
            <a:xfrm>
              <a:off x="-6968" y="-15971"/>
              <a:ext cx="1418473" cy="1816444"/>
            </a:xfrm>
            <a:prstGeom prst="rect">
              <a:avLst/>
            </a:prstGeom>
            <a:blipFill>
              <a:blip r:embed="rId5"/>
              <a:tile tx="0" ty="0" sx="100000" sy="100000" flip="none" algn="tl"/>
            </a:blipFill>
          </p:spPr>
          <p:txBody>
            <a:bodyPr lIns="50800" tIns="50800" rIns="50800" bIns="50800" rtlCol="0" anchor="ctr"/>
            <a:lstStyle/>
            <a:p>
              <a:pPr algn="ctr">
                <a:lnSpc>
                  <a:spcPts val="4079"/>
                </a:lnSpc>
              </a:pPr>
              <a:endParaRPr/>
            </a:p>
          </p:txBody>
        </p:sp>
      </p:grpSp>
      <p:sp>
        <p:nvSpPr>
          <p:cNvPr id="9" name="Freeform 9"/>
          <p:cNvSpPr/>
          <p:nvPr/>
        </p:nvSpPr>
        <p:spPr>
          <a:xfrm>
            <a:off x="7848250" y="2661429"/>
            <a:ext cx="2318994"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0" name="Group 10"/>
          <p:cNvGrpSpPr/>
          <p:nvPr/>
        </p:nvGrpSpPr>
        <p:grpSpPr>
          <a:xfrm>
            <a:off x="12015475" y="2456695"/>
            <a:ext cx="5385764" cy="6426664"/>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3595029" y="3088463"/>
            <a:ext cx="2226655"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4" name="TextBox 14"/>
          <p:cNvSpPr txBox="1"/>
          <p:nvPr/>
        </p:nvSpPr>
        <p:spPr>
          <a:xfrm>
            <a:off x="7281306" y="953576"/>
            <a:ext cx="3725388" cy="1082284"/>
          </a:xfrm>
          <a:prstGeom prst="rect">
            <a:avLst/>
          </a:prstGeom>
        </p:spPr>
        <p:txBody>
          <a:bodyPr wrap="square" lIns="0" tIns="0" rIns="0" bIns="0" rtlCol="0" anchor="t">
            <a:spAutoFit/>
          </a:bodyPr>
          <a:lstStyle/>
          <a:p>
            <a:pPr marL="0" lvl="0" indent="0" algn="l">
              <a:lnSpc>
                <a:spcPts val="8959"/>
              </a:lnSpc>
              <a:spcBef>
                <a:spcPct val="0"/>
              </a:spcBef>
            </a:pPr>
            <a:r>
              <a:rPr lang="en-US" sz="6399" b="1" dirty="0">
                <a:solidFill>
                  <a:srgbClr val="000000"/>
                </a:solidFill>
                <a:latin typeface="Cormorant Garamond Bold Italics"/>
                <a:ea typeface="Cormorant Garamond Bold Italics"/>
                <a:cs typeface="Cormorant Garamond Bold Italics"/>
                <a:sym typeface="Cormorant Garamond Bold Italics"/>
              </a:rPr>
              <a:t>Objectives</a:t>
            </a:r>
          </a:p>
        </p:txBody>
      </p:sp>
      <p:sp>
        <p:nvSpPr>
          <p:cNvPr id="15" name="TextBox 15"/>
          <p:cNvSpPr txBox="1"/>
          <p:nvPr/>
        </p:nvSpPr>
        <p:spPr>
          <a:xfrm>
            <a:off x="845657" y="5969402"/>
            <a:ext cx="4757179" cy="2390526"/>
          </a:xfrm>
          <a:prstGeom prst="rect">
            <a:avLst/>
          </a:prstGeom>
        </p:spPr>
        <p:txBody>
          <a:bodyPr lIns="0" tIns="0" rIns="0" bIns="0" rtlCol="0" anchor="t">
            <a:spAutoFit/>
          </a:bodyPr>
          <a:lstStyle/>
          <a:p>
            <a:pPr marL="483151" lvl="1" indent="-241575" algn="l">
              <a:lnSpc>
                <a:spcPts val="3804"/>
              </a:lnSpc>
              <a:buFont typeface="Arial"/>
              <a:buChar char="•"/>
            </a:pPr>
            <a:r>
              <a:rPr lang="en-US" sz="2237" dirty="0">
                <a:solidFill>
                  <a:srgbClr val="000000"/>
                </a:solidFill>
                <a:latin typeface="Quicksand"/>
                <a:ea typeface="Quicksand"/>
                <a:cs typeface="Quicksand"/>
                <a:sym typeface="Quicksand"/>
              </a:rPr>
              <a:t>What is Extreme Programming (XP)?</a:t>
            </a:r>
          </a:p>
          <a:p>
            <a:pPr marL="483151" lvl="1" indent="-241575" algn="l">
              <a:lnSpc>
                <a:spcPts val="3804"/>
              </a:lnSpc>
              <a:buFont typeface="Arial"/>
              <a:buChar char="•"/>
            </a:pPr>
            <a:r>
              <a:rPr lang="en-US" sz="2237" dirty="0">
                <a:solidFill>
                  <a:srgbClr val="000000"/>
                </a:solidFill>
                <a:latin typeface="Quicksand"/>
                <a:ea typeface="Quicksand"/>
                <a:cs typeface="Quicksand"/>
                <a:sym typeface="Quicksand"/>
              </a:rPr>
              <a:t>Basic Principles of Extreme Programming</a:t>
            </a:r>
          </a:p>
          <a:p>
            <a:pPr marL="483151" lvl="1" indent="-241575" algn="l">
              <a:lnSpc>
                <a:spcPts val="3804"/>
              </a:lnSpc>
              <a:buFont typeface="Arial"/>
              <a:buChar char="•"/>
            </a:pPr>
            <a:r>
              <a:rPr lang="en-US" sz="2237" dirty="0">
                <a:solidFill>
                  <a:srgbClr val="000000"/>
                </a:solidFill>
                <a:latin typeface="Quicksand"/>
                <a:ea typeface="Quicksand"/>
                <a:cs typeface="Quicksand"/>
                <a:sym typeface="Quicksand"/>
              </a:rPr>
              <a:t>Values of Extreme Programming (XP)</a:t>
            </a:r>
          </a:p>
          <a:p>
            <a:pPr algn="l">
              <a:lnSpc>
                <a:spcPts val="3804"/>
              </a:lnSpc>
            </a:pPr>
            <a:endParaRPr lang="en-US" sz="2237" dirty="0">
              <a:solidFill>
                <a:srgbClr val="000000"/>
              </a:solidFill>
              <a:latin typeface="Quicksand"/>
              <a:ea typeface="Quicksand"/>
              <a:cs typeface="Quicksand"/>
              <a:sym typeface="Quicksand"/>
            </a:endParaRPr>
          </a:p>
        </p:txBody>
      </p:sp>
      <p:sp>
        <p:nvSpPr>
          <p:cNvPr id="16" name="TextBox 16"/>
          <p:cNvSpPr txBox="1"/>
          <p:nvPr/>
        </p:nvSpPr>
        <p:spPr>
          <a:xfrm>
            <a:off x="1036387" y="5231244"/>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00000"/>
                </a:solidFill>
                <a:latin typeface="Quicksand Bold"/>
                <a:ea typeface="Quicksand Bold"/>
                <a:cs typeface="Quicksand Bold"/>
                <a:sym typeface="Quicksand Bold"/>
              </a:rPr>
              <a:t>Analysis Phase</a:t>
            </a:r>
          </a:p>
        </p:txBody>
      </p:sp>
      <p:sp>
        <p:nvSpPr>
          <p:cNvPr id="17" name="TextBox 17"/>
          <p:cNvSpPr txBox="1"/>
          <p:nvPr/>
        </p:nvSpPr>
        <p:spPr>
          <a:xfrm>
            <a:off x="6593057" y="5919392"/>
            <a:ext cx="5101887" cy="2543175"/>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00000"/>
                </a:solidFill>
                <a:latin typeface="Quicksand"/>
                <a:ea typeface="Quicksand"/>
                <a:cs typeface="Quicksand"/>
                <a:sym typeface="Quicksand"/>
              </a:rPr>
              <a:t>Good Practices in Extreme Programming</a:t>
            </a:r>
          </a:p>
          <a:p>
            <a:pPr marL="518160" lvl="1" indent="-259080" algn="l">
              <a:lnSpc>
                <a:spcPts val="4079"/>
              </a:lnSpc>
              <a:buFont typeface="Arial"/>
              <a:buChar char="•"/>
            </a:pPr>
            <a:r>
              <a:rPr lang="en-US" sz="2400" dirty="0">
                <a:solidFill>
                  <a:srgbClr val="000000"/>
                </a:solidFill>
                <a:latin typeface="Quicksand"/>
                <a:ea typeface="Quicksand"/>
                <a:cs typeface="Quicksand"/>
                <a:sym typeface="Quicksand"/>
              </a:rPr>
              <a:t>Applications of Extreme Programming (XP)</a:t>
            </a:r>
          </a:p>
          <a:p>
            <a:pPr algn="l">
              <a:lnSpc>
                <a:spcPts val="4079"/>
              </a:lnSpc>
            </a:pPr>
            <a:endParaRPr lang="en-US" sz="2400" dirty="0">
              <a:solidFill>
                <a:srgbClr val="000000"/>
              </a:solidFill>
              <a:latin typeface="Quicksand"/>
              <a:ea typeface="Quicksand"/>
              <a:cs typeface="Quicksand"/>
              <a:sym typeface="Quicksand"/>
            </a:endParaRPr>
          </a:p>
        </p:txBody>
      </p:sp>
      <p:sp>
        <p:nvSpPr>
          <p:cNvPr id="18" name="TextBox 18"/>
          <p:cNvSpPr txBox="1"/>
          <p:nvPr/>
        </p:nvSpPr>
        <p:spPr>
          <a:xfrm>
            <a:off x="6642665" y="5288341"/>
            <a:ext cx="5101887" cy="469872"/>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00000"/>
                </a:solidFill>
                <a:latin typeface="Quicksand Bold"/>
                <a:ea typeface="Quicksand Bold"/>
                <a:cs typeface="Quicksand Bold"/>
                <a:sym typeface="Quicksand Bold"/>
              </a:rPr>
              <a:t>  Strategy Development</a:t>
            </a:r>
          </a:p>
        </p:txBody>
      </p:sp>
      <p:sp>
        <p:nvSpPr>
          <p:cNvPr id="19" name="TextBox 19"/>
          <p:cNvSpPr txBox="1"/>
          <p:nvPr/>
        </p:nvSpPr>
        <p:spPr>
          <a:xfrm>
            <a:off x="12192000" y="5414108"/>
            <a:ext cx="4301787" cy="469872"/>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00000"/>
                </a:solidFill>
                <a:latin typeface="Quicksand Bold"/>
                <a:ea typeface="Quicksand Bold"/>
                <a:cs typeface="Quicksand Bold"/>
                <a:sym typeface="Quicksand Bold"/>
              </a:rPr>
              <a:t>Implementation Plan</a:t>
            </a:r>
          </a:p>
        </p:txBody>
      </p:sp>
      <p:sp>
        <p:nvSpPr>
          <p:cNvPr id="21" name="TextBox 21"/>
          <p:cNvSpPr txBox="1"/>
          <p:nvPr/>
        </p:nvSpPr>
        <p:spPr>
          <a:xfrm>
            <a:off x="11965595" y="5982970"/>
            <a:ext cx="4301787" cy="2091406"/>
          </a:xfrm>
          <a:prstGeom prst="rect">
            <a:avLst/>
          </a:prstGeom>
        </p:spPr>
        <p:txBody>
          <a:bodyPr wrap="square" lIns="0" tIns="0" rIns="0" bIns="0" rtlCol="0" anchor="t">
            <a:spAutoFit/>
          </a:bodyPr>
          <a:lstStyle/>
          <a:p>
            <a:pPr marL="423368" lvl="1" indent="-211684">
              <a:lnSpc>
                <a:spcPts val="3333"/>
              </a:lnSpc>
              <a:buFont typeface="Arial"/>
              <a:buChar char="•"/>
            </a:pPr>
            <a:r>
              <a:rPr lang="en-US" sz="2400" dirty="0">
                <a:solidFill>
                  <a:srgbClr val="000000"/>
                </a:solidFill>
                <a:latin typeface="Quicksand"/>
                <a:ea typeface="Quicksand"/>
                <a:cs typeface="Quicksand"/>
                <a:sym typeface="Quicksand"/>
              </a:rPr>
              <a:t>Advantages of Extreme Programming (XP</a:t>
            </a:r>
          </a:p>
          <a:p>
            <a:pPr marL="423368" lvl="1" indent="-211684">
              <a:lnSpc>
                <a:spcPts val="3333"/>
              </a:lnSpc>
              <a:buFont typeface="Arial"/>
              <a:buChar char="•"/>
            </a:pPr>
            <a:r>
              <a:rPr lang="en-US" sz="2400" dirty="0">
                <a:solidFill>
                  <a:srgbClr val="000000"/>
                </a:solidFill>
                <a:latin typeface="Quicksand"/>
                <a:ea typeface="Quicksand"/>
                <a:cs typeface="Quicksand"/>
                <a:sym typeface="Quicksand"/>
              </a:rPr>
              <a:t>Conclusion</a:t>
            </a:r>
          </a:p>
          <a:p>
            <a:pPr marL="423368" lvl="1" indent="-211684">
              <a:lnSpc>
                <a:spcPts val="3333"/>
              </a:lnSpc>
              <a:buFont typeface="Arial"/>
              <a:buChar char="•"/>
            </a:pPr>
            <a:r>
              <a:rPr lang="en-US" sz="2400" dirty="0">
                <a:solidFill>
                  <a:srgbClr val="000000"/>
                </a:solidFill>
                <a:latin typeface="Quicksand"/>
                <a:ea typeface="Quicksand"/>
                <a:cs typeface="Quicksand"/>
                <a:sym typeface="Quicksand"/>
              </a:rPr>
              <a:t>Life Cycle of Extreme Programming (XP)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64771" y="1809453"/>
            <a:ext cx="5539941" cy="7448847"/>
            <a:chOff x="0" y="0"/>
            <a:chExt cx="858282" cy="1154021"/>
          </a:xfrm>
        </p:grpSpPr>
        <p:sp>
          <p:nvSpPr>
            <p:cNvPr id="3" name="Freeform 3"/>
            <p:cNvSpPr/>
            <p:nvPr/>
          </p:nvSpPr>
          <p:spPr>
            <a:xfrm>
              <a:off x="0" y="0"/>
              <a:ext cx="858282" cy="1154021"/>
            </a:xfrm>
            <a:custGeom>
              <a:avLst/>
              <a:gdLst/>
              <a:ahLst/>
              <a:cxnLst/>
              <a:rect l="l" t="t" r="r" b="b"/>
              <a:pathLst>
                <a:path w="858282" h="1154021">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t="-5710" b="-5710"/>
              </a:stretch>
            </a:blipFill>
          </p:spPr>
          <p:txBody>
            <a:bodyPr/>
            <a:lstStyle/>
            <a:p>
              <a:endParaRPr lang="en-US"/>
            </a:p>
          </p:txBody>
        </p:sp>
      </p:grpSp>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txBody>
            <a:bodyPr/>
            <a:lstStyle/>
            <a:p>
              <a:endParaRPr lang="en-US"/>
            </a:p>
          </p:txBody>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9696774" y="6780089"/>
            <a:ext cx="7562526" cy="3281932"/>
          </a:xfrm>
          <a:custGeom>
            <a:avLst/>
            <a:gdLst/>
            <a:ahLst/>
            <a:cxnLst/>
            <a:rect l="l" t="t" r="r" b="b"/>
            <a:pathLst>
              <a:path w="7562526" h="3281932">
                <a:moveTo>
                  <a:pt x="0" y="0"/>
                </a:moveTo>
                <a:lnTo>
                  <a:pt x="7562526" y="0"/>
                </a:lnTo>
                <a:lnTo>
                  <a:pt x="7562526" y="3281932"/>
                </a:lnTo>
                <a:lnTo>
                  <a:pt x="0" y="3281932"/>
                </a:lnTo>
                <a:lnTo>
                  <a:pt x="0" y="0"/>
                </a:lnTo>
                <a:close/>
              </a:path>
            </a:pathLst>
          </a:custGeom>
          <a:blipFill>
            <a:blip r:embed="rId3"/>
            <a:stretch>
              <a:fillRect t="-10224" r="-2101" b="-10224"/>
            </a:stretch>
          </a:blipFill>
        </p:spPr>
        <p:txBody>
          <a:bodyPr/>
          <a:lstStyle/>
          <a:p>
            <a:endParaRPr lang="en-US"/>
          </a:p>
        </p:txBody>
      </p:sp>
      <p:sp>
        <p:nvSpPr>
          <p:cNvPr id="10" name="TextBox 10"/>
          <p:cNvSpPr txBox="1"/>
          <p:nvPr/>
        </p:nvSpPr>
        <p:spPr>
          <a:xfrm>
            <a:off x="2643518" y="851481"/>
            <a:ext cx="3582445" cy="841449"/>
          </a:xfrm>
          <a:prstGeom prst="rect">
            <a:avLst/>
          </a:prstGeom>
        </p:spPr>
        <p:txBody>
          <a:bodyPr wrap="square" lIns="0" tIns="0" rIns="0" bIns="0" rtlCol="0" anchor="t">
            <a:spAutoFit/>
          </a:bodyPr>
          <a:lstStyle/>
          <a:p>
            <a:pPr marL="0" lvl="0" indent="0" algn="l">
              <a:lnSpc>
                <a:spcPts val="6954"/>
              </a:lnSpc>
              <a:spcBef>
                <a:spcPct val="0"/>
              </a:spcBef>
            </a:pPr>
            <a:r>
              <a:rPr lang="en-US" sz="4967" b="1" dirty="0">
                <a:solidFill>
                  <a:srgbClr val="000000"/>
                </a:solidFill>
                <a:latin typeface="Cormorant Garamond Bold Italics"/>
                <a:ea typeface="Cormorant Garamond Bold Italics"/>
                <a:cs typeface="Cormorant Garamond Bold Italics"/>
                <a:sym typeface="Cormorant Garamond Bold Italics"/>
              </a:rPr>
              <a:t>Introduction</a:t>
            </a:r>
          </a:p>
        </p:txBody>
      </p:sp>
      <p:sp>
        <p:nvSpPr>
          <p:cNvPr id="11" name="TextBox 11"/>
          <p:cNvSpPr txBox="1"/>
          <p:nvPr/>
        </p:nvSpPr>
        <p:spPr>
          <a:xfrm>
            <a:off x="8621697" y="1272206"/>
            <a:ext cx="9450853" cy="4784451"/>
          </a:xfrm>
          <a:prstGeom prst="rect">
            <a:avLst/>
          </a:prstGeom>
        </p:spPr>
        <p:txBody>
          <a:bodyPr lIns="0" tIns="0" rIns="0" bIns="0" rtlCol="0" anchor="t">
            <a:spAutoFit/>
          </a:bodyPr>
          <a:lstStyle/>
          <a:p>
            <a:pPr algn="ctr">
              <a:lnSpc>
                <a:spcPts val="4723"/>
              </a:lnSpc>
            </a:pPr>
            <a:r>
              <a:rPr lang="en-US" sz="2778" b="1" dirty="0">
                <a:solidFill>
                  <a:srgbClr val="000000"/>
                </a:solidFill>
                <a:latin typeface="Quicksand Bold"/>
                <a:ea typeface="Quicksand Bold"/>
                <a:cs typeface="Quicksand Bold"/>
                <a:sym typeface="Quicksand Bold"/>
              </a:rPr>
              <a:t>What is Extreme Programming (XP)?</a:t>
            </a:r>
          </a:p>
          <a:p>
            <a:pPr algn="ctr">
              <a:lnSpc>
                <a:spcPts val="4723"/>
              </a:lnSpc>
            </a:pPr>
            <a:r>
              <a:rPr lang="en-US" sz="2778" dirty="0">
                <a:solidFill>
                  <a:srgbClr val="000000"/>
                </a:solidFill>
                <a:latin typeface="Quicksand"/>
                <a:ea typeface="Quicksand"/>
                <a:cs typeface="Quicksand"/>
                <a:sym typeface="Quicksand"/>
              </a:rPr>
              <a:t>Extreme Programming (XP) is an </a:t>
            </a:r>
            <a:r>
              <a:rPr lang="en-US" sz="2778" b="1" dirty="0">
                <a:solidFill>
                  <a:srgbClr val="000000"/>
                </a:solidFill>
                <a:latin typeface="Quicksand Medium"/>
                <a:ea typeface="Quicksand Medium"/>
                <a:cs typeface="Quicksand Medium"/>
                <a:sym typeface="Quicksand Medium"/>
              </a:rPr>
              <a:t>Agile software development</a:t>
            </a:r>
            <a:endParaRPr lang="en-US" sz="2778" b="1" dirty="0">
              <a:solidFill>
                <a:srgbClr val="000000"/>
              </a:solidFill>
              <a:highlight>
                <a:srgbClr val="00FFFF"/>
              </a:highlight>
              <a:latin typeface="Quicksand"/>
              <a:ea typeface="Quicksand Medium"/>
              <a:cs typeface="Quicksand Medium"/>
              <a:sym typeface="Quicksand"/>
            </a:endParaRPr>
          </a:p>
          <a:p>
            <a:pPr algn="ctr">
              <a:lnSpc>
                <a:spcPts val="4723"/>
              </a:lnSpc>
            </a:pPr>
            <a:r>
              <a:rPr lang="en-US" sz="2778" dirty="0">
                <a:solidFill>
                  <a:srgbClr val="000000"/>
                </a:solidFill>
                <a:latin typeface="Quicksand"/>
                <a:ea typeface="Quicksand"/>
                <a:cs typeface="Quicksand"/>
                <a:sym typeface="Quicksand"/>
              </a:rPr>
              <a:t>methodology that focuses on delivering high-quality software through frequent and continuous feedback, collaboration, and adaptation. XP emphasizes a close working relationship between the development team, the customer, and stakeholders, with an emphasis on rapid, iterative development and deployment.</a:t>
            </a:r>
          </a:p>
          <a:p>
            <a:pPr algn="ctr">
              <a:lnSpc>
                <a:spcPts val="4922"/>
              </a:lnSpc>
              <a:spcBef>
                <a:spcPct val="0"/>
              </a:spcBef>
            </a:pPr>
            <a:endParaRPr lang="en-US" sz="2778" dirty="0">
              <a:solidFill>
                <a:srgbClr val="000000"/>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US"/>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3048000" y="4615654"/>
            <a:ext cx="7442135" cy="4054061"/>
          </a:xfrm>
          <a:custGeom>
            <a:avLst/>
            <a:gdLst/>
            <a:ahLst/>
            <a:cxnLst/>
            <a:rect l="l" t="t" r="r" b="b"/>
            <a:pathLst>
              <a:path w="5633196" h="4463775">
                <a:moveTo>
                  <a:pt x="0" y="0"/>
                </a:moveTo>
                <a:lnTo>
                  <a:pt x="5633196" y="0"/>
                </a:lnTo>
                <a:lnTo>
                  <a:pt x="5633196" y="4463775"/>
                </a:lnTo>
                <a:lnTo>
                  <a:pt x="0" y="4463775"/>
                </a:lnTo>
                <a:lnTo>
                  <a:pt x="0" y="0"/>
                </a:lnTo>
                <a:close/>
              </a:path>
            </a:pathLst>
          </a:custGeom>
          <a:blipFill>
            <a:blip r:embed="rId2"/>
            <a:stretch>
              <a:fillRect t="-7446" b="-8045"/>
            </a:stretch>
          </a:blipFill>
        </p:spPr>
        <p:txBody>
          <a:bodyPr/>
          <a:lstStyle/>
          <a:p>
            <a:endParaRPr lang="en-US"/>
          </a:p>
        </p:txBody>
      </p:sp>
      <p:sp>
        <p:nvSpPr>
          <p:cNvPr id="6" name="TextBox 6"/>
          <p:cNvSpPr txBox="1"/>
          <p:nvPr/>
        </p:nvSpPr>
        <p:spPr>
          <a:xfrm>
            <a:off x="0" y="-85039"/>
            <a:ext cx="10134600" cy="1515864"/>
          </a:xfrm>
          <a:prstGeom prst="rect">
            <a:avLst/>
          </a:prstGeom>
        </p:spPr>
        <p:txBody>
          <a:bodyPr wrap="square" lIns="0" tIns="0" rIns="0" bIns="0" rtlCol="0" anchor="t">
            <a:spAutoFit/>
          </a:bodyPr>
          <a:lstStyle/>
          <a:p>
            <a:pPr algn="l">
              <a:lnSpc>
                <a:spcPts val="6075"/>
              </a:lnSpc>
            </a:pPr>
            <a:r>
              <a:rPr lang="en-US" sz="4339" b="1" i="1" dirty="0">
                <a:solidFill>
                  <a:srgbClr val="000000"/>
                </a:solidFill>
                <a:latin typeface="Cormorant Garamond Bold Italics"/>
                <a:ea typeface="Cormorant Garamond Bold Italics"/>
                <a:cs typeface="Cormorant Garamond Bold Italics"/>
                <a:sym typeface="Cormorant Garamond Bold Italics"/>
              </a:rPr>
              <a:t>Good Practices in Extreme Programming</a:t>
            </a:r>
          </a:p>
          <a:p>
            <a:pPr marL="0" lvl="0" indent="0" algn="l">
              <a:lnSpc>
                <a:spcPts val="6075"/>
              </a:lnSpc>
              <a:spcBef>
                <a:spcPct val="0"/>
              </a:spcBef>
            </a:pPr>
            <a:endParaRPr lang="en-US" sz="4339" b="1" i="1" dirty="0">
              <a:solidFill>
                <a:srgbClr val="000000"/>
              </a:solidFill>
              <a:latin typeface="Cormorant Garamond Bold Italics"/>
              <a:ea typeface="Cormorant Garamond Bold Italics"/>
              <a:cs typeface="Cormorant Garamond Bold Italics"/>
              <a:sym typeface="Cormorant Garamond Bold Italics"/>
            </a:endParaRPr>
          </a:p>
        </p:txBody>
      </p:sp>
      <p:sp>
        <p:nvSpPr>
          <p:cNvPr id="7" name="TextBox 7"/>
          <p:cNvSpPr txBox="1"/>
          <p:nvPr/>
        </p:nvSpPr>
        <p:spPr>
          <a:xfrm>
            <a:off x="1532652" y="1126184"/>
            <a:ext cx="12127999" cy="1395447"/>
          </a:xfrm>
          <a:prstGeom prst="rect">
            <a:avLst/>
          </a:prstGeom>
        </p:spPr>
        <p:txBody>
          <a:bodyPr wrap="square" lIns="0" tIns="0" rIns="0" bIns="0" rtlCol="0" anchor="t">
            <a:spAutoFit/>
          </a:bodyPr>
          <a:lstStyle/>
          <a:p>
            <a:pPr>
              <a:lnSpc>
                <a:spcPts val="3747"/>
              </a:lnSpc>
            </a:pPr>
            <a:r>
              <a:rPr lang="en-US" sz="2800" b="1" dirty="0">
                <a:solidFill>
                  <a:srgbClr val="000000"/>
                </a:solidFill>
                <a:latin typeface="Quicksand"/>
                <a:ea typeface="Quicksand"/>
                <a:cs typeface="Quicksand"/>
                <a:sym typeface="Quicksand"/>
              </a:rPr>
              <a:t>Code Review</a:t>
            </a:r>
            <a:r>
              <a:rPr lang="en-US" sz="2676" dirty="0">
                <a:solidFill>
                  <a:srgbClr val="000000"/>
                </a:solidFill>
                <a:latin typeface="Quicksand"/>
                <a:ea typeface="Quicksand"/>
                <a:cs typeface="Quicksand"/>
                <a:sym typeface="Quicksand"/>
              </a:rPr>
              <a:t>: </a:t>
            </a:r>
            <a:r>
              <a:rPr lang="en-US" sz="2780" dirty="0">
                <a:solidFill>
                  <a:srgbClr val="000000"/>
                </a:solidFill>
                <a:latin typeface="Quicksand"/>
                <a:ea typeface="Quicksand"/>
                <a:cs typeface="Quicksand"/>
                <a:sym typeface="Quicksand"/>
              </a:rPr>
              <a:t>Code review detects and corrects errors efficiently. It suggests pair programming as coding and reviewing of written code carried out by a pair of programmers who switch their work between them every hour.</a:t>
            </a:r>
          </a:p>
        </p:txBody>
      </p:sp>
      <p:sp>
        <p:nvSpPr>
          <p:cNvPr id="8" name="TextBox 8"/>
          <p:cNvSpPr txBox="1"/>
          <p:nvPr/>
        </p:nvSpPr>
        <p:spPr>
          <a:xfrm>
            <a:off x="1532652" y="2772222"/>
            <a:ext cx="11887200" cy="1751185"/>
          </a:xfrm>
          <a:prstGeom prst="rect">
            <a:avLst/>
          </a:prstGeom>
        </p:spPr>
        <p:txBody>
          <a:bodyPr wrap="square" lIns="0" tIns="0" rIns="0" bIns="0" rtlCol="0" anchor="t">
            <a:spAutoFit/>
          </a:bodyPr>
          <a:lstStyle/>
          <a:p>
            <a:pPr>
              <a:lnSpc>
                <a:spcPts val="4702"/>
              </a:lnSpc>
              <a:spcBef>
                <a:spcPct val="0"/>
              </a:spcBef>
            </a:pPr>
            <a:r>
              <a:rPr lang="en-US" sz="2800" b="1" dirty="0">
                <a:solidFill>
                  <a:srgbClr val="000000"/>
                </a:solidFill>
                <a:latin typeface="Quicksand"/>
                <a:ea typeface="Quicksand"/>
                <a:cs typeface="Quicksand"/>
                <a:sym typeface="Quicksand"/>
              </a:rPr>
              <a:t>Testing: </a:t>
            </a:r>
            <a:r>
              <a:rPr lang="en-US" sz="2766" dirty="0">
                <a:solidFill>
                  <a:srgbClr val="000000"/>
                </a:solidFill>
                <a:latin typeface="Quicksand"/>
                <a:ea typeface="Quicksand"/>
                <a:cs typeface="Quicksand"/>
                <a:sym typeface="Quicksand"/>
              </a:rPr>
              <a:t>Testing code helps to remove errors and improves its reliability. XP suggests test-driven development (TDD) to continually write and execute test cases. In the TDD approach, test cases are written even before any code is written.</a:t>
            </a:r>
          </a:p>
        </p:txBody>
      </p:sp>
      <p:sp>
        <p:nvSpPr>
          <p:cNvPr id="9" name="TextBox 9"/>
          <p:cNvSpPr txBox="1"/>
          <p:nvPr/>
        </p:nvSpPr>
        <p:spPr>
          <a:xfrm>
            <a:off x="2057400" y="8761962"/>
            <a:ext cx="10695043" cy="1282531"/>
          </a:xfrm>
          <a:prstGeom prst="rect">
            <a:avLst/>
          </a:prstGeom>
        </p:spPr>
        <p:txBody>
          <a:bodyPr wrap="square" lIns="0" tIns="0" rIns="0" bIns="0" rtlCol="0" anchor="t">
            <a:spAutoFit/>
          </a:bodyPr>
          <a:lstStyle/>
          <a:p>
            <a:pPr>
              <a:lnSpc>
                <a:spcPts val="5259"/>
              </a:lnSpc>
              <a:spcBef>
                <a:spcPct val="0"/>
              </a:spcBef>
            </a:pPr>
            <a:r>
              <a:rPr lang="en-US" sz="2800" b="1" dirty="0">
                <a:solidFill>
                  <a:srgbClr val="000000"/>
                </a:solidFill>
                <a:latin typeface="Quicksand"/>
                <a:ea typeface="Quicksand"/>
                <a:cs typeface="Quicksand"/>
                <a:sym typeface="Quicksand"/>
              </a:rPr>
              <a:t>Simplicity: </a:t>
            </a:r>
            <a:r>
              <a:rPr lang="en-US" sz="2750" dirty="0">
                <a:solidFill>
                  <a:srgbClr val="000000"/>
                </a:solidFill>
                <a:latin typeface="Quicksand"/>
                <a:ea typeface="Quicksand"/>
                <a:cs typeface="Quicksand"/>
                <a:sym typeface="Quicksand"/>
              </a:rPr>
              <a:t>Simplicity makes it easier to develop good-quality code as well as to test and debug 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806805" y="2015741"/>
            <a:ext cx="7847590" cy="7763882"/>
          </a:xfrm>
          <a:custGeom>
            <a:avLst/>
            <a:gdLst/>
            <a:ahLst/>
            <a:cxnLst/>
            <a:rect l="l" t="t" r="r" b="b"/>
            <a:pathLst>
              <a:path w="7847590" h="7763882">
                <a:moveTo>
                  <a:pt x="0" y="0"/>
                </a:moveTo>
                <a:lnTo>
                  <a:pt x="7847590" y="0"/>
                </a:lnTo>
                <a:lnTo>
                  <a:pt x="7847590" y="7763882"/>
                </a:lnTo>
                <a:lnTo>
                  <a:pt x="0" y="776388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835715" y="190500"/>
            <a:ext cx="5822595" cy="2487797"/>
          </a:xfrm>
          <a:prstGeom prst="rect">
            <a:avLst/>
          </a:prstGeom>
        </p:spPr>
        <p:txBody>
          <a:bodyPr wrap="square" lIns="0" tIns="0" rIns="0" bIns="0" rtlCol="0" anchor="t">
            <a:spAutoFit/>
          </a:bodyPr>
          <a:lstStyle/>
          <a:p>
            <a:pPr algn="l">
              <a:lnSpc>
                <a:spcPts val="6626"/>
              </a:lnSpc>
            </a:pPr>
            <a:r>
              <a:rPr lang="en-US" sz="4733" b="1" dirty="0">
                <a:solidFill>
                  <a:srgbClr val="000000"/>
                </a:solidFill>
                <a:latin typeface="Cormorant Garamond Bold Italics"/>
                <a:ea typeface="Cormorant Garamond Bold Italics"/>
                <a:cs typeface="Cormorant Garamond Bold Italics"/>
                <a:sym typeface="Cormorant Garamond Bold Italics"/>
              </a:rPr>
              <a:t>Basic Principles of Extreme programming</a:t>
            </a:r>
          </a:p>
          <a:p>
            <a:pPr marL="0" lvl="0" indent="0" algn="l">
              <a:lnSpc>
                <a:spcPts val="6626"/>
              </a:lnSpc>
              <a:spcBef>
                <a:spcPct val="0"/>
              </a:spcBef>
            </a:pPr>
            <a:endParaRPr lang="en-US" sz="4733" b="1" i="1" dirty="0">
              <a:solidFill>
                <a:srgbClr val="000000"/>
              </a:solidFill>
              <a:latin typeface="Cormorant Garamond Bold Italics"/>
              <a:ea typeface="Cormorant Garamond Bold Italics"/>
              <a:cs typeface="Cormorant Garamond Bold Italics"/>
              <a:sym typeface="Cormorant Garamond Bold Italics"/>
            </a:endParaRPr>
          </a:p>
        </p:txBody>
      </p:sp>
      <p:sp>
        <p:nvSpPr>
          <p:cNvPr id="4" name="TextBox 4"/>
          <p:cNvSpPr txBox="1"/>
          <p:nvPr/>
        </p:nvSpPr>
        <p:spPr>
          <a:xfrm>
            <a:off x="8965809" y="1398304"/>
            <a:ext cx="8416938" cy="2641749"/>
          </a:xfrm>
          <a:prstGeom prst="rect">
            <a:avLst/>
          </a:prstGeom>
        </p:spPr>
        <p:txBody>
          <a:bodyPr wrap="square" lIns="0" tIns="0" rIns="0" bIns="0" rtlCol="0" anchor="t">
            <a:spAutoFit/>
          </a:bodyPr>
          <a:lstStyle/>
          <a:p>
            <a:pPr>
              <a:lnSpc>
                <a:spcPts val="4185"/>
              </a:lnSpc>
              <a:spcBef>
                <a:spcPct val="0"/>
              </a:spcBef>
            </a:pPr>
            <a:r>
              <a:rPr lang="en-US" sz="2800" b="1" u="sng" dirty="0">
                <a:solidFill>
                  <a:srgbClr val="000000"/>
                </a:solidFill>
                <a:latin typeface="Quicksand Bold"/>
                <a:ea typeface="Quicksand Bold"/>
                <a:cs typeface="Quicksand Bold"/>
                <a:sym typeface="Quicksand Bold"/>
              </a:rPr>
              <a:t>Coding:</a:t>
            </a:r>
            <a:r>
              <a:rPr lang="en-US" sz="2800" dirty="0">
                <a:solidFill>
                  <a:srgbClr val="000000"/>
                </a:solidFill>
                <a:latin typeface="Quicksand"/>
                <a:ea typeface="Quicksand"/>
                <a:cs typeface="Quicksand"/>
                <a:sym typeface="Quicksand"/>
              </a:rPr>
              <a:t> </a:t>
            </a:r>
            <a:r>
              <a:rPr lang="en-US" sz="2400" dirty="0">
                <a:solidFill>
                  <a:srgbClr val="000000"/>
                </a:solidFill>
                <a:latin typeface="Quicksand"/>
                <a:ea typeface="Quicksand"/>
                <a:cs typeface="Quicksand"/>
                <a:sym typeface="Quicksand"/>
              </a:rPr>
              <a:t>The concept of coding which is used in the XP model is slightly different from traditional coding. Here, the coding activity includes drawing diagrams (modeling) that will be transformed into code, scripting a web-based system, and choosing among several alternative solutions.</a:t>
            </a:r>
          </a:p>
        </p:txBody>
      </p:sp>
      <p:sp>
        <p:nvSpPr>
          <p:cNvPr id="5" name="TextBox 5"/>
          <p:cNvSpPr txBox="1"/>
          <p:nvPr/>
        </p:nvSpPr>
        <p:spPr>
          <a:xfrm>
            <a:off x="8991600" y="4304305"/>
            <a:ext cx="8651467" cy="1001364"/>
          </a:xfrm>
          <a:prstGeom prst="rect">
            <a:avLst/>
          </a:prstGeom>
        </p:spPr>
        <p:txBody>
          <a:bodyPr wrap="square" lIns="0" tIns="0" rIns="0" bIns="0" rtlCol="0" anchor="t">
            <a:spAutoFit/>
          </a:bodyPr>
          <a:lstStyle/>
          <a:p>
            <a:pPr>
              <a:lnSpc>
                <a:spcPts val="4081"/>
              </a:lnSpc>
              <a:spcBef>
                <a:spcPct val="0"/>
              </a:spcBef>
            </a:pPr>
            <a:r>
              <a:rPr lang="en-US" sz="2400" b="1" u="sng" dirty="0">
                <a:solidFill>
                  <a:srgbClr val="000000"/>
                </a:solidFill>
                <a:latin typeface="Quicksand Bold"/>
                <a:ea typeface="Quicksand Bold"/>
                <a:cs typeface="Quicksand Bold"/>
                <a:sym typeface="Quicksand Bold"/>
              </a:rPr>
              <a:t>Testing</a:t>
            </a:r>
            <a:r>
              <a:rPr lang="en-US" sz="2400" b="1" dirty="0">
                <a:solidFill>
                  <a:srgbClr val="000000"/>
                </a:solidFill>
                <a:latin typeface="Quicksand Bold"/>
                <a:ea typeface="Quicksand Bold"/>
                <a:cs typeface="Quicksand Bold"/>
                <a:sym typeface="Quicksand Bold"/>
              </a:rPr>
              <a:t>:</a:t>
            </a:r>
            <a:r>
              <a:rPr lang="en-US" sz="2400" dirty="0">
                <a:solidFill>
                  <a:srgbClr val="000000"/>
                </a:solidFill>
                <a:latin typeface="Quicksand"/>
                <a:ea typeface="Quicksand"/>
                <a:cs typeface="Quicksand"/>
                <a:sym typeface="Quicksand"/>
              </a:rPr>
              <a:t> The XP model gives high importance to testing and considers it to be the primary factor in developing fault-free software.</a:t>
            </a:r>
          </a:p>
        </p:txBody>
      </p:sp>
      <p:sp>
        <p:nvSpPr>
          <p:cNvPr id="6" name="TextBox 6"/>
          <p:cNvSpPr txBox="1"/>
          <p:nvPr/>
        </p:nvSpPr>
        <p:spPr>
          <a:xfrm>
            <a:off x="8991600" y="7576613"/>
            <a:ext cx="8112559" cy="2326203"/>
          </a:xfrm>
          <a:prstGeom prst="rect">
            <a:avLst/>
          </a:prstGeom>
        </p:spPr>
        <p:txBody>
          <a:bodyPr wrap="square" lIns="0" tIns="0" rIns="0" bIns="0" rtlCol="0" anchor="t">
            <a:spAutoFit/>
          </a:bodyPr>
          <a:lstStyle/>
          <a:p>
            <a:pPr>
              <a:lnSpc>
                <a:spcPts val="3747"/>
              </a:lnSpc>
              <a:spcBef>
                <a:spcPct val="0"/>
              </a:spcBef>
            </a:pPr>
            <a:r>
              <a:rPr lang="en-US" sz="2800" b="1" dirty="0">
                <a:solidFill>
                  <a:srgbClr val="000000"/>
                </a:solidFill>
                <a:latin typeface="Quicksand Bold"/>
                <a:ea typeface="Quicksand Bold"/>
                <a:cs typeface="Quicksand Bold"/>
                <a:sym typeface="Quicksand Bold"/>
              </a:rPr>
              <a:t>Designing</a:t>
            </a:r>
            <a:r>
              <a:rPr lang="en-US" sz="2800" b="1" dirty="0">
                <a:solidFill>
                  <a:srgbClr val="000000"/>
                </a:solidFill>
                <a:latin typeface="Quicksand"/>
                <a:ea typeface="Quicksand"/>
                <a:cs typeface="Quicksand"/>
                <a:sym typeface="Quicksand"/>
              </a:rPr>
              <a:t>: </a:t>
            </a:r>
            <a:r>
              <a:rPr lang="en-US" sz="2400" dirty="0">
                <a:solidFill>
                  <a:srgbClr val="000000"/>
                </a:solidFill>
                <a:latin typeface="Quicksand"/>
                <a:ea typeface="Quicksand"/>
                <a:cs typeface="Quicksand"/>
                <a:sym typeface="Quicksand"/>
              </a:rPr>
              <a:t>Without a proper design, a system implementation becomes too complex, and very difficult to understand the solution, thus making maintenance expensive. A good design results elimination of complex dependencies within a system. So, effective use of suitable design is emphasized</a:t>
            </a:r>
            <a:r>
              <a:rPr lang="en-US" sz="2204" dirty="0">
                <a:solidFill>
                  <a:srgbClr val="000000"/>
                </a:solidFill>
                <a:latin typeface="Quicksand"/>
                <a:ea typeface="Quicksand"/>
                <a:cs typeface="Quicksand"/>
                <a:sym typeface="Quicksand"/>
              </a:rPr>
              <a:t>.</a:t>
            </a:r>
          </a:p>
        </p:txBody>
      </p:sp>
      <p:sp>
        <p:nvSpPr>
          <p:cNvPr id="7" name="TextBox 7"/>
          <p:cNvSpPr txBox="1"/>
          <p:nvPr/>
        </p:nvSpPr>
        <p:spPr>
          <a:xfrm>
            <a:off x="8991600" y="5796077"/>
            <a:ext cx="8452718" cy="1456617"/>
          </a:xfrm>
          <a:prstGeom prst="rect">
            <a:avLst/>
          </a:prstGeom>
        </p:spPr>
        <p:txBody>
          <a:bodyPr wrap="square" lIns="0" tIns="0" rIns="0" bIns="0" rtlCol="0" anchor="t">
            <a:spAutoFit/>
          </a:bodyPr>
          <a:lstStyle/>
          <a:p>
            <a:pPr>
              <a:lnSpc>
                <a:spcPts val="3862"/>
              </a:lnSpc>
              <a:spcBef>
                <a:spcPct val="0"/>
              </a:spcBef>
            </a:pPr>
            <a:r>
              <a:rPr lang="en-US" sz="2800" b="1" u="sng" dirty="0">
                <a:solidFill>
                  <a:srgbClr val="000000"/>
                </a:solidFill>
                <a:latin typeface="Quicksand Bold"/>
                <a:ea typeface="Quicksand Bold"/>
                <a:cs typeface="Quicksand Bold"/>
                <a:sym typeface="Quicksand Bold"/>
              </a:rPr>
              <a:t>Feedback</a:t>
            </a:r>
            <a:r>
              <a:rPr lang="en-US" sz="2800" u="sng" dirty="0">
                <a:solidFill>
                  <a:srgbClr val="000000"/>
                </a:solidFill>
                <a:latin typeface="Quicksand"/>
                <a:ea typeface="Quicksand"/>
                <a:cs typeface="Quicksand"/>
                <a:sym typeface="Quicksand"/>
              </a:rPr>
              <a:t>:</a:t>
            </a:r>
            <a:r>
              <a:rPr lang="en-US" sz="2800" dirty="0">
                <a:solidFill>
                  <a:srgbClr val="000000"/>
                </a:solidFill>
                <a:latin typeface="Quicksand"/>
                <a:ea typeface="Quicksand"/>
                <a:cs typeface="Quicksand"/>
                <a:sym typeface="Quicksand"/>
              </a:rPr>
              <a:t> </a:t>
            </a:r>
            <a:r>
              <a:rPr lang="en-US" sz="2400" dirty="0">
                <a:solidFill>
                  <a:srgbClr val="000000"/>
                </a:solidFill>
                <a:latin typeface="Quicksand"/>
                <a:ea typeface="Quicksand"/>
                <a:cs typeface="Quicksand"/>
                <a:sym typeface="Quicksand"/>
              </a:rPr>
              <a:t>One of the most important aspects of the XP model is to gain feedback to understand the exact customer needs. Frequent contact with the customer makes the development effective.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2" name="TextBox 2"/>
          <p:cNvSpPr txBox="1"/>
          <p:nvPr/>
        </p:nvSpPr>
        <p:spPr>
          <a:xfrm>
            <a:off x="4343400" y="0"/>
            <a:ext cx="8094606" cy="590551"/>
          </a:xfrm>
          <a:prstGeom prst="rect">
            <a:avLst/>
          </a:prstGeom>
        </p:spPr>
        <p:txBody>
          <a:bodyPr wrap="square" lIns="0" tIns="0" rIns="0" bIns="0" rtlCol="0" anchor="t">
            <a:spAutoFit/>
          </a:bodyPr>
          <a:lstStyle/>
          <a:p>
            <a:pPr algn="ctr">
              <a:lnSpc>
                <a:spcPts val="5099"/>
              </a:lnSpc>
              <a:spcBef>
                <a:spcPct val="0"/>
              </a:spcBef>
            </a:pPr>
            <a:r>
              <a:rPr lang="en-US" sz="2999" b="1" dirty="0">
                <a:solidFill>
                  <a:srgbClr val="000000"/>
                </a:solidFill>
                <a:latin typeface="Quicksand Bold"/>
                <a:ea typeface="Quicksand Bold"/>
                <a:cs typeface="Quicksand Bold"/>
                <a:sym typeface="Quicksand Bold"/>
              </a:rPr>
              <a:t>Applications of Extreme Programming (XP)</a:t>
            </a:r>
          </a:p>
        </p:txBody>
      </p:sp>
      <p:sp>
        <p:nvSpPr>
          <p:cNvPr id="3" name="TextBox 3"/>
          <p:cNvSpPr txBox="1"/>
          <p:nvPr/>
        </p:nvSpPr>
        <p:spPr>
          <a:xfrm>
            <a:off x="1752600" y="781052"/>
            <a:ext cx="14935200" cy="9411807"/>
          </a:xfrm>
          <a:prstGeom prst="rect">
            <a:avLst/>
          </a:prstGeom>
        </p:spPr>
        <p:txBody>
          <a:bodyPr wrap="square" lIns="0" tIns="0" rIns="0" bIns="0" rtlCol="0" anchor="t">
            <a:spAutoFit/>
          </a:bodyPr>
          <a:lstStyle/>
          <a:p>
            <a:pPr marL="586740" lvl="1" indent="-293370">
              <a:lnSpc>
                <a:spcPts val="5652"/>
              </a:lnSpc>
              <a:buFont typeface="Arial"/>
              <a:buChar char="•"/>
            </a:pPr>
            <a:r>
              <a:rPr lang="en-US" sz="2800" b="1" dirty="0">
                <a:solidFill>
                  <a:srgbClr val="000000"/>
                </a:solidFill>
                <a:latin typeface="Quicksand"/>
                <a:ea typeface="Quicksand"/>
                <a:cs typeface="Quicksand"/>
                <a:sym typeface="Quicksand"/>
              </a:rPr>
              <a:t>Small projects: </a:t>
            </a:r>
            <a:r>
              <a:rPr lang="en-US" sz="2800" dirty="0">
                <a:solidFill>
                  <a:srgbClr val="000000"/>
                </a:solidFill>
                <a:latin typeface="Quicksand"/>
                <a:ea typeface="Quicksand"/>
                <a:cs typeface="Quicksand"/>
                <a:sym typeface="Quicksand"/>
              </a:rPr>
              <a:t>The XP model is very useful in small projects consisting of small teams as face-to-face meeting is easier to achieve.</a:t>
            </a:r>
          </a:p>
          <a:p>
            <a:pPr marL="586740" lvl="1" indent="-293370">
              <a:lnSpc>
                <a:spcPts val="5652"/>
              </a:lnSpc>
              <a:buFont typeface="Arial"/>
              <a:buChar char="•"/>
            </a:pPr>
            <a:r>
              <a:rPr lang="en-US" sz="2800" b="1" dirty="0">
                <a:solidFill>
                  <a:srgbClr val="000000"/>
                </a:solidFill>
                <a:latin typeface="Quicksand"/>
                <a:ea typeface="Quicksand"/>
                <a:cs typeface="Quicksand"/>
                <a:sym typeface="Quicksand"/>
              </a:rPr>
              <a:t>Projects involving new technology or Research projects: </a:t>
            </a:r>
            <a:r>
              <a:rPr lang="en-US" sz="2800" dirty="0">
                <a:solidFill>
                  <a:srgbClr val="000000"/>
                </a:solidFill>
                <a:latin typeface="Quicksand"/>
                <a:ea typeface="Quicksand"/>
                <a:cs typeface="Quicksand"/>
                <a:sym typeface="Quicksand"/>
              </a:rPr>
              <a:t>This type of project faces changing requirements rapidly and technical problems. So XP model is used to complete this type of project.</a:t>
            </a:r>
          </a:p>
          <a:p>
            <a:pPr marL="586740" lvl="1" indent="-293370">
              <a:lnSpc>
                <a:spcPts val="5652"/>
              </a:lnSpc>
              <a:buFont typeface="Arial"/>
              <a:buChar char="•"/>
            </a:pPr>
            <a:r>
              <a:rPr lang="en-US" sz="2800" b="1" dirty="0">
                <a:solidFill>
                  <a:srgbClr val="000000"/>
                </a:solidFill>
                <a:latin typeface="Quicksand"/>
                <a:ea typeface="Quicksand"/>
                <a:cs typeface="Quicksand"/>
                <a:sym typeface="Quicksand"/>
              </a:rPr>
              <a:t>Web development projects: </a:t>
            </a:r>
            <a:r>
              <a:rPr lang="en-US" sz="2800" dirty="0">
                <a:solidFill>
                  <a:srgbClr val="000000"/>
                </a:solidFill>
                <a:latin typeface="Quicksand"/>
                <a:ea typeface="Quicksand"/>
                <a:cs typeface="Quicksand"/>
                <a:sym typeface="Quicksand"/>
              </a:rPr>
              <a:t>The XP model is well-suited for web development projects as the development process is iterative and requires frequent testing to ensure the system meets the requirements.</a:t>
            </a:r>
          </a:p>
          <a:p>
            <a:pPr marL="586740" lvl="1" indent="-293370">
              <a:lnSpc>
                <a:spcPts val="5652"/>
              </a:lnSpc>
              <a:buFont typeface="Arial"/>
              <a:buChar char="•"/>
            </a:pPr>
            <a:r>
              <a:rPr lang="en-US" sz="2800" b="1" dirty="0">
                <a:solidFill>
                  <a:srgbClr val="000000"/>
                </a:solidFill>
                <a:latin typeface="Quicksand"/>
                <a:ea typeface="Quicksand"/>
                <a:cs typeface="Quicksand"/>
                <a:sym typeface="Quicksand"/>
              </a:rPr>
              <a:t>Collaborative projects</a:t>
            </a:r>
            <a:r>
              <a:rPr lang="en-US" sz="2800" dirty="0">
                <a:solidFill>
                  <a:srgbClr val="000000"/>
                </a:solidFill>
                <a:latin typeface="Quicksand"/>
                <a:ea typeface="Quicksand"/>
                <a:cs typeface="Quicksand"/>
                <a:sym typeface="Quicksand"/>
              </a:rPr>
              <a:t>: The XP model is useful for collaborative projects that require close collaboration between the development team and the customer.</a:t>
            </a:r>
          </a:p>
          <a:p>
            <a:pPr marL="586740" lvl="1" indent="-293370">
              <a:lnSpc>
                <a:spcPts val="5652"/>
              </a:lnSpc>
              <a:buFont typeface="Arial"/>
              <a:buChar char="•"/>
            </a:pPr>
            <a:r>
              <a:rPr lang="en-US" sz="2800" b="1" dirty="0">
                <a:solidFill>
                  <a:srgbClr val="000000"/>
                </a:solidFill>
                <a:latin typeface="Quicksand"/>
                <a:ea typeface="Quicksand"/>
                <a:cs typeface="Quicksand"/>
                <a:sym typeface="Quicksand"/>
              </a:rPr>
              <a:t>Projects with tight deadlines: </a:t>
            </a:r>
            <a:r>
              <a:rPr lang="en-US" sz="2800" dirty="0">
                <a:solidFill>
                  <a:srgbClr val="000000"/>
                </a:solidFill>
                <a:latin typeface="Quicksand"/>
                <a:ea typeface="Quicksand"/>
                <a:cs typeface="Quicksand"/>
                <a:sym typeface="Quicksand"/>
              </a:rPr>
              <a:t>The XP model can be used in projects that have a tight deadline, as it emphasizes simplicity and iterative development</a:t>
            </a:r>
            <a:r>
              <a:rPr lang="en-US" sz="2717" dirty="0">
                <a:solidFill>
                  <a:srgbClr val="000000"/>
                </a:solidFill>
                <a:latin typeface="Quicksand"/>
                <a:ea typeface="Quicksand"/>
                <a:cs typeface="Quicksand"/>
                <a:sym typeface="Quicksand"/>
              </a:rPr>
              <a:t>.</a:t>
            </a:r>
          </a:p>
          <a:p>
            <a:pPr marL="586740" lvl="1" indent="-293370">
              <a:lnSpc>
                <a:spcPts val="5652"/>
              </a:lnSpc>
              <a:buFont typeface="Arial"/>
              <a:buChar char="•"/>
            </a:pPr>
            <a:r>
              <a:rPr lang="en-US" sz="2800" b="1" dirty="0">
                <a:solidFill>
                  <a:srgbClr val="000000"/>
                </a:solidFill>
                <a:latin typeface="Quicksand"/>
                <a:ea typeface="Quicksand"/>
                <a:cs typeface="Quicksand"/>
                <a:sym typeface="Quicksand"/>
              </a:rPr>
              <a:t>Projects with rapidly changing requirements: </a:t>
            </a:r>
            <a:r>
              <a:rPr lang="en-US" sz="2800" dirty="0">
                <a:solidFill>
                  <a:srgbClr val="000000"/>
                </a:solidFill>
                <a:latin typeface="Quicksand"/>
                <a:ea typeface="Quicksand"/>
                <a:cs typeface="Quicksand"/>
                <a:sym typeface="Quicksand"/>
              </a:rPr>
              <a:t>The XP model is designed to handle rapidly changing requirements, making it suitable for projects where requirements may change frequently</a:t>
            </a:r>
            <a:r>
              <a:rPr lang="en-US" sz="2717" dirty="0">
                <a:solidFill>
                  <a:srgbClr val="000000"/>
                </a:solidFill>
                <a:latin typeface="Quicksand"/>
                <a:ea typeface="Quicksand"/>
                <a:cs typeface="Quicksand"/>
                <a:sym typeface="Quicksand"/>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914400" y="3276901"/>
            <a:ext cx="7074573" cy="4806485"/>
          </a:xfrm>
          <a:custGeom>
            <a:avLst/>
            <a:gdLst/>
            <a:ahLst/>
            <a:cxnLst/>
            <a:rect l="l" t="t" r="r" b="b"/>
            <a:pathLst>
              <a:path w="8404740" h="5989585">
                <a:moveTo>
                  <a:pt x="0" y="0"/>
                </a:moveTo>
                <a:lnTo>
                  <a:pt x="8404740" y="0"/>
                </a:lnTo>
                <a:lnTo>
                  <a:pt x="8404740" y="5989585"/>
                </a:lnTo>
                <a:lnTo>
                  <a:pt x="0" y="598958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914400" y="1470721"/>
            <a:ext cx="7074574" cy="1465786"/>
          </a:xfrm>
          <a:prstGeom prst="rect">
            <a:avLst/>
          </a:prstGeom>
        </p:spPr>
        <p:txBody>
          <a:bodyPr wrap="square" lIns="0" tIns="0" rIns="0" bIns="0" rtlCol="0" anchor="t">
            <a:spAutoFit/>
          </a:bodyPr>
          <a:lstStyle/>
          <a:p>
            <a:pPr algn="ctr">
              <a:lnSpc>
                <a:spcPts val="5988"/>
              </a:lnSpc>
              <a:spcBef>
                <a:spcPct val="0"/>
              </a:spcBef>
            </a:pPr>
            <a:r>
              <a:rPr lang="en-US" sz="3522" b="1" dirty="0">
                <a:solidFill>
                  <a:srgbClr val="000000"/>
                </a:solidFill>
                <a:latin typeface="Quicksand"/>
                <a:ea typeface="Quicksand"/>
                <a:cs typeface="Quicksand"/>
                <a:sym typeface="Quicksand"/>
              </a:rPr>
              <a:t>Life Cycle of</a:t>
            </a:r>
          </a:p>
          <a:p>
            <a:pPr algn="ctr">
              <a:lnSpc>
                <a:spcPts val="5988"/>
              </a:lnSpc>
              <a:spcBef>
                <a:spcPct val="0"/>
              </a:spcBef>
            </a:pPr>
            <a:r>
              <a:rPr lang="en-US" sz="3522" b="1" dirty="0">
                <a:solidFill>
                  <a:srgbClr val="000000"/>
                </a:solidFill>
                <a:latin typeface="Quicksand"/>
                <a:ea typeface="Quicksand"/>
                <a:cs typeface="Quicksand"/>
                <a:sym typeface="Quicksand"/>
              </a:rPr>
              <a:t>Extreme Programming (XP)</a:t>
            </a:r>
          </a:p>
        </p:txBody>
      </p:sp>
      <p:sp>
        <p:nvSpPr>
          <p:cNvPr id="4" name="TextBox 4"/>
          <p:cNvSpPr txBox="1"/>
          <p:nvPr/>
        </p:nvSpPr>
        <p:spPr>
          <a:xfrm>
            <a:off x="7690338" y="-102973"/>
            <a:ext cx="9677400" cy="10147778"/>
          </a:xfrm>
          <a:prstGeom prst="rect">
            <a:avLst/>
          </a:prstGeom>
        </p:spPr>
        <p:txBody>
          <a:bodyPr wrap="square" lIns="0" tIns="0" rIns="0" bIns="0" rtlCol="0" anchor="t">
            <a:spAutoFit/>
          </a:bodyPr>
          <a:lstStyle/>
          <a:p>
            <a:pPr marL="434879" lvl="1" indent="-217439">
              <a:lnSpc>
                <a:spcPts val="3424"/>
              </a:lnSpc>
              <a:buFont typeface="Arial"/>
              <a:buChar char="•"/>
            </a:pPr>
            <a:r>
              <a:rPr lang="en-US" sz="2200" b="1" dirty="0">
                <a:solidFill>
                  <a:srgbClr val="000000"/>
                </a:solidFill>
                <a:latin typeface="Quicksand"/>
                <a:ea typeface="Quicksand"/>
                <a:cs typeface="Quicksand"/>
                <a:sym typeface="Quicksand"/>
              </a:rPr>
              <a:t>Planning: </a:t>
            </a:r>
            <a:r>
              <a:rPr lang="en-US" sz="2200" dirty="0">
                <a:solidFill>
                  <a:srgbClr val="000000"/>
                </a:solidFill>
                <a:latin typeface="Quicksand"/>
                <a:ea typeface="Quicksand"/>
                <a:cs typeface="Quicksand"/>
                <a:sym typeface="Quicksand"/>
              </a:rPr>
              <a:t>The first stage of Extreme Programming is planning. During this phase, clients define their needs in concise descriptions known as user stories. The team calculates the effort required for each story and schedules releases according to priority and effort.</a:t>
            </a:r>
          </a:p>
          <a:p>
            <a:pPr marL="434879" lvl="1" indent="-217439">
              <a:lnSpc>
                <a:spcPts val="3424"/>
              </a:lnSpc>
              <a:buFont typeface="Arial"/>
              <a:buChar char="•"/>
            </a:pPr>
            <a:endParaRPr lang="en-US" sz="2200" dirty="0">
              <a:solidFill>
                <a:srgbClr val="000000"/>
              </a:solidFill>
              <a:latin typeface="Quicksand"/>
              <a:ea typeface="Quicksand"/>
              <a:cs typeface="Quicksand"/>
              <a:sym typeface="Quicksand"/>
            </a:endParaRPr>
          </a:p>
          <a:p>
            <a:pPr marL="434879" lvl="1" indent="-217439">
              <a:lnSpc>
                <a:spcPts val="3424"/>
              </a:lnSpc>
              <a:buFont typeface="Arial"/>
              <a:buChar char="•"/>
            </a:pPr>
            <a:r>
              <a:rPr lang="en-US" sz="2200" b="1" dirty="0">
                <a:solidFill>
                  <a:srgbClr val="000000"/>
                </a:solidFill>
                <a:latin typeface="Quicksand"/>
                <a:ea typeface="Quicksand"/>
                <a:cs typeface="Quicksand"/>
                <a:sym typeface="Quicksand"/>
              </a:rPr>
              <a:t>Design: </a:t>
            </a:r>
            <a:r>
              <a:rPr lang="en-US" sz="2200" dirty="0">
                <a:solidFill>
                  <a:srgbClr val="000000"/>
                </a:solidFill>
                <a:latin typeface="Quicksand"/>
                <a:ea typeface="Quicksand"/>
                <a:cs typeface="Quicksand"/>
                <a:sym typeface="Quicksand"/>
              </a:rPr>
              <a:t>The team creates only the essential design needed for current user stories, using a common analogy or story to help everyone understand the overall system architecture and keep the design straightforward and clear.</a:t>
            </a:r>
          </a:p>
          <a:p>
            <a:pPr marL="434879" lvl="1" indent="-217439">
              <a:lnSpc>
                <a:spcPts val="3424"/>
              </a:lnSpc>
              <a:buFont typeface="Arial"/>
              <a:buChar char="•"/>
            </a:pPr>
            <a:endParaRPr lang="en-US" sz="2200" dirty="0">
              <a:solidFill>
                <a:srgbClr val="000000"/>
              </a:solidFill>
              <a:latin typeface="Quicksand"/>
              <a:ea typeface="Quicksand"/>
              <a:cs typeface="Quicksand"/>
              <a:sym typeface="Quicksand"/>
            </a:endParaRPr>
          </a:p>
          <a:p>
            <a:pPr marL="434879" lvl="1" indent="-217439">
              <a:lnSpc>
                <a:spcPts val="3424"/>
              </a:lnSpc>
              <a:buFont typeface="Arial"/>
              <a:buChar char="•"/>
            </a:pPr>
            <a:r>
              <a:rPr lang="en-US" sz="2200" b="1" dirty="0">
                <a:solidFill>
                  <a:srgbClr val="000000"/>
                </a:solidFill>
                <a:latin typeface="Quicksand"/>
                <a:ea typeface="Quicksand"/>
                <a:cs typeface="Quicksand"/>
                <a:sym typeface="Quicksand"/>
              </a:rPr>
              <a:t>Coding: </a:t>
            </a:r>
            <a:r>
              <a:rPr lang="en-US" sz="2200" dirty="0">
                <a:solidFill>
                  <a:srgbClr val="000000"/>
                </a:solidFill>
                <a:latin typeface="Quicksand"/>
                <a:ea typeface="Quicksand"/>
                <a:cs typeface="Quicksand"/>
                <a:sym typeface="Quicksand"/>
              </a:rPr>
              <a:t>Extreme Programming (XP) promotes pair programming i.e. wo developers work together at one workstation, enhancing code quality and knowledge sharing. They write tests before coding to ensure functionality from the start (TDD), and frequently integrate their code into a shared repository with automated tests to catch issues early.</a:t>
            </a:r>
          </a:p>
          <a:p>
            <a:pPr marL="434879" lvl="1" indent="-217439">
              <a:lnSpc>
                <a:spcPts val="3424"/>
              </a:lnSpc>
              <a:buFont typeface="Arial"/>
              <a:buChar char="•"/>
            </a:pPr>
            <a:endParaRPr lang="en-US" sz="2200" dirty="0">
              <a:solidFill>
                <a:srgbClr val="000000"/>
              </a:solidFill>
              <a:latin typeface="Quicksand"/>
              <a:ea typeface="Quicksand"/>
              <a:cs typeface="Quicksand"/>
              <a:sym typeface="Quicksand"/>
            </a:endParaRPr>
          </a:p>
          <a:p>
            <a:pPr marL="456059" lvl="1" indent="-228029">
              <a:lnSpc>
                <a:spcPts val="3591"/>
              </a:lnSpc>
              <a:buFont typeface="Arial"/>
              <a:buChar char="•"/>
            </a:pPr>
            <a:r>
              <a:rPr lang="en-US" sz="2200" b="1" dirty="0">
                <a:solidFill>
                  <a:srgbClr val="000000"/>
                </a:solidFill>
                <a:latin typeface="Quicksand"/>
                <a:ea typeface="Quicksand"/>
                <a:cs typeface="Quicksand"/>
                <a:sym typeface="Quicksand"/>
              </a:rPr>
              <a:t>Testing: </a:t>
            </a:r>
            <a:r>
              <a:rPr lang="en-US" sz="2200" dirty="0">
                <a:solidFill>
                  <a:srgbClr val="000000"/>
                </a:solidFill>
                <a:latin typeface="Quicksand"/>
                <a:ea typeface="Quicksand"/>
                <a:cs typeface="Quicksand"/>
                <a:sym typeface="Quicksand"/>
              </a:rPr>
              <a:t>Extreme Programming (XP) gives more importance to testing that consist of both unit tests and acceptance test. Unit tests, which are automated, check if specific work correctly. Acceptance tests, conducted by customers, ensure that the overall system meets initial requirements. This continuous testing ensures the software’s quality and alignment with customer needs.</a:t>
            </a:r>
          </a:p>
          <a:p>
            <a:pPr marL="456059" lvl="1" indent="-228029">
              <a:lnSpc>
                <a:spcPts val="3591"/>
              </a:lnSpc>
              <a:buFont typeface="Arial"/>
              <a:buChar char="•"/>
            </a:pPr>
            <a:endParaRPr lang="en-US" sz="2200" dirty="0">
              <a:solidFill>
                <a:srgbClr val="000000"/>
              </a:solidFill>
              <a:latin typeface="Quicksand"/>
              <a:ea typeface="Quicksand"/>
              <a:cs typeface="Quicksand"/>
              <a:sym typeface="Quicksand"/>
            </a:endParaRPr>
          </a:p>
          <a:p>
            <a:pPr marL="434879" lvl="1" indent="-217439">
              <a:lnSpc>
                <a:spcPts val="3424"/>
              </a:lnSpc>
              <a:buFont typeface="Arial"/>
              <a:buChar char="•"/>
            </a:pPr>
            <a:r>
              <a:rPr lang="en-US" sz="2200" b="1" dirty="0">
                <a:solidFill>
                  <a:srgbClr val="000000"/>
                </a:solidFill>
                <a:latin typeface="Quicksand"/>
                <a:ea typeface="Quicksand"/>
                <a:cs typeface="Quicksand"/>
                <a:sym typeface="Quicksand"/>
              </a:rPr>
              <a:t>Listening</a:t>
            </a:r>
            <a:r>
              <a:rPr lang="en-US" sz="2200" dirty="0">
                <a:solidFill>
                  <a:srgbClr val="000000"/>
                </a:solidFill>
                <a:latin typeface="Quicksand"/>
                <a:ea typeface="Quicksand"/>
                <a:cs typeface="Quicksand"/>
                <a:sym typeface="Quicksand"/>
              </a:rPr>
              <a:t>: In the listening phase regular feedback from customers to ensure the product meets their needs and to adapt to any changes</a:t>
            </a:r>
            <a:r>
              <a:rPr lang="en-US" sz="2014" dirty="0">
                <a:solidFill>
                  <a:srgbClr val="000000"/>
                </a:solidFill>
                <a:latin typeface="Quicksand"/>
                <a:ea typeface="Quicksand"/>
                <a:cs typeface="Quicksand"/>
                <a:sym typeface="Quicksand"/>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7141051" y="2552700"/>
            <a:ext cx="4610100" cy="1085215"/>
          </a:xfrm>
          <a:prstGeom prst="rect">
            <a:avLst/>
          </a:prstGeom>
        </p:spPr>
        <p:txBody>
          <a:bodyPr wrap="square" lIns="0" tIns="0" rIns="0" bIns="0" rtlCol="0" anchor="t">
            <a:spAutoFit/>
          </a:bodyPr>
          <a:lstStyle/>
          <a:p>
            <a:pPr marL="0" lvl="0" indent="0" algn="l">
              <a:lnSpc>
                <a:spcPts val="8959"/>
              </a:lnSpc>
              <a:spcBef>
                <a:spcPct val="0"/>
              </a:spcBef>
            </a:pPr>
            <a:r>
              <a:rPr lang="en-US" sz="6399" b="1" dirty="0">
                <a:solidFill>
                  <a:srgbClr val="000000"/>
                </a:solidFill>
                <a:latin typeface="Cormorant Garamond Bold Italics"/>
                <a:ea typeface="Cormorant Garamond Bold Italics"/>
                <a:cs typeface="Cormorant Garamond Bold Italics"/>
                <a:sym typeface="Cormorant Garamond Bold Italics"/>
              </a:rPr>
              <a:t>Conclusion</a:t>
            </a:r>
          </a:p>
        </p:txBody>
      </p:sp>
      <p:sp>
        <p:nvSpPr>
          <p:cNvPr id="3" name="TextBox 3"/>
          <p:cNvSpPr txBox="1"/>
          <p:nvPr/>
        </p:nvSpPr>
        <p:spPr>
          <a:xfrm>
            <a:off x="1905408" y="4042129"/>
            <a:ext cx="15081386" cy="2858192"/>
          </a:xfrm>
          <a:prstGeom prst="rect">
            <a:avLst/>
          </a:prstGeom>
        </p:spPr>
        <p:txBody>
          <a:bodyPr lIns="0" tIns="0" rIns="0" bIns="0" rtlCol="0" anchor="t">
            <a:spAutoFit/>
          </a:bodyPr>
          <a:lstStyle/>
          <a:p>
            <a:pPr marL="0" lvl="0" indent="0" algn="ctr">
              <a:lnSpc>
                <a:spcPts val="5774"/>
              </a:lnSpc>
            </a:pPr>
            <a:r>
              <a:rPr lang="en-US" sz="3396">
                <a:solidFill>
                  <a:srgbClr val="000000"/>
                </a:solidFill>
                <a:latin typeface="Quicksand"/>
                <a:ea typeface="Quicksand"/>
                <a:cs typeface="Quicksand"/>
                <a:sym typeface="Quicksand"/>
              </a:rPr>
              <a:t>In conclusion, implementing a well-researched and innovative sales strategy will not only drive immediate sales growth but also create a sustainable framework for long-term success, ensuring continued development and market leadership.</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57</TotalTime>
  <Words>934</Words>
  <Application>Microsoft Office PowerPoint</Application>
  <PresentationFormat>Custom</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Quicksand Bold</vt:lpstr>
      <vt:lpstr>Quicksand Medium</vt:lpstr>
      <vt:lpstr>Quicksand</vt:lpstr>
      <vt:lpstr>Cormorant Garamond Bold Italics</vt:lpstr>
      <vt:lpstr>Tw Cen MT</vt:lpstr>
      <vt:lpstr>Arial</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cp:lastModifiedBy>zisun mirza</cp:lastModifiedBy>
  <cp:revision>2</cp:revision>
  <dcterms:created xsi:type="dcterms:W3CDTF">2006-08-16T00:00:00Z</dcterms:created>
  <dcterms:modified xsi:type="dcterms:W3CDTF">2024-11-17T17:03:29Z</dcterms:modified>
  <dc:identifier>DAGWp0F_quo</dc:identifier>
</cp:coreProperties>
</file>