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4"/>
  </p:notesMasterIdLst>
  <p:sldIdLst>
    <p:sldId id="277" r:id="rId4"/>
    <p:sldId id="257" r:id="rId5"/>
    <p:sldId id="298" r:id="rId6"/>
    <p:sldId id="261" r:id="rId7"/>
    <p:sldId id="259" r:id="rId8"/>
    <p:sldId id="264" r:id="rId9"/>
    <p:sldId id="262" r:id="rId10"/>
    <p:sldId id="278" r:id="rId11"/>
    <p:sldId id="258" r:id="rId12"/>
    <p:sldId id="265" r:id="rId13"/>
    <p:sldId id="282" r:id="rId14"/>
    <p:sldId id="280" r:id="rId15"/>
    <p:sldId id="283" r:id="rId16"/>
    <p:sldId id="285" r:id="rId17"/>
    <p:sldId id="260" r:id="rId18"/>
    <p:sldId id="266" r:id="rId19"/>
    <p:sldId id="287" r:id="rId20"/>
    <p:sldId id="267" r:id="rId21"/>
    <p:sldId id="291" r:id="rId22"/>
    <p:sldId id="290" r:id="rId23"/>
    <p:sldId id="289" r:id="rId24"/>
    <p:sldId id="288" r:id="rId25"/>
    <p:sldId id="269" r:id="rId26"/>
    <p:sldId id="293" r:id="rId27"/>
    <p:sldId id="270" r:id="rId28"/>
    <p:sldId id="272" r:id="rId29"/>
    <p:sldId id="294" r:id="rId30"/>
    <p:sldId id="295" r:id="rId31"/>
    <p:sldId id="275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1060" y="5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66AA6-050D-4642-A2D5-F5427C04A01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4786-3960-470A-9F9E-80EB2560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2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4786-3960-470A-9F9E-80EB25604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4786-3960-470A-9F9E-80EB25604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0A6-4672-4271-8CE2-786D7AF840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6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A11A-1368-49A7-9B86-577E552CAE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6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229-7BE0-4ABF-906F-B802774822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AEAC-F0DC-422D-81CE-1EEC234EDF7A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EEC0-763F-4BE3-BBBC-06BE55163CF4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8B39-BB93-4E64-9D40-AA3090B17777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C351-54CA-4632-8EA7-922EAF7B8C49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556-9FAD-47AF-A21F-D8D1B7884EC9}" type="datetime1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8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A5-19D1-4B29-96A0-1922834A40FD}" type="datetime1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6104-93C6-4C57-A7B7-4C6871ADA22F}" type="datetime1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2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D8C5-A709-4A07-9A0B-13A9D6730817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2FDB-9929-4941-86CD-FBA9644B76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1B4-D356-486E-B6FF-9D6BD62469D0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7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1871-DF97-46E0-985B-1EDB8FE08BD1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FE85-4B54-443D-BA86-ED6E84EE11B4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9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719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2134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11"/>
          <p:cNvCxnSpPr>
            <a:cxnSpLocks noChangeShapeType="1"/>
          </p:cNvCxnSpPr>
          <p:nvPr/>
        </p:nvCxnSpPr>
        <p:spPr bwMode="auto">
          <a:xfrm>
            <a:off x="838200" y="2362200"/>
            <a:ext cx="762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838200" y="2363788"/>
            <a:ext cx="762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79046367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5766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1609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49216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9429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5DB7-D755-4B10-9460-9FF345D6C1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11"/>
          <p:cNvCxnSpPr>
            <a:cxnSpLocks noChangeShapeType="1"/>
          </p:cNvCxnSpPr>
          <p:nvPr/>
        </p:nvCxnSpPr>
        <p:spPr bwMode="auto">
          <a:xfrm>
            <a:off x="838200" y="2362200"/>
            <a:ext cx="762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838200" y="2363790"/>
            <a:ext cx="762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45219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4910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2414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377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2934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BCFC-FADF-4E33-BEB0-92008750DA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C9EA-3CDF-4BC6-B4AE-D7B89913CF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1C60-C81D-4110-8832-84736E76D7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5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C850-EF3D-452D-84EB-5A85E41A2B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8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230E-F568-4C8E-9960-5B939E9BE7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4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ABC-5466-42CB-B4D9-884D6721F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BF3A-F9B7-4897-BA6D-BD543A6225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SC_COLOR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2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AD9E-2DCE-4F77-ACBE-3E8042CDD3DF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D65B-68B7-4A27-A609-53765173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Jing Gao UIUC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http://www.ews.uiuc.edu/~jinggao3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SC_COLOR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78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85951"/>
            <a:ext cx="6858000" cy="144541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Crowdsourcing High Quality Labels with a Tight Budget</a:t>
            </a:r>
            <a:r>
              <a:rPr lang="en-US" sz="3200" b="1" dirty="0"/>
              <a:t> </a:t>
            </a:r>
            <a:endParaRPr lang="en-US" altLang="zh-CN" sz="32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286500" cy="108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Qi Li</a:t>
            </a:r>
            <a:r>
              <a:rPr lang="en-US" altLang="zh-CN" sz="2000" b="1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, </a:t>
            </a:r>
            <a:r>
              <a:rPr lang="en-US" altLang="zh-CN" sz="20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Fenglong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 Ma</a:t>
            </a:r>
            <a:r>
              <a:rPr lang="en-US" altLang="zh-CN" sz="2000" b="1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, Jing Gao</a:t>
            </a:r>
            <a:r>
              <a:rPr lang="en-US" altLang="zh-CN" sz="2000" b="1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, Lu Su</a:t>
            </a:r>
            <a:r>
              <a:rPr lang="en-US" altLang="zh-CN" sz="2000" b="1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  <a:cs typeface="Arial" charset="0"/>
              </a:rPr>
              <a:t>, Christopher J. Quinn</a:t>
            </a:r>
            <a:r>
              <a:rPr lang="en-US" altLang="zh-CN" sz="2000" b="1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aseline="30000" dirty="0">
                <a:solidFill>
                  <a:schemeClr val="tx1"/>
                </a:solidFill>
                <a:cs typeface="Arial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cs typeface="Arial" charset="0"/>
              </a:rPr>
              <a:t>SUNY Buffalo; </a:t>
            </a:r>
            <a:r>
              <a:rPr lang="en-US" altLang="zh-CN" sz="2000" baseline="30000" dirty="0" smtClean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cs typeface="Arial" charset="0"/>
              </a:rPr>
              <a:t>Purdue University 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Completeness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between the observed total vote counts and the minimum count of labels it needs to achieve the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Completeness 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Ratio between the observed total vote counts and the minimum count of labels it needs to achieve the requirement.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Denoted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7544" y="3620316"/>
            <a:ext cx="830510" cy="293614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3443" y="3913930"/>
            <a:ext cx="1638954" cy="4935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967993" y="3474736"/>
            <a:ext cx="973123" cy="304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>
            <a:off x="4342397" y="4160706"/>
            <a:ext cx="578841" cy="3907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41116" y="3059237"/>
            <a:ext cx="208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Observed total vote counts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41116" y="4354637"/>
            <a:ext cx="331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Minimum count to achieve the requirement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6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Completeness 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Ratio between the observed total vote counts and the minimum count of labels it needs to achieve the requirement.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r>
                  <a:rPr lang="en-US" dirty="0" smtClean="0"/>
                  <a:t>requirement is the minimum ratio of 4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dirty="0" smtClean="0"/>
                  <a:t>, completeness=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 smtClean="0"/>
                  <a:t>, completeness=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Maximize Completeness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is to label </a:t>
            </a:r>
            <a:r>
              <a:rPr lang="en-US" dirty="0"/>
              <a:t>instances </a:t>
            </a:r>
            <a:r>
              <a:rPr lang="en-US" dirty="0" smtClean="0"/>
              <a:t>as many </a:t>
            </a:r>
            <a:r>
              <a:rPr lang="en-US" dirty="0"/>
              <a:t>as possible that achieve the </a:t>
            </a:r>
            <a:r>
              <a:rPr lang="en-US" dirty="0" smtClean="0"/>
              <a:t>requirement of quality.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Maximize Completeness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is to label </a:t>
            </a:r>
            <a:r>
              <a:rPr lang="en-US" dirty="0"/>
              <a:t>instances </a:t>
            </a:r>
            <a:r>
              <a:rPr lang="en-US" dirty="0" smtClean="0"/>
              <a:t>as many </a:t>
            </a:r>
            <a:r>
              <a:rPr lang="en-US" dirty="0"/>
              <a:t>as possible that achieve the </a:t>
            </a:r>
            <a:r>
              <a:rPr lang="en-US" dirty="0" smtClean="0"/>
              <a:t>requirement of quality. 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Maximize </a:t>
            </a:r>
            <a:r>
              <a:rPr lang="en-US" sz="2800" dirty="0"/>
              <a:t>the overall </a:t>
            </a:r>
            <a:r>
              <a:rPr lang="en-US" sz="2800" dirty="0" smtClean="0"/>
              <a:t>completeness</a:t>
            </a:r>
            <a:endParaRPr lang="en-US" dirty="0" smtClean="0"/>
          </a:p>
          <a:p>
            <a:r>
              <a:rPr lang="en-US" dirty="0" smtClean="0"/>
              <a:t>Formally: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63" y="4007895"/>
            <a:ext cx="3164473" cy="11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Maximize Completeness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goal is to label </a:t>
                </a:r>
                <a:r>
                  <a:rPr lang="en-US" dirty="0"/>
                  <a:t>instances </a:t>
                </a:r>
                <a:r>
                  <a:rPr lang="en-US" dirty="0" smtClean="0"/>
                  <a:t>as many </a:t>
                </a:r>
                <a:r>
                  <a:rPr lang="en-US" dirty="0"/>
                  <a:t>as possible that achieve the </a:t>
                </a:r>
                <a:r>
                  <a:rPr lang="en-US" dirty="0" smtClean="0"/>
                  <a:t>requirement of quality. </a:t>
                </a:r>
              </a:p>
              <a:p>
                <a:r>
                  <a:rPr lang="en-US" dirty="0" smtClean="0"/>
                  <a:t>Formally: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: policy (i.e., all the possible combinations of choosing instances for </a:t>
                </a:r>
                <a:r>
                  <a:rPr lang="en-US" dirty="0" smtClean="0"/>
                  <a:t>labelling).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</a:t>
                </a:r>
                <a:r>
                  <a:rPr lang="en-US" dirty="0" smtClean="0"/>
                  <a:t>the expected </a:t>
                </a:r>
                <a:r>
                  <a:rPr lang="en-US" dirty="0" smtClean="0"/>
                  <a:t>completeness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instance.</a:t>
                </a:r>
              </a:p>
              <a:p>
                <a:r>
                  <a:rPr lang="en-US" dirty="0" smtClean="0"/>
                  <a:t>Constraint: cannot exceed the budget.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63" y="2864894"/>
            <a:ext cx="3164473" cy="11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Expected </a:t>
            </a:r>
            <a:r>
              <a:rPr lang="en-US" dirty="0" smtClean="0">
                <a:solidFill>
                  <a:schemeClr val="accent5"/>
                </a:solidFill>
              </a:rPr>
              <a:t>Completeness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=+1),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47051" y="2223082"/>
            <a:ext cx="1144197" cy="838899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  <a:endCxn id="13" idx="1"/>
          </p:cNvCxnSpPr>
          <p:nvPr/>
        </p:nvCxnSpPr>
        <p:spPr>
          <a:xfrm>
            <a:off x="4891248" y="2642532"/>
            <a:ext cx="620319" cy="188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11567" y="2230984"/>
                <a:ext cx="25838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Completeness given that the true label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67" y="2230984"/>
                <a:ext cx="258380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3538" t="-4061" r="-28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Expected </a:t>
            </a:r>
            <a:r>
              <a:rPr lang="en-US" dirty="0" smtClean="0">
                <a:solidFill>
                  <a:schemeClr val="accent5"/>
                </a:solidFill>
              </a:rPr>
              <a:t>Completeness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=+1),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97357" y="3029975"/>
            <a:ext cx="1177113" cy="838899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3"/>
            <a:endCxn id="8" idx="1"/>
          </p:cNvCxnSpPr>
          <p:nvPr/>
        </p:nvCxnSpPr>
        <p:spPr>
          <a:xfrm>
            <a:off x="4874470" y="3449425"/>
            <a:ext cx="595152" cy="174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69622" y="3023986"/>
                <a:ext cx="25838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Completeness given that the true label is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622" y="3023986"/>
                <a:ext cx="258380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3538" t="-4061" r="-28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Markov Decision Process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Solve the optimization using Markov decision process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Stage-wise reward</a:t>
                </a:r>
                <a:endParaRPr lang="en-US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Greedy strategy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Requallo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Framework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0740" y="2880547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4965" y="2888794"/>
            <a:ext cx="4780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8624" y="2887831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7304" y="2888794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6954054" y="2136432"/>
            <a:ext cx="730757" cy="715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7938" y="2113424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8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057" y="1618024"/>
            <a:ext cx="576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Minimum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4915314" y="2093723"/>
            <a:ext cx="651433" cy="7521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5877798" y="2131722"/>
            <a:ext cx="712351" cy="74039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3896523" y="2149758"/>
            <a:ext cx="660727" cy="6970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85204" y="425754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0500" y="4265789"/>
            <a:ext cx="5469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8623" y="4264826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4875650" y="3476230"/>
            <a:ext cx="730757" cy="71585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5918172" y="3482616"/>
            <a:ext cx="651433" cy="75219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3891908" y="3495598"/>
            <a:ext cx="712351" cy="7403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966667" y="560990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5745" y="5609902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5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3891908" y="4869780"/>
            <a:ext cx="730757" cy="715853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4857112" y="4879203"/>
            <a:ext cx="660727" cy="69700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70386" y="343790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56221" y="482071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9959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What is Crowdsourcing?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Requester</a:t>
            </a:r>
          </a:p>
          <a:p>
            <a:pPr lvl="1"/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1"/>
            <a:r>
              <a:rPr lang="en-US" dirty="0" smtClean="0"/>
              <a:t>Instance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Basic </a:t>
            </a:r>
            <a:r>
              <a:rPr lang="en-US" dirty="0" smtClean="0">
                <a:solidFill>
                  <a:srgbClr val="C00000"/>
                </a:solidFill>
              </a:rPr>
              <a:t>procedure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Requester posts HITs</a:t>
            </a:r>
          </a:p>
          <a:p>
            <a:pPr lvl="1"/>
            <a:r>
              <a:rPr lang="en-US" dirty="0" smtClean="0"/>
              <a:t>Worker chooses HITs to work on</a:t>
            </a:r>
          </a:p>
          <a:p>
            <a:pPr lvl="1"/>
            <a:r>
              <a:rPr lang="en-US" dirty="0" smtClean="0"/>
              <a:t>Requester gets labels and pay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5881859" y="3909380"/>
            <a:ext cx="206256" cy="184738"/>
          </a:xfrm>
          <a:prstGeom prst="downArrow">
            <a:avLst>
              <a:gd name="adj1" fmla="val 59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own Arrow 4"/>
          <p:cNvSpPr/>
          <p:nvPr/>
        </p:nvSpPr>
        <p:spPr>
          <a:xfrm rot="16200000">
            <a:off x="7131762" y="4493927"/>
            <a:ext cx="206256" cy="255494"/>
          </a:xfrm>
          <a:prstGeom prst="downArrow">
            <a:avLst>
              <a:gd name="adj1" fmla="val 59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6" b="29567"/>
          <a:stretch/>
        </p:blipFill>
        <p:spPr>
          <a:xfrm>
            <a:off x="5099770" y="1580315"/>
            <a:ext cx="1777519" cy="27630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" r="938" b="2646"/>
          <a:stretch/>
        </p:blipFill>
        <p:spPr>
          <a:xfrm>
            <a:off x="6877288" y="1545737"/>
            <a:ext cx="1855457" cy="28055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774160" y="1879499"/>
            <a:ext cx="229708" cy="208609"/>
          </a:xfrm>
          <a:prstGeom prst="downArrow">
            <a:avLst>
              <a:gd name="adj1" fmla="val 59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矩形 30"/>
          <p:cNvSpPr/>
          <p:nvPr/>
        </p:nvSpPr>
        <p:spPr>
          <a:xfrm>
            <a:off x="7487416" y="4321890"/>
            <a:ext cx="1216109" cy="508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Same</a:t>
            </a:r>
            <a:endParaRPr lang="en-US" altLang="zh-CN" sz="1350" dirty="0">
              <a:solidFill>
                <a:srgbClr val="0070C0"/>
              </a:solidFill>
            </a:endParaRPr>
          </a:p>
          <a:p>
            <a:pPr>
              <a:lnSpc>
                <a:spcPts val="75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   ……</a:t>
            </a:r>
          </a:p>
        </p:txBody>
      </p:sp>
      <p:grpSp>
        <p:nvGrpSpPr>
          <p:cNvPr id="12" name="组合 31"/>
          <p:cNvGrpSpPr/>
          <p:nvPr/>
        </p:nvGrpSpPr>
        <p:grpSpPr>
          <a:xfrm>
            <a:off x="7487851" y="3923388"/>
            <a:ext cx="1215675" cy="394640"/>
            <a:chOff x="3763788" y="5061646"/>
            <a:chExt cx="1710813" cy="798863"/>
          </a:xfrm>
        </p:grpSpPr>
        <p:sp>
          <p:nvSpPr>
            <p:cNvPr id="13" name="下箭头 24"/>
            <p:cNvSpPr/>
            <p:nvPr/>
          </p:nvSpPr>
          <p:spPr>
            <a:xfrm rot="10800000">
              <a:off x="4518061" y="5655043"/>
              <a:ext cx="291597" cy="205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4" name="矩形 25"/>
            <p:cNvSpPr/>
            <p:nvPr/>
          </p:nvSpPr>
          <p:spPr>
            <a:xfrm>
              <a:off x="3763788" y="5061646"/>
              <a:ext cx="1710813" cy="5933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69553" y="3923387"/>
            <a:ext cx="9629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requester</a:t>
            </a:r>
          </a:p>
        </p:txBody>
      </p:sp>
      <p:pic>
        <p:nvPicPr>
          <p:cNvPr id="16" name="Content Placeholder 12" descr="Screen Clipping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62" y="4210755"/>
            <a:ext cx="407820" cy="370955"/>
          </a:xfrm>
          <a:prstGeom prst="rect">
            <a:avLst/>
          </a:prstGeom>
        </p:spPr>
      </p:pic>
      <p:sp>
        <p:nvSpPr>
          <p:cNvPr id="17" name="Content Placeholder 9"/>
          <p:cNvSpPr>
            <a:spLocks noGrp="1"/>
          </p:cNvSpPr>
          <p:nvPr/>
        </p:nvSpPr>
        <p:spPr>
          <a:xfrm>
            <a:off x="5089136" y="1561915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18" name="Content Placeholder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5"/>
          <a:stretch/>
        </p:blipFill>
        <p:spPr>
          <a:xfrm>
            <a:off x="5099770" y="2492032"/>
            <a:ext cx="3767811" cy="1203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1" y="4206161"/>
            <a:ext cx="351104" cy="375548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27" y="4206162"/>
            <a:ext cx="360527" cy="375548"/>
          </a:xfrm>
          <a:prstGeom prst="rect">
            <a:avLst/>
          </a:prstGeom>
        </p:spPr>
      </p:pic>
      <p:sp>
        <p:nvSpPr>
          <p:cNvPr id="25" name="TextBox 29"/>
          <p:cNvSpPr txBox="1"/>
          <p:nvPr/>
        </p:nvSpPr>
        <p:spPr>
          <a:xfrm>
            <a:off x="4952907" y="2060673"/>
            <a:ext cx="40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Are the two images of the same person?</a:t>
            </a:r>
          </a:p>
        </p:txBody>
      </p:sp>
      <p:sp>
        <p:nvSpPr>
          <p:cNvPr id="26" name="TextBox 30"/>
          <p:cNvSpPr txBox="1"/>
          <p:nvPr/>
        </p:nvSpPr>
        <p:spPr>
          <a:xfrm>
            <a:off x="5161800" y="4597175"/>
            <a:ext cx="39754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Same</a:t>
            </a:r>
          </a:p>
        </p:txBody>
      </p:sp>
      <p:sp>
        <p:nvSpPr>
          <p:cNvPr id="27" name="TextBox 32"/>
          <p:cNvSpPr txBox="1"/>
          <p:nvPr/>
        </p:nvSpPr>
        <p:spPr>
          <a:xfrm>
            <a:off x="5666257" y="4608137"/>
            <a:ext cx="4218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Same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6146434" y="4232086"/>
            <a:ext cx="5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  <p:sp>
        <p:nvSpPr>
          <p:cNvPr id="29" name="TextBox 34"/>
          <p:cNvSpPr txBox="1"/>
          <p:nvPr/>
        </p:nvSpPr>
        <p:spPr>
          <a:xfrm>
            <a:off x="6472823" y="4590578"/>
            <a:ext cx="65777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3716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1" grpId="0" animBg="1"/>
      <p:bldP spid="15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Requallo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Framework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0740" y="2880547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4965" y="2888794"/>
            <a:ext cx="4780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8624" y="2887831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7304" y="2888794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6954054" y="2136432"/>
            <a:ext cx="730757" cy="715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7938" y="2113424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8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057" y="1618024"/>
            <a:ext cx="576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Minimum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6563" y="261198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ompleteness</a:t>
            </a:r>
            <a:endParaRPr lang="en-US" sz="2800" b="1" cap="none" spc="0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4915314" y="2093723"/>
            <a:ext cx="651433" cy="7521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5877798" y="2131722"/>
            <a:ext cx="712351" cy="74039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3896523" y="2149758"/>
            <a:ext cx="660727" cy="6970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85204" y="425754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0500" y="4265789"/>
            <a:ext cx="5469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8623" y="4264826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4875650" y="3476230"/>
            <a:ext cx="730757" cy="71585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5918172" y="3482616"/>
            <a:ext cx="651433" cy="75219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3891908" y="3495598"/>
            <a:ext cx="712351" cy="7403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966667" y="560990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5745" y="5609902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5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3891908" y="4869780"/>
            <a:ext cx="730757" cy="715853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4857112" y="4879203"/>
            <a:ext cx="660727" cy="69700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70588" y="2977565"/>
            <a:ext cx="1400833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70386" y="343790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845" y="390533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6221" y="482071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87778" y="5253238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3815" y="5617857"/>
            <a:ext cx="696970" cy="313741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189605" y="4268992"/>
            <a:ext cx="483832" cy="310896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2269233" y="4268993"/>
            <a:ext cx="920372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72%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68870" y="5617857"/>
            <a:ext cx="694944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49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Requallo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Framework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0740" y="2880547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4965" y="2888794"/>
            <a:ext cx="4780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8624" y="2887831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7304" y="2888794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6954054" y="2136432"/>
            <a:ext cx="730757" cy="715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7938" y="2113424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8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057" y="1618024"/>
            <a:ext cx="576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Minimum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6563" y="261198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ompleteness</a:t>
            </a:r>
            <a:endParaRPr lang="en-US" sz="2800" b="1" cap="none" spc="0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4915314" y="2093723"/>
            <a:ext cx="651433" cy="7521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5877798" y="2131722"/>
            <a:ext cx="712351" cy="74039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3896523" y="2149758"/>
            <a:ext cx="660727" cy="6970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85204" y="425754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0500" y="4265789"/>
            <a:ext cx="5469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8623" y="4264826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4875650" y="3476230"/>
            <a:ext cx="730757" cy="71585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5918172" y="3482616"/>
            <a:ext cx="651433" cy="75219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3891908" y="3495598"/>
            <a:ext cx="712351" cy="7403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966667" y="560990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5745" y="5609902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5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3891908" y="4869780"/>
            <a:ext cx="730757" cy="715853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4857112" y="4879203"/>
            <a:ext cx="660727" cy="69700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70588" y="2977565"/>
            <a:ext cx="1400833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70386" y="343790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845" y="390533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6221" y="482071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87778" y="5253238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51121" y="5617857"/>
            <a:ext cx="509663" cy="313741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872047" y="4511286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US" sz="2000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52328" y="5855928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US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32121" y="4268992"/>
            <a:ext cx="141316" cy="313741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37" name="Picture 36" descr="Untitled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3" y="3496237"/>
            <a:ext cx="737616" cy="725424"/>
          </a:xfrm>
          <a:prstGeom prst="rect">
            <a:avLst/>
          </a:prstGeom>
        </p:spPr>
      </p:pic>
      <p:pic>
        <p:nvPicPr>
          <p:cNvPr id="38" name="Picture 37" descr="Untitled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50" y="4867400"/>
            <a:ext cx="737616" cy="72542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963814" y="5617857"/>
            <a:ext cx="187307" cy="313741"/>
          </a:xfrm>
          <a:prstGeom prst="rect">
            <a:avLst/>
          </a:prstGeom>
          <a:pattFill prst="lt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189605" y="4268992"/>
            <a:ext cx="342607" cy="313741"/>
          </a:xfrm>
          <a:prstGeom prst="rect">
            <a:avLst/>
          </a:prstGeom>
          <a:pattFill prst="lt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2269233" y="4268993"/>
            <a:ext cx="920372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72%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68870" y="5617857"/>
            <a:ext cx="694944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1503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Requallo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Framework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0740" y="2880547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4965" y="2888794"/>
            <a:ext cx="4780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8624" y="2887831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7304" y="2888794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6954054" y="2136432"/>
            <a:ext cx="730757" cy="715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7938" y="2113424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8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057" y="1618024"/>
            <a:ext cx="576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Minimum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6563" y="261198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ompleteness</a:t>
            </a:r>
            <a:endParaRPr lang="en-US" sz="2800" b="1" cap="none" spc="0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4915314" y="2093723"/>
            <a:ext cx="651433" cy="7521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5877798" y="2131722"/>
            <a:ext cx="712351" cy="74039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3896523" y="2149758"/>
            <a:ext cx="660727" cy="6970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85204" y="425754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0500" y="4265789"/>
            <a:ext cx="5469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8623" y="4264826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9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4875650" y="3476230"/>
            <a:ext cx="730757" cy="71585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>
          <a:xfrm>
            <a:off x="5918172" y="3482616"/>
            <a:ext cx="651433" cy="75219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62" b="2380"/>
          <a:stretch/>
        </p:blipFill>
        <p:spPr>
          <a:xfrm>
            <a:off x="3891908" y="3495598"/>
            <a:ext cx="712351" cy="74039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24852" y="4299399"/>
            <a:ext cx="12602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elected</a:t>
            </a:r>
            <a:endParaRPr lang="en-US" sz="2800" b="1" cap="none" spc="0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6667" y="5609902"/>
            <a:ext cx="4780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5745" y="5609902"/>
            <a:ext cx="546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+1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5" name="Content Placeholder 2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3891908" y="4869780"/>
            <a:ext cx="730757" cy="71585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67685" y="5620203"/>
            <a:ext cx="16033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Unselected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 b="2758"/>
          <a:stretch/>
        </p:blipFill>
        <p:spPr>
          <a:xfrm>
            <a:off x="4857112" y="4879203"/>
            <a:ext cx="660727" cy="69700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70588" y="2977565"/>
            <a:ext cx="1400833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70386" y="343790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845" y="3905334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6221" y="4820716"/>
            <a:ext cx="6431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87778" y="5253238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en-US" sz="2000" b="1" dirty="0">
              <a:ln w="0"/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51121" y="5617857"/>
            <a:ext cx="509663" cy="313741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872047" y="4511286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US" sz="2000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52328" y="5855928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US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32121" y="4268992"/>
            <a:ext cx="141316" cy="313741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37" name="Picture 36" descr="Untitled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3" y="3496237"/>
            <a:ext cx="737616" cy="725424"/>
          </a:xfrm>
          <a:prstGeom prst="rect">
            <a:avLst/>
          </a:prstGeom>
        </p:spPr>
      </p:pic>
      <p:pic>
        <p:nvPicPr>
          <p:cNvPr id="38" name="Picture 37" descr="Untitled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50" y="4867400"/>
            <a:ext cx="737616" cy="72542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963814" y="5617857"/>
            <a:ext cx="187307" cy="313741"/>
          </a:xfrm>
          <a:prstGeom prst="rect">
            <a:avLst/>
          </a:prstGeom>
          <a:pattFill prst="lt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189605" y="4268992"/>
            <a:ext cx="342607" cy="313741"/>
          </a:xfrm>
          <a:prstGeom prst="rect">
            <a:avLst/>
          </a:prstGeom>
          <a:pattFill prst="lt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2269233" y="4268993"/>
            <a:ext cx="920372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72%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68870" y="5617857"/>
            <a:ext cx="694944" cy="313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437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Extension: Workers’ </a:t>
            </a:r>
            <a:r>
              <a:rPr lang="en-US" dirty="0" smtClean="0">
                <a:solidFill>
                  <a:schemeClr val="accent5"/>
                </a:solidFill>
              </a:rPr>
              <a:t>Reliability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Reliability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degree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The label from a worker </a:t>
                </a:r>
                <a:r>
                  <a:rPr lang="en-US" dirty="0" smtClean="0"/>
                  <a:t>- </a:t>
                </a:r>
                <a:r>
                  <a:rPr lang="en-US" dirty="0"/>
                  <a:t>two layers of Bernoulli </a:t>
                </a:r>
                <a:r>
                  <a:rPr lang="en-US" dirty="0" smtClean="0"/>
                  <a:t>sampling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Adjust the </a:t>
                </a:r>
                <a:r>
                  <a:rPr lang="en-US" dirty="0">
                    <a:solidFill>
                      <a:srgbClr val="C00000"/>
                    </a:solidFill>
                  </a:rPr>
                  <a:t>vote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counts: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Experiments on </a:t>
            </a:r>
            <a:r>
              <a:rPr lang="en-US" dirty="0" smtClean="0">
                <a:solidFill>
                  <a:schemeClr val="accent5"/>
                </a:solidFill>
              </a:rPr>
              <a:t>Real-World </a:t>
            </a:r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rowdsourcing </a:t>
            </a: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-US" dirty="0" smtClean="0">
                <a:solidFill>
                  <a:schemeClr val="accent5"/>
                </a:solidFill>
              </a:rPr>
              <a:t>asks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Dataset</a:t>
            </a:r>
          </a:p>
          <a:p>
            <a:pPr lvl="1"/>
            <a:r>
              <a:rPr lang="en-US" dirty="0"/>
              <a:t>RTE </a:t>
            </a:r>
            <a:r>
              <a:rPr lang="en-US" dirty="0" smtClean="0"/>
              <a:t>dataset: conducted on </a:t>
            </a:r>
            <a:r>
              <a:rPr lang="en-US" dirty="0" err="1"/>
              <a:t>mTurk</a:t>
            </a:r>
            <a:r>
              <a:rPr lang="en-US" dirty="0"/>
              <a:t> for recognizing textual </a:t>
            </a:r>
            <a:r>
              <a:rPr lang="en-US" dirty="0" smtClean="0"/>
              <a:t>entailment</a:t>
            </a:r>
          </a:p>
          <a:p>
            <a:pPr lvl="1"/>
            <a:r>
              <a:rPr lang="en-US" dirty="0"/>
              <a:t>Game </a:t>
            </a:r>
            <a:r>
              <a:rPr lang="en-US" dirty="0" smtClean="0"/>
              <a:t>Dataset: conducted using </a:t>
            </a:r>
            <a:r>
              <a:rPr lang="en-US" dirty="0"/>
              <a:t>an Android app based on a TV game show </a:t>
            </a:r>
            <a:r>
              <a:rPr lang="en-US" dirty="0" smtClean="0"/>
              <a:t>“Who Wants </a:t>
            </a:r>
            <a:r>
              <a:rPr lang="en-US" dirty="0"/>
              <a:t>to Be a </a:t>
            </a:r>
            <a:r>
              <a:rPr lang="en-US" dirty="0" smtClean="0"/>
              <a:t>Millionaire“</a:t>
            </a:r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Measures</a:t>
            </a:r>
          </a:p>
          <a:p>
            <a:pPr lvl="1"/>
            <a:r>
              <a:rPr lang="en-US" dirty="0" smtClean="0"/>
              <a:t>Quantity </a:t>
            </a:r>
          </a:p>
          <a:p>
            <a:pPr lvl="1"/>
            <a:r>
              <a:rPr lang="en-US" dirty="0" smtClean="0"/>
              <a:t>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Experiments on Real-World Crowdsourcing Tasks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RTE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Game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"/>
          <a:stretch/>
        </p:blipFill>
        <p:spPr>
          <a:xfrm>
            <a:off x="640081" y="2743200"/>
            <a:ext cx="3822590" cy="2874103"/>
          </a:xfrm>
        </p:spPr>
      </p:pic>
      <p:pic>
        <p:nvPicPr>
          <p:cNvPr id="11" name="Content Placeholder 10" descr="Screen Clipping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805" r="1" b="-1"/>
          <a:stretch/>
        </p:blipFill>
        <p:spPr>
          <a:xfrm>
            <a:off x="4663440" y="2743200"/>
            <a:ext cx="3879837" cy="2873847"/>
          </a:xfrm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701176" y="5532439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4759644" y="5525813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Experiments on Real-World Crowdsourcing Tasks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RTE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Game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26</a:t>
            </a:fld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b="-1"/>
          <a:stretch/>
        </p:blipFill>
        <p:spPr>
          <a:xfrm>
            <a:off x="640080" y="2743200"/>
            <a:ext cx="3868737" cy="2850492"/>
          </a:xfrm>
        </p:spPr>
      </p:pic>
      <p:sp>
        <p:nvSpPr>
          <p:cNvPr id="10" name="Text Placeholder 6"/>
          <p:cNvSpPr txBox="1">
            <a:spLocks/>
          </p:cNvSpPr>
          <p:nvPr/>
        </p:nvSpPr>
        <p:spPr>
          <a:xfrm>
            <a:off x="701176" y="5532439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Absolute count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80135" y="5525815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Absolute count</a:t>
            </a:r>
            <a:endParaRPr lang="en-US" dirty="0"/>
          </a:p>
        </p:txBody>
      </p:sp>
      <p:pic>
        <p:nvPicPr>
          <p:cNvPr id="15" name="Content Placeholder 14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743200"/>
            <a:ext cx="3887788" cy="2905231"/>
          </a:xfrm>
        </p:spPr>
      </p:pic>
    </p:spTree>
    <p:extLst>
      <p:ext uri="{BB962C8B-B14F-4D97-AF65-F5344CB8AC3E}">
        <p14:creationId xmlns:p14="http://schemas.microsoft.com/office/powerpoint/2010/main" val="2748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Experiments on real-world crowdsourcing tasks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RTE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Game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27</a:t>
            </a:fld>
            <a:endParaRPr lang="en-US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01176" y="5532439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Accuracy rate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80135" y="5525815"/>
            <a:ext cx="381119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Accuracy rate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743200"/>
            <a:ext cx="3868737" cy="2886149"/>
          </a:xfrm>
        </p:spPr>
      </p:pic>
      <p:pic>
        <p:nvPicPr>
          <p:cNvPr id="15" name="Content Placeholder 14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743200"/>
            <a:ext cx="3887788" cy="2902014"/>
          </a:xfrm>
        </p:spPr>
      </p:pic>
    </p:spTree>
    <p:extLst>
      <p:ext uri="{BB962C8B-B14F-4D97-AF65-F5344CB8AC3E}">
        <p14:creationId xmlns:p14="http://schemas.microsoft.com/office/powerpoint/2010/main" val="29880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Comparison of </a:t>
            </a:r>
            <a:r>
              <a:rPr lang="en-US" dirty="0" smtClean="0">
                <a:solidFill>
                  <a:schemeClr val="accent5"/>
                </a:solidFill>
              </a:rPr>
              <a:t>Different </a:t>
            </a:r>
            <a:r>
              <a:rPr lang="en-US" dirty="0" err="1">
                <a:solidFill>
                  <a:schemeClr val="accent5"/>
                </a:solidFill>
              </a:rPr>
              <a:t>Requallo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Policies (on Game dataset)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17050"/>
              </p:ext>
            </p:extLst>
          </p:nvPr>
        </p:nvGraphicFramePr>
        <p:xfrm>
          <a:off x="628650" y="1825625"/>
          <a:ext cx="78867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11"/>
                <a:gridCol w="1341782"/>
                <a:gridCol w="1514227"/>
                <a:gridCol w="1437695"/>
                <a:gridCol w="17169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#Instances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#Correct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Accuracy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Requallo-p0.2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7715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1662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Requallo-p0.1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11191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1597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0.9756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Requallo-p0.05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13878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0.9842</a:t>
                      </a:r>
                      <a:endParaRPr lang="en-US" sz="2000" dirty="0"/>
                    </a:p>
                  </a:txBody>
                  <a:tcPr/>
                </a:tc>
              </a:tr>
              <a:tr h="386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Requallo-c4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8689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1567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1518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0.9687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Requallo-c5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11266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1489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1464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0.9832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Requallo-m3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5127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1709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1580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0.9245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8650" y="4580691"/>
            <a:ext cx="78867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This </a:t>
            </a:r>
            <a:r>
              <a:rPr lang="en-US" sz="2600" dirty="0" smtClean="0"/>
              <a:t>result confirms </a:t>
            </a:r>
            <a:r>
              <a:rPr lang="en-US" sz="2600" dirty="0" smtClean="0"/>
              <a:t>our intuition.</a:t>
            </a:r>
            <a:endParaRPr lang="en-US" sz="2600" dirty="0"/>
          </a:p>
          <a:p>
            <a:r>
              <a:rPr lang="en-US" sz="2600" dirty="0" smtClean="0"/>
              <a:t>If a requester wants </a:t>
            </a:r>
            <a:r>
              <a:rPr lang="en-US" sz="2600" dirty="0" smtClean="0">
                <a:solidFill>
                  <a:srgbClr val="C00000"/>
                </a:solidFill>
              </a:rPr>
              <a:t>high quality </a:t>
            </a:r>
            <a:r>
              <a:rPr lang="en-US" sz="2600" dirty="0" smtClean="0"/>
              <a:t>results, he can set a strict requirement, but should expect a </a:t>
            </a:r>
            <a:r>
              <a:rPr lang="en-US" sz="2600" dirty="0" smtClean="0">
                <a:solidFill>
                  <a:srgbClr val="C00000"/>
                </a:solidFill>
              </a:rPr>
              <a:t>lower quantity </a:t>
            </a:r>
            <a:r>
              <a:rPr lang="en-US" sz="2600" dirty="0" smtClean="0"/>
              <a:t>of labeled instances or a </a:t>
            </a:r>
            <a:r>
              <a:rPr lang="en-US" sz="2600" dirty="0" smtClean="0">
                <a:solidFill>
                  <a:srgbClr val="C00000"/>
                </a:solidFill>
              </a:rPr>
              <a:t>higher cost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23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Conclusions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paper, we study how to allocate a tight budget for crowdsourcing tasks</a:t>
            </a:r>
          </a:p>
          <a:p>
            <a:r>
              <a:rPr lang="en-US" dirty="0" smtClean="0"/>
              <a:t>The requesters can specify their needs on label quality</a:t>
            </a:r>
          </a:p>
          <a:p>
            <a:r>
              <a:rPr lang="en-US" dirty="0" smtClean="0"/>
              <a:t>The goal is to maximize quantity under the budget while guarantee the quality</a:t>
            </a:r>
          </a:p>
          <a:p>
            <a:r>
              <a:rPr lang="en-US" dirty="0" smtClean="0"/>
              <a:t>The proposed </a:t>
            </a:r>
            <a:r>
              <a:rPr lang="en-US" dirty="0" err="1" smtClean="0"/>
              <a:t>Requallo</a:t>
            </a:r>
            <a:r>
              <a:rPr lang="en-US" dirty="0" smtClean="0"/>
              <a:t> framework uses greedy strategy to sequentially label instances.</a:t>
            </a:r>
          </a:p>
          <a:p>
            <a:r>
              <a:rPr lang="en-US" dirty="0" smtClean="0"/>
              <a:t>Extension to incorporate workers’ reliabilities.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Budget Allocation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crowdsourcing costs money, we need to use the budget wisely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2667000" y="2286000"/>
            <a:ext cx="3429000" cy="2455863"/>
          </a:xfrm>
          <a:prstGeom prst="rect">
            <a:avLst/>
          </a:prstGeom>
        </p:spPr>
        <p:txBody>
          <a:bodyPr wrap="none" numCol="1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</a:rPr>
              <a:t>Thank You!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22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Budget Allocation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crowdsourcing costs money, we need to use the budget wisely.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Budget allocation:</a:t>
            </a:r>
          </a:p>
          <a:p>
            <a:pPr lvl="1"/>
            <a:r>
              <a:rPr lang="en-US" dirty="0" smtClean="0"/>
              <a:t>Which instance should we query for labels and how many?</a:t>
            </a:r>
          </a:p>
          <a:p>
            <a:pPr lvl="1"/>
            <a:r>
              <a:rPr lang="en-US" dirty="0" smtClean="0"/>
              <a:t>Which worker should we choose?</a:t>
            </a:r>
          </a:p>
          <a:p>
            <a:pPr lvl="2"/>
            <a:r>
              <a:rPr lang="en-US" dirty="0" smtClean="0"/>
              <a:t>Impossible on </a:t>
            </a:r>
            <a:r>
              <a:rPr lang="en-US" altLang="zh-CN" dirty="0" smtClean="0"/>
              <a:t>most </a:t>
            </a:r>
            <a:r>
              <a:rPr lang="en-US" dirty="0" smtClean="0"/>
              <a:t>current crowdsourcing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Challenges </a:t>
            </a:r>
            <a:r>
              <a:rPr lang="en-US" dirty="0" smtClean="0">
                <a:solidFill>
                  <a:schemeClr val="accent5"/>
                </a:solidFill>
              </a:rPr>
              <a:t>Under </a:t>
            </a:r>
            <a:r>
              <a:rPr lang="en-US" dirty="0" smtClean="0">
                <a:solidFill>
                  <a:schemeClr val="accent5"/>
                </a:solidFill>
              </a:rPr>
              <a:t>a Tight Budget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29842" y="2118122"/>
            <a:ext cx="3868340" cy="45125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Quantity </a:t>
            </a:r>
            <a:r>
              <a:rPr lang="en-US" sz="2000" dirty="0" smtClean="0">
                <a:solidFill>
                  <a:srgbClr val="C00000"/>
                </a:solidFill>
              </a:rPr>
              <a:t>and </a:t>
            </a:r>
            <a:r>
              <a:rPr lang="en-US" sz="2000" dirty="0">
                <a:solidFill>
                  <a:srgbClr val="C00000"/>
                </a:solidFill>
              </a:rPr>
              <a:t>Quality Trade-off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22" name="Content Placeholder 21" descr="Screen Clippi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6572846" y="2713224"/>
            <a:ext cx="1028789" cy="1007807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629150" y="2118122"/>
            <a:ext cx="3887391" cy="4512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</a:t>
            </a:r>
            <a:r>
              <a:rPr lang="en-US" dirty="0" smtClean="0">
                <a:solidFill>
                  <a:srgbClr val="C00000"/>
                </a:solidFill>
              </a:rPr>
              <a:t>Requirements </a:t>
            </a:r>
            <a:r>
              <a:rPr lang="en-US" dirty="0" smtClean="0">
                <a:solidFill>
                  <a:srgbClr val="C00000"/>
                </a:solidFill>
              </a:rPr>
              <a:t>of Quality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" r="-1"/>
          <a:stretch/>
        </p:blipFill>
        <p:spPr>
          <a:xfrm>
            <a:off x="2343778" y="4343438"/>
            <a:ext cx="868185" cy="1034505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939880" y="2683201"/>
            <a:ext cx="1401745" cy="1491598"/>
          </a:xfrm>
          <a:prstGeom prst="cloudCallout">
            <a:avLst>
              <a:gd name="adj1" fmla="val 50478"/>
              <a:gd name="adj2" fmla="val 596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/>
              <a:t>Q1</a:t>
            </a:r>
          </a:p>
          <a:p>
            <a:r>
              <a:rPr lang="en-US" sz="1500" dirty="0"/>
              <a:t>Q2</a:t>
            </a:r>
          </a:p>
          <a:p>
            <a:r>
              <a:rPr lang="en-US" sz="1500" dirty="0"/>
              <a:t>Q3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65" y="3289753"/>
            <a:ext cx="182381" cy="189980"/>
          </a:xfrm>
          <a:prstGeom prst="rect">
            <a:avLst/>
          </a:prstGeom>
        </p:spPr>
      </p:pic>
      <p:pic>
        <p:nvPicPr>
          <p:cNvPr id="12" name="Content Placeholder 12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24" y="3040871"/>
            <a:ext cx="214322" cy="194948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1" y="3502188"/>
            <a:ext cx="193508" cy="206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4197" y="3095359"/>
            <a:ext cx="4669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2861175" y="2612052"/>
            <a:ext cx="1401745" cy="1491598"/>
          </a:xfrm>
          <a:prstGeom prst="cloudCallout">
            <a:avLst>
              <a:gd name="adj1" fmla="val -47371"/>
              <a:gd name="adj2" fmla="val 656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/>
              <a:t>Q1</a:t>
            </a:r>
          </a:p>
          <a:p>
            <a:r>
              <a:rPr lang="en-US" sz="1500" dirty="0"/>
              <a:t>Q2</a:t>
            </a:r>
          </a:p>
          <a:p>
            <a:r>
              <a:rPr lang="en-US" sz="1500" dirty="0"/>
              <a:t>Q3</a:t>
            </a:r>
          </a:p>
        </p:txBody>
      </p:sp>
      <p:pic>
        <p:nvPicPr>
          <p:cNvPr id="16" name="Content Placeholder 12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16" y="2997886"/>
            <a:ext cx="214322" cy="194948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10" y="3002854"/>
            <a:ext cx="182381" cy="189980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69" y="3002853"/>
            <a:ext cx="193508" cy="206981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4803666" y="2683201"/>
            <a:ext cx="1677521" cy="674650"/>
          </a:xfrm>
          <a:prstGeom prst="wedgeRoundRectCallout">
            <a:avLst>
              <a:gd name="adj1" fmla="val 63177"/>
              <a:gd name="adj2" fmla="val 77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 want my results are not </a:t>
            </a:r>
            <a:r>
              <a:rPr lang="en-US" sz="1350" dirty="0" smtClean="0"/>
              <a:t>randomly </a:t>
            </a:r>
            <a:r>
              <a:rPr lang="en-US" sz="1350" dirty="0"/>
              <a:t>guessed.</a:t>
            </a:r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 b="3217"/>
          <a:stretch/>
        </p:blipFill>
        <p:spPr>
          <a:xfrm flipH="1">
            <a:off x="5065897" y="4174799"/>
            <a:ext cx="971634" cy="1002323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6292781" y="4174800"/>
            <a:ext cx="2162908" cy="827396"/>
          </a:xfrm>
          <a:prstGeom prst="wedgeRoundRectCallout">
            <a:avLst>
              <a:gd name="adj1" fmla="val -67572"/>
              <a:gd name="adj2" fmla="val 121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 will approve a result if more than 75% of the workers agree on that label.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328" y="4291301"/>
            <a:ext cx="12359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Existing work would behave.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1123542" y="4122654"/>
            <a:ext cx="219520" cy="16597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11963" y="4392169"/>
            <a:ext cx="1219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18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10" grpId="0" animBg="1"/>
      <p:bldP spid="14" grpId="0"/>
      <p:bldP spid="15" grpId="0" animBg="1"/>
      <p:bldP spid="23" grpId="0" animBg="1"/>
      <p:bldP spid="26" grpId="0" animBg="1"/>
      <p:bldP spid="27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Inputs and </a:t>
            </a:r>
            <a:r>
              <a:rPr lang="en-US" dirty="0">
                <a:solidFill>
                  <a:schemeClr val="accent5"/>
                </a:solidFill>
              </a:rPr>
              <a:t>G</a:t>
            </a:r>
            <a:r>
              <a:rPr lang="en-US" dirty="0" smtClean="0">
                <a:solidFill>
                  <a:schemeClr val="accent5"/>
                </a:solidFill>
              </a:rPr>
              <a:t>oal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Inputs</a:t>
            </a:r>
          </a:p>
          <a:p>
            <a:pPr lvl="1"/>
            <a:r>
              <a:rPr lang="en-US" dirty="0" smtClean="0"/>
              <a:t>Requester's requirement</a:t>
            </a:r>
          </a:p>
          <a:p>
            <a:pPr lvl="1"/>
            <a:r>
              <a:rPr lang="en-US" dirty="0" smtClean="0"/>
              <a:t>The budget </a:t>
            </a:r>
            <a:endParaRPr lang="en-US" dirty="0" smtClean="0"/>
          </a:p>
          <a:p>
            <a:pPr lvl="2"/>
            <a:r>
              <a:rPr lang="en-US" dirty="0" smtClean="0"/>
              <a:t>T: the maximum amount of labels can be afforded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Goal</a:t>
            </a:r>
          </a:p>
          <a:p>
            <a:pPr lvl="1"/>
            <a:r>
              <a:rPr lang="en-US" dirty="0" smtClean="0"/>
              <a:t>Label as </a:t>
            </a:r>
            <a:r>
              <a:rPr lang="en-US" dirty="0" smtClean="0"/>
              <a:t>many instances as possible which achieve the requirement under the </a:t>
            </a:r>
            <a:r>
              <a:rPr lang="en-US" dirty="0" smtClean="0"/>
              <a:t>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Problem </a:t>
            </a:r>
            <a:r>
              <a:rPr lang="en-US" dirty="0" smtClean="0">
                <a:solidFill>
                  <a:schemeClr val="accent5"/>
                </a:solidFill>
              </a:rPr>
              <a:t>Settings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independent binary instances</a:t>
                </a:r>
              </a:p>
              <a:p>
                <a:r>
                  <a:rPr lang="en-US" dirty="0" smtClean="0"/>
                  <a:t>True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0" dirty="0" smtClean="0"/>
                  <a:t>Instance difficulty: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relative frequency of +1 appears when the number of workers approaches infinity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r>
                  <a:rPr lang="en-US" dirty="0" smtClean="0"/>
                  <a:t> means the instance is hard</a:t>
                </a:r>
              </a:p>
              <a:p>
                <a:r>
                  <a:rPr lang="en-US" dirty="0" smtClean="0"/>
                  <a:t>Workers are noiseless (for basic model)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 smtClean="0"/>
                  <a:t>,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worker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’s label for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Labels for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from Bernoulli(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Notations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3742838"/>
                  </p:ext>
                </p:extLst>
              </p:nvPr>
            </p:nvGraphicFramePr>
            <p:xfrm>
              <a:off x="628650" y="2226469"/>
              <a:ext cx="7886700" cy="2606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1328"/>
                    <a:gridCol w="5755372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Notations 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Definition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The true label of the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en-US" sz="2400" dirty="0" err="1" smtClean="0"/>
                            <a:t>th</a:t>
                          </a:r>
                          <a:r>
                            <a:rPr lang="en-US" sz="2400" dirty="0" smtClean="0"/>
                            <a:t> instance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=+1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Difficulty level of the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en-US" sz="2400" dirty="0" err="1" smtClean="0"/>
                            <a:t>th</a:t>
                          </a:r>
                          <a:r>
                            <a:rPr lang="en-US" sz="2400" dirty="0" smtClean="0"/>
                            <a:t> instance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Maximum number</a:t>
                          </a:r>
                          <a:r>
                            <a:rPr lang="en-US" sz="2400" baseline="0" dirty="0" smtClean="0"/>
                            <a:t> of labels given the budget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Vote count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2400" dirty="0" smtClean="0"/>
                            <a:t> labels for the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en-US" sz="2400" dirty="0" err="1" smtClean="0"/>
                            <a:t>th</a:t>
                          </a:r>
                          <a:r>
                            <a:rPr lang="en-US" sz="2400" dirty="0" smtClean="0"/>
                            <a:t> instance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Vote count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 smtClean="0"/>
                            <a:t> labels for the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en-US" sz="2400" dirty="0" err="1" smtClean="0"/>
                            <a:t>th</a:t>
                          </a:r>
                          <a:r>
                            <a:rPr lang="en-US" sz="2400" dirty="0" smtClean="0"/>
                            <a:t> instance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3742838"/>
                  </p:ext>
                </p:extLst>
              </p:nvPr>
            </p:nvGraphicFramePr>
            <p:xfrm>
              <a:off x="628650" y="2226469"/>
              <a:ext cx="7886700" cy="2606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1328"/>
                    <a:gridCol w="5755372"/>
                  </a:tblGrid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Notations 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Definition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86" t="-112500" r="-271143" b="-4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7182" t="-112500" r="-530" b="-430556"/>
                          </a:stretch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86" t="-215493" r="-271143" b="-3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7182" t="-215493" r="-530" b="-336620"/>
                          </a:stretch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86" t="-315493" r="-271143" b="-2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Maximum number</a:t>
                          </a:r>
                          <a:r>
                            <a:rPr lang="en-US" sz="2400" baseline="0" dirty="0" smtClean="0"/>
                            <a:t> of labels given the budget</a:t>
                          </a:r>
                          <a:endParaRPr lang="en-US" sz="2400" dirty="0"/>
                        </a:p>
                      </a:txBody>
                      <a:tcPr marL="68580" marR="68580" marT="34290" marB="34290"/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86" t="-409722" r="-271143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7182" t="-409722" r="-530" b="-133333"/>
                          </a:stretch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86" t="-516901" r="-271143" b="-35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7182" t="-516901" r="-530" b="-352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Examples of </a:t>
            </a:r>
            <a:r>
              <a:rPr lang="en-US" dirty="0" smtClean="0">
                <a:solidFill>
                  <a:schemeClr val="accent5"/>
                </a:solidFill>
              </a:rPr>
              <a:t>Requirement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Minimum ratio</a:t>
                </a:r>
              </a:p>
              <a:p>
                <a:pPr lvl="1"/>
                <a:r>
                  <a:rPr lang="en-US" dirty="0" smtClean="0"/>
                  <a:t>Approve the result on an instance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Equivalent to </a:t>
                </a:r>
                <a:r>
                  <a:rPr lang="en-US" dirty="0" smtClean="0"/>
                  <a:t>set </a:t>
                </a:r>
                <a:r>
                  <a:rPr lang="en-US" dirty="0" smtClean="0"/>
                  <a:t>a threshold on entropy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Hypothesis test</a:t>
                </a:r>
              </a:p>
              <a:p>
                <a:pPr lvl="1"/>
                <a:r>
                  <a:rPr lang="en-US" dirty="0" smtClean="0"/>
                  <a:t>Fisher exact test to test if the labels are </a:t>
                </a:r>
                <a:r>
                  <a:rPr lang="en-US" dirty="0" smtClean="0"/>
                  <a:t>randomly </a:t>
                </a:r>
                <a:r>
                  <a:rPr lang="en-US" dirty="0" smtClean="0"/>
                  <a:t>guessed</a:t>
                </a:r>
              </a:p>
              <a:p>
                <a:pPr lvl="1"/>
                <a:r>
                  <a:rPr lang="en-US" dirty="0" smtClean="0"/>
                  <a:t>Calculate the p-value, and approve the result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5B-68B7-4A27-A609-537651736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</Template>
  <TotalTime>10010</TotalTime>
  <Words>891</Words>
  <Application>Microsoft Office PowerPoint</Application>
  <PresentationFormat>On-screen Show (4:3)</PresentationFormat>
  <Paragraphs>324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Cambria Math</vt:lpstr>
      <vt:lpstr>Tahoma</vt:lpstr>
      <vt:lpstr>Times New Roman</vt:lpstr>
      <vt:lpstr>Theme1</vt:lpstr>
      <vt:lpstr>Office Theme</vt:lpstr>
      <vt:lpstr>1_Theme1</vt:lpstr>
      <vt:lpstr>Crowdsourcing High Quality Labels with a Tight Budget </vt:lpstr>
      <vt:lpstr>What is Crowdsourcing? </vt:lpstr>
      <vt:lpstr>Budget Allocation</vt:lpstr>
      <vt:lpstr>Budget Allocation</vt:lpstr>
      <vt:lpstr>Challenges Under a Tight Budget</vt:lpstr>
      <vt:lpstr>Inputs and Goal</vt:lpstr>
      <vt:lpstr>Problem Settings</vt:lpstr>
      <vt:lpstr>Notations</vt:lpstr>
      <vt:lpstr>Examples of Requirement</vt:lpstr>
      <vt:lpstr>Completeness </vt:lpstr>
      <vt:lpstr>Completeness </vt:lpstr>
      <vt:lpstr>Completeness </vt:lpstr>
      <vt:lpstr>Maximize Completeness</vt:lpstr>
      <vt:lpstr>Maximize Completeness</vt:lpstr>
      <vt:lpstr>Maximize Completeness</vt:lpstr>
      <vt:lpstr>Expected Completeness</vt:lpstr>
      <vt:lpstr>Expected Completeness</vt:lpstr>
      <vt:lpstr>Markov Decision Process</vt:lpstr>
      <vt:lpstr>Requallo Framework</vt:lpstr>
      <vt:lpstr>Requallo Framework</vt:lpstr>
      <vt:lpstr>Requallo Framework</vt:lpstr>
      <vt:lpstr>Requallo Framework</vt:lpstr>
      <vt:lpstr>Extension: Workers’ Reliability</vt:lpstr>
      <vt:lpstr>Experiments on Real-World Crowdsourcing Tasks</vt:lpstr>
      <vt:lpstr>Experiments on Real-World Crowdsourcing Tasks</vt:lpstr>
      <vt:lpstr>Experiments on Real-World Crowdsourcing Tasks</vt:lpstr>
      <vt:lpstr>Experiments on real-world crowdsourcing tasks</vt:lpstr>
      <vt:lpstr>Comparison of Different Requallo Policies (on Game dataset)</vt:lpstr>
      <vt:lpstr>Conclusions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High Quality Labels with a Tight Budget</dc:title>
  <dc:creator>Qi Li</dc:creator>
  <cp:lastModifiedBy>Qi Li</cp:lastModifiedBy>
  <cp:revision>99</cp:revision>
  <dcterms:created xsi:type="dcterms:W3CDTF">2015-03-18T17:36:40Z</dcterms:created>
  <dcterms:modified xsi:type="dcterms:W3CDTF">2016-02-23T21:33:17Z</dcterms:modified>
</cp:coreProperties>
</file>