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2" r:id="rId5"/>
    <p:sldMasterId id="2147483684" r:id="rId6"/>
  </p:sldMasterIdLst>
  <p:notesMasterIdLst>
    <p:notesMasterId r:id="rId19"/>
  </p:notesMasterIdLst>
  <p:handoutMasterIdLst>
    <p:handoutMasterId r:id="rId20"/>
  </p:handoutMasterIdLst>
  <p:sldIdLst>
    <p:sldId id="328" r:id="rId7"/>
    <p:sldId id="373" r:id="rId8"/>
    <p:sldId id="375" r:id="rId9"/>
    <p:sldId id="374" r:id="rId10"/>
    <p:sldId id="376" r:id="rId11"/>
    <p:sldId id="377" r:id="rId12"/>
    <p:sldId id="378" r:id="rId13"/>
    <p:sldId id="380" r:id="rId14"/>
    <p:sldId id="381" r:id="rId15"/>
    <p:sldId id="382" r:id="rId16"/>
    <p:sldId id="379" r:id="rId17"/>
    <p:sldId id="347" r:id="rId18"/>
  </p:sldIdLst>
  <p:sldSz cx="9144000" cy="6858000" type="screen4x3"/>
  <p:notesSz cx="6742113" cy="987266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 autoAdjust="0"/>
    <p:restoredTop sz="97896" autoAdjust="0"/>
  </p:normalViewPr>
  <p:slideViewPr>
    <p:cSldViewPr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10EFD-A185-492C-9A0D-A27C98A2966C}" type="datetimeFigureOut">
              <a:rPr lang="en-GB" smtClean="0"/>
              <a:pPr/>
              <a:t>24/05/2021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8971" y="9377317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7EA5F-23B9-41D2-940D-332A15A57D3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864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1582" cy="4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8971" y="0"/>
            <a:ext cx="2921582" cy="4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3288" y="739775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212" y="4689516"/>
            <a:ext cx="5393690" cy="4442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317"/>
            <a:ext cx="2921582" cy="4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8971" y="9377317"/>
            <a:ext cx="2921582" cy="4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0A80208-826C-4246-B529-D6A3DD23CE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297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Welcome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A80208-826C-4246-B529-D6A3DD23CE0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Title slid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9145588" cy="686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161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1410F8-0371-4035-A94A-61CA82661E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59A45-2B54-43F7-9D1F-8DEA1F7A6F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B01F0-1B4B-4481-BAF2-EA06B821DA8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48D5E-0611-453B-AC4D-8434AD82CFA0}" type="datetime1">
              <a:rPr lang="en-US"/>
              <a:pPr>
                <a:defRPr/>
              </a:pPr>
              <a:t>5/24/2021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B64A5-3E05-4353-B2AF-9218CC99DCC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A58AF-01A5-4F2C-8355-B2D7646E8B27}" type="datetime1">
              <a:rPr lang="en-US"/>
              <a:pPr>
                <a:defRPr/>
              </a:pPr>
              <a:t>5/24/2021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C8064-DFEB-4482-ADDD-1159F6A300B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3FA64-859B-4365-98B4-67F90237FF66}" type="datetime1">
              <a:rPr lang="en-US"/>
              <a:pPr>
                <a:defRPr/>
              </a:pPr>
              <a:t>5/24/2021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6C908-1FA3-43ED-ACA9-A7FEA2205E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9EBE9-4D4E-4487-9DB2-017BFAE17CC2}" type="datetime1">
              <a:rPr lang="en-US"/>
              <a:pPr>
                <a:defRPr/>
              </a:pPr>
              <a:t>5/24/2021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DA882-B523-42C8-893A-BFDAFD23981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5210F-5223-45EE-A0E9-CA6E989A8DC5}" type="datetime1">
              <a:rPr lang="en-US"/>
              <a:pPr>
                <a:defRPr/>
              </a:pPr>
              <a:t>5/24/2021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912D8-3C94-4858-95A3-61409F6F10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888A2-1EA1-42DF-97A0-D71CD7FB3F91}" type="datetime1">
              <a:rPr lang="en-US"/>
              <a:pPr>
                <a:defRPr/>
              </a:pPr>
              <a:t>5/24/2021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A6A65-FC10-4B39-81D8-D5FFD2ABE9B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91AD2-AF90-466C-844B-FB71FE202410}" type="datetime1">
              <a:rPr lang="en-US"/>
              <a:pPr>
                <a:defRPr/>
              </a:pPr>
              <a:t>5/24/2021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5E331-88CE-4EA4-903B-BC04A8D300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6212C-261B-481F-9296-D42DF9F1E04D}" type="datetime1">
              <a:rPr lang="en-US"/>
              <a:pPr>
                <a:defRPr/>
              </a:pPr>
              <a:t>5/24/2021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85209-B87A-4C8C-A38F-0FA124799C8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F220D-EAF2-4EC0-9DBA-E64CFB0F47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9F420-10BE-4957-81A2-2583EA3C403A}" type="datetime1">
              <a:rPr lang="en-US"/>
              <a:pPr>
                <a:defRPr/>
              </a:pPr>
              <a:t>5/24/2021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73304-5B58-4976-844D-452D87DDC13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C11A5-5DCA-433C-A9A3-6BC05D73568A}" type="datetime1">
              <a:rPr lang="en-US"/>
              <a:pPr>
                <a:defRPr/>
              </a:pPr>
              <a:t>5/24/2021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E459C-F2F9-4E50-B3F8-A8BFFDAE99B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DDFA1-6AE0-48A9-9CBB-AEE18DFB3F33}" type="datetime1">
              <a:rPr lang="en-US"/>
              <a:pPr>
                <a:defRPr/>
              </a:pPr>
              <a:t>5/24/2021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9BC41-93C9-45C4-943B-DA2D3368B1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A0EB5-30AA-4114-8690-5B45F2A6088F}" type="datetime1">
              <a:rPr lang="en-US"/>
              <a:pPr>
                <a:defRPr/>
              </a:pPr>
              <a:t>5/24/2021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8E665-849A-4B32-B004-F20B1092315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FDC68-4A3A-4311-99F2-8CAC3F31BBE9}" type="datetime1">
              <a:rPr lang="en-US"/>
              <a:pPr>
                <a:defRPr/>
              </a:pPr>
              <a:t>5/24/2021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EEC38-C81D-4D10-84D2-A8BA38929A5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59D68-CA8F-4DBA-88CA-43EA4FAE3A6F}" type="datetime1">
              <a:rPr lang="en-US"/>
              <a:pPr>
                <a:defRPr/>
              </a:pPr>
              <a:t>5/24/2021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82ED3-63D8-4A78-A1F3-C989CC43A8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B4447-1076-418E-B4D9-CF17DE728968}" type="datetime1">
              <a:rPr lang="en-US"/>
              <a:pPr>
                <a:defRPr/>
              </a:pPr>
              <a:t>5/24/2021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D4B15-CED0-4F49-A566-8C12705BA79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E0C37-BD1A-47B9-9858-FF86F9AD03E7}" type="datetime1">
              <a:rPr lang="en-US"/>
              <a:pPr>
                <a:defRPr/>
              </a:pPr>
              <a:t>5/24/2021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FA4F6-7B97-45AA-A6A1-05BC7C5F5A6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8555D-AFCB-477C-9777-22AE4EF3CB74}" type="datetime1">
              <a:rPr lang="en-US"/>
              <a:pPr>
                <a:defRPr/>
              </a:pPr>
              <a:t>5/24/2021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A0A8A-467A-4366-A509-72936FCE118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DC199-FA33-4651-9497-0F8B7CBBA59C}" type="datetime1">
              <a:rPr lang="en-US"/>
              <a:pPr>
                <a:defRPr/>
              </a:pPr>
              <a:t>5/24/2021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33C7F-412B-4AEB-A7BF-41181ADE0F5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DE28E-0F6D-4BA7-999F-29D9EA6EED5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B79D4-D391-43B9-93E5-F759F6CBB2E3}" type="datetime1">
              <a:rPr lang="en-US"/>
              <a:pPr>
                <a:defRPr/>
              </a:pPr>
              <a:t>5/24/2021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14CA7-9EA1-4E1B-8F9E-2D8D2BAAECF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56DB2-D07D-4770-A838-DECE9A737E82}" type="datetime1">
              <a:rPr lang="en-US"/>
              <a:pPr>
                <a:defRPr/>
              </a:pPr>
              <a:t>5/24/2021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319F3-4192-4905-93BD-3B5A1CCA606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1AD66-3A52-40E7-AAAC-C604FD4CC276}" type="datetime1">
              <a:rPr lang="en-US"/>
              <a:pPr>
                <a:defRPr/>
              </a:pPr>
              <a:t>5/24/2021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F28FA-B053-42D9-8125-399EF4FA77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795F7-5005-4D74-B8A2-1E039511432A}" type="datetime1">
              <a:rPr lang="en-US"/>
              <a:pPr>
                <a:defRPr/>
              </a:pPr>
              <a:t>5/24/2021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67289-1329-4D51-BA7E-A0080288A49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3CF92-C6B8-41C2-94AD-672772E47E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63B48-7951-4DDE-8822-2D1D6F33CB4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503CF-C37C-447C-B311-DD19152318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75B88-CB80-4A83-B006-1D8CD669BD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551CD-BB76-46CC-B2C4-D8D47560F6A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6052A-D895-48D5-A13C-D95DFE9841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Title slid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4763"/>
            <a:ext cx="9145588" cy="686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0438" y="62150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BDFC1873-F926-46FC-95F2-1644492DC9C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General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4763"/>
            <a:ext cx="9145588" cy="686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039AC01-2437-49B9-BDD1-C0F46ABF457C}" type="datetime1">
              <a:rPr lang="en-US"/>
              <a:pPr>
                <a:defRPr/>
              </a:pPr>
              <a:t>5/24/2021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8882BA5-E863-4C60-BAEA-5F304275A04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0000"/>
          </a:solidFill>
          <a:latin typeface="Arial" pitchFamily="34" charset="0"/>
          <a:ea typeface="Arial" charset="0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9" descr="General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4763"/>
            <a:ext cx="9145588" cy="686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E9F6233-8C81-430E-A532-5F8CB92B9BDA}" type="datetime1">
              <a:rPr lang="en-US"/>
              <a:pPr>
                <a:defRPr/>
              </a:pPr>
              <a:t>5/24/2021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CC848C9-1FB3-46B6-85AD-1658DBDBF3B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0000"/>
          </a:solidFill>
          <a:latin typeface="Arial" pitchFamily="34" charset="0"/>
          <a:ea typeface="Arial" charset="0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886700" cy="1504901"/>
          </a:xfrm>
        </p:spPr>
        <p:txBody>
          <a:bodyPr/>
          <a:lstStyle/>
          <a:p>
            <a:pPr eaLnBrk="1" hangingPunct="1"/>
            <a:r>
              <a:rPr lang="en-GB" sz="3200" b="1" dirty="0">
                <a:solidFill>
                  <a:srgbClr val="000000"/>
                </a:solidFill>
              </a:rPr>
              <a:t>UWE Bristol</a:t>
            </a:r>
            <a:br>
              <a:rPr lang="en-GB" sz="3200" b="1" dirty="0">
                <a:solidFill>
                  <a:srgbClr val="000000"/>
                </a:solidFill>
              </a:rPr>
            </a:br>
            <a:r>
              <a:rPr lang="en-GB" sz="2800" dirty="0"/>
              <a:t>Advanced control and dynamics</a:t>
            </a:r>
            <a:br>
              <a:rPr lang="en-GB" sz="1200" dirty="0"/>
            </a:br>
            <a:r>
              <a:rPr lang="en-GB" sz="1200" dirty="0"/>
              <a:t>UFME7F-15-M</a:t>
            </a:r>
            <a:br>
              <a:rPr lang="en-GB" sz="1200" dirty="0"/>
            </a:br>
            <a:endParaRPr lang="en-GB" sz="1200" dirty="0"/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755576" y="1700808"/>
            <a:ext cx="7886700" cy="3888432"/>
          </a:xfrm>
        </p:spPr>
        <p:txBody>
          <a:bodyPr/>
          <a:lstStyle/>
          <a:p>
            <a:r>
              <a:rPr lang="en-GB" dirty="0"/>
              <a:t>Exam --- guidance to complete</a:t>
            </a:r>
          </a:p>
          <a:p>
            <a:endParaRPr lang="en-GB" sz="1800" dirty="0"/>
          </a:p>
          <a:p>
            <a:r>
              <a:rPr lang="en-GB" sz="1800" dirty="0"/>
              <a:t>Exam duration: 24 hours, 9.30, 27/5 – 9.30, 28/5/2021</a:t>
            </a:r>
          </a:p>
          <a:p>
            <a:endParaRPr lang="en-GB" sz="1800" dirty="0"/>
          </a:p>
          <a:p>
            <a:r>
              <a:rPr lang="en-GB" sz="1800" dirty="0"/>
              <a:t>Submission deadline: 9.30, 28/5/2021</a:t>
            </a:r>
          </a:p>
          <a:p>
            <a:endParaRPr lang="en-GB" sz="18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1800" dirty="0"/>
              <a:t> Answer ONLY FOUR questions from SIX. All questions carry EQUAL marks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1800" dirty="0"/>
              <a:t>This is an individual assessment: do not copy and paste work from any other source or work with any other person during this exam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3155598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1288A4-AB77-4042-8CF9-D3C495D57767}"/>
              </a:ext>
            </a:extLst>
          </p:cNvPr>
          <p:cNvSpPr/>
          <p:nvPr/>
        </p:nvSpPr>
        <p:spPr>
          <a:xfrm>
            <a:off x="683568" y="734481"/>
            <a:ext cx="7848872" cy="3259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</a:rPr>
              <a:t>6 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The exam is not purely using equations to answer all questions.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DengXian" panose="02010600030101010101" pitchFamily="2" charset="-122"/>
              <a:cs typeface="+mn-cs"/>
            </a:endParaRPr>
          </a:p>
          <a:p>
            <a:pPr marR="0" lvl="0" algn="just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>
                <a:tab pos="457200" algn="l"/>
              </a:tabLst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7 Speedy skill needed.</a:t>
            </a:r>
          </a:p>
          <a:p>
            <a:pPr marR="0" lvl="0" algn="just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>
                <a:tab pos="457200" algn="l"/>
              </a:tabLst>
              <a:defRPr/>
            </a:pP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DengXian" panose="02010600030101010101" pitchFamily="2" charset="-122"/>
              <a:cs typeface="+mn-cs"/>
            </a:endParaRPr>
          </a:p>
          <a:p>
            <a:pPr marR="0" lvl="0" algn="just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tabLst>
                <a:tab pos="457200" algn="l"/>
              </a:tabLst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8 The &lt;24-hour take home exam&gt; questions 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request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extra attention 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to &lt; demonstrate understanding and interpretation of the materials&gt; compared with those previous standard &lt;2-hour in exam hall exam&gt; with focus on &lt;can you apply this method&gt;. Therefore, please make sure you can make descriptive understanding to the studied besides you can calculate in the module study process.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635894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95536" y="274238"/>
            <a:ext cx="5760640" cy="553364"/>
          </a:xfrm>
        </p:spPr>
        <p:txBody>
          <a:bodyPr/>
          <a:lstStyle/>
          <a:p>
            <a:r>
              <a:rPr lang="en-GB" sz="2800" dirty="0">
                <a:latin typeface="Arial" charset="0"/>
                <a:cs typeface="Arial" charset="0"/>
              </a:rPr>
              <a:t>Assessments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75330" y="1068373"/>
            <a:ext cx="8496944" cy="4001173"/>
          </a:xfrm>
        </p:spPr>
        <p:txBody>
          <a:bodyPr/>
          <a:lstStyle/>
          <a:p>
            <a:pPr marL="0" indent="0" algn="just">
              <a:spcAft>
                <a:spcPts val="0"/>
              </a:spcAft>
              <a:buNone/>
            </a:pPr>
            <a:r>
              <a:rPr lang="en-GB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UFME7F-15-M</a:t>
            </a:r>
            <a:endParaRPr lang="en-GB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GB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Assignment (25% of the total marks)</a:t>
            </a:r>
            <a:r>
              <a:rPr lang="en-GB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: Each student need complete a consultancy report after the course study.</a:t>
            </a:r>
          </a:p>
          <a:p>
            <a:pPr algn="just">
              <a:spcAft>
                <a:spcPts val="0"/>
              </a:spcAft>
            </a:pPr>
            <a:r>
              <a:rPr lang="en-GB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Examination (75% of the total marks)</a:t>
            </a:r>
            <a:r>
              <a:rPr lang="en-GB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: Each student need take up two hours onsite or 24 hours window online exam, which will be finally decided by UWE authorities in due course.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en-GB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en-GB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UFMFRC-30-M</a:t>
            </a:r>
            <a:endParaRPr lang="en-GB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GB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Examination for both modules (50% of the total marks)</a:t>
            </a:r>
            <a:r>
              <a:rPr lang="en-GB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: Each student need take up two hours onsite or 24 hours window online exam, which will be finally decided by UWE authorities in due course.</a:t>
            </a:r>
          </a:p>
          <a:p>
            <a:pPr marL="0" indent="0">
              <a:buNone/>
            </a:pPr>
            <a:endParaRPr lang="en-GB" sz="2000" dirty="0">
              <a:latin typeface="Arial" charset="0"/>
              <a:cs typeface="Arial" charset="0"/>
            </a:endParaRPr>
          </a:p>
          <a:p>
            <a:endParaRPr lang="en-GB" sz="20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709FB40-8ECD-442C-B848-C5ED7B72F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816" y="378904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47E0CC-2352-417E-AF2A-2D25110F9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7" y="4829174"/>
            <a:ext cx="1072119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6899547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GB" sz="2400" dirty="0">
                <a:latin typeface="Arial" charset="0"/>
                <a:cs typeface="Arial" charset="0"/>
              </a:rP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F7E77-32D2-4F98-8327-5FFAF798E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76" y="1417638"/>
            <a:ext cx="8229600" cy="3091482"/>
          </a:xfrm>
        </p:spPr>
        <p:txBody>
          <a:bodyPr/>
          <a:lstStyle/>
          <a:p>
            <a:r>
              <a:rPr lang="en-GB" sz="1800" dirty="0"/>
              <a:t>Q1</a:t>
            </a:r>
          </a:p>
          <a:p>
            <a:r>
              <a:rPr lang="en-GB" sz="1800" dirty="0"/>
              <a:t>Q2</a:t>
            </a:r>
          </a:p>
          <a:p>
            <a:r>
              <a:rPr lang="en-GB" sz="1800" dirty="0"/>
              <a:t>Q3</a:t>
            </a:r>
          </a:p>
          <a:p>
            <a:r>
              <a:rPr lang="en-GB" sz="1800" dirty="0"/>
              <a:t>Q4</a:t>
            </a:r>
          </a:p>
          <a:p>
            <a:r>
              <a:rPr lang="en-GB" sz="1800" dirty="0"/>
              <a:t>Q5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23884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771137"/>
          </a:xfrm>
        </p:spPr>
        <p:txBody>
          <a:bodyPr/>
          <a:lstStyle/>
          <a:p>
            <a:r>
              <a:rPr lang="en-GB" sz="2800" dirty="0">
                <a:latin typeface="Arial" charset="0"/>
                <a:cs typeface="Arial" charset="0"/>
              </a:rPr>
              <a:t>The revision today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23528" y="1143559"/>
            <a:ext cx="8496944" cy="2533998"/>
          </a:xfrm>
        </p:spPr>
        <p:txBody>
          <a:bodyPr/>
          <a:lstStyle/>
          <a:p>
            <a:pPr algn="just"/>
            <a:r>
              <a:rPr lang="en-GB" sz="2000" dirty="0">
                <a:latin typeface="Arial" charset="0"/>
                <a:cs typeface="Arial" charset="0"/>
              </a:rPr>
              <a:t>Review the module study contents --- in view of knowledge</a:t>
            </a:r>
            <a:endParaRPr lang="en-GB" sz="20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algn="just"/>
            <a:endParaRPr lang="en-GB" sz="2000" dirty="0">
              <a:latin typeface="Arial" charset="0"/>
              <a:cs typeface="Arial" charset="0"/>
            </a:endParaRPr>
          </a:p>
          <a:p>
            <a:pPr algn="just"/>
            <a:r>
              <a:rPr lang="en-GB" sz="2000" dirty="0">
                <a:latin typeface="Arial" charset="0"/>
                <a:cs typeface="Arial" charset="0"/>
              </a:rPr>
              <a:t>Explain the exam question/answer styles ---  in view of examination</a:t>
            </a:r>
          </a:p>
          <a:p>
            <a:pPr marL="0" indent="0" algn="just">
              <a:buNone/>
            </a:pPr>
            <a:endParaRPr lang="en-GB" sz="2000" dirty="0">
              <a:latin typeface="Arial" charset="0"/>
              <a:cs typeface="Arial" charset="0"/>
            </a:endParaRPr>
          </a:p>
          <a:p>
            <a:pPr algn="just"/>
            <a:r>
              <a:rPr lang="en-GB" sz="2000" dirty="0">
                <a:latin typeface="Arial" charset="0"/>
                <a:cs typeface="Arial" charset="0"/>
              </a:rPr>
              <a:t>View a previous exam Q/S</a:t>
            </a:r>
          </a:p>
          <a:p>
            <a:pPr marL="0" indent="0" algn="just">
              <a:buNone/>
            </a:pPr>
            <a:endParaRPr lang="en-GB" sz="2000" dirty="0">
              <a:latin typeface="Arial" charset="0"/>
              <a:cs typeface="Arial" charset="0"/>
            </a:endParaRPr>
          </a:p>
          <a:p>
            <a:pPr algn="just"/>
            <a:r>
              <a:rPr lang="en-GB" sz="2000" dirty="0">
                <a:latin typeface="Arial" charset="0"/>
                <a:cs typeface="Arial" charset="0"/>
              </a:rPr>
              <a:t>Questions?</a:t>
            </a:r>
          </a:p>
          <a:p>
            <a:endParaRPr lang="en-GB" sz="20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GB" sz="2000" dirty="0">
              <a:latin typeface="Arial" charset="0"/>
              <a:cs typeface="Arial" charset="0"/>
            </a:endParaRPr>
          </a:p>
          <a:p>
            <a:endParaRPr lang="en-GB" sz="20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709FB40-8ECD-442C-B848-C5ED7B72F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816" y="378904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892303CE-EF01-4CE8-B6AF-51A46DA43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66" y="4932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F8BB424E-FE89-468C-894F-8AFF3BAF4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66" y="9504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pSp>
        <p:nvGrpSpPr>
          <p:cNvPr id="9224" name="Group 9223">
            <a:extLst>
              <a:ext uri="{FF2B5EF4-FFF2-40B4-BE49-F238E27FC236}">
                <a16:creationId xmlns:a16="http://schemas.microsoft.com/office/drawing/2014/main" id="{61FA98CD-E1C8-431B-91B5-61DA6F99F551}"/>
              </a:ext>
            </a:extLst>
          </p:cNvPr>
          <p:cNvGrpSpPr/>
          <p:nvPr/>
        </p:nvGrpSpPr>
        <p:grpSpPr>
          <a:xfrm>
            <a:off x="755576" y="4437112"/>
            <a:ext cx="7432929" cy="999150"/>
            <a:chOff x="605868" y="4023318"/>
            <a:chExt cx="7432929" cy="999150"/>
          </a:xfrm>
        </p:grpSpPr>
        <p:sp>
          <p:nvSpPr>
            <p:cNvPr id="3" name="TextBox 28">
              <a:extLst>
                <a:ext uri="{FF2B5EF4-FFF2-40B4-BE49-F238E27FC236}">
                  <a16:creationId xmlns:a16="http://schemas.microsoft.com/office/drawing/2014/main" id="{5A9A3AD3-831B-49D9-9192-4127CE3C8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4431" y="4023318"/>
              <a:ext cx="13043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Real output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" name="TextBox 20">
              <a:extLst>
                <a:ext uri="{FF2B5EF4-FFF2-40B4-BE49-F238E27FC236}">
                  <a16:creationId xmlns:a16="http://schemas.microsoft.com/office/drawing/2014/main" id="{D0FA60A8-474F-4C4E-BB6F-57AC9AA40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868" y="4045471"/>
              <a:ext cx="17651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Targeted output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TextBox 23">
              <a:extLst>
                <a:ext uri="{FF2B5EF4-FFF2-40B4-BE49-F238E27FC236}">
                  <a16:creationId xmlns:a16="http://schemas.microsoft.com/office/drawing/2014/main" id="{8AB38989-42F4-4F65-A59D-2FC2DDBF9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6249" y="4073685"/>
              <a:ext cx="1304366" cy="841725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+mn-ea" charset="0"/>
                  <a:cs typeface="Arial" panose="020B0604020202020204" pitchFamily="34" charset="0"/>
                </a:rPr>
                <a:t>Controller: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>
                  <a:solidFill>
                    <a:srgbClr val="FFFFFF"/>
                  </a:solidFill>
                  <a:latin typeface="Times New Roman" panose="02020603050405020304" pitchFamily="18" charset="0"/>
                  <a:ea typeface="+mn-ea" charset="0"/>
                  <a:cs typeface="Arial" panose="020B0604020202020204" pitchFamily="34" charset="0"/>
                </a:rPr>
                <a:t>T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+mn-ea" charset="0"/>
                  <a:cs typeface="Arial" panose="020B0604020202020204" pitchFamily="34" charset="0"/>
                </a:rPr>
                <a:t>eacher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Box 34">
              <a:extLst>
                <a:ext uri="{FF2B5EF4-FFF2-40B4-BE49-F238E27FC236}">
                  <a16:creationId xmlns:a16="http://schemas.microsoft.com/office/drawing/2014/main" id="{EFFAEEEF-FCA0-4E21-A9F9-58BF5DC5B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5232" y="4069047"/>
              <a:ext cx="1356510" cy="584775"/>
            </a:xfrm>
            <a:prstGeom prst="rect">
              <a:avLst/>
            </a:prstGeom>
            <a:solidFill>
              <a:srgbClr val="413B59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+mn-ea" charset="0"/>
                  <a:cs typeface="Arial" panose="020B0604020202020204" pitchFamily="34" charset="0"/>
                </a:rPr>
                <a:t>Plant: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+mn-ea" charset="0"/>
                  <a:cs typeface="Arial" panose="020B0604020202020204" pitchFamily="34" charset="0"/>
                </a:rPr>
                <a:t>Class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Oval 21">
              <a:extLst>
                <a:ext uri="{FF2B5EF4-FFF2-40B4-BE49-F238E27FC236}">
                  <a16:creationId xmlns:a16="http://schemas.microsoft.com/office/drawing/2014/main" id="{5563699B-F9B7-4ABC-B0CF-74BD4A462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368" y="4240229"/>
              <a:ext cx="499529" cy="46301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eaLnBrk="0" hangingPunct="0"/>
              <a:r>
                <a: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D1BE8265-37BF-4CD1-AE9D-495833BA89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5086" y="4493422"/>
              <a:ext cx="451162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AutoShape 6">
              <a:extLst>
                <a:ext uri="{FF2B5EF4-FFF2-40B4-BE49-F238E27FC236}">
                  <a16:creationId xmlns:a16="http://schemas.microsoft.com/office/drawing/2014/main" id="{F05AB6E0-920A-48EA-87E7-74CB0E0C8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614" y="4493422"/>
              <a:ext cx="509353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AutoShape 5">
              <a:extLst>
                <a:ext uri="{FF2B5EF4-FFF2-40B4-BE49-F238E27FC236}">
                  <a16:creationId xmlns:a16="http://schemas.microsoft.com/office/drawing/2014/main" id="{119C9240-8A21-437E-9B94-2A48C2E1F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6477" y="4476543"/>
              <a:ext cx="615909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940F38-0113-40D8-916F-BDC79E731280}"/>
                </a:ext>
              </a:extLst>
            </p:cNvPr>
            <p:cNvSpPr/>
            <p:nvPr/>
          </p:nvSpPr>
          <p:spPr>
            <a:xfrm>
              <a:off x="2627784" y="4653136"/>
              <a:ext cx="261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-</a:t>
              </a:r>
              <a:endParaRPr lang="en-GB" dirty="0"/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AE1E4628-C39F-4499-BD57-5C51B153962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497133" y="4481228"/>
              <a:ext cx="4237298" cy="222018"/>
            </a:xfrm>
            <a:prstGeom prst="bentConnector4">
              <a:avLst>
                <a:gd name="adj1" fmla="val 689"/>
                <a:gd name="adj2" fmla="val 553656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AutoShape 7">
              <a:extLst>
                <a:ext uri="{FF2B5EF4-FFF2-40B4-BE49-F238E27FC236}">
                  <a16:creationId xmlns:a16="http://schemas.microsoft.com/office/drawing/2014/main" id="{8932C6E4-D3B2-4C9E-999D-8D8D3B23B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3688" y="4509120"/>
              <a:ext cx="451162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13321049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771137"/>
          </a:xfrm>
        </p:spPr>
        <p:txBody>
          <a:bodyPr/>
          <a:lstStyle/>
          <a:p>
            <a:r>
              <a:rPr lang="en-GB" sz="2400" dirty="0">
                <a:latin typeface="Arial" charset="0"/>
                <a:cs typeface="Arial" charset="0"/>
              </a:rPr>
              <a:t>Content list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23528" y="1045776"/>
            <a:ext cx="8496944" cy="5335552"/>
          </a:xfrm>
        </p:spPr>
        <p:txBody>
          <a:bodyPr/>
          <a:lstStyle/>
          <a:p>
            <a:pPr marL="0" indent="0" algn="just"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ea typeface="SimSun" panose="02010600030101010101" pitchFamily="2" charset="-122"/>
              </a:rPr>
              <a:t>Package 1 State space model based dynamic systems and control</a:t>
            </a:r>
            <a:endParaRPr lang="en-GB" sz="2000" dirty="0">
              <a:solidFill>
                <a:srgbClr val="FF0000"/>
              </a:solidFill>
              <a:ea typeface="SimSun" panose="02010600030101010101" pitchFamily="2" charset="-122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GB" sz="2000" b="1" dirty="0">
                <a:ea typeface="SimSun" panose="02010600030101010101" pitchFamily="2" charset="-122"/>
              </a:rPr>
              <a:t>Lecture 1    Laplace transform and matrix foundation</a:t>
            </a:r>
            <a:endParaRPr lang="en-GB" sz="2000" dirty="0">
              <a:ea typeface="SimSun" panose="02010600030101010101" pitchFamily="2" charset="-122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GB" sz="2000" b="1" dirty="0">
                <a:ea typeface="SimSun" panose="02010600030101010101" pitchFamily="2" charset="-122"/>
              </a:rPr>
              <a:t>Lecture 2    State space models</a:t>
            </a:r>
            <a:endParaRPr lang="en-GB" sz="2000" dirty="0">
              <a:ea typeface="SimSun" panose="02010600030101010101" pitchFamily="2" charset="-122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GB" sz="2000" b="1" dirty="0">
                <a:ea typeface="SimSun" panose="02010600030101010101" pitchFamily="2" charset="-122"/>
              </a:rPr>
              <a:t>Lecture 3    Performance analysis</a:t>
            </a:r>
            <a:endParaRPr lang="en-GB" sz="2000" dirty="0">
              <a:ea typeface="SimSun" panose="02010600030101010101" pitchFamily="2" charset="-122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GB" sz="2000" b="1" dirty="0">
                <a:ea typeface="SimSun" panose="02010600030101010101" pitchFamily="2" charset="-122"/>
              </a:rPr>
              <a:t>Lecture 4    State feedback controller design</a:t>
            </a:r>
            <a:endParaRPr lang="en-GB" sz="2000" dirty="0">
              <a:ea typeface="SimSun" panose="02010600030101010101" pitchFamily="2" charset="-122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GB" sz="2000" b="1" dirty="0">
                <a:ea typeface="SimSun" panose="02010600030101010101" pitchFamily="2" charset="-122"/>
              </a:rPr>
              <a:t>Lecture 5    State observer design</a:t>
            </a:r>
            <a:endParaRPr lang="en-GB" sz="2000" dirty="0">
              <a:ea typeface="SimSun" panose="02010600030101010101" pitchFamily="2" charset="-122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GB" sz="2000" b="1" dirty="0">
                <a:ea typeface="SimSun" panose="02010600030101010101" pitchFamily="2" charset="-122"/>
              </a:rPr>
              <a:t> </a:t>
            </a:r>
            <a:endParaRPr lang="en-GB" sz="2000" dirty="0">
              <a:solidFill>
                <a:srgbClr val="FF0000"/>
              </a:solidFill>
              <a:ea typeface="SimSun" panose="02010600030101010101" pitchFamily="2" charset="-122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ea typeface="SimSun" panose="02010600030101010101" pitchFamily="2" charset="-122"/>
              </a:rPr>
              <a:t>Package 2 Discrete time (digital) model based dynamic systems and control</a:t>
            </a:r>
            <a:endParaRPr lang="en-GB" sz="2000" dirty="0">
              <a:solidFill>
                <a:srgbClr val="FF0000"/>
              </a:solidFill>
              <a:ea typeface="SimSun" panose="02010600030101010101" pitchFamily="2" charset="-122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GB" sz="2000" b="1" dirty="0">
                <a:ea typeface="SimSun" panose="02010600030101010101" pitchFamily="2" charset="-122"/>
              </a:rPr>
              <a:t>Lecture 6    Introduction to digital systems</a:t>
            </a:r>
            <a:endParaRPr lang="en-GB" sz="2000" dirty="0">
              <a:ea typeface="SimSun" panose="02010600030101010101" pitchFamily="2" charset="-122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GB" sz="2000" b="1" dirty="0">
                <a:ea typeface="SimSun" panose="02010600030101010101" pitchFamily="2" charset="-122"/>
              </a:rPr>
              <a:t>Lecture 7    Z transform</a:t>
            </a:r>
            <a:endParaRPr lang="en-GB" sz="2000" dirty="0">
              <a:ea typeface="SimSun" panose="02010600030101010101" pitchFamily="2" charset="-122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GB" sz="2000" b="1" dirty="0">
                <a:ea typeface="SimSun" panose="02010600030101010101" pitchFamily="2" charset="-122"/>
              </a:rPr>
              <a:t>Lecture 8    Stability analysis</a:t>
            </a:r>
            <a:endParaRPr lang="en-GB" sz="2000" dirty="0">
              <a:ea typeface="SimSun" panose="02010600030101010101" pitchFamily="2" charset="-122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GB" sz="2000" b="1" dirty="0">
                <a:ea typeface="SimSun" panose="02010600030101010101" pitchFamily="2" charset="-122"/>
              </a:rPr>
              <a:t>Lecture 9    Controller design (</a:t>
            </a:r>
            <a:r>
              <a:rPr lang="en-GB" sz="2000" b="1" dirty="0" err="1">
                <a:ea typeface="SimSun" panose="02010600030101010101" pitchFamily="2" charset="-122"/>
              </a:rPr>
              <a:t>Ragazzini</a:t>
            </a:r>
            <a:r>
              <a:rPr lang="en-GB" sz="2000" b="1" dirty="0">
                <a:ea typeface="SimSun" panose="02010600030101010101" pitchFamily="2" charset="-122"/>
              </a:rPr>
              <a:t> and Franklin method)</a:t>
            </a:r>
            <a:endParaRPr lang="en-GB" sz="2000" dirty="0">
              <a:ea typeface="SimSun" panose="02010600030101010101" pitchFamily="2" charset="-122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GB" sz="2000" b="1" dirty="0">
                <a:ea typeface="SimSun" panose="02010600030101010101" pitchFamily="2" charset="-122"/>
              </a:rPr>
              <a:t>Lecture 10   Digital PID controller design</a:t>
            </a:r>
            <a:endParaRPr lang="en-GB" sz="2000" dirty="0">
              <a:ea typeface="SimSun" panose="02010600030101010101" pitchFamily="2" charset="-122"/>
            </a:endParaRPr>
          </a:p>
          <a:p>
            <a:endParaRPr lang="en-GB" sz="20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GB" sz="2000" dirty="0">
              <a:latin typeface="Arial" charset="0"/>
              <a:cs typeface="Arial" charset="0"/>
            </a:endParaRPr>
          </a:p>
          <a:p>
            <a:endParaRPr lang="en-GB" sz="20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709FB40-8ECD-442C-B848-C5ED7B72F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816" y="378904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47E0CC-2352-417E-AF2A-2D25110F9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7" y="4829174"/>
            <a:ext cx="1072119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E00D20E-268E-4ADA-BC6B-BB4EB1D52D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114310"/>
              </p:ext>
            </p:extLst>
          </p:nvPr>
        </p:nvGraphicFramePr>
        <p:xfrm>
          <a:off x="5850313" y="158997"/>
          <a:ext cx="254793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320" imgH="380880" progId="Equation.DSMT4">
                  <p:embed/>
                </p:oleObj>
              </mc:Choice>
              <mc:Fallback>
                <p:oleObj name="Equation" r:id="rId2" imgW="1498320" imgH="38088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E00D20E-268E-4ADA-BC6B-BB4EB1D52D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0313" y="158997"/>
                        <a:ext cx="2547937" cy="733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1288A4-AB77-4042-8CF9-D3C495D57767}"/>
              </a:ext>
            </a:extLst>
          </p:cNvPr>
          <p:cNvSpPr/>
          <p:nvPr/>
        </p:nvSpPr>
        <p:spPr>
          <a:xfrm>
            <a:off x="611560" y="734481"/>
            <a:ext cx="8064896" cy="4856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400" b="1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Technical aspects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GB" sz="1400" dirty="0"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Understanding </a:t>
            </a:r>
            <a:r>
              <a:rPr lang="en-GB" sz="1400" dirty="0">
                <a:solidFill>
                  <a:prstClr val="black"/>
                </a:solidFill>
                <a:latin typeface="Wingdings" panose="05000000000000000000" pitchFamily="2" charset="2"/>
                <a:ea typeface="Times New Roman" panose="02020603050405020304" pitchFamily="18" charset="0"/>
              </a:rPr>
              <a:t>à</a:t>
            </a:r>
            <a:r>
              <a:rPr lang="en-GB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 formulae </a:t>
            </a:r>
            <a:r>
              <a:rPr lang="en-GB" sz="1400" dirty="0">
                <a:solidFill>
                  <a:prstClr val="black"/>
                </a:solidFill>
                <a:latin typeface="Wingdings" panose="05000000000000000000" pitchFamily="2" charset="2"/>
                <a:ea typeface="Times New Roman" panose="02020603050405020304" pitchFamily="18" charset="0"/>
              </a:rPr>
              <a:t>à</a:t>
            </a:r>
            <a:r>
              <a:rPr lang="en-GB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 numerical computation </a:t>
            </a:r>
            <a:r>
              <a:rPr lang="en-GB" sz="1400" dirty="0">
                <a:solidFill>
                  <a:prstClr val="black"/>
                </a:solidFill>
                <a:latin typeface="Wingdings" panose="05000000000000000000" pitchFamily="2" charset="2"/>
                <a:ea typeface="Times New Roman" panose="02020603050405020304" pitchFamily="18" charset="0"/>
              </a:rPr>
              <a:t>à</a:t>
            </a:r>
            <a:r>
              <a:rPr lang="en-GB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 explanation to results/plots. Examples: such as pole placement controller design, observer design, building up Jury’s array etc.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Changing given formulae </a:t>
            </a:r>
            <a:r>
              <a:rPr lang="en-GB" sz="1400" dirty="0">
                <a:solidFill>
                  <a:prstClr val="black"/>
                </a:solidFill>
                <a:latin typeface="Wingdings" panose="05000000000000000000" pitchFamily="2" charset="2"/>
                <a:ea typeface="Times New Roman" panose="02020603050405020304" pitchFamily="18" charset="0"/>
              </a:rPr>
              <a:t>à</a:t>
            </a:r>
            <a:r>
              <a:rPr lang="en-GB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 proper expressions </a:t>
            </a:r>
            <a:r>
              <a:rPr lang="en-GB" sz="1400" dirty="0">
                <a:solidFill>
                  <a:prstClr val="black"/>
                </a:solidFill>
                <a:latin typeface="Wingdings" panose="05000000000000000000" pitchFamily="2" charset="2"/>
                <a:ea typeface="Times New Roman" panose="02020603050405020304" pitchFamily="18" charset="0"/>
              </a:rPr>
              <a:t>à</a:t>
            </a:r>
            <a:r>
              <a:rPr lang="en-GB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 numerical computation. Examples: such as pole and zero position on S plan and Z plan, stability, analysis from a given transfer function, etc.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Modelling and conversion. Examples:  (A, B, C, D) </a:t>
            </a:r>
            <a:r>
              <a:rPr lang="en-GB" sz="1400" dirty="0">
                <a:latin typeface="Wingdings" panose="05000000000000000000" pitchFamily="2" charset="2"/>
                <a:ea typeface="Times New Roman" panose="02020603050405020304" pitchFamily="18" charset="0"/>
              </a:rPr>
              <a:t>ó</a:t>
            </a:r>
            <a:r>
              <a:rPr lang="en-GB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 transfer functions, block diagrams (output/feedback and state feedback), four residual formulae .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4 Using memory/skill </a:t>
            </a:r>
            <a:r>
              <a:rPr lang="en-GB" sz="1400" dirty="0">
                <a:solidFill>
                  <a:prstClr val="black"/>
                </a:solidFill>
                <a:latin typeface="Wingdings" panose="05000000000000000000" pitchFamily="2" charset="2"/>
                <a:ea typeface="Times New Roman" panose="02020603050405020304" pitchFamily="18" charset="0"/>
              </a:rPr>
              <a:t>à</a:t>
            </a:r>
            <a:r>
              <a:rPr lang="en-GB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 formulae </a:t>
            </a:r>
            <a:r>
              <a:rPr lang="en-GB" sz="1400" dirty="0">
                <a:solidFill>
                  <a:prstClr val="black"/>
                </a:solidFill>
                <a:latin typeface="Wingdings" panose="05000000000000000000" pitchFamily="2" charset="2"/>
                <a:ea typeface="Times New Roman" panose="02020603050405020304" pitchFamily="18" charset="0"/>
              </a:rPr>
              <a:t>à</a:t>
            </a:r>
            <a:r>
              <a:rPr lang="en-GB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 procedures </a:t>
            </a:r>
            <a:r>
              <a:rPr lang="en-GB" sz="1400" dirty="0">
                <a:solidFill>
                  <a:prstClr val="black"/>
                </a:solidFill>
                <a:latin typeface="Wingdings" panose="05000000000000000000" pitchFamily="2" charset="2"/>
                <a:ea typeface="Times New Roman" panose="02020603050405020304" pitchFamily="18" charset="0"/>
              </a:rPr>
              <a:t>à</a:t>
            </a:r>
            <a:r>
              <a:rPr lang="en-GB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 numerical solutions. Examples: controllability, observability, PID tuning, etc.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Understanding digital systems. Examples: Z </a:t>
            </a:r>
            <a:r>
              <a:rPr lang="en-GB" sz="1400" dirty="0">
                <a:solidFill>
                  <a:prstClr val="black"/>
                </a:solidFill>
                <a:latin typeface="Wingdings" panose="05000000000000000000" pitchFamily="2" charset="2"/>
                <a:ea typeface="Times New Roman" panose="02020603050405020304" pitchFamily="18" charset="0"/>
              </a:rPr>
              <a:t>ó</a:t>
            </a:r>
            <a:r>
              <a:rPr lang="en-GB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 S planes, , A/D and D/A selection in terms of accuracy and sampling speed, recursive algorithms, block diagram operation, control system design (</a:t>
            </a:r>
            <a:r>
              <a:rPr lang="en-GB" sz="14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Ragazzini</a:t>
            </a:r>
            <a:r>
              <a:rPr lang="en-GB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 and Franklin method), etc.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The exam is not purely using equations to answer all questions.</a:t>
            </a:r>
            <a:endParaRPr lang="en-GB" sz="1400" dirty="0"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Speedy skill needed.</a:t>
            </a:r>
            <a:endParaRPr lang="en-GB" sz="1400" dirty="0"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The &lt;24-hour take home exam&gt; questions request extra attention to &lt;demonstrate understanding and interpretation of the materials&gt; compared with those previous standard &lt;2-hour in exam hall exam&gt; with focus on &lt;can you apply this method&gt;. Therefore, please make sure you can make descriptive understanding to the studied besides you can calculate in the module study process.</a:t>
            </a:r>
            <a:endParaRPr lang="en-GB" sz="1400" dirty="0">
              <a:latin typeface="Calibri" panose="020F0502020204030204" pitchFamily="34" charset="0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893103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1288A4-AB77-4042-8CF9-D3C495D57767}"/>
              </a:ext>
            </a:extLst>
          </p:cNvPr>
          <p:cNvSpPr/>
          <p:nvPr/>
        </p:nvSpPr>
        <p:spPr>
          <a:xfrm>
            <a:off x="539552" y="404664"/>
            <a:ext cx="7848872" cy="1029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>
                <a:tab pos="457200" algn="l"/>
              </a:tabLst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1 Understanding 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 panose="05000000000000000000" pitchFamily="2" charset="2"/>
                <a:ea typeface="Times New Roman" panose="02020603050405020304" pitchFamily="18" charset="0"/>
                <a:cs typeface="+mn-cs"/>
              </a:rPr>
              <a:t>à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 formulae 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 panose="05000000000000000000" pitchFamily="2" charset="2"/>
                <a:ea typeface="Times New Roman" panose="02020603050405020304" pitchFamily="18" charset="0"/>
                <a:cs typeface="+mn-cs"/>
              </a:rPr>
              <a:t>à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 numerical computation 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 panose="05000000000000000000" pitchFamily="2" charset="2"/>
                <a:ea typeface="Times New Roman" panose="02020603050405020304" pitchFamily="18" charset="0"/>
                <a:cs typeface="+mn-cs"/>
              </a:rPr>
              <a:t>à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 explanation to results/plots. Examples: such as pole placement controller design, observer design, building up Jury’s array etc.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DengXian" panose="02010600030101010101" pitchFamily="2" charset="-122"/>
              <a:cs typeface="+mn-cs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AA6D6DA-C32C-4EA5-913E-1B8414DBD1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626070"/>
              </p:ext>
            </p:extLst>
          </p:nvPr>
        </p:nvGraphicFramePr>
        <p:xfrm>
          <a:off x="2722563" y="1709738"/>
          <a:ext cx="254793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320" imgH="380880" progId="Equation.DSMT4">
                  <p:embed/>
                </p:oleObj>
              </mc:Choice>
              <mc:Fallback>
                <p:oleObj name="Equation" r:id="rId2" imgW="1498320" imgH="38088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AA6D6DA-C32C-4EA5-913E-1B8414DBD1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63" y="1709738"/>
                        <a:ext cx="2547937" cy="733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8172298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1288A4-AB77-4042-8CF9-D3C495D57767}"/>
              </a:ext>
            </a:extLst>
          </p:cNvPr>
          <p:cNvSpPr/>
          <p:nvPr/>
        </p:nvSpPr>
        <p:spPr>
          <a:xfrm>
            <a:off x="683568" y="734481"/>
            <a:ext cx="7848872" cy="1029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>
                <a:tab pos="457200" algn="l"/>
              </a:tabLst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2. Changing given formulae 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 panose="05000000000000000000" pitchFamily="2" charset="2"/>
                <a:ea typeface="Times New Roman" panose="02020603050405020304" pitchFamily="18" charset="0"/>
                <a:cs typeface="+mn-cs"/>
              </a:rPr>
              <a:t>à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 proper expressions 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 panose="05000000000000000000" pitchFamily="2" charset="2"/>
                <a:ea typeface="Times New Roman" panose="02020603050405020304" pitchFamily="18" charset="0"/>
                <a:cs typeface="+mn-cs"/>
              </a:rPr>
              <a:t>à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 numerical computation. Examples: such as pole and zero position on S plan and Z plan, stability, analysis from a given transfer function, etc.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DengXian" panose="02010600030101010101" pitchFamily="2" charset="-122"/>
              <a:cs typeface="+mn-cs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FE82F51-2862-4693-B451-0896203AB6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807964"/>
              </p:ext>
            </p:extLst>
          </p:nvPr>
        </p:nvGraphicFramePr>
        <p:xfrm>
          <a:off x="2771800" y="1916832"/>
          <a:ext cx="254793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320" imgH="380880" progId="Equation.DSMT4">
                  <p:embed/>
                </p:oleObj>
              </mc:Choice>
              <mc:Fallback>
                <p:oleObj name="Equation" r:id="rId2" imgW="1498320" imgH="38088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9FE82F51-2862-4693-B451-0896203AB6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916832"/>
                        <a:ext cx="2547937" cy="733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712427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1288A4-AB77-4042-8CF9-D3C495D57767}"/>
              </a:ext>
            </a:extLst>
          </p:cNvPr>
          <p:cNvSpPr/>
          <p:nvPr/>
        </p:nvSpPr>
        <p:spPr>
          <a:xfrm>
            <a:off x="683568" y="734481"/>
            <a:ext cx="7848872" cy="710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>
                <a:tab pos="457200" algn="l"/>
              </a:tabLst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3 Modelling and conversion. Examples:  (A, B, C, D) 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 panose="05000000000000000000" pitchFamily="2" charset="2"/>
                <a:ea typeface="Times New Roman" panose="02020603050405020304" pitchFamily="18" charset="0"/>
                <a:cs typeface="+mn-cs"/>
              </a:rPr>
              <a:t>ó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 transfer functions, 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block diagrams (output/feedback and state feedback), four residual formulae 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.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DengXian" panose="02010600030101010101" pitchFamily="2" charset="-122"/>
              <a:cs typeface="+mn-cs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BCB3980-F4BA-4320-8AE0-5C16666C84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897143"/>
              </p:ext>
            </p:extLst>
          </p:nvPr>
        </p:nvGraphicFramePr>
        <p:xfrm>
          <a:off x="2722563" y="1709738"/>
          <a:ext cx="254793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320" imgH="380880" progId="Equation.DSMT4">
                  <p:embed/>
                </p:oleObj>
              </mc:Choice>
              <mc:Fallback>
                <p:oleObj name="Equation" r:id="rId2" imgW="1498320" imgH="38088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FBCB3980-F4BA-4320-8AE0-5C16666C84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63" y="1709738"/>
                        <a:ext cx="2547937" cy="733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1035774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1288A4-AB77-4042-8CF9-D3C495D57767}"/>
              </a:ext>
            </a:extLst>
          </p:cNvPr>
          <p:cNvSpPr/>
          <p:nvPr/>
        </p:nvSpPr>
        <p:spPr>
          <a:xfrm>
            <a:off x="755576" y="476672"/>
            <a:ext cx="7848872" cy="710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>
                <a:tab pos="457200" algn="l"/>
              </a:tabLst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4 Using memory/skill 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 panose="05000000000000000000" pitchFamily="2" charset="2"/>
                <a:ea typeface="Times New Roman" panose="02020603050405020304" pitchFamily="18" charset="0"/>
                <a:cs typeface="+mn-cs"/>
              </a:rPr>
              <a:t>à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 formulae 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 panose="05000000000000000000" pitchFamily="2" charset="2"/>
                <a:ea typeface="Times New Roman" panose="02020603050405020304" pitchFamily="18" charset="0"/>
                <a:cs typeface="+mn-cs"/>
              </a:rPr>
              <a:t>à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 procedures 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 panose="05000000000000000000" pitchFamily="2" charset="2"/>
                <a:ea typeface="Times New Roman" panose="02020603050405020304" pitchFamily="18" charset="0"/>
                <a:cs typeface="+mn-cs"/>
              </a:rPr>
              <a:t>à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 numerical solutions. Examples: controllability, observability, PID tuning, etc.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DengXian" panose="02010600030101010101" pitchFamily="2" charset="-122"/>
              <a:cs typeface="+mn-cs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7768AFA-484D-4AA2-83C4-A1E3E376E0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08304"/>
              </p:ext>
            </p:extLst>
          </p:nvPr>
        </p:nvGraphicFramePr>
        <p:xfrm>
          <a:off x="2843808" y="1772816"/>
          <a:ext cx="254793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320" imgH="380880" progId="Equation.DSMT4">
                  <p:embed/>
                </p:oleObj>
              </mc:Choice>
              <mc:Fallback>
                <p:oleObj name="Equation" r:id="rId2" imgW="1498320" imgH="38088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67768AFA-484D-4AA2-83C4-A1E3E376E0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1772816"/>
                        <a:ext cx="2547937" cy="733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839885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1288A4-AB77-4042-8CF9-D3C495D57767}"/>
              </a:ext>
            </a:extLst>
          </p:cNvPr>
          <p:cNvSpPr/>
          <p:nvPr/>
        </p:nvSpPr>
        <p:spPr>
          <a:xfrm>
            <a:off x="683568" y="734481"/>
            <a:ext cx="7848872" cy="1029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457200" algn="l"/>
              </a:tabLst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5 Understanding digital systems. Examples: Z 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 panose="05000000000000000000" pitchFamily="2" charset="2"/>
                <a:ea typeface="Times New Roman" panose="02020603050405020304" pitchFamily="18" charset="0"/>
                <a:cs typeface="+mn-cs"/>
              </a:rPr>
              <a:t>ó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 S planes, 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, A/D and D/A selection in terms of accuracy and sampling speed, recursive 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algorithms, block diagram operation, 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c</a:t>
            </a:r>
            <a:r>
              <a:rPr lang="it-IT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ontrol system design (Ragazzini and Franklin method), 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etc.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DengXian" panose="02010600030101010101" pitchFamily="2" charset="-122"/>
              <a:cs typeface="+mn-cs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7768AFA-484D-4AA2-83C4-A1E3E376E0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212039"/>
              </p:ext>
            </p:extLst>
          </p:nvPr>
        </p:nvGraphicFramePr>
        <p:xfrm>
          <a:off x="3059832" y="1988840"/>
          <a:ext cx="254793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320" imgH="380880" progId="Equation.DSMT4">
                  <p:embed/>
                </p:oleObj>
              </mc:Choice>
              <mc:Fallback>
                <p:oleObj name="Equation" r:id="rId2" imgW="1498320" imgH="38088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67768AFA-484D-4AA2-83C4-A1E3E376E0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988840"/>
                        <a:ext cx="2547937" cy="733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940374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lide Option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Slide Optio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279c20c3caf3300dae6b438536eb8c56">
  <xsd:schema xmlns:xsd="http://www.w3.org/2001/XMLSchema" xmlns:p="http://schemas.microsoft.com/office/2006/metadata/properties" targetNamespace="http://schemas.microsoft.com/office/2006/metadata/properties" ma:root="true" ma:fieldsID="0d2e1ca116041f9e11471c52c4c9d60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484E309-D7E3-4913-A586-664FC19F64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07464994-39A1-4544-A84A-FE2F58E454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E2E0FC-4ABD-40FC-B1CB-2E78DAC903F1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23197</TotalTime>
  <Words>824</Words>
  <Application>Microsoft Office PowerPoint</Application>
  <PresentationFormat>全屏显示(4:3)</PresentationFormat>
  <Paragraphs>76</Paragraphs>
  <Slides>12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Default Design</vt:lpstr>
      <vt:lpstr>Slide Option 1</vt:lpstr>
      <vt:lpstr>Slide Option 2</vt:lpstr>
      <vt:lpstr>Equation</vt:lpstr>
      <vt:lpstr>UWE Bristol Advanced control and dynamics UFME7F-15-M </vt:lpstr>
      <vt:lpstr>The revision today</vt:lpstr>
      <vt:lpstr>Content list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Assessments</vt:lpstr>
      <vt:lpstr>Questions?</vt:lpstr>
    </vt:vector>
  </TitlesOfParts>
  <Company>University of the West of England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kkkkkkk</dc:title>
  <dc:creator>at-admin</dc:creator>
  <cp:lastModifiedBy>Zhuo Zheng</cp:lastModifiedBy>
  <cp:revision>939</cp:revision>
  <cp:lastPrinted>2016-02-03T08:28:00Z</cp:lastPrinted>
  <dcterms:created xsi:type="dcterms:W3CDTF">2010-08-25T15:20:58Z</dcterms:created>
  <dcterms:modified xsi:type="dcterms:W3CDTF">2021-05-24T22:40:45Z</dcterms:modified>
</cp:coreProperties>
</file>