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86" r:id="rId2"/>
    <p:sldId id="603" r:id="rId3"/>
    <p:sldId id="587" r:id="rId4"/>
    <p:sldId id="595" r:id="rId5"/>
    <p:sldId id="593" r:id="rId6"/>
    <p:sldId id="597" r:id="rId7"/>
    <p:sldId id="594" r:id="rId8"/>
    <p:sldId id="602" r:id="rId9"/>
    <p:sldId id="604" r:id="rId10"/>
    <p:sldId id="596" r:id="rId11"/>
    <p:sldId id="598" r:id="rId12"/>
    <p:sldId id="599" r:id="rId13"/>
    <p:sldId id="589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CC"/>
    <a:srgbClr val="6699CC"/>
    <a:srgbClr val="FFFFCC"/>
    <a:srgbClr val="010000"/>
    <a:srgbClr val="003D7C"/>
    <a:srgbClr val="E66B5B"/>
    <a:srgbClr val="619080"/>
    <a:srgbClr val="003264"/>
    <a:srgbClr val="E5B53A"/>
    <a:srgbClr val="61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3656" autoAdjust="0"/>
  </p:normalViewPr>
  <p:slideViewPr>
    <p:cSldViewPr snapToGrid="0">
      <p:cViewPr varScale="1">
        <p:scale>
          <a:sx n="97" d="100"/>
          <a:sy n="97" d="100"/>
        </p:scale>
        <p:origin x="80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838200"/>
            <a:ext cx="7239000" cy="2819400"/>
          </a:xfrm>
        </p:spPr>
        <p:txBody>
          <a:bodyPr anchor="b"/>
          <a:lstStyle>
            <a:lvl1pPr algn="l">
              <a:spcAft>
                <a:spcPts val="0"/>
              </a:spcAft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7239000" cy="1371600"/>
          </a:xfrm>
        </p:spPr>
        <p:txBody>
          <a:bodyPr anchor="t"/>
          <a:lstStyle>
            <a:lvl1pPr marL="0" indent="0" algn="l">
              <a:buFontTx/>
              <a:buNone/>
              <a:defRPr sz="1800" b="0" i="0" spc="100">
                <a:solidFill>
                  <a:srgbClr val="FFFFCC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4" y="4800600"/>
            <a:ext cx="6685089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5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4" y="5367338"/>
            <a:ext cx="668508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29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2127015"/>
            <a:ext cx="7239000" cy="2819400"/>
          </a:xfrm>
        </p:spPr>
        <p:txBody>
          <a:bodyPr anchor="ctr"/>
          <a:lstStyle>
            <a:lvl1pPr algn="l">
              <a:spcAft>
                <a:spcPts val="0"/>
              </a:spcAft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86780" y="147287"/>
            <a:ext cx="7076219" cy="990600"/>
          </a:xfrm>
        </p:spPr>
        <p:txBody>
          <a:bodyPr anchor="ctr"/>
          <a:lstStyle>
            <a:lvl1pPr>
              <a:defRPr sz="2800" cap="small" baseline="0">
                <a:solidFill>
                  <a:srgbClr val="003D7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168" y="1358555"/>
            <a:ext cx="7056831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619080"/>
                </a:solidFill>
              </a:defRPr>
            </a:lvl2pPr>
            <a:lvl3pPr>
              <a:defRPr>
                <a:solidFill>
                  <a:srgbClr val="619080"/>
                </a:solidFill>
              </a:defRPr>
            </a:lvl3pPr>
            <a:lvl4pPr>
              <a:defRPr baseline="0">
                <a:solidFill>
                  <a:srgbClr val="619080"/>
                </a:solidFill>
              </a:defRPr>
            </a:lvl4pPr>
            <a:lvl5pPr>
              <a:defRPr>
                <a:solidFill>
                  <a:srgbClr val="61908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683535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 userDrawn="1"/>
        </p:nvSpPr>
        <p:spPr bwMode="auto">
          <a:xfrm>
            <a:off x="1752600" y="2127015"/>
            <a:ext cx="7239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ts val="0"/>
              </a:spcAft>
              <a:defRPr sz="2800" cap="all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rgbClr val="003D7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619080"/>
                </a:solidFill>
              </a:defRPr>
            </a:lvl2pPr>
            <a:lvl3pPr>
              <a:defRPr>
                <a:solidFill>
                  <a:srgbClr val="619080"/>
                </a:solidFill>
              </a:defRPr>
            </a:lvl3pPr>
            <a:lvl4pPr>
              <a:defRPr baseline="0">
                <a:solidFill>
                  <a:srgbClr val="619080"/>
                </a:solidFill>
              </a:defRPr>
            </a:lvl4pPr>
            <a:lvl5pPr>
              <a:defRPr>
                <a:solidFill>
                  <a:srgbClr val="61908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619080"/>
                </a:solidFill>
              </a:defRPr>
            </a:lvl2pPr>
            <a:lvl3pPr>
              <a:defRPr sz="1800">
                <a:solidFill>
                  <a:srgbClr val="619080"/>
                </a:solidFill>
              </a:defRPr>
            </a:lvl3pPr>
            <a:lvl4pPr>
              <a:defRPr sz="1600">
                <a:solidFill>
                  <a:srgbClr val="619080"/>
                </a:solidFill>
              </a:defRPr>
            </a:lvl4pPr>
            <a:lvl5pPr>
              <a:defRPr sz="1400">
                <a:solidFill>
                  <a:srgbClr val="61908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619080"/>
                </a:solidFill>
              </a:defRPr>
            </a:lvl2pPr>
            <a:lvl3pPr>
              <a:defRPr sz="1800">
                <a:solidFill>
                  <a:srgbClr val="619080"/>
                </a:solidFill>
              </a:defRPr>
            </a:lvl3pPr>
            <a:lvl4pPr>
              <a:defRPr sz="1600">
                <a:solidFill>
                  <a:srgbClr val="619080"/>
                </a:solidFill>
              </a:defRPr>
            </a:lvl4pPr>
            <a:lvl5pPr>
              <a:defRPr sz="1400">
                <a:solidFill>
                  <a:srgbClr val="61908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199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199" y="3868931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3" y="1301921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199" y="1301921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3" y="3937843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199" y="3937843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3" y="1348711"/>
            <a:ext cx="8309593" cy="5010906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1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66800" y="1295400"/>
            <a:ext cx="7772400" cy="1588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3" y="723900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62" r:id="rId2"/>
    <p:sldLayoutId id="2147483745" r:id="rId3"/>
    <p:sldLayoutId id="2147483740" r:id="rId4"/>
    <p:sldLayoutId id="2147483763" r:id="rId5"/>
    <p:sldLayoutId id="2147483742" r:id="rId6"/>
    <p:sldLayoutId id="2147483752" r:id="rId7"/>
    <p:sldLayoutId id="2147483750" r:id="rId8"/>
    <p:sldLayoutId id="2147483751" r:id="rId9"/>
    <p:sldLayoutId id="2147483747" r:id="rId10"/>
    <p:sldLayoutId id="2147483744" r:id="rId11"/>
    <p:sldLayoutId id="214748376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cap="all">
          <a:solidFill>
            <a:schemeClr val="bg1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chemeClr val="bg1">
              <a:lumMod val="85000"/>
            </a:schemeClr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bg1">
              <a:lumMod val="85000"/>
            </a:schemeClr>
          </a:solidFill>
          <a:latin typeface="Arial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 i="0">
          <a:solidFill>
            <a:schemeClr val="bg1">
              <a:lumMod val="85000"/>
            </a:schemeClr>
          </a:solidFill>
          <a:latin typeface="Arial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1">
              <a:lumMod val="85000"/>
            </a:schemeClr>
          </a:solidFill>
          <a:latin typeface="Arial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bg1">
              <a:lumMod val="85000"/>
            </a:schemeClr>
          </a:solidFill>
          <a:latin typeface="Arial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w3schools.com/html/html_xhtml.asp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sphere.bc.ca/test/sruniverse.htm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4rsmokehouse.com/" TargetMode="External"/><Relationship Id="rId2" Type="http://schemas.openxmlformats.org/officeDocument/2006/relationships/hyperlink" Target="https://www.dropbox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and DESIGN – guide to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AKA </a:t>
            </a:r>
            <a:r>
              <a:rPr lang="en-US" dirty="0" smtClean="0">
                <a:latin typeface="Calibri" panose="020F0502020204030204" pitchFamily="34" charset="0"/>
              </a:rPr>
              <a:t>“Oh no! You can’t use Bootstrap!”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752600" y="3789516"/>
            <a:ext cx="7239000" cy="1588"/>
          </a:xfrm>
          <a:prstGeom prst="line">
            <a:avLst/>
          </a:prstGeom>
          <a:ln w="15875">
            <a:solidFill>
              <a:srgbClr val="6190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(1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CSS</a:t>
            </a:r>
          </a:p>
          <a:p>
            <a:pPr lvl="1"/>
            <a:r>
              <a:rPr lang="en-US" dirty="0" smtClean="0"/>
              <a:t>External File</a:t>
            </a:r>
          </a:p>
          <a:p>
            <a:pPr lvl="2"/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&lt;link 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 type="text/</a:t>
            </a:r>
            <a:r>
              <a:rPr lang="en-US" dirty="0" err="1" smtClean="0"/>
              <a:t>css</a:t>
            </a:r>
            <a:r>
              <a:rPr lang="en-US" dirty="0" smtClean="0"/>
              <a:t>" </a:t>
            </a:r>
            <a:r>
              <a:rPr lang="en-US" dirty="0" err="1" smtClean="0"/>
              <a:t>href</a:t>
            </a:r>
            <a:r>
              <a:rPr lang="en-US" dirty="0" smtClean="0"/>
              <a:t>=“style.css"&gt;</a:t>
            </a:r>
            <a:br>
              <a:rPr lang="en-US" dirty="0" smtClean="0"/>
            </a:br>
            <a:r>
              <a:rPr lang="en-US" dirty="0" smtClean="0"/>
              <a:t>&lt;/head&gt;</a:t>
            </a:r>
          </a:p>
          <a:p>
            <a:pPr lvl="1"/>
            <a:r>
              <a:rPr lang="en-US" dirty="0" smtClean="0"/>
              <a:t>Internal</a:t>
            </a:r>
          </a:p>
          <a:p>
            <a:pPr lvl="2"/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&lt;style&gt;</a:t>
            </a:r>
            <a:br>
              <a:rPr lang="en-US" dirty="0" smtClean="0"/>
            </a:br>
            <a:r>
              <a:rPr lang="en-US" dirty="0" smtClean="0"/>
              <a:t>	.</a:t>
            </a:r>
            <a:r>
              <a:rPr lang="en-US" dirty="0" err="1" smtClean="0"/>
              <a:t>classname</a:t>
            </a:r>
            <a:r>
              <a:rPr lang="en-US" dirty="0" smtClean="0"/>
              <a:t> { }</a:t>
            </a:r>
            <a:br>
              <a:rPr lang="en-US" dirty="0" smtClean="0"/>
            </a:br>
            <a:r>
              <a:rPr lang="en-US" dirty="0" smtClean="0"/>
              <a:t>&lt;/style&gt;</a:t>
            </a:r>
            <a:br>
              <a:rPr lang="en-US" dirty="0" smtClean="0"/>
            </a:br>
            <a:r>
              <a:rPr lang="en-US" dirty="0" smtClean="0"/>
              <a:t>&lt;/head&gt;</a:t>
            </a:r>
          </a:p>
          <a:p>
            <a:pPr lvl="1"/>
            <a:r>
              <a:rPr lang="en-US" dirty="0" smtClean="0"/>
              <a:t>Inline</a:t>
            </a:r>
          </a:p>
          <a:p>
            <a:pPr lvl="2"/>
            <a:r>
              <a:rPr lang="en-US" dirty="0" smtClean="0"/>
              <a:t>&lt;div style=“display: block;”&gt;&lt;/div&gt;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1829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(2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</a:p>
          <a:p>
            <a:pPr lvl="1"/>
            <a:r>
              <a:rPr lang="en-US" dirty="0" smtClean="0"/>
              <a:t>General - &lt;div&gt;</a:t>
            </a:r>
          </a:p>
          <a:p>
            <a:pPr lvl="2"/>
            <a:r>
              <a:rPr lang="en-US" dirty="0" smtClean="0"/>
              <a:t>div { }</a:t>
            </a:r>
          </a:p>
          <a:p>
            <a:pPr lvl="1"/>
            <a:r>
              <a:rPr lang="en-US" dirty="0" smtClean="0"/>
              <a:t>Class - &lt;div class=“</a:t>
            </a:r>
            <a:r>
              <a:rPr lang="en-US" dirty="0" err="1" smtClean="0"/>
              <a:t>myClass</a:t>
            </a:r>
            <a:r>
              <a:rPr lang="en-US" dirty="0" smtClean="0"/>
              <a:t>”&gt;&lt;/div&gt;</a:t>
            </a:r>
          </a:p>
          <a:p>
            <a:pPr lvl="2"/>
            <a:r>
              <a:rPr lang="en-US" dirty="0" smtClean="0"/>
              <a:t>.</a:t>
            </a:r>
            <a:r>
              <a:rPr lang="en-US" dirty="0" err="1" smtClean="0"/>
              <a:t>myClass</a:t>
            </a:r>
            <a:r>
              <a:rPr lang="en-US" dirty="0" smtClean="0"/>
              <a:t> { }</a:t>
            </a:r>
          </a:p>
          <a:p>
            <a:pPr lvl="1"/>
            <a:r>
              <a:rPr lang="en-US" dirty="0" smtClean="0"/>
              <a:t>ID - &lt;div id=“</a:t>
            </a:r>
            <a:r>
              <a:rPr lang="en-US" dirty="0" err="1" smtClean="0"/>
              <a:t>myID</a:t>
            </a:r>
            <a:r>
              <a:rPr lang="en-US" dirty="0" smtClean="0"/>
              <a:t>”&gt;&lt;/div&gt;</a:t>
            </a:r>
          </a:p>
          <a:p>
            <a:pPr lvl="2"/>
            <a:r>
              <a:rPr lang="en-US" dirty="0" smtClean="0"/>
              <a:t>#</a:t>
            </a:r>
            <a:r>
              <a:rPr lang="en-US" dirty="0" err="1" smtClean="0"/>
              <a:t>myID</a:t>
            </a:r>
            <a:r>
              <a:rPr lang="en-US" dirty="0" smtClean="0"/>
              <a:t> { }</a:t>
            </a:r>
          </a:p>
          <a:p>
            <a:r>
              <a:rPr lang="en-US" dirty="0" smtClean="0"/>
              <a:t>Media Queries</a:t>
            </a:r>
          </a:p>
          <a:p>
            <a:pPr lvl="1"/>
            <a:r>
              <a:rPr lang="en-US" dirty="0" smtClean="0"/>
              <a:t>Screen Size</a:t>
            </a:r>
          </a:p>
          <a:p>
            <a:pPr lvl="2"/>
            <a:r>
              <a:rPr lang="en-US" dirty="0" smtClean="0"/>
              <a:t>@media screen and (min-width: 979px) { }</a:t>
            </a:r>
          </a:p>
          <a:p>
            <a:pPr lvl="1"/>
            <a:r>
              <a:rPr lang="en-US" dirty="0" smtClean="0"/>
              <a:t>Print view</a:t>
            </a:r>
          </a:p>
          <a:p>
            <a:pPr lvl="2"/>
            <a:r>
              <a:rPr lang="en-US" dirty="0" smtClean="0"/>
              <a:t>@media print { }</a:t>
            </a:r>
          </a:p>
        </p:txBody>
      </p:sp>
    </p:spTree>
    <p:extLst>
      <p:ext uri="{BB962C8B-B14F-4D97-AF65-F5344CB8AC3E}">
        <p14:creationId xmlns:p14="http://schemas.microsoft.com/office/powerpoint/2010/main" val="27368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</a:t>
            </a:r>
            <a:r>
              <a:rPr lang="en-US" dirty="0" smtClean="0"/>
              <a:t>CSS - .</a:t>
            </a:r>
            <a:r>
              <a:rPr lang="en-US" dirty="0" err="1" smtClean="0"/>
              <a:t>myClass</a:t>
            </a:r>
            <a:r>
              <a:rPr lang="en-US" dirty="0" smtClean="0"/>
              <a:t>:&lt;</a:t>
            </a:r>
            <a:r>
              <a:rPr lang="en-US" dirty="0" err="1" smtClean="0"/>
              <a:t>eventname</a:t>
            </a:r>
            <a:r>
              <a:rPr lang="en-US" dirty="0" smtClean="0"/>
              <a:t>&gt;</a:t>
            </a:r>
            <a:endParaRPr lang="en-US" dirty="0" smtClean="0"/>
          </a:p>
          <a:p>
            <a:pPr lvl="1"/>
            <a:r>
              <a:rPr lang="en-US" dirty="0" smtClean="0"/>
              <a:t>Hover </a:t>
            </a:r>
          </a:p>
          <a:p>
            <a:pPr lvl="1"/>
            <a:r>
              <a:rPr lang="en-US" dirty="0" smtClean="0"/>
              <a:t>Active </a:t>
            </a:r>
          </a:p>
          <a:p>
            <a:pPr lvl="1"/>
            <a:r>
              <a:rPr lang="en-US" dirty="0" smtClean="0"/>
              <a:t>Visited</a:t>
            </a:r>
          </a:p>
          <a:p>
            <a:pPr lvl="1"/>
            <a:r>
              <a:rPr lang="en-US" dirty="0" smtClean="0"/>
              <a:t>Focus</a:t>
            </a:r>
          </a:p>
          <a:p>
            <a:r>
              <a:rPr lang="en-US" dirty="0" smtClean="0"/>
              <a:t>Attributes – Ex: &lt;a </a:t>
            </a:r>
            <a:r>
              <a:rPr lang="en-US" dirty="0" err="1" smtClean="0"/>
              <a:t>href</a:t>
            </a:r>
            <a:r>
              <a:rPr lang="en-US" dirty="0" smtClean="0"/>
              <a:t>=http://www.google.com&gt;</a:t>
            </a:r>
          </a:p>
          <a:p>
            <a:pPr lvl="1"/>
            <a:r>
              <a:rPr lang="en-US" dirty="0" smtClean="0"/>
              <a:t>a[</a:t>
            </a:r>
            <a:r>
              <a:rPr lang="en-US" dirty="0" err="1" smtClean="0"/>
              <a:t>href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a[</a:t>
            </a:r>
            <a:r>
              <a:rPr lang="en-US" dirty="0" err="1" smtClean="0"/>
              <a:t>href</a:t>
            </a:r>
            <a:r>
              <a:rPr lang="en-US" dirty="0" smtClean="0"/>
              <a:t>=http]</a:t>
            </a:r>
          </a:p>
          <a:p>
            <a:r>
              <a:rPr lang="en-US" dirty="0" smtClean="0"/>
              <a:t>Even More!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www.w3schools.com/cssref/css_selectors.asp</a:t>
            </a:r>
            <a:endParaRPr lang="en-US" dirty="0" smtClean="0"/>
          </a:p>
          <a:p>
            <a:pPr lvl="1"/>
            <a:r>
              <a:rPr lang="en-US" dirty="0" smtClean="0"/>
              <a:t>Live Demo?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68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199" y="2998840"/>
            <a:ext cx="3657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Questions?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i="1" dirty="0" smtClean="0"/>
          </a:p>
          <a:p>
            <a:pPr marL="0" indent="0" algn="ctr">
              <a:buNone/>
            </a:pPr>
            <a:endParaRPr lang="en-US" sz="3200" i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i="1" dirty="0" smtClean="0">
                <a:solidFill>
                  <a:srgbClr val="99CCCC"/>
                </a:solidFill>
              </a:rPr>
              <a:t>“Beauty lies in the eye of the beholder”</a:t>
            </a:r>
            <a:endParaRPr lang="en-US" sz="3200" i="1" dirty="0">
              <a:solidFill>
                <a:srgbClr val="99CCCC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dirty="0"/>
              <a:t>&amp;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i="1" dirty="0" smtClean="0">
                <a:solidFill>
                  <a:srgbClr val="99CCCC"/>
                </a:solidFill>
              </a:rPr>
              <a:t>“It depends”</a:t>
            </a:r>
            <a:endParaRPr lang="en-US" sz="3200" i="1" dirty="0">
              <a:solidFill>
                <a:srgbClr val="99CC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Learn the Basics?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Best Practices</a:t>
            </a:r>
            <a:endParaRPr lang="en-US" u="sng" dirty="0" smtClean="0"/>
          </a:p>
          <a:p>
            <a:r>
              <a:rPr lang="en-US" dirty="0" smtClean="0"/>
              <a:t>Where to Start?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the Basics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might not be able to use a pre-establish CSS framework</a:t>
            </a:r>
          </a:p>
          <a:p>
            <a:pPr lvl="1"/>
            <a:r>
              <a:rPr lang="en-US" dirty="0"/>
              <a:t>Avoid copyright or legal issues</a:t>
            </a:r>
          </a:p>
          <a:p>
            <a:pPr lvl="1"/>
            <a:r>
              <a:rPr lang="en-US" dirty="0"/>
              <a:t>Strict In-House coding standards</a:t>
            </a:r>
          </a:p>
          <a:p>
            <a:r>
              <a:rPr lang="en-US" dirty="0"/>
              <a:t>Understanding the basics will allow:</a:t>
            </a:r>
          </a:p>
          <a:p>
            <a:pPr lvl="1"/>
            <a:r>
              <a:rPr lang="en-US" dirty="0"/>
              <a:t>You to create custom styling</a:t>
            </a:r>
          </a:p>
          <a:p>
            <a:pPr lvl="1"/>
            <a:r>
              <a:rPr lang="en-US" dirty="0"/>
              <a:t>Build upon existing CSS frameworks</a:t>
            </a:r>
          </a:p>
          <a:p>
            <a:pPr lvl="1"/>
            <a:r>
              <a:rPr lang="en-US" dirty="0"/>
              <a:t>Debug issues in conflicting styles</a:t>
            </a:r>
          </a:p>
          <a:p>
            <a:endParaRPr lang="en-US" dirty="0" smtClean="0"/>
          </a:p>
        </p:txBody>
      </p:sp>
      <p:pic>
        <p:nvPicPr>
          <p:cNvPr id="2050" name="Picture 2" descr="https://i.ytimg.com/vi/BKorP55Aqvg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14" y="4388681"/>
            <a:ext cx="3503885" cy="197093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5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 Schools</a:t>
            </a:r>
          </a:p>
          <a:p>
            <a:pPr lvl="1"/>
            <a:r>
              <a:rPr lang="en-US" dirty="0" smtClean="0"/>
              <a:t>XHTML (more on this in a bit)</a:t>
            </a:r>
          </a:p>
          <a:p>
            <a:r>
              <a:rPr lang="en-US" dirty="0" smtClean="0"/>
              <a:t>Web Searches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Yahoo</a:t>
            </a:r>
          </a:p>
          <a:p>
            <a:pPr lvl="1"/>
            <a:r>
              <a:rPr lang="en-US" dirty="0" smtClean="0"/>
              <a:t>Ask Jeeves</a:t>
            </a:r>
          </a:p>
          <a:p>
            <a:pPr lvl="1"/>
            <a:r>
              <a:rPr lang="en-US" dirty="0" smtClean="0"/>
              <a:t>Alta Vista</a:t>
            </a:r>
          </a:p>
          <a:p>
            <a:endParaRPr lang="en-US" dirty="0" smtClean="0"/>
          </a:p>
        </p:txBody>
      </p:sp>
      <p:pic>
        <p:nvPicPr>
          <p:cNvPr id="1026" name="Picture 2" descr="http://b.fastcompany.net/multisite_files/fastcompany/imagecache/1280/poster/2014/01/3024894-poster-p-1-google-the-gu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598" y="4050890"/>
            <a:ext cx="4104401" cy="230872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5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Book: The Design of Everyday Things</a:t>
            </a:r>
          </a:p>
          <a:p>
            <a:pPr lvl="2"/>
            <a:r>
              <a:rPr lang="en-US" dirty="0" smtClean="0"/>
              <a:t>Don Norman</a:t>
            </a:r>
          </a:p>
          <a:p>
            <a:pPr lvl="1"/>
            <a:r>
              <a:rPr lang="en-US" dirty="0" smtClean="0"/>
              <a:t>Book: Don’t Make Me Think</a:t>
            </a:r>
          </a:p>
          <a:p>
            <a:pPr lvl="2"/>
            <a:r>
              <a:rPr lang="en-US" dirty="0" smtClean="0"/>
              <a:t>Steve Krug</a:t>
            </a:r>
          </a:p>
          <a:p>
            <a:pPr lvl="1"/>
            <a:r>
              <a:rPr lang="en-US" dirty="0" smtClean="0"/>
              <a:t>Class: Typography</a:t>
            </a:r>
          </a:p>
          <a:p>
            <a:pPr lvl="1"/>
            <a:r>
              <a:rPr lang="en-US" dirty="0" smtClean="0"/>
              <a:t>Class: Advance User Interface </a:t>
            </a:r>
          </a:p>
        </p:txBody>
      </p:sp>
      <p:sp>
        <p:nvSpPr>
          <p:cNvPr id="5122" name="AutoShape 2" descr="Image result for book don't make me thi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Image result for book don't make me thi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839" y="4320037"/>
            <a:ext cx="1330160" cy="203957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335" y="4395018"/>
            <a:ext cx="1525452" cy="196459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74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is best - </a:t>
            </a:r>
            <a:r>
              <a:rPr lang="en-US" dirty="0" smtClean="0"/>
              <a:t>Do not overburden the user</a:t>
            </a:r>
            <a:endParaRPr lang="en-US" dirty="0" smtClean="0"/>
          </a:p>
          <a:p>
            <a:r>
              <a:rPr lang="en-US" dirty="0" smtClean="0"/>
              <a:t>Standards - </a:t>
            </a:r>
            <a:r>
              <a:rPr lang="en-US" dirty="0" smtClean="0"/>
              <a:t>XHTML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www.w3schools.com/html/html_xhtml.asp</a:t>
            </a:r>
            <a:endParaRPr lang="en-US" dirty="0" smtClean="0"/>
          </a:p>
          <a:p>
            <a:r>
              <a:rPr lang="en-US" dirty="0" smtClean="0"/>
              <a:t>Question yourself:</a:t>
            </a:r>
          </a:p>
          <a:p>
            <a:pPr lvl="1"/>
            <a:r>
              <a:rPr lang="en-US" dirty="0" smtClean="0"/>
              <a:t>Who is your end users?</a:t>
            </a:r>
          </a:p>
          <a:p>
            <a:pPr lvl="1"/>
            <a:r>
              <a:rPr lang="en-US" dirty="0" smtClean="0"/>
              <a:t>Is this readable?</a:t>
            </a:r>
          </a:p>
          <a:p>
            <a:pPr lvl="1"/>
            <a:r>
              <a:rPr lang="en-US" dirty="0" smtClean="0"/>
              <a:t>Is this intuitive?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4" y="4511766"/>
            <a:ext cx="2466975" cy="18478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68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“Bad” Website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www.sphere.bc.ca/test/sruniverse.html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33" y="1870298"/>
            <a:ext cx="6974428" cy="439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6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“Good” Website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https://www.dropbox.com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https://4rsmokehouse.com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602" y="1837489"/>
            <a:ext cx="6498372" cy="405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rthern Arizona University_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23583</TotalTime>
  <Words>318</Words>
  <Application>Microsoft Office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Rial</vt:lpstr>
      <vt:lpstr>Times</vt:lpstr>
      <vt:lpstr>Times New Roman</vt:lpstr>
      <vt:lpstr>Northern Arizona University_template</vt:lpstr>
      <vt:lpstr>CSS and DESIGN – guide to basics</vt:lpstr>
      <vt:lpstr>Disclaimer</vt:lpstr>
      <vt:lpstr>Contents</vt:lpstr>
      <vt:lpstr>Why Learn the Basics?</vt:lpstr>
      <vt:lpstr>Resources</vt:lpstr>
      <vt:lpstr>Resources (Cont.)</vt:lpstr>
      <vt:lpstr>Best Practices</vt:lpstr>
      <vt:lpstr>“Bad” Website Design</vt:lpstr>
      <vt:lpstr>“Good” Website Design</vt:lpstr>
      <vt:lpstr>Basics (1 of 3)</vt:lpstr>
      <vt:lpstr>Basics (2 of 3)</vt:lpstr>
      <vt:lpstr>Basics (3 of 3)</vt:lpstr>
      <vt:lpstr>PowerPoint Presentation</vt:lpstr>
    </vt:vector>
  </TitlesOfParts>
  <Company>Northern Arizona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pnh</dc:creator>
  <cp:lastModifiedBy>talbert.tso@nau.edu</cp:lastModifiedBy>
  <cp:revision>1460</cp:revision>
  <cp:lastPrinted>2011-09-13T18:47:28Z</cp:lastPrinted>
  <dcterms:created xsi:type="dcterms:W3CDTF">2011-12-22T19:06:40Z</dcterms:created>
  <dcterms:modified xsi:type="dcterms:W3CDTF">2016-08-23T22:23:02Z</dcterms:modified>
</cp:coreProperties>
</file>