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86" r:id="rId2"/>
    <p:sldId id="587" r:id="rId3"/>
    <p:sldId id="595" r:id="rId4"/>
    <p:sldId id="593" r:id="rId5"/>
    <p:sldId id="597" r:id="rId6"/>
    <p:sldId id="594" r:id="rId7"/>
    <p:sldId id="596" r:id="rId8"/>
    <p:sldId id="598" r:id="rId9"/>
    <p:sldId id="599" r:id="rId10"/>
    <p:sldId id="589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CCCC"/>
    <a:srgbClr val="6699CC"/>
    <a:srgbClr val="FFFFCC"/>
    <a:srgbClr val="010000"/>
    <a:srgbClr val="003D7C"/>
    <a:srgbClr val="E66B5B"/>
    <a:srgbClr val="619080"/>
    <a:srgbClr val="003264"/>
    <a:srgbClr val="E5B53A"/>
    <a:srgbClr val="6100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3656" autoAdjust="0"/>
  </p:normalViewPr>
  <p:slideViewPr>
    <p:cSldViewPr snapToGrid="0">
      <p:cViewPr varScale="1">
        <p:scale>
          <a:sx n="110" d="100"/>
          <a:sy n="110" d="100"/>
        </p:scale>
        <p:origin x="-164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838200"/>
            <a:ext cx="7239000" cy="2819400"/>
          </a:xfrm>
        </p:spPr>
        <p:txBody>
          <a:bodyPr anchor="b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7239000" cy="1371600"/>
          </a:xfrm>
        </p:spPr>
        <p:txBody>
          <a:bodyPr anchor="t"/>
          <a:lstStyle>
            <a:lvl1pPr marL="0" indent="0" algn="l">
              <a:buFontTx/>
              <a:buNone/>
              <a:defRPr sz="1800" b="0" i="0" spc="100">
                <a:solidFill>
                  <a:srgbClr val="FFFFCC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4" y="4800600"/>
            <a:ext cx="6685089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5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4" y="5367338"/>
            <a:ext cx="668508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1429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2127015"/>
            <a:ext cx="7239000" cy="2819400"/>
          </a:xfrm>
        </p:spPr>
        <p:txBody>
          <a:bodyPr anchor="ctr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6780" y="147287"/>
            <a:ext cx="7076219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168" y="1358555"/>
            <a:ext cx="7056831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683535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 userDrawn="1"/>
        </p:nvSpPr>
        <p:spPr bwMode="auto">
          <a:xfrm>
            <a:off x="1752600" y="2127015"/>
            <a:ext cx="7239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ts val="0"/>
              </a:spcAft>
              <a:defRPr sz="2800" cap="all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81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199" y="3868931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3" y="1301921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01921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3" y="3937843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199" y="3937843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3" y="1348711"/>
            <a:ext cx="8309593" cy="5010906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1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66800" y="1295400"/>
            <a:ext cx="7772400" cy="1588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3" y="723900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62" r:id="rId2"/>
    <p:sldLayoutId id="2147483745" r:id="rId3"/>
    <p:sldLayoutId id="2147483740" r:id="rId4"/>
    <p:sldLayoutId id="2147483763" r:id="rId5"/>
    <p:sldLayoutId id="2147483742" r:id="rId6"/>
    <p:sldLayoutId id="2147483752" r:id="rId7"/>
    <p:sldLayoutId id="2147483750" r:id="rId8"/>
    <p:sldLayoutId id="2147483751" r:id="rId9"/>
    <p:sldLayoutId id="2147483747" r:id="rId10"/>
    <p:sldLayoutId id="2147483744" r:id="rId11"/>
    <p:sldLayoutId id="214748376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chemeClr val="bg1">
              <a:lumMod val="85000"/>
            </a:schemeClr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1">
              <a:lumMod val="85000"/>
            </a:schemeClr>
          </a:solidFill>
          <a:latin typeface="Arial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 i="0">
          <a:solidFill>
            <a:schemeClr val="bg1">
              <a:lumMod val="85000"/>
            </a:schemeClr>
          </a:solidFill>
          <a:latin typeface="Arial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>
              <a:lumMod val="85000"/>
            </a:schemeClr>
          </a:solidFill>
          <a:latin typeface="Arial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>
              <a:lumMod val="85000"/>
            </a:schemeClr>
          </a:solidFill>
          <a:latin typeface="Arial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smtClean="0"/>
              <a:t>and DESIGN </a:t>
            </a:r>
            <a:r>
              <a:rPr lang="en-US" dirty="0" smtClean="0"/>
              <a:t>– guide to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AKA, “Oh no! You can’t use Bootstrap!”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52600" y="3789516"/>
            <a:ext cx="7239000" cy="1588"/>
          </a:xfrm>
          <a:prstGeom prst="line">
            <a:avLst/>
          </a:prstGeom>
          <a:ln w="15875">
            <a:solidFill>
              <a:srgbClr val="619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199" y="2998840"/>
            <a:ext cx="3657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Questions?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87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Learn the Basics?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Best Practices</a:t>
            </a:r>
            <a:endParaRPr lang="en-US" u="sng" dirty="0" smtClean="0"/>
          </a:p>
          <a:p>
            <a:r>
              <a:rPr lang="en-US" dirty="0" smtClean="0"/>
              <a:t>Where to Start?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28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the Basics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not be able to use a pre-establish CSS framework</a:t>
            </a:r>
          </a:p>
          <a:p>
            <a:pPr lvl="1"/>
            <a:r>
              <a:rPr lang="en-US" dirty="0"/>
              <a:t>Avoid copyright or legal issues</a:t>
            </a:r>
          </a:p>
          <a:p>
            <a:pPr lvl="1"/>
            <a:r>
              <a:rPr lang="en-US" dirty="0"/>
              <a:t>Strict In-House coding standards</a:t>
            </a:r>
          </a:p>
          <a:p>
            <a:r>
              <a:rPr lang="en-US" dirty="0"/>
              <a:t>Understanding the basics will allow:</a:t>
            </a:r>
          </a:p>
          <a:p>
            <a:pPr lvl="1"/>
            <a:r>
              <a:rPr lang="en-US" dirty="0"/>
              <a:t>You to create custom styling</a:t>
            </a:r>
          </a:p>
          <a:p>
            <a:pPr lvl="1"/>
            <a:r>
              <a:rPr lang="en-US" dirty="0"/>
              <a:t>Build upon existing CSS frameworks</a:t>
            </a:r>
          </a:p>
          <a:p>
            <a:pPr lvl="1"/>
            <a:r>
              <a:rPr lang="en-US" dirty="0"/>
              <a:t>Debug issues in conflicting styles</a:t>
            </a:r>
          </a:p>
          <a:p>
            <a:endParaRPr lang="en-US" dirty="0" smtClean="0"/>
          </a:p>
        </p:txBody>
      </p:sp>
      <p:pic>
        <p:nvPicPr>
          <p:cNvPr id="2050" name="Picture 2" descr="https://i.ytimg.com/vi/BKorP55Aqvg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9114" y="4388681"/>
            <a:ext cx="3503885" cy="197093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055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 Schools</a:t>
            </a:r>
          </a:p>
          <a:p>
            <a:pPr lvl="1"/>
            <a:r>
              <a:rPr lang="en-US" dirty="0" smtClean="0"/>
              <a:t>XHTML (more on this in a bit)</a:t>
            </a:r>
          </a:p>
          <a:p>
            <a:r>
              <a:rPr lang="en-US" dirty="0" smtClean="0"/>
              <a:t>Web Searches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Yahoo</a:t>
            </a:r>
          </a:p>
          <a:p>
            <a:pPr lvl="1"/>
            <a:r>
              <a:rPr lang="en-US" dirty="0" smtClean="0"/>
              <a:t>Ask Jeeves</a:t>
            </a:r>
          </a:p>
          <a:p>
            <a:pPr lvl="1"/>
            <a:r>
              <a:rPr lang="en-US" dirty="0" smtClean="0"/>
              <a:t>Alta Vista</a:t>
            </a:r>
          </a:p>
          <a:p>
            <a:endParaRPr lang="en-US" dirty="0" smtClean="0"/>
          </a:p>
        </p:txBody>
      </p:sp>
      <p:pic>
        <p:nvPicPr>
          <p:cNvPr id="1026" name="Picture 2" descr="http://b.fastcompany.net/multisite_files/fastcompany/imagecache/1280/poster/2014/01/3024894-poster-p-1-google-the-gu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8598" y="4050890"/>
            <a:ext cx="4104401" cy="230872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495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Book: The Design of Everyday Things</a:t>
            </a:r>
          </a:p>
          <a:p>
            <a:pPr lvl="2"/>
            <a:r>
              <a:rPr lang="en-US" dirty="0" smtClean="0"/>
              <a:t>Don </a:t>
            </a:r>
            <a:r>
              <a:rPr lang="en-US" dirty="0" smtClean="0"/>
              <a:t>Norman</a:t>
            </a:r>
          </a:p>
          <a:p>
            <a:pPr lvl="1"/>
            <a:r>
              <a:rPr lang="en-US" dirty="0" smtClean="0"/>
              <a:t>Book: Don’t Make Me Think</a:t>
            </a:r>
          </a:p>
          <a:p>
            <a:pPr lvl="2"/>
            <a:r>
              <a:rPr lang="en-US" dirty="0" smtClean="0"/>
              <a:t>Steve Krug</a:t>
            </a:r>
            <a:endParaRPr lang="en-US" dirty="0" smtClean="0"/>
          </a:p>
          <a:p>
            <a:pPr lvl="1"/>
            <a:r>
              <a:rPr lang="en-US" dirty="0" smtClean="0"/>
              <a:t>Class: Typography</a:t>
            </a:r>
            <a:endParaRPr lang="en-US" dirty="0" smtClean="0"/>
          </a:p>
          <a:p>
            <a:pPr lvl="1"/>
            <a:r>
              <a:rPr lang="en-US" dirty="0" smtClean="0"/>
              <a:t>Class: Advance </a:t>
            </a:r>
            <a:r>
              <a:rPr lang="en-US" dirty="0" smtClean="0"/>
              <a:t>User Interface </a:t>
            </a:r>
          </a:p>
        </p:txBody>
      </p:sp>
      <p:sp>
        <p:nvSpPr>
          <p:cNvPr id="5122" name="AutoShape 2" descr="Image result for book don't make me th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Image result for book don't make me th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74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CSS</a:t>
            </a:r>
          </a:p>
          <a:p>
            <a:pPr lvl="1"/>
            <a:r>
              <a:rPr lang="en-US" dirty="0" smtClean="0"/>
              <a:t>External File</a:t>
            </a:r>
          </a:p>
          <a:p>
            <a:pPr lvl="2"/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&lt;link 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 type="text/</a:t>
            </a:r>
            <a:r>
              <a:rPr lang="en-US" dirty="0" err="1" smtClean="0"/>
              <a:t>css</a:t>
            </a:r>
            <a:r>
              <a:rPr lang="en-US" dirty="0" smtClean="0"/>
              <a:t>" </a:t>
            </a:r>
            <a:r>
              <a:rPr lang="en-US" dirty="0" err="1" smtClean="0"/>
              <a:t>href</a:t>
            </a:r>
            <a:r>
              <a:rPr lang="en-US" dirty="0" smtClean="0"/>
              <a:t>=“style.css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&lt;/head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Internal</a:t>
            </a:r>
          </a:p>
          <a:p>
            <a:pPr lvl="2"/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&lt;style&gt;</a:t>
            </a:r>
            <a:br>
              <a:rPr lang="en-US" dirty="0" smtClean="0"/>
            </a:br>
            <a:r>
              <a:rPr lang="en-US" dirty="0" smtClean="0"/>
              <a:t>	.</a:t>
            </a:r>
            <a:r>
              <a:rPr lang="en-US" dirty="0" err="1" smtClean="0"/>
              <a:t>classname</a:t>
            </a:r>
            <a:r>
              <a:rPr lang="en-US" dirty="0" smtClean="0"/>
              <a:t> { }</a:t>
            </a:r>
            <a:br>
              <a:rPr lang="en-US" dirty="0" smtClean="0"/>
            </a:br>
            <a:r>
              <a:rPr lang="en-US" dirty="0" smtClean="0"/>
              <a:t>&lt;/style&gt;</a:t>
            </a:r>
            <a:br>
              <a:rPr lang="en-US" dirty="0" smtClean="0"/>
            </a:br>
            <a:r>
              <a:rPr lang="en-US" dirty="0" smtClean="0"/>
              <a:t>&lt;/head&gt;</a:t>
            </a:r>
          </a:p>
          <a:p>
            <a:pPr lvl="1"/>
            <a:r>
              <a:rPr lang="en-US" dirty="0" smtClean="0"/>
              <a:t>Inline</a:t>
            </a:r>
          </a:p>
          <a:p>
            <a:pPr lvl="2"/>
            <a:r>
              <a:rPr lang="en-US" dirty="0" smtClean="0"/>
              <a:t>&lt;div style=“display: block;”&gt;&lt;/div&gt;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829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(2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</a:p>
          <a:p>
            <a:pPr lvl="1"/>
            <a:r>
              <a:rPr lang="en-US" dirty="0" smtClean="0"/>
              <a:t>General - &lt;div&gt;</a:t>
            </a:r>
          </a:p>
          <a:p>
            <a:pPr lvl="2"/>
            <a:r>
              <a:rPr lang="en-US" dirty="0" smtClean="0"/>
              <a:t>d</a:t>
            </a:r>
            <a:r>
              <a:rPr lang="en-US" dirty="0" smtClean="0"/>
              <a:t>iv { }</a:t>
            </a:r>
          </a:p>
          <a:p>
            <a:pPr lvl="1"/>
            <a:r>
              <a:rPr lang="en-US" dirty="0" smtClean="0"/>
              <a:t>Class - </a:t>
            </a:r>
            <a:r>
              <a:rPr lang="en-US" dirty="0" smtClean="0"/>
              <a:t>&lt;div class=“</a:t>
            </a:r>
            <a:r>
              <a:rPr lang="en-US" dirty="0" err="1" smtClean="0"/>
              <a:t>myClass</a:t>
            </a:r>
            <a:r>
              <a:rPr lang="en-US" dirty="0" smtClean="0"/>
              <a:t>”&gt;&lt;/div&gt;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myClass</a:t>
            </a:r>
            <a:r>
              <a:rPr lang="en-US" dirty="0" smtClean="0"/>
              <a:t> { }</a:t>
            </a:r>
          </a:p>
          <a:p>
            <a:pPr lvl="1"/>
            <a:r>
              <a:rPr lang="en-US" dirty="0" smtClean="0"/>
              <a:t>ID - &lt;div id=“</a:t>
            </a:r>
            <a:r>
              <a:rPr lang="en-US" dirty="0" err="1" smtClean="0"/>
              <a:t>myID</a:t>
            </a:r>
            <a:r>
              <a:rPr lang="en-US" dirty="0" smtClean="0"/>
              <a:t>”&gt;&lt;/div&gt;</a:t>
            </a:r>
          </a:p>
          <a:p>
            <a:pPr lvl="2"/>
            <a:r>
              <a:rPr lang="en-US" dirty="0" smtClean="0"/>
              <a:t>#</a:t>
            </a:r>
            <a:r>
              <a:rPr lang="en-US" dirty="0" err="1" smtClean="0"/>
              <a:t>myID</a:t>
            </a:r>
            <a:r>
              <a:rPr lang="en-US" dirty="0" smtClean="0"/>
              <a:t> { }</a:t>
            </a:r>
          </a:p>
          <a:p>
            <a:r>
              <a:rPr lang="en-US" dirty="0" smtClean="0"/>
              <a:t>Media Queries</a:t>
            </a:r>
          </a:p>
          <a:p>
            <a:pPr lvl="1"/>
            <a:r>
              <a:rPr lang="en-US" dirty="0" smtClean="0"/>
              <a:t>Screen Size</a:t>
            </a:r>
          </a:p>
          <a:p>
            <a:pPr lvl="2"/>
            <a:r>
              <a:rPr lang="en-US" dirty="0" smtClean="0"/>
              <a:t>@media screen and (min-width: 979px) { }</a:t>
            </a:r>
          </a:p>
          <a:p>
            <a:pPr lvl="1"/>
            <a:r>
              <a:rPr lang="en-US" dirty="0" smtClean="0"/>
              <a:t>Print view</a:t>
            </a:r>
          </a:p>
          <a:p>
            <a:pPr lvl="2"/>
            <a:r>
              <a:rPr lang="en-US" dirty="0" smtClean="0"/>
              <a:t>@media print {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CSS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thern Arizona University_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23418</TotalTime>
  <Words>218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Northern Arizona University_template</vt:lpstr>
      <vt:lpstr>CSS and DESIGN – guide to basics</vt:lpstr>
      <vt:lpstr>Contents</vt:lpstr>
      <vt:lpstr>Why Learn the Basics?</vt:lpstr>
      <vt:lpstr>Resources</vt:lpstr>
      <vt:lpstr>Resources (Cont.)</vt:lpstr>
      <vt:lpstr>Best Practices</vt:lpstr>
      <vt:lpstr>Basics (1 of 3)</vt:lpstr>
      <vt:lpstr>Basics (2 of 3)</vt:lpstr>
      <vt:lpstr>Basics (3 of 3)</vt:lpstr>
      <vt:lpstr>Slide 10</vt:lpstr>
    </vt:vector>
  </TitlesOfParts>
  <Company>Northern Arizona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pnh</dc:creator>
  <cp:lastModifiedBy>Phoenix</cp:lastModifiedBy>
  <cp:revision>1448</cp:revision>
  <cp:lastPrinted>2011-09-13T18:47:28Z</cp:lastPrinted>
  <dcterms:created xsi:type="dcterms:W3CDTF">2011-12-22T19:06:40Z</dcterms:created>
  <dcterms:modified xsi:type="dcterms:W3CDTF">2016-08-23T18:55:26Z</dcterms:modified>
</cp:coreProperties>
</file>