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0F8"/>
    <a:srgbClr val="F7E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1"/>
    <p:restoredTop sz="94589"/>
  </p:normalViewPr>
  <p:slideViewPr>
    <p:cSldViewPr snapToGrid="0" snapToObjects="1">
      <p:cViewPr>
        <p:scale>
          <a:sx n="43" d="100"/>
          <a:sy n="43" d="100"/>
        </p:scale>
        <p:origin x="1632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40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26" Type="http://schemas.openxmlformats.org/officeDocument/2006/relationships/image" Target="../media/image17.jpeg"/><Relationship Id="rId3" Type="http://schemas.openxmlformats.org/officeDocument/2006/relationships/image" Target="../media/image1.png"/><Relationship Id="rId34" Type="http://schemas.openxmlformats.org/officeDocument/2006/relationships/image" Target="../media/image26.jpe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5" Type="http://schemas.openxmlformats.org/officeDocument/2006/relationships/image" Target="../media/image16.jpeg"/><Relationship Id="rId33" Type="http://schemas.openxmlformats.org/officeDocument/2006/relationships/image" Target="../media/image25.jpeg"/><Relationship Id="rId38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15.jpeg"/><Relationship Id="rId32" Type="http://schemas.openxmlformats.org/officeDocument/2006/relationships/image" Target="../media/image24.jpeg"/><Relationship Id="rId37" Type="http://schemas.openxmlformats.org/officeDocument/2006/relationships/image" Target="../media/image29.jpe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19.png"/><Relationship Id="rId36" Type="http://schemas.openxmlformats.org/officeDocument/2006/relationships/image" Target="../media/image28.jpeg"/><Relationship Id="rId10" Type="http://schemas.openxmlformats.org/officeDocument/2006/relationships/image" Target="../media/image8.png"/><Relationship Id="rId31" Type="http://schemas.openxmlformats.org/officeDocument/2006/relationships/image" Target="../media/image2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7" Type="http://schemas.openxmlformats.org/officeDocument/2006/relationships/image" Target="../media/image18.png"/><Relationship Id="rId30" Type="http://schemas.openxmlformats.org/officeDocument/2006/relationships/image" Target="../media/image22.png"/><Relationship Id="rId35" Type="http://schemas.openxmlformats.org/officeDocument/2006/relationships/image" Target="../media/image2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6" name="图片 1095">
            <a:extLst>
              <a:ext uri="{FF2B5EF4-FFF2-40B4-BE49-F238E27FC236}">
                <a16:creationId xmlns:a16="http://schemas.microsoft.com/office/drawing/2014/main" id="{20178F7F-2E80-37C2-57EC-F99C27858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806" y="8649982"/>
            <a:ext cx="5159007" cy="2597131"/>
          </a:xfrm>
          <a:prstGeom prst="rect">
            <a:avLst/>
          </a:prstGeom>
        </p:spPr>
      </p:pic>
      <p:pic>
        <p:nvPicPr>
          <p:cNvPr id="1074" name="图片 1073">
            <a:extLst>
              <a:ext uri="{FF2B5EF4-FFF2-40B4-BE49-F238E27FC236}">
                <a16:creationId xmlns:a16="http://schemas.microsoft.com/office/drawing/2014/main" id="{57BEB5CD-2366-9A09-F9A1-4EA11D17D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800" y="3649809"/>
            <a:ext cx="5711763" cy="1993728"/>
          </a:xfrm>
          <a:prstGeom prst="rect">
            <a:avLst/>
          </a:prstGeom>
        </p:spPr>
      </p:pic>
      <p:sp>
        <p:nvSpPr>
          <p:cNvPr id="1075" name="圆角矩形 1074">
            <a:extLst>
              <a:ext uri="{FF2B5EF4-FFF2-40B4-BE49-F238E27FC236}">
                <a16:creationId xmlns:a16="http://schemas.microsoft.com/office/drawing/2014/main" id="{3E366676-D0F6-3680-999B-A8CCFFAEC1DD}"/>
              </a:ext>
            </a:extLst>
          </p:cNvPr>
          <p:cNvSpPr/>
          <p:nvPr/>
        </p:nvSpPr>
        <p:spPr>
          <a:xfrm>
            <a:off x="19237006" y="4949173"/>
            <a:ext cx="1206757" cy="445336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TextBox 35"/>
          <p:cNvSpPr txBox="1"/>
          <p:nvPr/>
        </p:nvSpPr>
        <p:spPr>
          <a:xfrm>
            <a:off x="8858127" y="-14071"/>
            <a:ext cx="14726814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" altLang="zh-C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Access Diffusion Fisher: Within the Outer Product Span Space</a:t>
            </a:r>
          </a:p>
          <a:p>
            <a:endParaRPr lang="en" sz="6000" dirty="0"/>
          </a:p>
        </p:txBody>
      </p:sp>
      <p:sp>
        <p:nvSpPr>
          <p:cNvPr id="33" name="TextBox 38"/>
          <p:cNvSpPr txBox="1"/>
          <p:nvPr/>
        </p:nvSpPr>
        <p:spPr>
          <a:xfrm>
            <a:off x="458420" y="3494863"/>
            <a:ext cx="1062545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Background: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0000"/>
                </a:solidFill>
              </a:rPr>
              <a:t>Fisher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Information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in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Diffusion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Models</a:t>
            </a:r>
            <a:endParaRPr dirty="0"/>
          </a:p>
        </p:txBody>
      </p:sp>
      <p:sp>
        <p:nvSpPr>
          <p:cNvPr id="34" name="TextBox 39"/>
          <p:cNvSpPr txBox="1"/>
          <p:nvPr/>
        </p:nvSpPr>
        <p:spPr>
          <a:xfrm>
            <a:off x="633197" y="4244170"/>
            <a:ext cx="9948935" cy="83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The diffusion Fisher (DF) in DMs, defined as the negative Hessian of the diffused distributions’ log density:</a:t>
            </a:r>
          </a:p>
        </p:txBody>
      </p:sp>
      <p:sp>
        <p:nvSpPr>
          <p:cNvPr id="37" name="TextBox 43"/>
          <p:cNvSpPr txBox="1"/>
          <p:nvPr/>
        </p:nvSpPr>
        <p:spPr>
          <a:xfrm>
            <a:off x="11877565" y="3499022"/>
            <a:ext cx="1040827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" altLang="zh-CN" dirty="0"/>
              <a:t>DF Trace Matching</a:t>
            </a:r>
          </a:p>
        </p:txBody>
      </p:sp>
      <p:sp>
        <p:nvSpPr>
          <p:cNvPr id="42" name="TextBox 51"/>
          <p:cNvSpPr txBox="1"/>
          <p:nvPr/>
        </p:nvSpPr>
        <p:spPr>
          <a:xfrm>
            <a:off x="22917824" y="10511210"/>
            <a:ext cx="90297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The OT property of PF-ODE map</a:t>
            </a:r>
            <a:endParaRPr dirty="0"/>
          </a:p>
        </p:txBody>
      </p:sp>
      <p:sp>
        <p:nvSpPr>
          <p:cNvPr id="50" name="TextBox 37"/>
          <p:cNvSpPr txBox="1"/>
          <p:nvPr/>
        </p:nvSpPr>
        <p:spPr>
          <a:xfrm>
            <a:off x="7780581" y="2050097"/>
            <a:ext cx="16845074" cy="44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" dirty="0"/>
              <a:t>Fangyikang Wang</a:t>
            </a:r>
            <a:r>
              <a:rPr lang="en-US" altLang="zh-CN" baseline="30000" dirty="0"/>
              <a:t>1</a:t>
            </a:r>
            <a:r>
              <a:rPr lang="zh-CN" altLang="en-US" baseline="30000" dirty="0"/>
              <a:t>*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Hubery Yin</a:t>
            </a:r>
            <a:r>
              <a:rPr lang="en-US" altLang="zh-CN" baseline="30000" dirty="0"/>
              <a:t>2</a:t>
            </a:r>
            <a:r>
              <a:rPr lang="zh-CN" altLang="en-US" baseline="30000" dirty="0"/>
              <a:t>*</a:t>
            </a:r>
            <a:r>
              <a:rPr lang="en-US" altLang="zh-CN" dirty="0"/>
              <a:t>, Shao</a:t>
            </a:r>
            <a:r>
              <a:rPr lang="en" altLang="zh-CN" dirty="0"/>
              <a:t>bin Zhuang</a:t>
            </a:r>
            <a:r>
              <a:rPr lang="en-US" altLang="zh-CN" baseline="30000" dirty="0"/>
              <a:t>3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Huminhao Zhu</a:t>
            </a:r>
            <a:r>
              <a:rPr lang="en-US" altLang="zh-CN" baseline="30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Yinan Li</a:t>
            </a:r>
            <a:r>
              <a:rPr lang="en-US" altLang="zh-CN" baseline="30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Lei Qian</a:t>
            </a:r>
            <a:r>
              <a:rPr lang="en-US" altLang="zh-CN" baseline="30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dirty="0"/>
              <a:t>Chao Zhang</a:t>
            </a:r>
            <a:r>
              <a:rPr lang="en-US" altLang="zh-CN" baseline="30000" dirty="0"/>
              <a:t>1†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Hanbin Zhao</a:t>
            </a:r>
            <a:r>
              <a:rPr lang="en-US" altLang="zh-CN" baseline="30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Hui Qian</a:t>
            </a:r>
            <a:r>
              <a:rPr lang="en-US" altLang="zh-CN" baseline="30000" dirty="0"/>
              <a:t>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" altLang="zh-CN" dirty="0"/>
              <a:t>Chen Li</a:t>
            </a:r>
            <a:r>
              <a:rPr lang="en-US" altLang="zh-CN" baseline="30000" dirty="0"/>
              <a:t>2</a:t>
            </a:r>
            <a:endParaRPr lang="en" dirty="0"/>
          </a:p>
        </p:txBody>
      </p:sp>
      <p:sp>
        <p:nvSpPr>
          <p:cNvPr id="2" name="TextBox 37">
            <a:extLst>
              <a:ext uri="{FF2B5EF4-FFF2-40B4-BE49-F238E27FC236}">
                <a16:creationId xmlns:a16="http://schemas.microsoft.com/office/drawing/2014/main" id="{65546AD9-5360-2562-6A17-F3E42A93D42F}"/>
              </a:ext>
            </a:extLst>
          </p:cNvPr>
          <p:cNvSpPr txBox="1"/>
          <p:nvPr/>
        </p:nvSpPr>
        <p:spPr>
          <a:xfrm>
            <a:off x="11562027" y="2531618"/>
            <a:ext cx="9892585" cy="42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2000" baseline="30000" dirty="0"/>
              <a:t>1</a:t>
            </a:r>
            <a:r>
              <a:rPr lang="zh-CN" altLang="en-US" sz="2000" baseline="30000" dirty="0"/>
              <a:t> </a:t>
            </a:r>
            <a:r>
              <a:rPr lang="en-US" altLang="zh-CN" sz="2000" dirty="0"/>
              <a:t>Zhejiang University,</a:t>
            </a:r>
            <a:r>
              <a:rPr lang="zh-CN" altLang="en-US" sz="2000" dirty="0"/>
              <a:t> </a:t>
            </a:r>
            <a:r>
              <a:rPr lang="en-US" altLang="zh-CN" sz="2000" baseline="30000" dirty="0"/>
              <a:t>2</a:t>
            </a:r>
            <a:r>
              <a:rPr lang="zh-CN" altLang="en-US" sz="2000" baseline="30000" dirty="0"/>
              <a:t> </a:t>
            </a:r>
            <a:r>
              <a:rPr lang="en-US" altLang="zh-CN" sz="2000" dirty="0"/>
              <a:t>WeChat, Tencent Inc.,</a:t>
            </a:r>
            <a:r>
              <a:rPr lang="zh-CN" altLang="en-US" sz="2000" dirty="0"/>
              <a:t> </a:t>
            </a:r>
            <a:r>
              <a:rPr lang="en-US" altLang="zh-CN" sz="2000" baseline="30000" dirty="0"/>
              <a:t> 3</a:t>
            </a:r>
            <a:r>
              <a:rPr lang="zh-CN" altLang="en-US" sz="2000" baseline="30000" dirty="0"/>
              <a:t> </a:t>
            </a:r>
            <a:r>
              <a:rPr lang="en-US" altLang="zh-CN" sz="2000" dirty="0"/>
              <a:t>Shanghai</a:t>
            </a:r>
            <a:r>
              <a:rPr lang="zh-CN" altLang="en-US" sz="2000" dirty="0"/>
              <a:t> </a:t>
            </a:r>
            <a:r>
              <a:rPr lang="en-US" altLang="zh-CN" sz="2000" dirty="0"/>
              <a:t>Jiao</a:t>
            </a:r>
            <a:r>
              <a:rPr lang="zh-CN" altLang="en-US" sz="2000" dirty="0"/>
              <a:t> </a:t>
            </a:r>
            <a:r>
              <a:rPr lang="en-US" altLang="zh-CN" sz="2000" dirty="0"/>
              <a:t>Tong University</a:t>
            </a:r>
            <a:endParaRPr lang="en" sz="2000" dirty="0"/>
          </a:p>
        </p:txBody>
      </p:sp>
      <p:pic>
        <p:nvPicPr>
          <p:cNvPr id="1030" name="Picture 6" descr="浙江大学校标">
            <a:extLst>
              <a:ext uri="{FF2B5EF4-FFF2-40B4-BE49-F238E27FC236}">
                <a16:creationId xmlns:a16="http://schemas.microsoft.com/office/drawing/2014/main" id="{4343D733-F6A2-58E3-9476-F13B99FDF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3082" y="699555"/>
            <a:ext cx="1664020" cy="166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Wechat Logo SVG Vector Icon">
            <a:extLst>
              <a:ext uri="{FF2B5EF4-FFF2-40B4-BE49-F238E27FC236}">
                <a16:creationId xmlns:a16="http://schemas.microsoft.com/office/drawing/2014/main" id="{68E0A836-5DBA-1B89-FED4-614BA0A022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06800" y="115314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10" descr="Wechat Logo SVG Vector Icon">
            <a:extLst>
              <a:ext uri="{FF2B5EF4-FFF2-40B4-BE49-F238E27FC236}">
                <a16:creationId xmlns:a16="http://schemas.microsoft.com/office/drawing/2014/main" id="{E067D4CD-DA71-2D81-435D-99C87D8F8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459200" y="1168387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94970A37-EA8C-AB51-76A9-F5A7D73F3E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26229" y="876189"/>
            <a:ext cx="1318628" cy="13186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A8A0815-143B-7802-E650-8D4458C4C217}"/>
              </a:ext>
            </a:extLst>
          </p:cNvPr>
          <p:cNvSpPr/>
          <p:nvPr/>
        </p:nvSpPr>
        <p:spPr>
          <a:xfrm>
            <a:off x="0" y="3183207"/>
            <a:ext cx="32918400" cy="149273"/>
          </a:xfrm>
          <a:prstGeom prst="rect">
            <a:avLst/>
          </a:prstGeom>
          <a:solidFill>
            <a:srgbClr val="F6F0F8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C5C19E-A9CF-8665-D34F-E09B904F0E28}"/>
              </a:ext>
            </a:extLst>
          </p:cNvPr>
          <p:cNvSpPr/>
          <p:nvPr/>
        </p:nvSpPr>
        <p:spPr>
          <a:xfrm>
            <a:off x="11299762" y="3332480"/>
            <a:ext cx="144650" cy="18634324"/>
          </a:xfrm>
          <a:prstGeom prst="rect">
            <a:avLst/>
          </a:prstGeom>
          <a:solidFill>
            <a:srgbClr val="F6F0F8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712CC4-9577-1BC9-8F1A-1472045D1E72}"/>
              </a:ext>
            </a:extLst>
          </p:cNvPr>
          <p:cNvSpPr/>
          <p:nvPr/>
        </p:nvSpPr>
        <p:spPr>
          <a:xfrm>
            <a:off x="22604074" y="3311276"/>
            <a:ext cx="144650" cy="18634324"/>
          </a:xfrm>
          <a:prstGeom prst="rect">
            <a:avLst/>
          </a:prstGeom>
          <a:solidFill>
            <a:srgbClr val="F6F0F8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04E1FDE4-763B-B228-8525-98B7859F06BB}"/>
              </a:ext>
            </a:extLst>
          </p:cNvPr>
          <p:cNvSpPr txBox="1"/>
          <p:nvPr/>
        </p:nvSpPr>
        <p:spPr>
          <a:xfrm>
            <a:off x="458331" y="10936726"/>
            <a:ext cx="1114093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analytical</a:t>
            </a:r>
            <a:r>
              <a:rPr lang="zh-CN" altLang="en-US" dirty="0"/>
              <a:t> </a:t>
            </a:r>
            <a:r>
              <a:rPr lang="en-US" altLang="zh-CN" dirty="0"/>
              <a:t>formulation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Diffusion Fisher </a:t>
            </a:r>
          </a:p>
        </p:txBody>
      </p:sp>
      <p:sp>
        <p:nvSpPr>
          <p:cNvPr id="19" name="TextBox 54">
            <a:extLst>
              <a:ext uri="{FF2B5EF4-FFF2-40B4-BE49-F238E27FC236}">
                <a16:creationId xmlns:a16="http://schemas.microsoft.com/office/drawing/2014/main" id="{558DF17D-3539-619A-5B32-53DB076FC538}"/>
              </a:ext>
            </a:extLst>
          </p:cNvPr>
          <p:cNvSpPr txBox="1"/>
          <p:nvPr/>
        </p:nvSpPr>
        <p:spPr>
          <a:xfrm>
            <a:off x="22944661" y="10011595"/>
            <a:ext cx="8852303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4. </a:t>
            </a:r>
            <a:r>
              <a:rPr lang="en" altLang="zh-CN" dirty="0"/>
              <a:t>Visual comparison of DF-EA (Ours) and VJP in the adjoint improvement task on (left) SAC aesthetic score and (right) Pick-Score. DF-EA consistently generates images with better visual effects and reduced time expenditure.</a:t>
            </a:r>
            <a:endParaRPr dirty="0"/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135FA325-237A-8511-BAC3-E3AC348A79C1}"/>
              </a:ext>
            </a:extLst>
          </p:cNvPr>
          <p:cNvSpPr txBox="1"/>
          <p:nvPr/>
        </p:nvSpPr>
        <p:spPr>
          <a:xfrm>
            <a:off x="11726084" y="17241408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Endpoint Approximation</a:t>
            </a:r>
          </a:p>
        </p:txBody>
      </p:sp>
      <p:sp>
        <p:nvSpPr>
          <p:cNvPr id="63" name="TextBox 39">
            <a:extLst>
              <a:ext uri="{FF2B5EF4-FFF2-40B4-BE49-F238E27FC236}">
                <a16:creationId xmlns:a16="http://schemas.microsoft.com/office/drawing/2014/main" id="{BA693109-373E-C298-1A93-1C4A6B135EC5}"/>
              </a:ext>
            </a:extLst>
          </p:cNvPr>
          <p:cNvSpPr txBox="1"/>
          <p:nvPr/>
        </p:nvSpPr>
        <p:spPr>
          <a:xfrm>
            <a:off x="517164" y="11638417"/>
            <a:ext cx="10290737" cy="12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We derive a novel</a:t>
            </a:r>
            <a:r>
              <a:rPr lang="zh-CN" altLang="en-US" dirty="0"/>
              <a:t> </a:t>
            </a:r>
            <a:r>
              <a:rPr lang="en-US" altLang="zh-CN" b="1" dirty="0"/>
              <a:t>analytical form for the diffusion Fisher</a:t>
            </a:r>
            <a:r>
              <a:rPr lang="en-US" altLang="zh-CN" dirty="0"/>
              <a:t>, which is composed of weighted outer-product sums. This innovative formulation uncovers that the diffusion Fisher invariably lies within the span of a set of outer-product bases.</a:t>
            </a:r>
            <a:endParaRPr dirty="0"/>
          </a:p>
        </p:txBody>
      </p:sp>
      <p:sp>
        <p:nvSpPr>
          <p:cNvPr id="27" name="TextBox 39">
            <a:extLst>
              <a:ext uri="{FF2B5EF4-FFF2-40B4-BE49-F238E27FC236}">
                <a16:creationId xmlns:a16="http://schemas.microsoft.com/office/drawing/2014/main" id="{F815757C-04C3-3850-51BD-CAF445D53BFE}"/>
              </a:ext>
            </a:extLst>
          </p:cNvPr>
          <p:cNvSpPr txBox="1"/>
          <p:nvPr/>
        </p:nvSpPr>
        <p:spPr>
          <a:xfrm>
            <a:off x="11758053" y="4281117"/>
            <a:ext cx="4246541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altLang="zh-CN" dirty="0"/>
              <a:t>The likelihood evaluation of DMs would require access to</a:t>
            </a:r>
            <a:r>
              <a:rPr lang="zh-CN" altLang="en-US" dirty="0"/>
              <a:t> </a:t>
            </a:r>
            <a:r>
              <a:rPr lang="en" altLang="zh-CN" dirty="0"/>
              <a:t>diffusion Fisher’s trace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" altLang="zh-CN" dirty="0"/>
              <a:t>The log-likelihood of DM can be computed through:</a:t>
            </a:r>
          </a:p>
        </p:txBody>
      </p:sp>
      <p:sp>
        <p:nvSpPr>
          <p:cNvPr id="35" name="TextBox 51">
            <a:extLst>
              <a:ext uri="{FF2B5EF4-FFF2-40B4-BE49-F238E27FC236}">
                <a16:creationId xmlns:a16="http://schemas.microsoft.com/office/drawing/2014/main" id="{02F8C036-77BA-0E5D-9400-E382F092E20A}"/>
              </a:ext>
            </a:extLst>
          </p:cNvPr>
          <p:cNvSpPr txBox="1"/>
          <p:nvPr/>
        </p:nvSpPr>
        <p:spPr>
          <a:xfrm>
            <a:off x="24698065" y="2281326"/>
            <a:ext cx="208501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sz="2000" dirty="0"/>
              <a:t>code</a:t>
            </a:r>
            <a:r>
              <a:rPr lang="zh-CN" altLang="en-US" sz="2000" dirty="0"/>
              <a:t> </a:t>
            </a:r>
            <a:r>
              <a:rPr lang="en-US" altLang="zh-CN" sz="2000" dirty="0"/>
              <a:t>available</a:t>
            </a:r>
            <a:endParaRPr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5608FA-F159-72E9-8E9C-E4B9DD01F8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367" y="568579"/>
            <a:ext cx="6657111" cy="21627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9A7E614-BEFB-BD31-E062-934516FB49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923984" y="815737"/>
            <a:ext cx="1465589" cy="1465589"/>
          </a:xfrm>
          <a:prstGeom prst="rect">
            <a:avLst/>
          </a:prstGeom>
        </p:spPr>
      </p:pic>
      <p:pic>
        <p:nvPicPr>
          <p:cNvPr id="45" name="图片 44" descr="图片包含 文本&#10;&#10;AI 生成的内容可能不正确。">
            <a:extLst>
              <a:ext uri="{FF2B5EF4-FFF2-40B4-BE49-F238E27FC236}">
                <a16:creationId xmlns:a16="http://schemas.microsoft.com/office/drawing/2014/main" id="{B6B79BCD-B0FD-1A93-1C26-A414FC2E4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62" y="5070483"/>
            <a:ext cx="5180931" cy="1192264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F847DE4A-C87C-29D3-FFF8-4B6FEAF58C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72481" y="8534592"/>
            <a:ext cx="6435210" cy="1820606"/>
          </a:xfrm>
          <a:prstGeom prst="rect">
            <a:avLst/>
          </a:prstGeom>
        </p:spPr>
      </p:pic>
      <p:sp>
        <p:nvSpPr>
          <p:cNvPr id="47" name="TextBox 39">
            <a:extLst>
              <a:ext uri="{FF2B5EF4-FFF2-40B4-BE49-F238E27FC236}">
                <a16:creationId xmlns:a16="http://schemas.microsoft.com/office/drawing/2014/main" id="{CFF8FB68-F86B-F1AB-90CB-662358984464}"/>
              </a:ext>
            </a:extLst>
          </p:cNvPr>
          <p:cNvSpPr txBox="1"/>
          <p:nvPr/>
        </p:nvSpPr>
        <p:spPr>
          <a:xfrm>
            <a:off x="648737" y="6228681"/>
            <a:ext cx="9933396" cy="12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The DF provides valuable second-order information on DMs and plays a crucial role in</a:t>
            </a:r>
            <a:r>
              <a:rPr lang="zh-CN" altLang="en-US" dirty="0"/>
              <a:t> </a:t>
            </a:r>
            <a:r>
              <a:rPr lang="en-US" altLang="zh-CN" dirty="0"/>
              <a:t>downstream tasks, e.g., likelihood evaluation, adjoint optimization, and the optimal transport analysis of DMs.</a:t>
            </a:r>
          </a:p>
        </p:txBody>
      </p:sp>
      <p:sp>
        <p:nvSpPr>
          <p:cNvPr id="48" name="TextBox 39">
            <a:extLst>
              <a:ext uri="{FF2B5EF4-FFF2-40B4-BE49-F238E27FC236}">
                <a16:creationId xmlns:a16="http://schemas.microsoft.com/office/drawing/2014/main" id="{87747E07-7763-524E-17C7-3F0B4557FEC3}"/>
              </a:ext>
            </a:extLst>
          </p:cNvPr>
          <p:cNvSpPr txBox="1"/>
          <p:nvPr/>
        </p:nvSpPr>
        <p:spPr>
          <a:xfrm>
            <a:off x="660592" y="10253062"/>
            <a:ext cx="10066145" cy="44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Straightforward, but </a:t>
            </a:r>
            <a:r>
              <a:rPr lang="en-US" altLang="zh-CN" dirty="0">
                <a:solidFill>
                  <a:srgbClr val="FF0000"/>
                </a:solidFill>
              </a:rPr>
              <a:t>lacks accuracy guarantee</a:t>
            </a:r>
            <a:r>
              <a:rPr lang="en-US" altLang="zh-CN" dirty="0"/>
              <a:t>, and is </a:t>
            </a:r>
            <a:r>
              <a:rPr lang="en-US" altLang="zh-CN" dirty="0">
                <a:solidFill>
                  <a:srgbClr val="FF0000"/>
                </a:solidFill>
              </a:rPr>
              <a:t>time-consuming</a:t>
            </a:r>
            <a:r>
              <a:rPr lang="en-US" altLang="zh-CN" dirty="0"/>
              <a:t>. </a:t>
            </a:r>
          </a:p>
        </p:txBody>
      </p:sp>
      <p:sp>
        <p:nvSpPr>
          <p:cNvPr id="53" name="TextBox 39">
            <a:extLst>
              <a:ext uri="{FF2B5EF4-FFF2-40B4-BE49-F238E27FC236}">
                <a16:creationId xmlns:a16="http://schemas.microsoft.com/office/drawing/2014/main" id="{D23E2F47-5A7C-DE2E-A648-25CC5BFCF576}"/>
              </a:ext>
            </a:extLst>
          </p:cNvPr>
          <p:cNvSpPr txBox="1"/>
          <p:nvPr/>
        </p:nvSpPr>
        <p:spPr>
          <a:xfrm>
            <a:off x="640966" y="7682113"/>
            <a:ext cx="9933396" cy="83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Current practices typically approximate the diffusion Fisher by applying auto-differentiation to the learned score network:</a:t>
            </a:r>
          </a:p>
        </p:txBody>
      </p:sp>
      <p:sp>
        <p:nvSpPr>
          <p:cNvPr id="1026" name="文本框 39">
            <a:extLst>
              <a:ext uri="{FF2B5EF4-FFF2-40B4-BE49-F238E27FC236}">
                <a16:creationId xmlns:a16="http://schemas.microsoft.com/office/drawing/2014/main" id="{EC188B3E-7D2B-20FC-D9BE-B2BE3C973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67" y="13690233"/>
            <a:ext cx="52296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800" dirty="0">
                <a:solidFill>
                  <a:srgbClr val="000000"/>
                </a:solidFill>
              </a:rPr>
              <a:t>Data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distribution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under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the Dirac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assumption</a:t>
            </a:r>
            <a:r>
              <a:rPr lang="zh-CN" altLang="en-US" sz="18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28" name="圆角矩形 1027">
            <a:extLst>
              <a:ext uri="{FF2B5EF4-FFF2-40B4-BE49-F238E27FC236}">
                <a16:creationId xmlns:a16="http://schemas.microsoft.com/office/drawing/2014/main" id="{BC7EAF18-25E9-BEB1-8EA5-BD5DA9F42D99}"/>
              </a:ext>
            </a:extLst>
          </p:cNvPr>
          <p:cNvSpPr/>
          <p:nvPr/>
        </p:nvSpPr>
        <p:spPr>
          <a:xfrm>
            <a:off x="122308" y="13615083"/>
            <a:ext cx="5339937" cy="1220077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52" name="图片 1051">
            <a:extLst>
              <a:ext uri="{FF2B5EF4-FFF2-40B4-BE49-F238E27FC236}">
                <a16:creationId xmlns:a16="http://schemas.microsoft.com/office/drawing/2014/main" id="{E1F9E248-53E4-6BBE-4A5C-D29559B05ED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9212" y="14049942"/>
            <a:ext cx="5056856" cy="728108"/>
          </a:xfrm>
          <a:prstGeom prst="rect">
            <a:avLst/>
          </a:prstGeom>
        </p:spPr>
      </p:pic>
      <p:sp>
        <p:nvSpPr>
          <p:cNvPr id="1062" name="文本框 39">
            <a:extLst>
              <a:ext uri="{FF2B5EF4-FFF2-40B4-BE49-F238E27FC236}">
                <a16:creationId xmlns:a16="http://schemas.microsoft.com/office/drawing/2014/main" id="{103079C3-FF76-C8C4-52A3-E1583A4FA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5" y="15120684"/>
            <a:ext cx="54758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2000" dirty="0">
                <a:solidFill>
                  <a:srgbClr val="000000"/>
                </a:solidFill>
              </a:rPr>
              <a:t>DF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" altLang="zh-CN" sz="2000" dirty="0">
                <a:solidFill>
                  <a:srgbClr val="000000"/>
                </a:solidFill>
              </a:rPr>
              <a:t>resides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" altLang="zh-CN" sz="2000" dirty="0">
                <a:solidFill>
                  <a:srgbClr val="000000"/>
                </a:solidFill>
              </a:rPr>
              <a:t>within a space spanned by the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" altLang="zh-CN" sz="2000" dirty="0">
                <a:solidFill>
                  <a:srgbClr val="000000"/>
                </a:solidFill>
              </a:rPr>
              <a:t>outer products of</a:t>
            </a:r>
            <a:r>
              <a:rPr lang="zh-CN" altLang="en-US" sz="2000" dirty="0">
                <a:solidFill>
                  <a:srgbClr val="000000"/>
                </a:solidFill>
              </a:rPr>
              <a:t> </a:t>
            </a:r>
            <a:r>
              <a:rPr lang="en" altLang="zh-CN" sz="2000" dirty="0">
                <a:solidFill>
                  <a:srgbClr val="000000"/>
                </a:solidFill>
              </a:rPr>
              <a:t>score and initial data.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1064" name="图片 1063">
            <a:extLst>
              <a:ext uri="{FF2B5EF4-FFF2-40B4-BE49-F238E27FC236}">
                <a16:creationId xmlns:a16="http://schemas.microsoft.com/office/drawing/2014/main" id="{26700730-5051-B619-B396-6CC093D808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9169" y="17523853"/>
            <a:ext cx="5755054" cy="4359487"/>
          </a:xfrm>
          <a:prstGeom prst="rect">
            <a:avLst/>
          </a:prstGeom>
        </p:spPr>
      </p:pic>
      <p:pic>
        <p:nvPicPr>
          <p:cNvPr id="1065" name="图片 1064">
            <a:extLst>
              <a:ext uri="{FF2B5EF4-FFF2-40B4-BE49-F238E27FC236}">
                <a16:creationId xmlns:a16="http://schemas.microsoft.com/office/drawing/2014/main" id="{03D52DA3-7044-1BBA-0109-31256EE583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73194" y="12852654"/>
            <a:ext cx="5326094" cy="4604282"/>
          </a:xfrm>
          <a:prstGeom prst="rect">
            <a:avLst/>
          </a:prstGeom>
        </p:spPr>
      </p:pic>
      <p:sp>
        <p:nvSpPr>
          <p:cNvPr id="1066" name="文本框 39">
            <a:extLst>
              <a:ext uri="{FF2B5EF4-FFF2-40B4-BE49-F238E27FC236}">
                <a16:creationId xmlns:a16="http://schemas.microsoft.com/office/drawing/2014/main" id="{113FFAFB-946C-B122-1436-04986DEC3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77" y="18287165"/>
            <a:ext cx="52296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800" dirty="0">
                <a:solidFill>
                  <a:srgbClr val="000000"/>
                </a:solidFill>
              </a:rPr>
              <a:t>Data distribution under the general assumption </a:t>
            </a:r>
          </a:p>
          <a:p>
            <a:pPr algn="ctr" eaLnBrk="1" hangingPunct="1"/>
            <a:endParaRPr lang="en-US" altLang="zh-CN" sz="1800" dirty="0">
              <a:solidFill>
                <a:srgbClr val="000000"/>
              </a:solidFill>
            </a:endParaRPr>
          </a:p>
          <a:p>
            <a:pPr algn="ctr" eaLnBrk="1" hangingPunct="1"/>
            <a:r>
              <a:rPr lang="zh-CN" altLang="en-US" sz="18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067" name="圆角矩形 1066">
            <a:extLst>
              <a:ext uri="{FF2B5EF4-FFF2-40B4-BE49-F238E27FC236}">
                <a16:creationId xmlns:a16="http://schemas.microsoft.com/office/drawing/2014/main" id="{7B59BFB4-30B8-4272-3A45-41D952C05F4E}"/>
              </a:ext>
            </a:extLst>
          </p:cNvPr>
          <p:cNvSpPr/>
          <p:nvPr/>
        </p:nvSpPr>
        <p:spPr>
          <a:xfrm>
            <a:off x="96106" y="18212015"/>
            <a:ext cx="5259947" cy="1220077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9" name="文本框 39">
            <a:extLst>
              <a:ext uri="{FF2B5EF4-FFF2-40B4-BE49-F238E27FC236}">
                <a16:creationId xmlns:a16="http://schemas.microsoft.com/office/drawing/2014/main" id="{94D919EB-5DE4-639E-DB1B-E3E4867DD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7123" y="19694378"/>
            <a:ext cx="540166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" altLang="zh-CN" sz="2000" dirty="0">
                <a:solidFill>
                  <a:srgbClr val="000000"/>
                </a:solidFill>
              </a:rPr>
              <a:t>DF resides within a space spanned by an infinite outer product basis of score and data.</a:t>
            </a:r>
          </a:p>
          <a:p>
            <a:pPr algn="ctr" eaLnBrk="1" hangingPunct="1"/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070" name="右箭头 1069">
            <a:extLst>
              <a:ext uri="{FF2B5EF4-FFF2-40B4-BE49-F238E27FC236}">
                <a16:creationId xmlns:a16="http://schemas.microsoft.com/office/drawing/2014/main" id="{B25F4987-2440-F986-EB24-F400D8EEB4D1}"/>
              </a:ext>
            </a:extLst>
          </p:cNvPr>
          <p:cNvSpPr/>
          <p:nvPr/>
        </p:nvSpPr>
        <p:spPr>
          <a:xfrm>
            <a:off x="1865888" y="20486426"/>
            <a:ext cx="1553289" cy="23597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072" name="图片 1071">
            <a:extLst>
              <a:ext uri="{FF2B5EF4-FFF2-40B4-BE49-F238E27FC236}">
                <a16:creationId xmlns:a16="http://schemas.microsoft.com/office/drawing/2014/main" id="{86866665-1054-99B0-670E-DE234811E99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4183" y="18666228"/>
            <a:ext cx="4076700" cy="558800"/>
          </a:xfrm>
          <a:prstGeom prst="rect">
            <a:avLst/>
          </a:prstGeom>
        </p:spPr>
      </p:pic>
      <p:sp>
        <p:nvSpPr>
          <p:cNvPr id="1073" name="右箭头 1072">
            <a:extLst>
              <a:ext uri="{FF2B5EF4-FFF2-40B4-BE49-F238E27FC236}">
                <a16:creationId xmlns:a16="http://schemas.microsoft.com/office/drawing/2014/main" id="{B84D1156-E173-C297-6733-25A824321B37}"/>
              </a:ext>
            </a:extLst>
          </p:cNvPr>
          <p:cNvSpPr/>
          <p:nvPr/>
        </p:nvSpPr>
        <p:spPr>
          <a:xfrm>
            <a:off x="2015631" y="15925720"/>
            <a:ext cx="1553289" cy="23597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076" name="直线箭头连接符 1075">
            <a:extLst>
              <a:ext uri="{FF2B5EF4-FFF2-40B4-BE49-F238E27FC236}">
                <a16:creationId xmlns:a16="http://schemas.microsoft.com/office/drawing/2014/main" id="{FA4EE2A8-8E97-F565-8EFF-419255D9F856}"/>
              </a:ext>
            </a:extLst>
          </p:cNvPr>
          <p:cNvCxnSpPr>
            <a:cxnSpLocks/>
          </p:cNvCxnSpPr>
          <p:nvPr/>
        </p:nvCxnSpPr>
        <p:spPr>
          <a:xfrm>
            <a:off x="19862897" y="5403807"/>
            <a:ext cx="0" cy="23973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" name="文本框 39">
            <a:extLst>
              <a:ext uri="{FF2B5EF4-FFF2-40B4-BE49-F238E27FC236}">
                <a16:creationId xmlns:a16="http://schemas.microsoft.com/office/drawing/2014/main" id="{B8F09A65-7579-7EBF-1754-4310B829E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24676" y="5610844"/>
            <a:ext cx="276357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We</a:t>
            </a:r>
            <a:r>
              <a:rPr lang="zh-CN" altLang="en-US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need</a:t>
            </a:r>
            <a:r>
              <a:rPr lang="zh-CN" altLang="en-US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to</a:t>
            </a:r>
            <a:r>
              <a:rPr lang="zh-CN" altLang="en-US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access</a:t>
            </a:r>
            <a:r>
              <a:rPr lang="zh-CN" altLang="en-US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the</a:t>
            </a:r>
            <a:r>
              <a:rPr lang="zh-CN" altLang="en-US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trace</a:t>
            </a:r>
            <a:r>
              <a:rPr lang="zh-CN" altLang="en-US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of</a:t>
            </a:r>
            <a:r>
              <a:rPr lang="zh-CN" altLang="en-US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diffusion</a:t>
            </a:r>
            <a:r>
              <a:rPr lang="zh-CN" altLang="en-US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Fisher!</a:t>
            </a:r>
            <a:endParaRPr lang="zh-CN" altLang="en-US" sz="160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sp>
        <p:nvSpPr>
          <p:cNvPr id="1083" name="TextBox 39">
            <a:extLst>
              <a:ext uri="{FF2B5EF4-FFF2-40B4-BE49-F238E27FC236}">
                <a16:creationId xmlns:a16="http://schemas.microsoft.com/office/drawing/2014/main" id="{B1A5A158-6BB3-4FA3-E738-8CCC67EB3F02}"/>
              </a:ext>
            </a:extLst>
          </p:cNvPr>
          <p:cNvSpPr txBox="1"/>
          <p:nvPr/>
        </p:nvSpPr>
        <p:spPr>
          <a:xfrm>
            <a:off x="11534244" y="6250801"/>
            <a:ext cx="5711763" cy="12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" altLang="zh-CN" dirty="0"/>
              <a:t>The current VJP must iterate through each dimension</a:t>
            </a:r>
            <a:r>
              <a:rPr lang="zh-CN" altLang="en-US" dirty="0"/>
              <a:t> </a:t>
            </a:r>
            <a:r>
              <a:rPr lang="en" altLang="zh-CN" dirty="0"/>
              <a:t>to compute the individual elements on the diagonal, and</a:t>
            </a:r>
            <a:r>
              <a:rPr lang="zh-CN" altLang="en-US" dirty="0"/>
              <a:t> </a:t>
            </a:r>
            <a:r>
              <a:rPr lang="en" altLang="zh-CN" dirty="0"/>
              <a:t>then sum them up</a:t>
            </a:r>
            <a:r>
              <a:rPr lang="en-US" altLang="zh-CN" dirty="0"/>
              <a:t>:</a:t>
            </a:r>
            <a:endParaRPr lang="en" altLang="zh-CN" dirty="0"/>
          </a:p>
        </p:txBody>
      </p:sp>
      <p:pic>
        <p:nvPicPr>
          <p:cNvPr id="1084" name="图片 1083">
            <a:extLst>
              <a:ext uri="{FF2B5EF4-FFF2-40B4-BE49-F238E27FC236}">
                <a16:creationId xmlns:a16="http://schemas.microsoft.com/office/drawing/2014/main" id="{090BA475-93DC-CC52-F0E5-DC885A2A82B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353134" y="6328894"/>
            <a:ext cx="4419600" cy="76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85" name="文本框 39">
                <a:extLst>
                  <a:ext uri="{FF2B5EF4-FFF2-40B4-BE49-F238E27FC236}">
                    <a16:creationId xmlns:a16="http://schemas.microsoft.com/office/drawing/2014/main" id="{7FDFB388-AE8D-05E2-AEB8-14C095ED76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035272" y="7132325"/>
                <a:ext cx="359673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3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/>
                <a:r>
                  <a:rPr lang="en-US" altLang="zh-CN" sz="1600" dirty="0">
                    <a:solidFill>
                      <a:srgbClr val="000000"/>
                    </a:solidFill>
                    <a:latin typeface="Comic Sans MS" panose="030F0902030302020204" pitchFamily="66" charset="0"/>
                  </a:rPr>
                  <a:t>A time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Comic Sans MS" panose="030F0902030302020204" pitchFamily="66" charset="0"/>
                  </a:rPr>
                  <a:t> 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Comic Sans MS" panose="030F0902030302020204" pitchFamily="66" charset="0"/>
                  </a:rPr>
                  <a:t>complexity of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Comic Sans MS" panose="030F09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𝒪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>
                  <a:solidFill>
                    <a:srgbClr val="000000"/>
                  </a:solidFill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1085" name="文本框 39">
                <a:extLst>
                  <a:ext uri="{FF2B5EF4-FFF2-40B4-BE49-F238E27FC236}">
                    <a16:creationId xmlns:a16="http://schemas.microsoft.com/office/drawing/2014/main" id="{7FDFB388-AE8D-05E2-AEB8-14C095ED7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35272" y="7132325"/>
                <a:ext cx="3596732" cy="338554"/>
              </a:xfrm>
              <a:prstGeom prst="rect">
                <a:avLst/>
              </a:prstGeom>
              <a:blipFill>
                <a:blip r:embed="rId23"/>
                <a:stretch>
                  <a:fillRect t="-3571" b="-1785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7" name="圆角矩形 1086">
            <a:extLst>
              <a:ext uri="{FF2B5EF4-FFF2-40B4-BE49-F238E27FC236}">
                <a16:creationId xmlns:a16="http://schemas.microsoft.com/office/drawing/2014/main" id="{892280CE-67D7-2F11-FB9D-ED449D1BCCE4}"/>
              </a:ext>
            </a:extLst>
          </p:cNvPr>
          <p:cNvSpPr/>
          <p:nvPr/>
        </p:nvSpPr>
        <p:spPr>
          <a:xfrm>
            <a:off x="14417805" y="10262880"/>
            <a:ext cx="1111593" cy="719326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8" name="圆角矩形 1087">
            <a:extLst>
              <a:ext uri="{FF2B5EF4-FFF2-40B4-BE49-F238E27FC236}">
                <a16:creationId xmlns:a16="http://schemas.microsoft.com/office/drawing/2014/main" id="{454DF689-4572-7187-E186-E4020EC1476C}"/>
              </a:ext>
            </a:extLst>
          </p:cNvPr>
          <p:cNvSpPr/>
          <p:nvPr/>
        </p:nvSpPr>
        <p:spPr>
          <a:xfrm>
            <a:off x="15696625" y="10262880"/>
            <a:ext cx="1101408" cy="733814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89" name="肘形连接符 1088">
            <a:extLst>
              <a:ext uri="{FF2B5EF4-FFF2-40B4-BE49-F238E27FC236}">
                <a16:creationId xmlns:a16="http://schemas.microsoft.com/office/drawing/2014/main" id="{9CA3220A-82E2-1757-F2AC-DBBE39BA31E3}"/>
              </a:ext>
            </a:extLst>
          </p:cNvPr>
          <p:cNvCxnSpPr>
            <a:cxnSpLocks/>
          </p:cNvCxnSpPr>
          <p:nvPr/>
        </p:nvCxnSpPr>
        <p:spPr>
          <a:xfrm flipV="1">
            <a:off x="14882739" y="9797251"/>
            <a:ext cx="2590969" cy="455082"/>
          </a:xfrm>
          <a:prstGeom prst="bentConnector3">
            <a:avLst>
              <a:gd name="adj1" fmla="val 2282"/>
            </a:avLst>
          </a:prstGeom>
          <a:ln w="222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直线箭头连接符 1089">
            <a:extLst>
              <a:ext uri="{FF2B5EF4-FFF2-40B4-BE49-F238E27FC236}">
                <a16:creationId xmlns:a16="http://schemas.microsoft.com/office/drawing/2014/main" id="{A3626B09-214E-5E2E-4B02-FC576CF8D028}"/>
              </a:ext>
            </a:extLst>
          </p:cNvPr>
          <p:cNvCxnSpPr>
            <a:cxnSpLocks/>
          </p:cNvCxnSpPr>
          <p:nvPr/>
        </p:nvCxnSpPr>
        <p:spPr>
          <a:xfrm>
            <a:off x="16191488" y="10982206"/>
            <a:ext cx="0" cy="473039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文本框 39">
            <a:extLst>
              <a:ext uri="{FF2B5EF4-FFF2-40B4-BE49-F238E27FC236}">
                <a16:creationId xmlns:a16="http://schemas.microsoft.com/office/drawing/2014/main" id="{A8AD7382-0E48-F562-37D4-36BAA0934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91823" y="8438839"/>
            <a:ext cx="26971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000000"/>
                </a:solidFill>
                <a:latin typeface="Comic Sans MS" panose="030F0902030302020204" pitchFamily="66" charset="0"/>
              </a:rPr>
              <a:t>Learned</a:t>
            </a:r>
            <a:r>
              <a:rPr lang="zh-CN" altLang="en-US" sz="14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mic Sans MS" panose="030F0902030302020204" pitchFamily="66" charset="0"/>
              </a:rPr>
              <a:t>via</a:t>
            </a:r>
            <a:r>
              <a:rPr lang="zh-CN" altLang="en-US" sz="14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mic Sans MS" panose="030F0902030302020204" pitchFamily="66" charset="0"/>
              </a:rPr>
              <a:t>a</a:t>
            </a:r>
            <a:r>
              <a:rPr lang="zh-CN" altLang="en-US" sz="14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mic Sans MS" panose="030F0902030302020204" pitchFamily="66" charset="0"/>
              </a:rPr>
              <a:t>trace</a:t>
            </a:r>
            <a:r>
              <a:rPr lang="zh-CN" altLang="en-US" sz="14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mic Sans MS" panose="030F0902030302020204" pitchFamily="66" charset="0"/>
              </a:rPr>
              <a:t>network</a:t>
            </a:r>
            <a:endParaRPr lang="zh-CN" altLang="en-US" sz="140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pic>
        <p:nvPicPr>
          <p:cNvPr id="1092" name="图片 1091">
            <a:extLst>
              <a:ext uri="{FF2B5EF4-FFF2-40B4-BE49-F238E27FC236}">
                <a16:creationId xmlns:a16="http://schemas.microsoft.com/office/drawing/2014/main" id="{1BF0D59F-1FBA-B6A7-085F-AEA97F6AF49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7552673" y="8707129"/>
            <a:ext cx="4686378" cy="2597131"/>
          </a:xfrm>
          <a:prstGeom prst="rect">
            <a:avLst/>
          </a:prstGeom>
        </p:spPr>
      </p:pic>
      <p:pic>
        <p:nvPicPr>
          <p:cNvPr id="1093" name="图片 1092">
            <a:extLst>
              <a:ext uri="{FF2B5EF4-FFF2-40B4-BE49-F238E27FC236}">
                <a16:creationId xmlns:a16="http://schemas.microsoft.com/office/drawing/2014/main" id="{0A1CA31F-7F1F-A4C8-75B6-6B0B224A839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773251" y="11318081"/>
            <a:ext cx="3894297" cy="862019"/>
          </a:xfrm>
          <a:prstGeom prst="rect">
            <a:avLst/>
          </a:prstGeom>
        </p:spPr>
      </p:pic>
      <p:sp>
        <p:nvSpPr>
          <p:cNvPr id="1094" name="文本框 39">
            <a:extLst>
              <a:ext uri="{FF2B5EF4-FFF2-40B4-BE49-F238E27FC236}">
                <a16:creationId xmlns:a16="http://schemas.microsoft.com/office/drawing/2014/main" id="{A70313D2-5E0A-D798-2C98-A36F9CE67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5425" y="11184391"/>
            <a:ext cx="329000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400" dirty="0">
                <a:solidFill>
                  <a:srgbClr val="000000"/>
                </a:solidFill>
                <a:latin typeface="Comic Sans MS" panose="030F0902030302020204" pitchFamily="66" charset="0"/>
              </a:rPr>
              <a:t>Approximated</a:t>
            </a:r>
            <a:r>
              <a:rPr lang="zh-CN" altLang="en-US" sz="14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mic Sans MS" panose="030F0902030302020204" pitchFamily="66" charset="0"/>
              </a:rPr>
              <a:t>via</a:t>
            </a:r>
            <a:r>
              <a:rPr lang="zh-CN" altLang="en-US" sz="14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mic Sans MS" panose="030F0902030302020204" pitchFamily="66" charset="0"/>
              </a:rPr>
              <a:t>learned</a:t>
            </a:r>
            <a:r>
              <a:rPr lang="zh-CN" altLang="en-US" sz="14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Comic Sans MS" panose="030F0902030302020204" pitchFamily="66" charset="0"/>
              </a:rPr>
              <a:t>score</a:t>
            </a:r>
            <a:endParaRPr lang="zh-CN" altLang="en-US" sz="140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pic>
        <p:nvPicPr>
          <p:cNvPr id="1095" name="图片 1094">
            <a:extLst>
              <a:ext uri="{FF2B5EF4-FFF2-40B4-BE49-F238E27FC236}">
                <a16:creationId xmlns:a16="http://schemas.microsoft.com/office/drawing/2014/main" id="{7D3F5900-9274-A5C8-59F6-3E5CCA4BA35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520297" y="11469525"/>
            <a:ext cx="4054481" cy="1021773"/>
          </a:xfrm>
          <a:prstGeom prst="rect">
            <a:avLst/>
          </a:prstGeom>
        </p:spPr>
      </p:pic>
      <p:sp>
        <p:nvSpPr>
          <p:cNvPr id="1104" name="TextBox 39">
            <a:extLst>
              <a:ext uri="{FF2B5EF4-FFF2-40B4-BE49-F238E27FC236}">
                <a16:creationId xmlns:a16="http://schemas.microsoft.com/office/drawing/2014/main" id="{C7E30B0D-57CA-7453-0949-D9B386D28FB2}"/>
              </a:ext>
            </a:extLst>
          </p:cNvPr>
          <p:cNvSpPr txBox="1"/>
          <p:nvPr/>
        </p:nvSpPr>
        <p:spPr>
          <a:xfrm>
            <a:off x="11758053" y="7531158"/>
            <a:ext cx="9988640" cy="83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We propose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DF-Trace Matching </a:t>
            </a:r>
            <a:r>
              <a:rPr lang="en-US" altLang="zh-CN" dirty="0"/>
              <a:t>method to directly obtain the analytical form of the trave of diffusion Fisher and train a network to match it.</a:t>
            </a:r>
            <a:endParaRPr lang="en" altLang="zh-CN" dirty="0"/>
          </a:p>
        </p:txBody>
      </p:sp>
      <p:sp>
        <p:nvSpPr>
          <p:cNvPr id="1105" name="圆角矩形 1104">
            <a:extLst>
              <a:ext uri="{FF2B5EF4-FFF2-40B4-BE49-F238E27FC236}">
                <a16:creationId xmlns:a16="http://schemas.microsoft.com/office/drawing/2014/main" id="{F1B86914-9984-8942-720A-39D3E0E69F87}"/>
              </a:ext>
            </a:extLst>
          </p:cNvPr>
          <p:cNvSpPr/>
          <p:nvPr/>
        </p:nvSpPr>
        <p:spPr>
          <a:xfrm>
            <a:off x="11548227" y="8465230"/>
            <a:ext cx="11024696" cy="4090366"/>
          </a:xfrm>
          <a:prstGeom prst="roundRect">
            <a:avLst/>
          </a:prstGeom>
          <a:noFill/>
          <a:ln w="44450">
            <a:solidFill>
              <a:schemeClr val="accent6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06" name="图片 1105">
            <a:extLst>
              <a:ext uri="{FF2B5EF4-FFF2-40B4-BE49-F238E27FC236}">
                <a16:creationId xmlns:a16="http://schemas.microsoft.com/office/drawing/2014/main" id="{A851881C-C07B-1496-3974-931E2FB957D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6039578" y="12740348"/>
            <a:ext cx="6533345" cy="3597962"/>
          </a:xfrm>
          <a:prstGeom prst="rect">
            <a:avLst/>
          </a:prstGeom>
        </p:spPr>
      </p:pic>
      <p:sp>
        <p:nvSpPr>
          <p:cNvPr id="1107" name="TextBox 54">
            <a:extLst>
              <a:ext uri="{FF2B5EF4-FFF2-40B4-BE49-F238E27FC236}">
                <a16:creationId xmlns:a16="http://schemas.microsoft.com/office/drawing/2014/main" id="{6341A9F0-6272-9F3A-D8C8-829E34CA3333}"/>
              </a:ext>
            </a:extLst>
          </p:cNvPr>
          <p:cNvSpPr txBox="1"/>
          <p:nvPr/>
        </p:nvSpPr>
        <p:spPr>
          <a:xfrm>
            <a:off x="16081822" y="16388857"/>
            <a:ext cx="6577700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" altLang="zh-CN" dirty="0"/>
              <a:t>Our DF-TM method facilitates the effective evaluation of the NLL of generated samples with varying seeds. It can be demonstrated that a lower NLL signifies a region of higher possibility, thereby consistently indicating superior image quality.</a:t>
            </a:r>
            <a:endParaRPr dirty="0"/>
          </a:p>
        </p:txBody>
      </p:sp>
      <p:pic>
        <p:nvPicPr>
          <p:cNvPr id="1108" name="图片 1107">
            <a:extLst>
              <a:ext uri="{FF2B5EF4-FFF2-40B4-BE49-F238E27FC236}">
                <a16:creationId xmlns:a16="http://schemas.microsoft.com/office/drawing/2014/main" id="{234B5AA1-8BE8-9A26-53CB-602BFE3D787D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562027" y="12723829"/>
            <a:ext cx="4519795" cy="1710818"/>
          </a:xfrm>
          <a:prstGeom prst="rect">
            <a:avLst/>
          </a:prstGeom>
        </p:spPr>
      </p:pic>
      <p:sp>
        <p:nvSpPr>
          <p:cNvPr id="1109" name="TextBox 54">
            <a:extLst>
              <a:ext uri="{FF2B5EF4-FFF2-40B4-BE49-F238E27FC236}">
                <a16:creationId xmlns:a16="http://schemas.microsoft.com/office/drawing/2014/main" id="{E913B5B2-B245-FFC1-56C9-89E76BA42B3F}"/>
              </a:ext>
            </a:extLst>
          </p:cNvPr>
          <p:cNvSpPr txBox="1"/>
          <p:nvPr/>
        </p:nvSpPr>
        <p:spPr>
          <a:xfrm>
            <a:off x="11497138" y="14385599"/>
            <a:ext cx="4912527" cy="89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" altLang="zh-CN" dirty="0"/>
              <a:t>(a) The training loss of DF-TM for SD-1.5 and SD2base. It demonstrates commendable convergence behavior. (b)The trade-off curve of NLL and Clip score of SD-1.5 and SD-2base across various guidance scales in [1.5, 2.5, ..., 12.5, 13.5]</a:t>
            </a:r>
            <a:endParaRPr dirty="0"/>
          </a:p>
        </p:txBody>
      </p:sp>
      <p:pic>
        <p:nvPicPr>
          <p:cNvPr id="1110" name="图片 1109">
            <a:extLst>
              <a:ext uri="{FF2B5EF4-FFF2-40B4-BE49-F238E27FC236}">
                <a16:creationId xmlns:a16="http://schemas.microsoft.com/office/drawing/2014/main" id="{15324DAC-CDD4-588D-08F5-62F2DF14DB7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546625" y="15346006"/>
            <a:ext cx="4545858" cy="798297"/>
          </a:xfrm>
          <a:prstGeom prst="rect">
            <a:avLst/>
          </a:prstGeom>
        </p:spPr>
      </p:pic>
      <p:sp>
        <p:nvSpPr>
          <p:cNvPr id="1111" name="TextBox 54">
            <a:extLst>
              <a:ext uri="{FF2B5EF4-FFF2-40B4-BE49-F238E27FC236}">
                <a16:creationId xmlns:a16="http://schemas.microsoft.com/office/drawing/2014/main" id="{67815155-96D8-5ECD-5329-E82BC5F1A774}"/>
              </a:ext>
            </a:extLst>
          </p:cNvPr>
          <p:cNvSpPr txBox="1"/>
          <p:nvPr/>
        </p:nvSpPr>
        <p:spPr>
          <a:xfrm>
            <a:off x="11393658" y="16214838"/>
            <a:ext cx="4595345" cy="892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" altLang="zh-CN" dirty="0"/>
              <a:t>Comparison of the VJP method and our DF-TM in terms of the diffusion Fisher trace evaluation error across different timesteps. The error is evaluated on the 2-D chessboard data with the VE schedule.</a:t>
            </a:r>
            <a:endParaRPr dirty="0"/>
          </a:p>
        </p:txBody>
      </p:sp>
      <p:sp>
        <p:nvSpPr>
          <p:cNvPr id="1112" name="TextBox 39">
            <a:extLst>
              <a:ext uri="{FF2B5EF4-FFF2-40B4-BE49-F238E27FC236}">
                <a16:creationId xmlns:a16="http://schemas.microsoft.com/office/drawing/2014/main" id="{A6D9FEAB-513D-5D94-08EA-67052DB898FD}"/>
              </a:ext>
            </a:extLst>
          </p:cNvPr>
          <p:cNvSpPr txBox="1"/>
          <p:nvPr/>
        </p:nvSpPr>
        <p:spPr>
          <a:xfrm>
            <a:off x="11660303" y="17877741"/>
            <a:ext cx="5711763" cy="83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When doing adjoint ODE, we need to access the matrix multiplication of the diffusion Fisher:</a:t>
            </a:r>
          </a:p>
        </p:txBody>
      </p:sp>
      <p:pic>
        <p:nvPicPr>
          <p:cNvPr id="1113" name="图片 1112">
            <a:extLst>
              <a:ext uri="{FF2B5EF4-FFF2-40B4-BE49-F238E27FC236}">
                <a16:creationId xmlns:a16="http://schemas.microsoft.com/office/drawing/2014/main" id="{885DC5FC-DA07-DAB4-DF86-97956FFE0EEE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8116887" y="17143751"/>
            <a:ext cx="2955402" cy="1032218"/>
          </a:xfrm>
          <a:prstGeom prst="rect">
            <a:avLst/>
          </a:prstGeom>
        </p:spPr>
      </p:pic>
      <p:sp>
        <p:nvSpPr>
          <p:cNvPr id="1114" name="文本框 39">
            <a:extLst>
              <a:ext uri="{FF2B5EF4-FFF2-40B4-BE49-F238E27FC236}">
                <a16:creationId xmlns:a16="http://schemas.microsoft.com/office/drawing/2014/main" id="{208FAFB3-B7CB-D551-405C-C39A12DE6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7957" y="18230594"/>
            <a:ext cx="422006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/>
            <a:r>
              <a:rPr lang="en-US" altLang="zh-CN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The current</a:t>
            </a:r>
            <a:r>
              <a:rPr lang="zh-CN" altLang="en-US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method</a:t>
            </a:r>
            <a:r>
              <a:rPr lang="zh-CN" altLang="en-US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mainly</a:t>
            </a:r>
            <a:r>
              <a:rPr lang="zh-CN" altLang="en-US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uses</a:t>
            </a:r>
            <a:r>
              <a:rPr lang="zh-CN" altLang="en-US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the VJP-based</a:t>
            </a:r>
            <a:r>
              <a:rPr lang="zh-CN" altLang="en-US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method,</a:t>
            </a:r>
            <a:r>
              <a:rPr lang="zh-CN" altLang="en-US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which</a:t>
            </a:r>
            <a:r>
              <a:rPr lang="zh-CN" altLang="en-US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needs</a:t>
            </a:r>
            <a:r>
              <a:rPr lang="zh-CN" altLang="en-US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mic Sans MS" panose="030F0902030302020204" pitchFamily="66" charset="0"/>
              </a:rPr>
              <a:t>time-consuming</a:t>
            </a:r>
            <a:r>
              <a:rPr lang="zh-CN" altLang="en-US" sz="1600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mic Sans MS" panose="030F0902030302020204" pitchFamily="66" charset="0"/>
              </a:rPr>
              <a:t>auto-differentiation</a:t>
            </a:r>
            <a:r>
              <a:rPr lang="en-US" altLang="zh-CN" sz="1600" dirty="0">
                <a:solidFill>
                  <a:srgbClr val="000000"/>
                </a:solidFill>
                <a:latin typeface="Comic Sans MS" panose="030F0902030302020204" pitchFamily="66" charset="0"/>
              </a:rPr>
              <a:t>.</a:t>
            </a:r>
            <a:endParaRPr lang="zh-CN" altLang="en-US" sz="1600" dirty="0">
              <a:solidFill>
                <a:srgbClr val="000000"/>
              </a:solidFill>
              <a:latin typeface="Comic Sans MS" panose="030F0902030302020204" pitchFamily="66" charset="0"/>
            </a:endParaRPr>
          </a:p>
        </p:txBody>
      </p:sp>
      <p:pic>
        <p:nvPicPr>
          <p:cNvPr id="1115" name="图片 1114">
            <a:extLst>
              <a:ext uri="{FF2B5EF4-FFF2-40B4-BE49-F238E27FC236}">
                <a16:creationId xmlns:a16="http://schemas.microsoft.com/office/drawing/2014/main" id="{F5860DA3-21D7-A533-B762-4B0C964F6EA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7454023" y="19176057"/>
            <a:ext cx="4980951" cy="2358668"/>
          </a:xfrm>
          <a:prstGeom prst="rect">
            <a:avLst/>
          </a:prstGeom>
        </p:spPr>
      </p:pic>
      <p:sp>
        <p:nvSpPr>
          <p:cNvPr id="1116" name="TextBox 39">
            <a:extLst>
              <a:ext uri="{FF2B5EF4-FFF2-40B4-BE49-F238E27FC236}">
                <a16:creationId xmlns:a16="http://schemas.microsoft.com/office/drawing/2014/main" id="{0F001F08-CD65-20D4-C9C6-C66EDC463BFF}"/>
              </a:ext>
            </a:extLst>
          </p:cNvPr>
          <p:cNvSpPr txBox="1"/>
          <p:nvPr/>
        </p:nvSpPr>
        <p:spPr>
          <a:xfrm>
            <a:off x="11556393" y="19424089"/>
            <a:ext cx="5711763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Our DF-EA method utilize the endpoint sample x0 to approximate the diffusion Fisher matrix-multiplication operation. The formulation for DF-EA in the adjoint ODE is as follows: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9F60DA-BAE9-BF6D-7638-40433F94F20B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2779875" y="3543721"/>
            <a:ext cx="4463349" cy="19611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6A8904-88E0-6B4A-C506-D04DD45CB4A6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27530521" y="3543721"/>
            <a:ext cx="4463348" cy="189807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17218C3-C425-0F0A-924E-317022D966C3}"/>
              </a:ext>
            </a:extLst>
          </p:cNvPr>
          <p:cNvPicPr>
            <a:picLocks noChangeAspect="1"/>
          </p:cNvPicPr>
          <p:nvPr/>
        </p:nvPicPr>
        <p:blipFill>
          <a:blip r:embed="rId34"/>
          <a:srcRect b="9694"/>
          <a:stretch/>
        </p:blipFill>
        <p:spPr>
          <a:xfrm>
            <a:off x="23625036" y="6044453"/>
            <a:ext cx="7810970" cy="39792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9D0F8E-1D5F-89F8-1806-218864251DF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22822915" y="12319750"/>
            <a:ext cx="4535567" cy="4018560"/>
          </a:xfrm>
          <a:prstGeom prst="rect">
            <a:avLst/>
          </a:prstGeom>
        </p:spPr>
      </p:pic>
      <p:sp>
        <p:nvSpPr>
          <p:cNvPr id="11" name="TextBox 39">
            <a:extLst>
              <a:ext uri="{FF2B5EF4-FFF2-40B4-BE49-F238E27FC236}">
                <a16:creationId xmlns:a16="http://schemas.microsoft.com/office/drawing/2014/main" id="{146D2075-6799-3CD1-C135-06C11E103448}"/>
              </a:ext>
            </a:extLst>
          </p:cNvPr>
          <p:cNvSpPr txBox="1"/>
          <p:nvPr/>
        </p:nvSpPr>
        <p:spPr>
          <a:xfrm>
            <a:off x="22872778" y="11238765"/>
            <a:ext cx="9864306" cy="12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We first derive a corollary for the </a:t>
            </a:r>
            <a:r>
              <a:rPr lang="en-US" altLang="zh-CN" b="1" dirty="0"/>
              <a:t>optimal transport property </a:t>
            </a:r>
            <a:r>
              <a:rPr lang="en-US" altLang="zh-CN" dirty="0"/>
              <a:t>of the diffusion-ODE deduced map. Subsequently, we design the DF OT method based on the corollary.</a:t>
            </a:r>
          </a:p>
          <a:p>
            <a:endParaRPr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D608400-71F4-46A7-D68B-6458F7FCC92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27432674" y="12679508"/>
            <a:ext cx="5402329" cy="2911029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2DD54E6-F6DC-8439-D730-D16E47997A95}"/>
              </a:ext>
            </a:extLst>
          </p:cNvPr>
          <p:cNvPicPr>
            <a:picLocks noChangeAspect="1"/>
          </p:cNvPicPr>
          <p:nvPr/>
        </p:nvPicPr>
        <p:blipFill>
          <a:blip r:embed="rId37"/>
          <a:srcRect b="24973"/>
          <a:stretch/>
        </p:blipFill>
        <p:spPr>
          <a:xfrm>
            <a:off x="24165179" y="18539700"/>
            <a:ext cx="6548104" cy="2396207"/>
          </a:xfrm>
          <a:prstGeom prst="rect">
            <a:avLst/>
          </a:prstGeom>
        </p:spPr>
      </p:pic>
      <p:sp>
        <p:nvSpPr>
          <p:cNvPr id="24" name="TextBox 39">
            <a:extLst>
              <a:ext uri="{FF2B5EF4-FFF2-40B4-BE49-F238E27FC236}">
                <a16:creationId xmlns:a16="http://schemas.microsoft.com/office/drawing/2014/main" id="{938525E6-6F11-D92D-47CE-872A87883449}"/>
              </a:ext>
            </a:extLst>
          </p:cNvPr>
          <p:cNvSpPr txBox="1"/>
          <p:nvPr/>
        </p:nvSpPr>
        <p:spPr>
          <a:xfrm>
            <a:off x="22872778" y="16722727"/>
            <a:ext cx="9864306" cy="2309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sz="2000" dirty="0"/>
              <a:t>Our numerical experiments indicate that for all commonly employed noise schedules, including VE, VP, sub-VP, and EDM, the diffusion ODE map exhibits the OT property when the initial data follows a single Gaussian distribution or has an affine form. Conversely, it does not show this property when the initial data is non-affine.</a:t>
            </a:r>
          </a:p>
          <a:p>
            <a:endParaRPr lang="en-US" altLang="zh-CN" sz="2000" dirty="0"/>
          </a:p>
          <a:p>
            <a:endParaRPr sz="2000" dirty="0"/>
          </a:p>
        </p:txBody>
      </p:sp>
      <p:sp>
        <p:nvSpPr>
          <p:cNvPr id="38" name="TextBox 54">
            <a:extLst>
              <a:ext uri="{FF2B5EF4-FFF2-40B4-BE49-F238E27FC236}">
                <a16:creationId xmlns:a16="http://schemas.microsoft.com/office/drawing/2014/main" id="{F75C5B77-2099-4E45-F628-AB069FDA11AC}"/>
              </a:ext>
            </a:extLst>
          </p:cNvPr>
          <p:cNvSpPr txBox="1"/>
          <p:nvPr/>
        </p:nvSpPr>
        <p:spPr>
          <a:xfrm>
            <a:off x="23066955" y="21099851"/>
            <a:ext cx="8852303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2. Comparison of numerical OT verification results of four</a:t>
            </a:r>
          </a:p>
          <a:p>
            <a:r>
              <a:rPr lang="en-US" altLang="zh-CN" dirty="0"/>
              <a:t>commonly used noise schedulers with different initial data.</a:t>
            </a:r>
            <a:r>
              <a:rPr lang="en" altLang="zh-CN" dirty="0"/>
              <a:t>.</a:t>
            </a:r>
            <a:endParaRPr dirty="0"/>
          </a:p>
        </p:txBody>
      </p:sp>
      <p:sp>
        <p:nvSpPr>
          <p:cNvPr id="39" name="TextBox 54">
            <a:extLst>
              <a:ext uri="{FF2B5EF4-FFF2-40B4-BE49-F238E27FC236}">
                <a16:creationId xmlns:a16="http://schemas.microsoft.com/office/drawing/2014/main" id="{385E988E-3282-C391-2594-B354FB03C0E4}"/>
              </a:ext>
            </a:extLst>
          </p:cNvPr>
          <p:cNvSpPr txBox="1"/>
          <p:nvPr/>
        </p:nvSpPr>
        <p:spPr>
          <a:xfrm>
            <a:off x="23306124" y="5478607"/>
            <a:ext cx="8852303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3.</a:t>
            </a:r>
            <a:r>
              <a:rPr lang="en" altLang="zh-CN" dirty="0"/>
              <a:t> Comparison between our DF method and the VJP method on adjoint guidance sampling across five objective scores: SAC/AVA aesthetic score, Pick-Score, clip loss, and Face ID loss. Notably, our DF consistently achieves superior scores with less time expenditure.</a:t>
            </a:r>
            <a:endParaRPr dirty="0"/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86C79CAC-754D-D883-E680-A1DF73EF7F01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24712631" y="675670"/>
            <a:ext cx="1664020" cy="164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341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766</Words>
  <Application>Microsoft Macintosh PowerPoint</Application>
  <PresentationFormat>自定义</PresentationFormat>
  <Paragraphs>39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Comic Sans MS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方懿康 王</cp:lastModifiedBy>
  <cp:revision>199</cp:revision>
  <dcterms:modified xsi:type="dcterms:W3CDTF">2025-07-11T09:31:18Z</dcterms:modified>
</cp:coreProperties>
</file>