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1E63"/>
    <a:srgbClr val="F6F0F8"/>
    <a:srgbClr val="F7E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77"/>
    <p:restoredTop sz="94615"/>
  </p:normalViewPr>
  <p:slideViewPr>
    <p:cSldViewPr snapToGrid="0" snapToObjects="1">
      <p:cViewPr>
        <p:scale>
          <a:sx n="40" d="100"/>
          <a:sy n="40" d="100"/>
        </p:scale>
        <p:origin x="192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857250" y="685800"/>
            <a:ext cx="51435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4400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图片 1064">
            <a:extLst>
              <a:ext uri="{FF2B5EF4-FFF2-40B4-BE49-F238E27FC236}">
                <a16:creationId xmlns:a16="http://schemas.microsoft.com/office/drawing/2014/main" id="{7797DAF7-6E91-144D-7CB5-0EF81B9B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6987" y="5733800"/>
            <a:ext cx="5662380" cy="3301679"/>
          </a:xfrm>
          <a:prstGeom prst="rect">
            <a:avLst/>
          </a:prstGeom>
        </p:spPr>
      </p:pic>
      <p:sp>
        <p:nvSpPr>
          <p:cNvPr id="30" name="TextBox 35"/>
          <p:cNvSpPr txBox="1"/>
          <p:nvPr/>
        </p:nvSpPr>
        <p:spPr>
          <a:xfrm>
            <a:off x="7728752" y="80257"/>
            <a:ext cx="17420218" cy="14465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r>
              <a:rPr lang="en" sz="4400" dirty="0"/>
              <a:t>Unleashing High-Quality Image Generation in Diffusion Sampling Using</a:t>
            </a:r>
            <a:r>
              <a:rPr lang="zh-CN" altLang="en-US" sz="4400" dirty="0"/>
              <a:t> </a:t>
            </a:r>
            <a:r>
              <a:rPr lang="en" sz="4400" dirty="0"/>
              <a:t>Second-Order Levenberg-Marquardt-Langevin</a:t>
            </a:r>
            <a:endParaRPr sz="4400" dirty="0"/>
          </a:p>
        </p:txBody>
      </p:sp>
      <p:sp>
        <p:nvSpPr>
          <p:cNvPr id="33" name="TextBox 38"/>
          <p:cNvSpPr txBox="1"/>
          <p:nvPr/>
        </p:nvSpPr>
        <p:spPr>
          <a:xfrm>
            <a:off x="3791385" y="3028722"/>
            <a:ext cx="385709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background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464728" y="3564632"/>
            <a:ext cx="10835034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The current</a:t>
            </a:r>
            <a:r>
              <a:rPr lang="zh-CN" altLang="en-US" dirty="0"/>
              <a:t> </a:t>
            </a:r>
            <a:r>
              <a:rPr lang="en-US" altLang="zh-CN" dirty="0"/>
              <a:t>deterministic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r>
              <a:rPr lang="zh-CN" altLang="en-US" dirty="0"/>
              <a:t> </a:t>
            </a:r>
            <a:r>
              <a:rPr lang="en-US" altLang="zh-CN" dirty="0"/>
              <a:t>methods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diffusion</a:t>
            </a:r>
            <a:r>
              <a:rPr lang="zh-CN" altLang="en-US" dirty="0"/>
              <a:t> </a:t>
            </a:r>
            <a:r>
              <a:rPr lang="en-US" altLang="zh-CN" dirty="0"/>
              <a:t>models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discretization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 PF-ODE, where the score is matched via a score network.</a:t>
            </a:r>
            <a:endParaRPr dirty="0"/>
          </a:p>
        </p:txBody>
      </p:sp>
      <p:sp>
        <p:nvSpPr>
          <p:cNvPr id="37" name="TextBox 43"/>
          <p:cNvSpPr txBox="1"/>
          <p:nvPr/>
        </p:nvSpPr>
        <p:spPr>
          <a:xfrm>
            <a:off x="11578560" y="10280899"/>
            <a:ext cx="10408278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Practical LML Diffusion Sampler</a:t>
            </a:r>
            <a:endParaRPr dirty="0"/>
          </a:p>
        </p:txBody>
      </p:sp>
      <p:sp>
        <p:nvSpPr>
          <p:cNvPr id="42" name="TextBox 51"/>
          <p:cNvSpPr txBox="1"/>
          <p:nvPr/>
        </p:nvSpPr>
        <p:spPr>
          <a:xfrm>
            <a:off x="22982466" y="2984046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Experiments</a:t>
            </a:r>
            <a:endParaRPr dirty="0"/>
          </a:p>
        </p:txBody>
      </p:sp>
      <p:sp>
        <p:nvSpPr>
          <p:cNvPr id="49" name="TextBox 61"/>
          <p:cNvSpPr txBox="1"/>
          <p:nvPr/>
        </p:nvSpPr>
        <p:spPr>
          <a:xfrm>
            <a:off x="23002656" y="21191029"/>
            <a:ext cx="9411908" cy="7364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b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sz="1800" dirty="0"/>
              <a:t>References </a:t>
            </a:r>
            <a:r>
              <a:rPr lang="en-US" altLang="zh-CN" sz="1800" dirty="0"/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  <a:defRPr sz="14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Dockhorn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Tim, Arash Vahdat, and Karsten Kreis. "Genie: Higher-order denoising diffusion solvers.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CN" dirty="0" err="1">
                <a:solidFill>
                  <a:srgbClr val="677B8C"/>
                </a:solidFill>
              </a:rPr>
              <a:t>NeurIPS</a:t>
            </a:r>
            <a:r>
              <a:rPr lang="zh-CN" altLang="en-US" dirty="0">
                <a:solidFill>
                  <a:srgbClr val="677B8C"/>
                </a:solidFill>
              </a:rPr>
              <a:t> </a:t>
            </a:r>
            <a:r>
              <a:rPr lang="en-US" altLang="zh-CN" dirty="0">
                <a:solidFill>
                  <a:srgbClr val="677B8C"/>
                </a:solidFill>
              </a:rPr>
              <a:t>2022</a:t>
            </a:r>
          </a:p>
        </p:txBody>
      </p:sp>
      <p:pic>
        <p:nvPicPr>
          <p:cNvPr id="1030" name="Picture 6" descr="浙江大学校标">
            <a:extLst>
              <a:ext uri="{FF2B5EF4-FFF2-40B4-BE49-F238E27FC236}">
                <a16:creationId xmlns:a16="http://schemas.microsoft.com/office/drawing/2014/main" id="{4343D733-F6A2-58E3-9476-F13B99FDF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225" y="322638"/>
            <a:ext cx="1529966" cy="15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94970A37-EA8C-AB51-76A9-F5A7D73F3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84347" y="539465"/>
            <a:ext cx="1141804" cy="1141804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A8A0815-143B-7802-E650-8D4458C4C217}"/>
              </a:ext>
            </a:extLst>
          </p:cNvPr>
          <p:cNvSpPr/>
          <p:nvPr/>
        </p:nvSpPr>
        <p:spPr>
          <a:xfrm>
            <a:off x="0" y="2846325"/>
            <a:ext cx="32918400" cy="149273"/>
          </a:xfrm>
          <a:prstGeom prst="rect">
            <a:avLst/>
          </a:prstGeom>
          <a:solidFill>
            <a:srgbClr val="9E1E63">
              <a:alpha val="16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C5C19E-A9CF-8665-D34F-E09B904F0E28}"/>
              </a:ext>
            </a:extLst>
          </p:cNvPr>
          <p:cNvSpPr/>
          <p:nvPr/>
        </p:nvSpPr>
        <p:spPr>
          <a:xfrm>
            <a:off x="11043879" y="2987601"/>
            <a:ext cx="109144" cy="18979203"/>
          </a:xfrm>
          <a:prstGeom prst="rect">
            <a:avLst/>
          </a:prstGeom>
          <a:solidFill>
            <a:srgbClr val="9E1E63">
              <a:alpha val="16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712CC4-9577-1BC9-8F1A-1472045D1E72}"/>
              </a:ext>
            </a:extLst>
          </p:cNvPr>
          <p:cNvSpPr/>
          <p:nvPr/>
        </p:nvSpPr>
        <p:spPr>
          <a:xfrm>
            <a:off x="22351204" y="2995598"/>
            <a:ext cx="141487" cy="18973448"/>
          </a:xfrm>
          <a:prstGeom prst="rect">
            <a:avLst/>
          </a:prstGeom>
          <a:solidFill>
            <a:srgbClr val="9E1E63">
              <a:alpha val="16000"/>
            </a:srgb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04E1FDE4-763B-B228-8525-98B7859F06BB}"/>
              </a:ext>
            </a:extLst>
          </p:cNvPr>
          <p:cNvSpPr txBox="1"/>
          <p:nvPr/>
        </p:nvSpPr>
        <p:spPr>
          <a:xfrm>
            <a:off x="255713" y="12731456"/>
            <a:ext cx="11140935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" altLang="zh-CN" dirty="0"/>
              <a:t>Levenberg-Marquardt-Langevin Dynamics</a:t>
            </a:r>
            <a:endParaRPr dirty="0"/>
          </a:p>
        </p:txBody>
      </p:sp>
      <p:sp>
        <p:nvSpPr>
          <p:cNvPr id="60" name="TextBox 54">
            <a:extLst>
              <a:ext uri="{FF2B5EF4-FFF2-40B4-BE49-F238E27FC236}">
                <a16:creationId xmlns:a16="http://schemas.microsoft.com/office/drawing/2014/main" id="{010EF485-A810-973E-8D72-85B10632C2DB}"/>
              </a:ext>
            </a:extLst>
          </p:cNvPr>
          <p:cNvSpPr txBox="1"/>
          <p:nvPr/>
        </p:nvSpPr>
        <p:spPr>
          <a:xfrm>
            <a:off x="27838133" y="20927544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" altLang="zh-CN" dirty="0"/>
              <a:t>Average </a:t>
            </a:r>
            <a:r>
              <a:rPr lang="en" altLang="zh-CN" b="1" dirty="0"/>
              <a:t>wall-clock time cost</a:t>
            </a:r>
            <a:r>
              <a:rPr lang="en" altLang="zh-CN" dirty="0"/>
              <a:t>.</a:t>
            </a:r>
            <a:endParaRPr dirty="0"/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135FA325-237A-8511-BAC3-E3AC348A79C1}"/>
              </a:ext>
            </a:extLst>
          </p:cNvPr>
          <p:cNvSpPr txBox="1"/>
          <p:nvPr/>
        </p:nvSpPr>
        <p:spPr>
          <a:xfrm>
            <a:off x="11408362" y="18559501"/>
            <a:ext cx="906453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Theoretical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dirty="0"/>
          </a:p>
        </p:txBody>
      </p:sp>
      <p:sp>
        <p:nvSpPr>
          <p:cNvPr id="1048" name="TextBox 39">
            <a:extLst>
              <a:ext uri="{FF2B5EF4-FFF2-40B4-BE49-F238E27FC236}">
                <a16:creationId xmlns:a16="http://schemas.microsoft.com/office/drawing/2014/main" id="{762461F3-AAC0-6321-9671-C800851AE837}"/>
              </a:ext>
            </a:extLst>
          </p:cNvPr>
          <p:cNvSpPr txBox="1"/>
          <p:nvPr/>
        </p:nvSpPr>
        <p:spPr>
          <a:xfrm>
            <a:off x="11401273" y="6398877"/>
            <a:ext cx="6492007" cy="2771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The low-rank approximated diffusion Hessian is significantly ill-conditioned. To address this issue, we propose adopting the damping mechanism used in the LML method. We introduce an </a:t>
            </a:r>
            <a:r>
              <a:rPr lang="en-US" altLang="zh-CN" dirty="0">
                <a:solidFill>
                  <a:srgbClr val="FF0000"/>
                </a:solidFill>
              </a:rPr>
              <a:t>additional damping identity matrix </a:t>
            </a:r>
            <a:r>
              <a:rPr lang="en-US" altLang="zh-CN" dirty="0"/>
              <a:t>to the approximate Hessian, and consequently derive the following damping dynamics and Hessian geometry inverse:</a:t>
            </a:r>
            <a:endParaRPr lang="en-US" dirty="0"/>
          </a:p>
        </p:txBody>
      </p:sp>
      <p:sp>
        <p:nvSpPr>
          <p:cNvPr id="27" name="TextBox 39">
            <a:extLst>
              <a:ext uri="{FF2B5EF4-FFF2-40B4-BE49-F238E27FC236}">
                <a16:creationId xmlns:a16="http://schemas.microsoft.com/office/drawing/2014/main" id="{F815757C-04C3-3850-51BD-CAF445D53BFE}"/>
              </a:ext>
            </a:extLst>
          </p:cNvPr>
          <p:cNvSpPr txBox="1"/>
          <p:nvPr/>
        </p:nvSpPr>
        <p:spPr>
          <a:xfrm>
            <a:off x="11280821" y="11151277"/>
            <a:ext cx="4493007" cy="74248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Primarily, our sampler substitutes the first-order Langevin dynamics with LML at each noise level. At each noise level, we initially compute the LM low-rank approximated and </a:t>
            </a:r>
            <a:r>
              <a:rPr lang="en-US" altLang="zh-CN" dirty="0">
                <a:solidFill>
                  <a:srgbClr val="FF0000"/>
                </a:solidFill>
              </a:rPr>
              <a:t>damping Hessian geometry</a:t>
            </a:r>
            <a:r>
              <a:rPr lang="en-US" altLang="zh-CN" dirty="0"/>
              <a:t>, as detailed in </a:t>
            </a:r>
            <a:r>
              <a:rPr lang="en-US" altLang="zh-CN" dirty="0">
                <a:solidFill>
                  <a:srgbClr val="0070C0"/>
                </a:solidFill>
              </a:rPr>
              <a:t>step 11</a:t>
            </a:r>
            <a:r>
              <a:rPr lang="en-US" altLang="zh-CN" dirty="0"/>
              <a:t>. We incorporate the network output from previous</a:t>
            </a:r>
          </a:p>
          <a:p>
            <a:r>
              <a:rPr lang="en-US" altLang="zh-CN" dirty="0"/>
              <a:t>steps, as shown in </a:t>
            </a:r>
            <a:r>
              <a:rPr lang="en-US" altLang="zh-CN" dirty="0">
                <a:solidFill>
                  <a:srgbClr val="0070C0"/>
                </a:solidFill>
              </a:rPr>
              <a:t>step 7</a:t>
            </a:r>
            <a:r>
              <a:rPr lang="en-US" altLang="zh-CN" dirty="0"/>
              <a:t>. We then apply this approximate Hessian geometry to our initial gradient, as detailed in </a:t>
            </a:r>
            <a:r>
              <a:rPr lang="en-US" altLang="zh-CN" dirty="0">
                <a:solidFill>
                  <a:srgbClr val="0070C0"/>
                </a:solidFill>
              </a:rPr>
              <a:t>step 12</a:t>
            </a:r>
            <a:r>
              <a:rPr lang="en-US" altLang="zh-CN" dirty="0"/>
              <a:t>. We ensure that the Hessian geometry has a </a:t>
            </a:r>
            <a:r>
              <a:rPr lang="en-US" altLang="zh-CN" dirty="0">
                <a:solidFill>
                  <a:srgbClr val="FF0000"/>
                </a:solidFill>
              </a:rPr>
              <a:t>unit spectrum</a:t>
            </a:r>
            <a:r>
              <a:rPr lang="en-US" altLang="zh-CN" dirty="0"/>
              <a:t>, which can be easily implemented through a normalization operation, as shown in </a:t>
            </a:r>
            <a:r>
              <a:rPr lang="en-US" altLang="zh-CN" dirty="0">
                <a:solidFill>
                  <a:srgbClr val="0070C0"/>
                </a:solidFill>
              </a:rPr>
              <a:t>step 13</a:t>
            </a:r>
            <a:r>
              <a:rPr lang="en-US" altLang="zh-CN" dirty="0"/>
              <a:t>. We adopt the DPM-Solver as our denoising scheme, as shown in </a:t>
            </a:r>
            <a:r>
              <a:rPr lang="en-US" altLang="zh-CN" dirty="0">
                <a:solidFill>
                  <a:srgbClr val="0070C0"/>
                </a:solidFill>
              </a:rPr>
              <a:t>step 14</a:t>
            </a:r>
            <a:r>
              <a:rPr lang="en-US" altLang="zh-CN" dirty="0"/>
              <a:t>.</a:t>
            </a:r>
            <a:endParaRPr dirty="0"/>
          </a:p>
        </p:txBody>
      </p:sp>
      <p:sp>
        <p:nvSpPr>
          <p:cNvPr id="35" name="TextBox 51">
            <a:extLst>
              <a:ext uri="{FF2B5EF4-FFF2-40B4-BE49-F238E27FC236}">
                <a16:creationId xmlns:a16="http://schemas.microsoft.com/office/drawing/2014/main" id="{02F8C036-77BA-0E5D-9400-E382F092E20A}"/>
              </a:ext>
            </a:extLst>
          </p:cNvPr>
          <p:cNvSpPr txBox="1"/>
          <p:nvPr/>
        </p:nvSpPr>
        <p:spPr>
          <a:xfrm>
            <a:off x="25400812" y="1758401"/>
            <a:ext cx="2085017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sz="2000" dirty="0"/>
              <a:t>code</a:t>
            </a:r>
            <a:r>
              <a:rPr lang="zh-CN" altLang="en-US" sz="2000" dirty="0"/>
              <a:t> </a:t>
            </a:r>
            <a:r>
              <a:rPr lang="en-US" altLang="zh-CN" sz="2000" dirty="0"/>
              <a:t>available</a:t>
            </a:r>
            <a:endParaRPr sz="2000" dirty="0"/>
          </a:p>
        </p:txBody>
      </p:sp>
      <p:pic>
        <p:nvPicPr>
          <p:cNvPr id="45" name="图形 44">
            <a:extLst>
              <a:ext uri="{FF2B5EF4-FFF2-40B4-BE49-F238E27FC236}">
                <a16:creationId xmlns:a16="http://schemas.microsoft.com/office/drawing/2014/main" id="{68EF1230-B703-3768-7DFA-071B90F0B7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455" y="260588"/>
            <a:ext cx="7236174" cy="198959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C49ABA5-D3E9-6893-DE40-3F42CBC78A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39308" y="488723"/>
            <a:ext cx="1303444" cy="1303444"/>
          </a:xfrm>
          <a:prstGeom prst="rect">
            <a:avLst/>
          </a:prstGeom>
        </p:spPr>
      </p:pic>
      <p:pic>
        <p:nvPicPr>
          <p:cNvPr id="48" name="图片 47" descr="徽标&#10;&#10;AI 生成的内容可能不正确。">
            <a:extLst>
              <a:ext uri="{FF2B5EF4-FFF2-40B4-BE49-F238E27FC236}">
                <a16:creationId xmlns:a16="http://schemas.microsoft.com/office/drawing/2014/main" id="{81740789-2D5F-75A2-A16F-0A2630A95C4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7" t="7554" r="13671" b="38549"/>
          <a:stretch/>
        </p:blipFill>
        <p:spPr>
          <a:xfrm>
            <a:off x="30891047" y="41132"/>
            <a:ext cx="2242239" cy="1740035"/>
          </a:xfrm>
          <a:prstGeom prst="rect">
            <a:avLst/>
          </a:prstGeom>
        </p:spPr>
      </p:pic>
      <p:sp>
        <p:nvSpPr>
          <p:cNvPr id="51" name="TextBox 37">
            <a:extLst>
              <a:ext uri="{FF2B5EF4-FFF2-40B4-BE49-F238E27FC236}">
                <a16:creationId xmlns:a16="http://schemas.microsoft.com/office/drawing/2014/main" id="{0B256C7E-EA61-557C-51B7-832EFD4D1308}"/>
              </a:ext>
            </a:extLst>
          </p:cNvPr>
          <p:cNvSpPr txBox="1"/>
          <p:nvPr/>
        </p:nvSpPr>
        <p:spPr>
          <a:xfrm>
            <a:off x="10982333" y="1502774"/>
            <a:ext cx="10327805" cy="7970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" sz="2000" dirty="0"/>
              <a:t>Fangyikang Wang</a:t>
            </a:r>
            <a:r>
              <a:rPr lang="en-US" altLang="zh-CN" sz="2000" baseline="30000" dirty="0"/>
              <a:t>1</a:t>
            </a:r>
            <a:r>
              <a:rPr lang="zh-CN" altLang="en-US" sz="2000" baseline="30000" dirty="0"/>
              <a:t>*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altLang="zh-CN" sz="2000" dirty="0"/>
              <a:t>Hubery Yin</a:t>
            </a:r>
            <a:r>
              <a:rPr lang="en-US" altLang="zh-CN" sz="2000" baseline="30000" dirty="0"/>
              <a:t>2</a:t>
            </a:r>
            <a:r>
              <a:rPr lang="zh-CN" altLang="en-US" sz="2000" baseline="30000" dirty="0"/>
              <a:t>*</a:t>
            </a:r>
            <a:r>
              <a:rPr lang="en-US" altLang="zh-CN" sz="2000" dirty="0"/>
              <a:t>, </a:t>
            </a:r>
            <a:r>
              <a:rPr lang="en" altLang="zh-CN" sz="2000" dirty="0"/>
              <a:t>Lei Qian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</a:t>
            </a:r>
            <a:r>
              <a:rPr lang="en" altLang="zh-CN" sz="2000" dirty="0"/>
              <a:t> Yinan Li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Shao</a:t>
            </a:r>
            <a:r>
              <a:rPr lang="en" altLang="zh-CN" sz="2000" dirty="0"/>
              <a:t>bin Zhuang</a:t>
            </a:r>
            <a:r>
              <a:rPr lang="en-US" altLang="zh-CN" sz="2000" baseline="30000" dirty="0"/>
              <a:t>3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altLang="zh-CN" sz="2000" dirty="0"/>
              <a:t>Huminhao Zhu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</a:t>
            </a:r>
            <a:r>
              <a:rPr lang="en" altLang="zh-CN" sz="2000" dirty="0"/>
              <a:t>Yilin Zhang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 </a:t>
            </a:r>
            <a:r>
              <a:rPr lang="en" altLang="zh-CN" sz="2000" dirty="0" err="1"/>
              <a:t>Yanlong</a:t>
            </a:r>
            <a:r>
              <a:rPr lang="en" altLang="zh-CN" sz="2000" dirty="0"/>
              <a:t> Tang</a:t>
            </a:r>
            <a:r>
              <a:rPr lang="en-US" altLang="zh-CN" sz="2000" baseline="30000" dirty="0"/>
              <a:t>4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sz="2000" dirty="0"/>
              <a:t>Chao Zhang</a:t>
            </a:r>
            <a:r>
              <a:rPr lang="en-US" altLang="zh-CN" sz="2000" baseline="30000" dirty="0"/>
              <a:t>1†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altLang="zh-CN" sz="2000" dirty="0"/>
              <a:t>Hanbin Zhao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altLang="zh-CN" sz="2000" dirty="0"/>
              <a:t>Hui Qian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" altLang="zh-CN" sz="2000" dirty="0"/>
              <a:t>Chen Li</a:t>
            </a:r>
            <a:r>
              <a:rPr lang="en-US" altLang="zh-CN" sz="2000" baseline="30000" dirty="0"/>
              <a:t>2</a:t>
            </a:r>
            <a:endParaRPr lang="en" sz="2000" dirty="0"/>
          </a:p>
        </p:txBody>
      </p:sp>
      <p:sp>
        <p:nvSpPr>
          <p:cNvPr id="52" name="TextBox 37">
            <a:extLst>
              <a:ext uri="{FF2B5EF4-FFF2-40B4-BE49-F238E27FC236}">
                <a16:creationId xmlns:a16="http://schemas.microsoft.com/office/drawing/2014/main" id="{DF3B3EEA-A3E0-CF4C-3D1F-10620465C291}"/>
              </a:ext>
            </a:extLst>
          </p:cNvPr>
          <p:cNvSpPr txBox="1"/>
          <p:nvPr/>
        </p:nvSpPr>
        <p:spPr>
          <a:xfrm>
            <a:off x="9911177" y="2355317"/>
            <a:ext cx="13091479" cy="427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000" baseline="30000" dirty="0">
                <a:solidFill>
                  <a:schemeClr val="bg2">
                    <a:lumMod val="75000"/>
                  </a:schemeClr>
                </a:solidFill>
              </a:rPr>
              <a:t>1</a:t>
            </a:r>
            <a:r>
              <a:rPr lang="zh-CN" altLang="en-US" sz="2000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Zhejiang University,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baseline="30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r>
              <a:rPr lang="zh-CN" altLang="en-US" sz="2000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WeChat Vision, Tencent Inc.,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baseline="30000" dirty="0">
                <a:solidFill>
                  <a:schemeClr val="bg2">
                    <a:lumMod val="75000"/>
                  </a:schemeClr>
                </a:solidFill>
              </a:rPr>
              <a:t> 3</a:t>
            </a:r>
            <a:r>
              <a:rPr lang="zh-CN" altLang="en-US" sz="2000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Shanghai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Jiao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Tong University,</a:t>
            </a:r>
            <a:r>
              <a:rPr lang="zh-CN" altLang="en-US" sz="2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baseline="30000" dirty="0">
                <a:solidFill>
                  <a:schemeClr val="bg2">
                    <a:lumMod val="75000"/>
                  </a:schemeClr>
                </a:solidFill>
              </a:rPr>
              <a:t> 4</a:t>
            </a:r>
            <a:r>
              <a:rPr lang="zh-CN" altLang="en-US" sz="2000" baseline="300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75000"/>
                  </a:schemeClr>
                </a:solidFill>
              </a:rPr>
              <a:t>Tencent Lightspeed Studio</a:t>
            </a:r>
            <a:endParaRPr lang="en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B0CD5C9-A134-70CB-F988-0A39190FB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45564" y="4459430"/>
            <a:ext cx="5021026" cy="7724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TextBox 39">
                <a:extLst>
                  <a:ext uri="{FF2B5EF4-FFF2-40B4-BE49-F238E27FC236}">
                    <a16:creationId xmlns:a16="http://schemas.microsoft.com/office/drawing/2014/main" id="{CE8F052F-6F53-8885-1747-241015482B7B}"/>
                  </a:ext>
                </a:extLst>
              </p:cNvPr>
              <p:cNvSpPr txBox="1"/>
              <p:nvPr/>
            </p:nvSpPr>
            <p:spPr>
              <a:xfrm>
                <a:off x="449153" y="5285315"/>
                <a:ext cx="10835034" cy="8322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altLang="zh-CN" dirty="0"/>
                  <a:t>We observe that the PF-ODE is a PDE on the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) product space. Its infinitesimal total</a:t>
                </a:r>
              </a:p>
              <a:p>
                <a:r>
                  <a:rPr lang="en-US" altLang="zh-CN" dirty="0"/>
                  <a:t>variation has partial derivatives with respect to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:</a:t>
                </a:r>
                <a:endParaRPr dirty="0"/>
              </a:p>
            </p:txBody>
          </p:sp>
        </mc:Choice>
        <mc:Fallback xmlns="">
          <p:sp>
            <p:nvSpPr>
              <p:cNvPr id="1026" name="TextBox 39">
                <a:extLst>
                  <a:ext uri="{FF2B5EF4-FFF2-40B4-BE49-F238E27FC236}">
                    <a16:creationId xmlns:a16="http://schemas.microsoft.com/office/drawing/2014/main" id="{CE8F052F-6F53-8885-1747-24101548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53" y="5285315"/>
                <a:ext cx="10835034" cy="832279"/>
              </a:xfrm>
              <a:prstGeom prst="rect">
                <a:avLst/>
              </a:prstGeom>
              <a:blipFill>
                <a:blip r:embed="rId12"/>
                <a:stretch>
                  <a:fillRect l="-1054" b="-1363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图片 1035">
            <a:extLst>
              <a:ext uri="{FF2B5EF4-FFF2-40B4-BE49-F238E27FC236}">
                <a16:creationId xmlns:a16="http://schemas.microsoft.com/office/drawing/2014/main" id="{684F9298-4DC6-959F-3B26-49A6A6ACB4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18637" y="6182972"/>
            <a:ext cx="5015477" cy="4889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52" name="TextBox 39">
                <a:extLst>
                  <a:ext uri="{FF2B5EF4-FFF2-40B4-BE49-F238E27FC236}">
                    <a16:creationId xmlns:a16="http://schemas.microsoft.com/office/drawing/2014/main" id="{D0A5CC89-C2D0-9CAB-D32B-9F1AABEA3F7D}"/>
                  </a:ext>
                </a:extLst>
              </p:cNvPr>
              <p:cNvSpPr txBox="1"/>
              <p:nvPr/>
            </p:nvSpPr>
            <p:spPr>
              <a:xfrm>
                <a:off x="355761" y="6700538"/>
                <a:ext cx="10657901" cy="12200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US" altLang="zh-CN" dirty="0"/>
                  <a:t>Previous methods, such as DPM-Solver, use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high-order information in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but remain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first-order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 Within a specific noise level, current sampling methods are equivalent to the first-order Langevin dynamics.</a:t>
                </a:r>
                <a:endParaRPr dirty="0"/>
              </a:p>
            </p:txBody>
          </p:sp>
        </mc:Choice>
        <mc:Fallback xmlns="">
          <p:sp>
            <p:nvSpPr>
              <p:cNvPr id="1052" name="TextBox 39">
                <a:extLst>
                  <a:ext uri="{FF2B5EF4-FFF2-40B4-BE49-F238E27FC236}">
                    <a16:creationId xmlns:a16="http://schemas.microsoft.com/office/drawing/2014/main" id="{D0A5CC89-C2D0-9CAB-D32B-9F1AABEA3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1" y="6700538"/>
                <a:ext cx="10657901" cy="1220078"/>
              </a:xfrm>
              <a:prstGeom prst="rect">
                <a:avLst/>
              </a:prstGeom>
              <a:blipFill>
                <a:blip r:embed="rId14"/>
                <a:stretch>
                  <a:fillRect l="-1070" b="-927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B0407352-3E96-4A0D-EEEC-0DBAA1E976A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45507" y="7893247"/>
            <a:ext cx="4444923" cy="525139"/>
          </a:xfrm>
          <a:prstGeom prst="rect">
            <a:avLst/>
          </a:prstGeom>
        </p:spPr>
      </p:pic>
      <p:sp>
        <p:nvSpPr>
          <p:cNvPr id="3" name="TextBox 39">
            <a:extLst>
              <a:ext uri="{FF2B5EF4-FFF2-40B4-BE49-F238E27FC236}">
                <a16:creationId xmlns:a16="http://schemas.microsoft.com/office/drawing/2014/main" id="{E05C5CE3-6F0E-85E9-0494-429DEE2FDB96}"/>
              </a:ext>
            </a:extLst>
          </p:cNvPr>
          <p:cNvSpPr txBox="1"/>
          <p:nvPr/>
        </p:nvSpPr>
        <p:spPr>
          <a:xfrm>
            <a:off x="310746" y="8555752"/>
            <a:ext cx="10657901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In MCMC sampling, it is common to leverage additional second-order Hessian geometry to enhance the sampling quality of Langevin, which is called Newton Langevin dynamics: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2695E5-C3E6-7395-6540-9B6A9AA9841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66525" y="9476424"/>
            <a:ext cx="5663525" cy="4295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63F7E59F-51C2-1462-20A5-7A46ABACFC47}"/>
              </a:ext>
            </a:extLst>
          </p:cNvPr>
          <p:cNvSpPr/>
          <p:nvPr/>
        </p:nvSpPr>
        <p:spPr>
          <a:xfrm>
            <a:off x="3189630" y="9453076"/>
            <a:ext cx="1942198" cy="489774"/>
          </a:xfrm>
          <a:prstGeom prst="rect">
            <a:avLst/>
          </a:prstGeom>
          <a:noFill/>
          <a:ln w="31750">
            <a:solidFill>
              <a:srgbClr val="0070C0">
                <a:alpha val="76000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54">
            <a:extLst>
              <a:ext uri="{FF2B5EF4-FFF2-40B4-BE49-F238E27FC236}">
                <a16:creationId xmlns:a16="http://schemas.microsoft.com/office/drawing/2014/main" id="{DA52782E-CE14-243D-1365-8F2C99418196}"/>
              </a:ext>
            </a:extLst>
          </p:cNvPr>
          <p:cNvSpPr txBox="1"/>
          <p:nvPr/>
        </p:nvSpPr>
        <p:spPr>
          <a:xfrm>
            <a:off x="2028712" y="9998874"/>
            <a:ext cx="4190641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>
                <a:solidFill>
                  <a:srgbClr val="0070C0"/>
                </a:solidFill>
              </a:rPr>
              <a:t>Additional Hessian information to guide the gradient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11" name="TextBox 39">
            <a:extLst>
              <a:ext uri="{FF2B5EF4-FFF2-40B4-BE49-F238E27FC236}">
                <a16:creationId xmlns:a16="http://schemas.microsoft.com/office/drawing/2014/main" id="{3E282BA3-4168-A83E-8779-11B396DBC91B}"/>
              </a:ext>
            </a:extLst>
          </p:cNvPr>
          <p:cNvSpPr txBox="1"/>
          <p:nvPr/>
        </p:nvSpPr>
        <p:spPr>
          <a:xfrm>
            <a:off x="355761" y="10331096"/>
            <a:ext cx="10657901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Current methods of leveraging Hessian information in DMs and challenges:</a:t>
            </a:r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id="{36937C42-C6C3-751F-39D4-4FA8D09029E2}"/>
              </a:ext>
            </a:extLst>
          </p:cNvPr>
          <p:cNvSpPr txBox="1"/>
          <p:nvPr/>
        </p:nvSpPr>
        <p:spPr>
          <a:xfrm>
            <a:off x="497231" y="10804213"/>
            <a:ext cx="10657901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(1) Directly use Jacobian-vector-product (JVP) to access the diffusion Hessian. </a:t>
            </a:r>
          </a:p>
        </p:txBody>
      </p:sp>
      <p:sp>
        <p:nvSpPr>
          <p:cNvPr id="17" name="TextBox 39">
            <a:extLst>
              <a:ext uri="{FF2B5EF4-FFF2-40B4-BE49-F238E27FC236}">
                <a16:creationId xmlns:a16="http://schemas.microsoft.com/office/drawing/2014/main" id="{F05C9A2A-9112-52CC-E2AA-B43A38190D44}"/>
              </a:ext>
            </a:extLst>
          </p:cNvPr>
          <p:cNvSpPr txBox="1"/>
          <p:nvPr/>
        </p:nvSpPr>
        <p:spPr>
          <a:xfrm>
            <a:off x="497231" y="11685350"/>
            <a:ext cx="10657901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(2) Distill a diffusion Hessian network from the JVP calculation. [1]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6F648B21-6606-39BA-DB58-3D7E125FA92E}"/>
              </a:ext>
            </a:extLst>
          </p:cNvPr>
          <p:cNvSpPr txBox="1"/>
          <p:nvPr/>
        </p:nvSpPr>
        <p:spPr>
          <a:xfrm>
            <a:off x="1396975" y="11237262"/>
            <a:ext cx="7741985" cy="4618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Extremely slow </a:t>
            </a:r>
            <a:r>
              <a:rPr lang="en-US" altLang="zh-CN" dirty="0"/>
              <a:t>in sampling, because of quadratic-complexity!</a:t>
            </a:r>
          </a:p>
        </p:txBody>
      </p:sp>
      <p:sp>
        <p:nvSpPr>
          <p:cNvPr id="24" name="TextBox 39">
            <a:extLst>
              <a:ext uri="{FF2B5EF4-FFF2-40B4-BE49-F238E27FC236}">
                <a16:creationId xmlns:a16="http://schemas.microsoft.com/office/drawing/2014/main" id="{1CD8E08B-986E-F694-6DC7-1D7AC8C9D8E5}"/>
              </a:ext>
            </a:extLst>
          </p:cNvPr>
          <p:cNvSpPr txBox="1"/>
          <p:nvPr/>
        </p:nvSpPr>
        <p:spPr>
          <a:xfrm>
            <a:off x="1362718" y="12121447"/>
            <a:ext cx="7741985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Need</a:t>
            </a:r>
            <a:r>
              <a:rPr lang="en-US" altLang="zh-CN" dirty="0">
                <a:solidFill>
                  <a:srgbClr val="FF0000"/>
                </a:solidFill>
              </a:rPr>
              <a:t> model-specific training</a:t>
            </a:r>
            <a:r>
              <a:rPr lang="en-US" altLang="zh-CN" dirty="0"/>
              <a:t>, not plug-and-play. 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ECDAA00-72A0-5742-80AF-106DE2A57CB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622509" y="2997957"/>
            <a:ext cx="9743478" cy="2001105"/>
          </a:xfrm>
          <a:prstGeom prst="rect">
            <a:avLst/>
          </a:prstGeom>
        </p:spPr>
      </p:pic>
      <p:sp>
        <p:nvSpPr>
          <p:cNvPr id="31" name="TextBox 54">
            <a:extLst>
              <a:ext uri="{FF2B5EF4-FFF2-40B4-BE49-F238E27FC236}">
                <a16:creationId xmlns:a16="http://schemas.microsoft.com/office/drawing/2014/main" id="{A8C5AD03-6F5C-07E6-9CAD-DB1946A78B5B}"/>
              </a:ext>
            </a:extLst>
          </p:cNvPr>
          <p:cNvSpPr txBox="1"/>
          <p:nvPr/>
        </p:nvSpPr>
        <p:spPr>
          <a:xfrm>
            <a:off x="12068096" y="5031223"/>
            <a:ext cx="885230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" altLang="zh-CN" dirty="0"/>
              <a:t>Schematic comparison between our LML method and baselines. Our approach proposes to leverage the Levenberg-Marquardt approximated Hessian geometry to guide the Langevin update to be more accurate..</a:t>
            </a:r>
            <a:endParaRPr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7C0E5B9F-B20B-596B-2AAE-249D51311B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5280" y="18510760"/>
            <a:ext cx="10615391" cy="2218736"/>
          </a:xfrm>
          <a:prstGeom prst="rect">
            <a:avLst/>
          </a:prstGeom>
        </p:spPr>
      </p:pic>
      <p:sp>
        <p:nvSpPr>
          <p:cNvPr id="50" name="TextBox 54">
            <a:extLst>
              <a:ext uri="{FF2B5EF4-FFF2-40B4-BE49-F238E27FC236}">
                <a16:creationId xmlns:a16="http://schemas.microsoft.com/office/drawing/2014/main" id="{B09C2AB7-79DB-AFDD-0A68-26B80DD59CBC}"/>
              </a:ext>
            </a:extLst>
          </p:cNvPr>
          <p:cNvSpPr txBox="1"/>
          <p:nvPr/>
        </p:nvSpPr>
        <p:spPr>
          <a:xfrm>
            <a:off x="621455" y="20747058"/>
            <a:ext cx="9239978" cy="692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" altLang="zh-CN" dirty="0"/>
              <a:t>Drawing inspiration from the Levenberg-Marquardt method used in optimization, our method incorporates </a:t>
            </a:r>
            <a:r>
              <a:rPr lang="en" altLang="zh-CN" b="1" dirty="0"/>
              <a:t>low-rank approximation </a:t>
            </a:r>
            <a:r>
              <a:rPr lang="en" altLang="zh-CN" dirty="0"/>
              <a:t>and </a:t>
            </a:r>
            <a:r>
              <a:rPr lang="en" altLang="zh-CN" b="1" dirty="0"/>
              <a:t>damping</a:t>
            </a:r>
            <a:r>
              <a:rPr lang="en" altLang="zh-CN" dirty="0"/>
              <a:t> techniques. This enables us to obtain the Hessian geometry in a computationally affordable manner. Subsequently, we use this approximated Hessian geometry to guide the Langevin updates.</a:t>
            </a:r>
            <a:endParaRPr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7FA2D1A6-32CB-7AC8-7EED-30E77554541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7974925" y="18341212"/>
            <a:ext cx="4715871" cy="2575788"/>
          </a:xfrm>
          <a:prstGeom prst="rect">
            <a:avLst/>
          </a:prstGeom>
        </p:spPr>
      </p:pic>
      <p:sp>
        <p:nvSpPr>
          <p:cNvPr id="56" name="TextBox 42">
            <a:extLst>
              <a:ext uri="{FF2B5EF4-FFF2-40B4-BE49-F238E27FC236}">
                <a16:creationId xmlns:a16="http://schemas.microsoft.com/office/drawing/2014/main" id="{F8279005-4CC2-8B6A-FC8B-F5603B2A9E90}"/>
              </a:ext>
            </a:extLst>
          </p:cNvPr>
          <p:cNvSpPr txBox="1"/>
          <p:nvPr/>
        </p:nvSpPr>
        <p:spPr>
          <a:xfrm>
            <a:off x="497231" y="13433933"/>
            <a:ext cx="9064534" cy="49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400" dirty="0"/>
              <a:t>2.1 Low-rank Approximation of Diffusion Hessian</a:t>
            </a:r>
            <a:endParaRPr sz="2400" dirty="0"/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4DBDC541-F211-D8D4-A788-7142CF4197A3}"/>
              </a:ext>
            </a:extLst>
          </p:cNvPr>
          <p:cNvSpPr txBox="1"/>
          <p:nvPr/>
        </p:nvSpPr>
        <p:spPr>
          <a:xfrm>
            <a:off x="167540" y="14074189"/>
            <a:ext cx="10657901" cy="12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We follow the intuition of the Levenberg-Marquardt method to approximate the diffusion Hessian by simplifying the second-order partial derivatives. The low-rank approximate Hessian of diffusion models that we obtained is shown below: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7BC8475E-A473-4D51-EBF4-6CB5BC82FB2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152697" y="15447425"/>
            <a:ext cx="6406759" cy="1826426"/>
          </a:xfrm>
          <a:prstGeom prst="rect">
            <a:avLst/>
          </a:prstGeom>
        </p:spPr>
      </p:pic>
      <p:sp>
        <p:nvSpPr>
          <p:cNvPr id="59" name="TextBox 39">
            <a:extLst>
              <a:ext uri="{FF2B5EF4-FFF2-40B4-BE49-F238E27FC236}">
                <a16:creationId xmlns:a16="http://schemas.microsoft.com/office/drawing/2014/main" id="{4885F121-D604-32D7-3E4B-ADF7342F52F2}"/>
              </a:ext>
            </a:extLst>
          </p:cNvPr>
          <p:cNvSpPr txBox="1"/>
          <p:nvPr/>
        </p:nvSpPr>
        <p:spPr>
          <a:xfrm>
            <a:off x="271791" y="17548689"/>
            <a:ext cx="10657901" cy="8322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Notice that this approximation form is a scaled outer product of the score. It is training-free; however, its inverse is hard to calculate due to </a:t>
            </a:r>
            <a:r>
              <a:rPr lang="en-US" altLang="zh-CN" dirty="0">
                <a:solidFill>
                  <a:srgbClr val="FF0000"/>
                </a:solidFill>
              </a:rPr>
              <a:t>low-rankness</a:t>
            </a:r>
            <a:r>
              <a:rPr lang="en-US" altLang="zh-CN" dirty="0"/>
              <a:t>.</a:t>
            </a:r>
          </a:p>
        </p:txBody>
      </p:sp>
      <p:sp>
        <p:nvSpPr>
          <p:cNvPr id="1028" name="TextBox 42">
            <a:extLst>
              <a:ext uri="{FF2B5EF4-FFF2-40B4-BE49-F238E27FC236}">
                <a16:creationId xmlns:a16="http://schemas.microsoft.com/office/drawing/2014/main" id="{BE698276-95E7-4929-3416-093091A8EF2C}"/>
              </a:ext>
            </a:extLst>
          </p:cNvPr>
          <p:cNvSpPr txBox="1"/>
          <p:nvPr/>
        </p:nvSpPr>
        <p:spPr>
          <a:xfrm>
            <a:off x="11351641" y="5650745"/>
            <a:ext cx="9064534" cy="494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lnSpc>
                <a:spcPct val="120000"/>
              </a:lnSpc>
              <a:buSzPct val="100000"/>
              <a:buFont typeface="Arial"/>
              <a:buChar char="•"/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US" altLang="zh-CN" sz="2400" dirty="0"/>
              <a:t>2.2 Damping Mechanism</a:t>
            </a:r>
            <a:endParaRPr sz="2400" dirty="0"/>
          </a:p>
        </p:txBody>
      </p:sp>
      <p:sp>
        <p:nvSpPr>
          <p:cNvPr id="1063" name="矩形 1062">
            <a:extLst>
              <a:ext uri="{FF2B5EF4-FFF2-40B4-BE49-F238E27FC236}">
                <a16:creationId xmlns:a16="http://schemas.microsoft.com/office/drawing/2014/main" id="{7961DBA2-1215-4798-F90D-BDB63141ADC2}"/>
              </a:ext>
            </a:extLst>
          </p:cNvPr>
          <p:cNvSpPr/>
          <p:nvPr/>
        </p:nvSpPr>
        <p:spPr>
          <a:xfrm>
            <a:off x="2101771" y="15475134"/>
            <a:ext cx="6590704" cy="1808354"/>
          </a:xfrm>
          <a:prstGeom prst="rect">
            <a:avLst/>
          </a:prstGeom>
          <a:solidFill>
            <a:schemeClr val="tx1">
              <a:lumMod val="95000"/>
              <a:lumOff val="5000"/>
              <a:alpha val="6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64" name="图片 1063">
            <a:extLst>
              <a:ext uri="{FF2B5EF4-FFF2-40B4-BE49-F238E27FC236}">
                <a16:creationId xmlns:a16="http://schemas.microsoft.com/office/drawing/2014/main" id="{59F70849-F7E2-3F84-8591-A958153B3A3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58413" y="9411106"/>
            <a:ext cx="7554465" cy="494751"/>
          </a:xfrm>
          <a:prstGeom prst="rect">
            <a:avLst/>
          </a:prstGeom>
        </p:spPr>
      </p:pic>
      <p:pic>
        <p:nvPicPr>
          <p:cNvPr id="1066" name="图片 1065">
            <a:extLst>
              <a:ext uri="{FF2B5EF4-FFF2-40B4-BE49-F238E27FC236}">
                <a16:creationId xmlns:a16="http://schemas.microsoft.com/office/drawing/2014/main" id="{2FCC5E40-6529-0FCD-DA6C-98787A96326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5802904" y="10846483"/>
            <a:ext cx="6037404" cy="7809577"/>
          </a:xfrm>
          <a:prstGeom prst="rect">
            <a:avLst/>
          </a:prstGeom>
        </p:spPr>
      </p:pic>
      <p:pic>
        <p:nvPicPr>
          <p:cNvPr id="1067" name="图片 1066">
            <a:extLst>
              <a:ext uri="{FF2B5EF4-FFF2-40B4-BE49-F238E27FC236}">
                <a16:creationId xmlns:a16="http://schemas.microsoft.com/office/drawing/2014/main" id="{DB772A33-8514-F8E1-C82A-8DF27C47BBC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634213" y="18296928"/>
            <a:ext cx="5203920" cy="2641186"/>
          </a:xfrm>
          <a:prstGeom prst="rect">
            <a:avLst/>
          </a:prstGeom>
        </p:spPr>
      </p:pic>
      <p:sp>
        <p:nvSpPr>
          <p:cNvPr id="1068" name="TextBox 54">
            <a:extLst>
              <a:ext uri="{FF2B5EF4-FFF2-40B4-BE49-F238E27FC236}">
                <a16:creationId xmlns:a16="http://schemas.microsoft.com/office/drawing/2014/main" id="{161336BC-932C-0B81-5150-8E391DF0644A}"/>
              </a:ext>
            </a:extLst>
          </p:cNvPr>
          <p:cNvSpPr txBox="1"/>
          <p:nvPr/>
        </p:nvSpPr>
        <p:spPr>
          <a:xfrm>
            <a:off x="22645908" y="20925503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" altLang="zh-CN" dirty="0"/>
              <a:t>LML integrates seamlessly with </a:t>
            </a:r>
            <a:r>
              <a:rPr lang="en" altLang="zh-CN" b="1" dirty="0"/>
              <a:t>ControlNet</a:t>
            </a:r>
            <a:r>
              <a:rPr lang="en" altLang="zh-CN" dirty="0"/>
              <a:t>.</a:t>
            </a:r>
            <a:endParaRPr dirty="0"/>
          </a:p>
        </p:txBody>
      </p:sp>
      <p:pic>
        <p:nvPicPr>
          <p:cNvPr id="1069" name="图片 1068">
            <a:extLst>
              <a:ext uri="{FF2B5EF4-FFF2-40B4-BE49-F238E27FC236}">
                <a16:creationId xmlns:a16="http://schemas.microsoft.com/office/drawing/2014/main" id="{7419FAB9-BEB3-0A94-02EA-190BA8681D6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2645908" y="16250102"/>
            <a:ext cx="10000701" cy="1878510"/>
          </a:xfrm>
          <a:prstGeom prst="rect">
            <a:avLst/>
          </a:prstGeom>
        </p:spPr>
      </p:pic>
      <p:sp>
        <p:nvSpPr>
          <p:cNvPr id="1070" name="TextBox 54">
            <a:extLst>
              <a:ext uri="{FF2B5EF4-FFF2-40B4-BE49-F238E27FC236}">
                <a16:creationId xmlns:a16="http://schemas.microsoft.com/office/drawing/2014/main" id="{2C1C0CCF-48EF-3B94-4D6D-5D06F04EA17B}"/>
              </a:ext>
            </a:extLst>
          </p:cNvPr>
          <p:cNvSpPr txBox="1"/>
          <p:nvPr/>
        </p:nvSpPr>
        <p:spPr>
          <a:xfrm>
            <a:off x="23002656" y="18083186"/>
            <a:ext cx="9449137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4. Comparison of different samplers in text-guided image generation task on the </a:t>
            </a:r>
            <a:r>
              <a:rPr lang="en-US" altLang="zh-CN" b="1" dirty="0"/>
              <a:t>T2I-BC benchmark</a:t>
            </a:r>
            <a:r>
              <a:rPr lang="en-US" altLang="zh-CN" dirty="0"/>
              <a:t>.</a:t>
            </a:r>
            <a:endParaRPr dirty="0"/>
          </a:p>
        </p:txBody>
      </p:sp>
      <p:pic>
        <p:nvPicPr>
          <p:cNvPr id="1071" name="图片 1070">
            <a:extLst>
              <a:ext uri="{FF2B5EF4-FFF2-40B4-BE49-F238E27FC236}">
                <a16:creationId xmlns:a16="http://schemas.microsoft.com/office/drawing/2014/main" id="{BE7742C2-0B05-5A6B-FB4A-B7583BAFE3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2560466" y="3688704"/>
            <a:ext cx="4798777" cy="5745203"/>
          </a:xfrm>
          <a:prstGeom prst="rect">
            <a:avLst/>
          </a:prstGeom>
        </p:spPr>
      </p:pic>
      <p:pic>
        <p:nvPicPr>
          <p:cNvPr id="1072" name="图片 1071">
            <a:extLst>
              <a:ext uri="{FF2B5EF4-FFF2-40B4-BE49-F238E27FC236}">
                <a16:creationId xmlns:a16="http://schemas.microsoft.com/office/drawing/2014/main" id="{F862A660-7127-33A8-B7C1-2A935F899E3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7434043" y="3152048"/>
            <a:ext cx="5306781" cy="6227198"/>
          </a:xfrm>
          <a:prstGeom prst="rect">
            <a:avLst/>
          </a:prstGeom>
        </p:spPr>
      </p:pic>
      <p:sp>
        <p:nvSpPr>
          <p:cNvPr id="1073" name="TextBox 54">
            <a:extLst>
              <a:ext uri="{FF2B5EF4-FFF2-40B4-BE49-F238E27FC236}">
                <a16:creationId xmlns:a16="http://schemas.microsoft.com/office/drawing/2014/main" id="{B9F2C087-E30B-7322-A9D6-5521003AF17A}"/>
              </a:ext>
            </a:extLst>
          </p:cNvPr>
          <p:cNvSpPr txBox="1"/>
          <p:nvPr/>
        </p:nvSpPr>
        <p:spPr>
          <a:xfrm>
            <a:off x="22477205" y="9433907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" altLang="zh-CN" b="1" dirty="0"/>
              <a:t>Visual comparison</a:t>
            </a:r>
            <a:r>
              <a:rPr lang="en" altLang="zh-CN" dirty="0"/>
              <a:t> on Celeb-A-HQ 256.</a:t>
            </a:r>
            <a:endParaRPr dirty="0"/>
          </a:p>
        </p:txBody>
      </p:sp>
      <p:sp>
        <p:nvSpPr>
          <p:cNvPr id="1074" name="TextBox 54">
            <a:extLst>
              <a:ext uri="{FF2B5EF4-FFF2-40B4-BE49-F238E27FC236}">
                <a16:creationId xmlns:a16="http://schemas.microsoft.com/office/drawing/2014/main" id="{2D5F3E53-3786-2758-B921-BB4B202F60E6}"/>
              </a:ext>
            </a:extLst>
          </p:cNvPr>
          <p:cNvSpPr txBox="1"/>
          <p:nvPr/>
        </p:nvSpPr>
        <p:spPr>
          <a:xfrm>
            <a:off x="27753217" y="9419361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" altLang="zh-CN" b="1" dirty="0"/>
              <a:t>Visual comparison </a:t>
            </a:r>
            <a:r>
              <a:rPr lang="en" altLang="zh-CN" dirty="0"/>
              <a:t>on SD-2-base.</a:t>
            </a:r>
            <a:endParaRPr dirty="0"/>
          </a:p>
        </p:txBody>
      </p:sp>
      <p:pic>
        <p:nvPicPr>
          <p:cNvPr id="1075" name="图片 1074">
            <a:extLst>
              <a:ext uri="{FF2B5EF4-FFF2-40B4-BE49-F238E27FC236}">
                <a16:creationId xmlns:a16="http://schemas.microsoft.com/office/drawing/2014/main" id="{EE0E608D-1DBB-F311-E44B-25BA578F943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22623792" y="9689681"/>
            <a:ext cx="10163507" cy="2306804"/>
          </a:xfrm>
          <a:prstGeom prst="rect">
            <a:avLst/>
          </a:prstGeom>
        </p:spPr>
      </p:pic>
      <p:sp>
        <p:nvSpPr>
          <p:cNvPr id="1076" name="TextBox 54">
            <a:extLst>
              <a:ext uri="{FF2B5EF4-FFF2-40B4-BE49-F238E27FC236}">
                <a16:creationId xmlns:a16="http://schemas.microsoft.com/office/drawing/2014/main" id="{D450E9D6-EC92-3F54-98E6-F93433A87224}"/>
              </a:ext>
            </a:extLst>
          </p:cNvPr>
          <p:cNvSpPr txBox="1"/>
          <p:nvPr/>
        </p:nvSpPr>
        <p:spPr>
          <a:xfrm>
            <a:off x="22640590" y="11978972"/>
            <a:ext cx="10163507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Figure</a:t>
            </a:r>
            <a:r>
              <a:rPr lang="zh-CN" altLang="en-US" dirty="0"/>
              <a:t> </a:t>
            </a:r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" altLang="zh-CN" dirty="0"/>
              <a:t>This line chart compares the </a:t>
            </a:r>
            <a:r>
              <a:rPr lang="en" altLang="zh-CN" b="1" dirty="0"/>
              <a:t>log-FID scores (↓) </a:t>
            </a:r>
            <a:r>
              <a:rPr lang="en" altLang="zh-CN" dirty="0"/>
              <a:t>on (a) CIFAR-10, (b) MS-COCO with SD-15 and (c) MS-COCO with SD2-base.</a:t>
            </a:r>
            <a:endParaRPr dirty="0"/>
          </a:p>
        </p:txBody>
      </p:sp>
      <p:pic>
        <p:nvPicPr>
          <p:cNvPr id="1077" name="图片 1076">
            <a:extLst>
              <a:ext uri="{FF2B5EF4-FFF2-40B4-BE49-F238E27FC236}">
                <a16:creationId xmlns:a16="http://schemas.microsoft.com/office/drawing/2014/main" id="{09872D0F-FCF9-9BFA-1845-A2B917978A2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2769094" y="12306920"/>
            <a:ext cx="9624650" cy="1734391"/>
          </a:xfrm>
          <a:prstGeom prst="rect">
            <a:avLst/>
          </a:prstGeom>
        </p:spPr>
      </p:pic>
      <p:sp>
        <p:nvSpPr>
          <p:cNvPr id="1078" name="TextBox 54">
            <a:extLst>
              <a:ext uri="{FF2B5EF4-FFF2-40B4-BE49-F238E27FC236}">
                <a16:creationId xmlns:a16="http://schemas.microsoft.com/office/drawing/2014/main" id="{676FF70D-94CA-CDC2-2AB3-AE7F54E4DDE2}"/>
              </a:ext>
            </a:extLst>
          </p:cNvPr>
          <p:cNvSpPr txBox="1"/>
          <p:nvPr/>
        </p:nvSpPr>
        <p:spPr>
          <a:xfrm>
            <a:off x="22619193" y="14035354"/>
            <a:ext cx="10163507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" altLang="zh-CN" dirty="0"/>
              <a:t>Comparison of different samplers on </a:t>
            </a:r>
            <a:r>
              <a:rPr lang="en" altLang="zh-CN" b="1" dirty="0"/>
              <a:t>FID score( ↓) </a:t>
            </a:r>
            <a:r>
              <a:rPr lang="en" altLang="zh-CN" dirty="0"/>
              <a:t>on CIFAR-10 unconditional generation. </a:t>
            </a:r>
            <a:endParaRPr dirty="0"/>
          </a:p>
        </p:txBody>
      </p:sp>
      <p:pic>
        <p:nvPicPr>
          <p:cNvPr id="1079" name="图片 1078">
            <a:extLst>
              <a:ext uri="{FF2B5EF4-FFF2-40B4-BE49-F238E27FC236}">
                <a16:creationId xmlns:a16="http://schemas.microsoft.com/office/drawing/2014/main" id="{7132FC05-A96C-FAC8-3410-8201690AE8A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2769094" y="14300571"/>
            <a:ext cx="4678800" cy="1673525"/>
          </a:xfrm>
          <a:prstGeom prst="rect">
            <a:avLst/>
          </a:prstGeom>
        </p:spPr>
      </p:pic>
      <p:pic>
        <p:nvPicPr>
          <p:cNvPr id="1080" name="图片 1079">
            <a:extLst>
              <a:ext uri="{FF2B5EF4-FFF2-40B4-BE49-F238E27FC236}">
                <a16:creationId xmlns:a16="http://schemas.microsoft.com/office/drawing/2014/main" id="{E5E279CE-9B16-D0BA-19D1-463C8361807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7581419" y="14303987"/>
            <a:ext cx="4678800" cy="1642937"/>
          </a:xfrm>
          <a:prstGeom prst="rect">
            <a:avLst/>
          </a:prstGeom>
        </p:spPr>
      </p:pic>
      <p:sp>
        <p:nvSpPr>
          <p:cNvPr id="1081" name="TextBox 54">
            <a:extLst>
              <a:ext uri="{FF2B5EF4-FFF2-40B4-BE49-F238E27FC236}">
                <a16:creationId xmlns:a16="http://schemas.microsoft.com/office/drawing/2014/main" id="{4A1C380B-298A-D93D-472D-3C8F7A626CEC}"/>
              </a:ext>
            </a:extLst>
          </p:cNvPr>
          <p:cNvSpPr txBox="1"/>
          <p:nvPr/>
        </p:nvSpPr>
        <p:spPr>
          <a:xfrm>
            <a:off x="22825901" y="15939936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" altLang="zh-CN" dirty="0"/>
              <a:t>Comparison of different samplers on </a:t>
            </a:r>
            <a:r>
              <a:rPr lang="en" altLang="zh-CN" b="1" dirty="0" err="1"/>
              <a:t>CelebA</a:t>
            </a:r>
            <a:r>
              <a:rPr lang="en" altLang="zh-CN" b="1" dirty="0"/>
              <a:t>-HQ</a:t>
            </a:r>
            <a:r>
              <a:rPr lang="en" altLang="zh-CN" dirty="0"/>
              <a:t>.</a:t>
            </a:r>
            <a:endParaRPr dirty="0"/>
          </a:p>
        </p:txBody>
      </p:sp>
      <p:sp>
        <p:nvSpPr>
          <p:cNvPr id="1082" name="TextBox 54">
            <a:extLst>
              <a:ext uri="{FF2B5EF4-FFF2-40B4-BE49-F238E27FC236}">
                <a16:creationId xmlns:a16="http://schemas.microsoft.com/office/drawing/2014/main" id="{15A9A27D-D095-04FC-494C-DF5CFCBFD5E8}"/>
              </a:ext>
            </a:extLst>
          </p:cNvPr>
          <p:cNvSpPr txBox="1"/>
          <p:nvPr/>
        </p:nvSpPr>
        <p:spPr>
          <a:xfrm>
            <a:off x="27485829" y="15957240"/>
            <a:ext cx="4965964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" altLang="zh-CN" dirty="0"/>
              <a:t>Comparison of FID score (↓) on </a:t>
            </a:r>
            <a:r>
              <a:rPr lang="en" altLang="zh-CN" b="1" dirty="0"/>
              <a:t>SD-15</a:t>
            </a:r>
            <a:r>
              <a:rPr lang="en" altLang="zh-CN" dirty="0"/>
              <a:t>.</a:t>
            </a:r>
            <a:endParaRPr dirty="0"/>
          </a:p>
        </p:txBody>
      </p:sp>
      <p:sp>
        <p:nvSpPr>
          <p:cNvPr id="1083" name="TextBox 39">
            <a:extLst>
              <a:ext uri="{FF2B5EF4-FFF2-40B4-BE49-F238E27FC236}">
                <a16:creationId xmlns:a16="http://schemas.microsoft.com/office/drawing/2014/main" id="{F707EFD7-1452-4216-F63A-9FF01EB6FAE3}"/>
              </a:ext>
            </a:extLst>
          </p:cNvPr>
          <p:cNvSpPr txBox="1"/>
          <p:nvPr/>
        </p:nvSpPr>
        <p:spPr>
          <a:xfrm>
            <a:off x="11249990" y="19175766"/>
            <a:ext cx="11140935" cy="2383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/>
              <a:t>We also conduct comprehensive theoretical analyses for our low-rank approximation and damping mechanism.</a:t>
            </a:r>
          </a:p>
          <a:p>
            <a:pPr marL="342900" indent="-342900">
              <a:buFontTx/>
              <a:buChar char="-"/>
            </a:pPr>
            <a:r>
              <a:rPr lang="en-US" altLang="zh-CN" dirty="0"/>
              <a:t>First, we establish the </a:t>
            </a:r>
            <a:r>
              <a:rPr lang="en-US" altLang="zh-CN" b="1" dirty="0">
                <a:solidFill>
                  <a:srgbClr val="FF0000"/>
                </a:solidFill>
              </a:rPr>
              <a:t>error bound </a:t>
            </a:r>
            <a:r>
              <a:rPr lang="en-US" altLang="zh-CN" dirty="0"/>
              <a:t>for the low-rank approximation of the diffusion Hessian. </a:t>
            </a:r>
          </a:p>
          <a:p>
            <a:pPr marL="342900" indent="-342900">
              <a:buFontTx/>
              <a:buChar char="-"/>
            </a:pPr>
            <a:r>
              <a:rPr lang="en-US" altLang="zh-CN" dirty="0"/>
              <a:t>Subsequently, we prove that the damping mechanism preserves an </a:t>
            </a:r>
            <a:r>
              <a:rPr lang="en-US" altLang="zh-CN" b="1" dirty="0">
                <a:solidFill>
                  <a:srgbClr val="FF0000"/>
                </a:solidFill>
              </a:rPr>
              <a:t>unbiased stationary measure</a:t>
            </a:r>
            <a:r>
              <a:rPr lang="en-US" altLang="zh-CN" b="1" dirty="0"/>
              <a:t> </a:t>
            </a:r>
            <a:r>
              <a:rPr lang="en-US" altLang="zh-CN" dirty="0"/>
              <a:t>and </a:t>
            </a:r>
            <a:r>
              <a:rPr lang="en-US" altLang="zh-CN" b="1" dirty="0"/>
              <a:t>exhibit </a:t>
            </a:r>
            <a:r>
              <a:rPr lang="en-US" altLang="zh-CN" b="1" dirty="0">
                <a:solidFill>
                  <a:srgbClr val="FF0000"/>
                </a:solidFill>
              </a:rPr>
              <a:t>exponentially fast convergence </a:t>
            </a:r>
            <a:r>
              <a:rPr lang="en-US" altLang="zh-CN" dirty="0"/>
              <a:t>in terms of </a:t>
            </a:r>
            <a:r>
              <a:rPr lang="el-GR" altLang="zh-CN" dirty="0"/>
              <a:t>χ2</a:t>
            </a:r>
            <a:r>
              <a:rPr lang="en-US" altLang="zh-CN" dirty="0"/>
              <a:t>-divergence.</a:t>
            </a: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0C834F-9701-A0E7-B2D5-B7E922D27E0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25552921" y="432076"/>
            <a:ext cx="1411954" cy="14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3414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3870</TotalTime>
  <Words>816</Words>
  <Application>Microsoft Macintosh PowerPoint</Application>
  <PresentationFormat>自定义</PresentationFormat>
  <Paragraphs>43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方懿康 王</cp:lastModifiedBy>
  <cp:revision>262</cp:revision>
  <dcterms:modified xsi:type="dcterms:W3CDTF">2025-07-21T08:13:44Z</dcterms:modified>
</cp:coreProperties>
</file>