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8" r:id="rId3"/>
    <p:sldId id="259" r:id="rId4"/>
    <p:sldId id="272" r:id="rId5"/>
    <p:sldId id="273" r:id="rId6"/>
    <p:sldId id="274" r:id="rId7"/>
    <p:sldId id="275" r:id="rId8"/>
    <p:sldId id="265" r:id="rId9"/>
    <p:sldId id="271" r:id="rId10"/>
    <p:sldId id="269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B6"/>
    <a:srgbClr val="5CCFB7"/>
    <a:srgbClr val="FAC885"/>
    <a:srgbClr val="2FA189"/>
    <a:srgbClr val="FF99CC"/>
    <a:srgbClr val="37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92E74-FF7E-4C53-9047-594F08C53CB4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5D11-850F-43CF-95A8-32D3B5B02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4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B5D11-850F-43CF-95A8-32D3B5B02F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2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創業動機</a:t>
            </a:r>
            <a:endParaRPr lang="en-US" altLang="zh-TW" dirty="0" smtClean="0"/>
          </a:p>
          <a:p>
            <a:r>
              <a:rPr lang="zh-TW" altLang="en-US" dirty="0" smtClean="0"/>
              <a:t>商機</a:t>
            </a:r>
            <a:endParaRPr lang="en-US" altLang="zh-TW" dirty="0" smtClean="0"/>
          </a:p>
          <a:p>
            <a:r>
              <a:rPr lang="zh-TW" altLang="en-US" dirty="0" smtClean="0"/>
              <a:t>創業之初的挑戰</a:t>
            </a:r>
            <a:endParaRPr lang="en-US" altLang="zh-TW" dirty="0" smtClean="0"/>
          </a:p>
          <a:p>
            <a:r>
              <a:rPr lang="zh-TW" altLang="en-US" dirty="0" smtClean="0"/>
              <a:t>商品介紹</a:t>
            </a:r>
            <a:endParaRPr lang="en-US" altLang="zh-TW" dirty="0" smtClean="0"/>
          </a:p>
          <a:p>
            <a:r>
              <a:rPr lang="zh-TW" altLang="en-US" dirty="0" smtClean="0"/>
              <a:t>商業模式</a:t>
            </a:r>
            <a:endParaRPr lang="en-US" altLang="zh-TW" dirty="0" smtClean="0"/>
          </a:p>
          <a:p>
            <a:r>
              <a:rPr lang="zh-TW" altLang="en-US" dirty="0" smtClean="0"/>
              <a:t>獲利模式</a:t>
            </a:r>
            <a:endParaRPr lang="en-US" altLang="zh-TW" dirty="0" smtClean="0"/>
          </a:p>
          <a:p>
            <a:r>
              <a:rPr lang="zh-TW" altLang="en-US" dirty="0" smtClean="0"/>
              <a:t>網頁介紹</a:t>
            </a:r>
            <a:endParaRPr lang="en-US" altLang="zh-TW" dirty="0" smtClean="0"/>
          </a:p>
          <a:p>
            <a:r>
              <a:rPr lang="zh-TW" altLang="en-US" dirty="0" smtClean="0"/>
              <a:t>未來展望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B5D11-850F-43CF-95A8-32D3B5B02F4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4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B5D11-850F-43CF-95A8-32D3B5B02F4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53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11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64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9D9A-0972-4CBA-BFDB-FF5BE4A7F7E3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1AA8-FBE2-4E96-A170-0243C73EB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88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36"/>
          <a:stretch/>
        </p:blipFill>
        <p:spPr>
          <a:xfrm>
            <a:off x="251519" y="4051979"/>
            <a:ext cx="3212911" cy="824027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228184" y="0"/>
            <a:ext cx="2448272" cy="5143442"/>
            <a:chOff x="5073027" y="-57"/>
            <a:chExt cx="2448272" cy="5143500"/>
          </a:xfrm>
        </p:grpSpPr>
        <p:sp>
          <p:nvSpPr>
            <p:cNvPr id="7" name="平行四邊形 6"/>
            <p:cNvSpPr/>
            <p:nvPr/>
          </p:nvSpPr>
          <p:spPr>
            <a:xfrm>
              <a:off x="5073027" y="-57"/>
              <a:ext cx="2448272" cy="5143500"/>
            </a:xfrm>
            <a:prstGeom prst="parallelogram">
              <a:avLst>
                <a:gd name="adj" fmla="val 4467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221330" y="104805"/>
              <a:ext cx="1067301" cy="553998"/>
              <a:chOff x="6100451" y="1175083"/>
              <a:chExt cx="1067301" cy="553998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侯尊堯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B10409002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6060359" y="725814"/>
              <a:ext cx="1067301" cy="553998"/>
              <a:chOff x="6100451" y="1175083"/>
              <a:chExt cx="1067301" cy="553998"/>
            </a:xfrm>
          </p:grpSpPr>
          <p:sp>
            <p:nvSpPr>
              <p:cNvPr id="14" name="文字方塊 13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翁紫庭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B10409004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5955565" y="1419622"/>
              <a:ext cx="1067301" cy="553998"/>
              <a:chOff x="6100451" y="1175083"/>
              <a:chExt cx="1067301" cy="553998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杜哲宇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B10409005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5797202" y="2119377"/>
              <a:ext cx="1067301" cy="553998"/>
              <a:chOff x="6100451" y="1175083"/>
              <a:chExt cx="1067301" cy="553998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王秉豪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B10409011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5676137" y="2868287"/>
              <a:ext cx="1067301" cy="553998"/>
              <a:chOff x="6100451" y="1175083"/>
              <a:chExt cx="1067301" cy="553998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陳俊宇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B10409012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5474718" y="3651868"/>
              <a:ext cx="1067301" cy="553998"/>
              <a:chOff x="6100451" y="1175083"/>
              <a:chExt cx="1067301" cy="553998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趙威典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B10409013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5320149" y="4353633"/>
              <a:ext cx="1067301" cy="553998"/>
              <a:chOff x="6100451" y="1175083"/>
              <a:chExt cx="1067301" cy="553998"/>
            </a:xfrm>
          </p:grpSpPr>
          <p:sp>
            <p:nvSpPr>
              <p:cNvPr id="29" name="文字方塊 28"/>
              <p:cNvSpPr txBox="1"/>
              <p:nvPr/>
            </p:nvSpPr>
            <p:spPr>
              <a:xfrm>
                <a:off x="6157049" y="117508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latin typeface="華康流風體W3" panose="03000309000000000000" pitchFamily="65" charset="-120"/>
                    <a:ea typeface="文鼎中" panose="02010609010101010101" pitchFamily="49" charset="-120"/>
                  </a:rPr>
                  <a:t>楊雅涵</a:t>
                </a:r>
                <a:endParaRPr lang="en-US" altLang="zh-TW" sz="2400" b="1" dirty="0" smtClean="0">
                  <a:solidFill>
                    <a:schemeClr val="bg1"/>
                  </a:solidFill>
                  <a:latin typeface="華康流風體W3" panose="03000309000000000000" pitchFamily="65" charset="-120"/>
                  <a:ea typeface="文鼎中" panose="02010609010101010101" pitchFamily="49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100451" y="1421304"/>
                <a:ext cx="106730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CDEB6"/>
                    </a:solidFill>
                    <a:latin typeface="華康流風體W3" panose="03000309000000000000" pitchFamily="65" charset="-120"/>
                    <a:ea typeface="文鼎中行書" panose="02010609010101010101" pitchFamily="49" charset="-120"/>
                  </a:rPr>
                  <a:t>B10409042</a:t>
                </a:r>
                <a:endParaRPr lang="en-US" altLang="zh-TW" sz="1400" b="1" dirty="0">
                  <a:solidFill>
                    <a:srgbClr val="FCDEB6"/>
                  </a:solidFill>
                  <a:latin typeface="華康流風體W3" panose="03000309000000000000" pitchFamily="65" charset="-120"/>
                  <a:ea typeface="文鼎中行書" panose="02010609010101010101" pitchFamily="49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 b="22963"/>
          <a:stretch/>
        </p:blipFill>
        <p:spPr>
          <a:xfrm>
            <a:off x="0" y="0"/>
            <a:ext cx="9144000" cy="33638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336383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9144000" cy="336384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3363838"/>
            <a:ext cx="9144000" cy="1779662"/>
          </a:xfrm>
          <a:prstGeom prst="rect">
            <a:avLst/>
          </a:prstGeom>
          <a:solidFill>
            <a:srgbClr val="37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3445" y="3638116"/>
            <a:ext cx="226236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＃</a:t>
            </a:r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1</a:t>
            </a:r>
          </a:p>
          <a:p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Short-term</a:t>
            </a:r>
            <a:endParaRPr lang="en-US" altLang="zh-TW" sz="2000" dirty="0">
              <a:solidFill>
                <a:srgbClr val="FCDEB6"/>
              </a:solidFill>
              <a:latin typeface="Gen Jyuu Gothic P Heavy" panose="020B0702020203020207" pitchFamily="34" charset="-120"/>
              <a:ea typeface="Gen Jyuu Gothic P Heavy" panose="020B0702020203020207" pitchFamily="34" charset="-120"/>
              <a:cs typeface="Gen Jyuu Gothic P Heavy" panose="020B0702020203020207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擴大</a:t>
            </a:r>
            <a:r>
              <a:rPr lang="en-US" altLang="zh-TW" sz="16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FaShare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知名度</a:t>
            </a:r>
            <a:endParaRPr lang="en-US" altLang="zh-TW" sz="1600" dirty="0" smtClean="0">
              <a:solidFill>
                <a:schemeClr val="bg1"/>
              </a:solidFill>
              <a:latin typeface="Gen Jyuu Gothic Monospace Extra" panose="020B0009020203020207" pitchFamily="49" charset="-120"/>
              <a:ea typeface="Gen Jyuu Gothic Monospace Extra" panose="020B0009020203020207" pitchFamily="49" charset="-120"/>
              <a:cs typeface="Gen Jyuu Gothic Monospace Extra" panose="020B0009020203020207" pitchFamily="49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增加市場占有率</a:t>
            </a:r>
            <a:endParaRPr lang="en-US" altLang="zh-TW" sz="1600" dirty="0">
              <a:solidFill>
                <a:schemeClr val="bg1"/>
              </a:solidFill>
              <a:latin typeface="Gen Jyuu Gothic Monospace Extra" panose="020B0009020203020207" pitchFamily="49" charset="-120"/>
              <a:ea typeface="Gen Jyuu Gothic Monospace Extra" panose="020B0009020203020207" pitchFamily="49" charset="-120"/>
              <a:cs typeface="Gen Jyuu Gothic Monospace Extra" panose="020B0009020203020207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3614122"/>
            <a:ext cx="21602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＃</a:t>
            </a:r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2</a:t>
            </a:r>
          </a:p>
          <a:p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Medium-term</a:t>
            </a:r>
            <a:endParaRPr lang="en-US" altLang="zh-TW" sz="2000" dirty="0">
              <a:solidFill>
                <a:srgbClr val="FCDEB6"/>
              </a:solidFill>
              <a:latin typeface="Gen Jyuu Gothic Monospace Extra" panose="020B0009020203020207" pitchFamily="49" charset="-120"/>
              <a:ea typeface="Gen Jyuu Gothic Monospace Extra" panose="020B0009020203020207" pitchFamily="49" charset="-120"/>
              <a:cs typeface="Gen Jyuu Gothic Monospace Extra" panose="020B0009020203020207" pitchFamily="49" charset="-120"/>
            </a:endParaRPr>
          </a:p>
          <a:p>
            <a:r>
              <a:rPr lang="zh-TW" altLang="en-US" sz="12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和知名企業合作</a:t>
            </a:r>
            <a:endParaRPr lang="en-US" altLang="zh-TW" sz="1200" dirty="0" smtClean="0">
              <a:solidFill>
                <a:schemeClr val="bg1"/>
              </a:solidFill>
              <a:latin typeface="Gen Jyuu Gothic Monospace Extra" panose="020B0009020203020207" pitchFamily="49" charset="-120"/>
              <a:ea typeface="Gen Jyuu Gothic Monospace Extra" panose="020B0009020203020207" pitchFamily="49" charset="-120"/>
              <a:cs typeface="Gen Jyuu Gothic Monospace Extra" panose="020B0009020203020207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0232" y="3614122"/>
            <a:ext cx="19381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＃</a:t>
            </a:r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3</a:t>
            </a:r>
          </a:p>
          <a:p>
            <a:r>
              <a:rPr lang="zh-TW" altLang="en-US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Ｌ</a:t>
            </a:r>
            <a:r>
              <a:rPr lang="en-US" altLang="zh-TW" sz="2000" dirty="0" err="1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ong</a:t>
            </a:r>
            <a:r>
              <a:rPr lang="en-US" altLang="zh-TW" sz="2000" dirty="0" smtClean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-term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前進大中華</a:t>
            </a:r>
            <a:r>
              <a:rPr lang="zh-TW" altLang="en-US" sz="12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地區</a:t>
            </a:r>
            <a:r>
              <a:rPr lang="zh-TW" altLang="en-US" sz="1200" dirty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，</a:t>
            </a:r>
            <a:r>
              <a:rPr lang="zh-TW" altLang="en-US" sz="1200" dirty="0" smtClean="0">
                <a:solidFill>
                  <a:schemeClr val="bg1"/>
                </a:solidFill>
                <a:latin typeface="Gen Jyuu Gothic Monospace Extra" panose="020B0009020203020207" pitchFamily="49" charset="-120"/>
                <a:ea typeface="Gen Jyuu Gothic Monospace Extra" panose="020B0009020203020207" pitchFamily="49" charset="-120"/>
                <a:cs typeface="Gen Jyuu Gothic Monospace Extra" panose="020B0009020203020207" pitchFamily="49" charset="-120"/>
              </a:rPr>
              <a:t>統合亞洲區</a:t>
            </a:r>
            <a:endParaRPr lang="en-US" altLang="zh-TW" sz="1200" dirty="0">
              <a:solidFill>
                <a:schemeClr val="bg1"/>
              </a:solidFill>
              <a:latin typeface="Gen Jyuu Gothic Monospace Extra" panose="020B0009020203020207" pitchFamily="49" charset="-120"/>
              <a:ea typeface="Gen Jyuu Gothic Monospace Extra" panose="020B0009020203020207" pitchFamily="49" charset="-120"/>
              <a:cs typeface="Gen Jyuu Gothic Monospace Extra" panose="020B0009020203020207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1347614"/>
            <a:ext cx="408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AR JULIAN" panose="02000000000000000000" pitchFamily="2" charset="0"/>
                <a:ea typeface="華康采風體W3" panose="03000309000000000000" pitchFamily="65" charset="-120"/>
                <a:cs typeface="Gen Jyuu Gothic Heavy" panose="020B0702020203020207" pitchFamily="34" charset="-120"/>
              </a:rPr>
              <a:t>Prospect of Future</a:t>
            </a:r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1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rgbClr val="37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" y="205938"/>
            <a:ext cx="2771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CATALOG</a:t>
            </a:r>
            <a:endParaRPr lang="zh-TW" altLang="en-US" sz="4000" dirty="0">
              <a:solidFill>
                <a:srgbClr val="FCDEB6"/>
              </a:solidFill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395536" y="3263692"/>
            <a:ext cx="8340602" cy="180000"/>
            <a:chOff x="395536" y="2903652"/>
            <a:chExt cx="8340602" cy="180000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395536" y="2993652"/>
              <a:ext cx="8245424" cy="0"/>
            </a:xfrm>
            <a:prstGeom prst="line">
              <a:avLst/>
            </a:prstGeom>
            <a:ln w="19050">
              <a:solidFill>
                <a:srgbClr val="FCDE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/>
            <p:cNvSpPr>
              <a:spLocks noChangeAspect="1"/>
            </p:cNvSpPr>
            <p:nvPr/>
          </p:nvSpPr>
          <p:spPr>
            <a:xfrm>
              <a:off x="916733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橢圓 22"/>
            <p:cNvSpPr>
              <a:spLocks noChangeAspect="1"/>
            </p:cNvSpPr>
            <p:nvPr/>
          </p:nvSpPr>
          <p:spPr>
            <a:xfrm>
              <a:off x="1852837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2880320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3888432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4896544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5832648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6840760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橢圓 32"/>
            <p:cNvSpPr>
              <a:spLocks noChangeAspect="1"/>
            </p:cNvSpPr>
            <p:nvPr/>
          </p:nvSpPr>
          <p:spPr>
            <a:xfrm>
              <a:off x="7820717" y="2903652"/>
              <a:ext cx="180000" cy="180000"/>
            </a:xfrm>
            <a:prstGeom prst="ellipse">
              <a:avLst/>
            </a:prstGeom>
            <a:solidFill>
              <a:srgbClr val="FCD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cxnSp>
          <p:nvCxnSpPr>
            <p:cNvPr id="35" name="直線單箭頭接點 34"/>
            <p:cNvCxnSpPr/>
            <p:nvPr/>
          </p:nvCxnSpPr>
          <p:spPr>
            <a:xfrm flipV="1">
              <a:off x="395536" y="2988903"/>
              <a:ext cx="8340602" cy="4749"/>
            </a:xfrm>
            <a:prstGeom prst="straightConnector1">
              <a:avLst/>
            </a:prstGeom>
            <a:ln w="38100">
              <a:solidFill>
                <a:srgbClr val="FCDEB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44135" y="2489596"/>
            <a:ext cx="1525195" cy="622756"/>
            <a:chOff x="125536" y="2069598"/>
            <a:chExt cx="1525195" cy="622756"/>
          </a:xfrm>
        </p:grpSpPr>
        <p:sp>
          <p:nvSpPr>
            <p:cNvPr id="14" name="矩形 13"/>
            <p:cNvSpPr/>
            <p:nvPr/>
          </p:nvSpPr>
          <p:spPr>
            <a:xfrm>
              <a:off x="542735" y="232302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</a:rPr>
                <a:t>創業動機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6" y="2069598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群組 49"/>
          <p:cNvGrpSpPr/>
          <p:nvPr/>
        </p:nvGrpSpPr>
        <p:grpSpPr>
          <a:xfrm>
            <a:off x="2267744" y="2201564"/>
            <a:ext cx="1396622" cy="923330"/>
            <a:chOff x="2420396" y="1751786"/>
            <a:chExt cx="1396622" cy="923330"/>
          </a:xfrm>
        </p:grpSpPr>
        <p:sp>
          <p:nvSpPr>
            <p:cNvPr id="16" name="矩形 15"/>
            <p:cNvSpPr/>
            <p:nvPr/>
          </p:nvSpPr>
          <p:spPr>
            <a:xfrm>
              <a:off x="2420396" y="1751786"/>
              <a:ext cx="11079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創業之</a:t>
              </a:r>
              <a:r>
                <a:rPr lang="zh-TW" altLang="en-US" b="1" dirty="0">
                  <a:solidFill>
                    <a:schemeClr val="bg1"/>
                  </a:solidFill>
                </a:rPr>
                <a:t>初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的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挑戰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018" y="2053022"/>
              <a:ext cx="540000" cy="540000"/>
            </a:xfrm>
            <a:prstGeom prst="rect">
              <a:avLst/>
            </a:prstGeom>
          </p:spPr>
        </p:pic>
      </p:grpSp>
      <p:grpSp>
        <p:nvGrpSpPr>
          <p:cNvPr id="52" name="群組 51"/>
          <p:cNvGrpSpPr/>
          <p:nvPr/>
        </p:nvGrpSpPr>
        <p:grpSpPr>
          <a:xfrm>
            <a:off x="5119421" y="3548381"/>
            <a:ext cx="1606453" cy="540000"/>
            <a:chOff x="4874267" y="2859782"/>
            <a:chExt cx="1606453" cy="540000"/>
          </a:xfrm>
        </p:grpSpPr>
        <p:sp>
          <p:nvSpPr>
            <p:cNvPr id="19" name="矩形 18"/>
            <p:cNvSpPr/>
            <p:nvPr/>
          </p:nvSpPr>
          <p:spPr>
            <a:xfrm>
              <a:off x="5372724" y="302953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獲利模式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267" y="2859782"/>
              <a:ext cx="540000" cy="540000"/>
            </a:xfrm>
            <a:prstGeom prst="rect">
              <a:avLst/>
            </a:prstGeom>
          </p:spPr>
        </p:pic>
      </p:grpSp>
      <p:grpSp>
        <p:nvGrpSpPr>
          <p:cNvPr id="51" name="群組 50"/>
          <p:cNvGrpSpPr/>
          <p:nvPr/>
        </p:nvGrpSpPr>
        <p:grpSpPr>
          <a:xfrm>
            <a:off x="4432546" y="2273572"/>
            <a:ext cx="1107996" cy="823446"/>
            <a:chOff x="4432546" y="1851670"/>
            <a:chExt cx="1107996" cy="823446"/>
          </a:xfrm>
        </p:grpSpPr>
        <p:sp>
          <p:nvSpPr>
            <p:cNvPr id="18" name="矩形 17"/>
            <p:cNvSpPr/>
            <p:nvPr/>
          </p:nvSpPr>
          <p:spPr>
            <a:xfrm>
              <a:off x="4432546" y="23057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商業模式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544" y="1851670"/>
              <a:ext cx="540000" cy="540000"/>
            </a:xfrm>
            <a:prstGeom prst="rect">
              <a:avLst/>
            </a:prstGeom>
          </p:spPr>
        </p:pic>
      </p:grpSp>
      <p:grpSp>
        <p:nvGrpSpPr>
          <p:cNvPr id="49" name="群組 48"/>
          <p:cNvGrpSpPr/>
          <p:nvPr/>
        </p:nvGrpSpPr>
        <p:grpSpPr>
          <a:xfrm>
            <a:off x="1470989" y="3545829"/>
            <a:ext cx="943695" cy="424085"/>
            <a:chOff x="1612041" y="2974780"/>
            <a:chExt cx="943695" cy="424085"/>
          </a:xfrm>
        </p:grpSpPr>
        <p:sp>
          <p:nvSpPr>
            <p:cNvPr id="15" name="矩形 14"/>
            <p:cNvSpPr/>
            <p:nvPr/>
          </p:nvSpPr>
          <p:spPr>
            <a:xfrm>
              <a:off x="1612041" y="302953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商機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2974780"/>
              <a:ext cx="360000" cy="360000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3424434" y="3572439"/>
            <a:ext cx="1107996" cy="871519"/>
            <a:chOff x="3445565" y="2973817"/>
            <a:chExt cx="1107996" cy="871519"/>
          </a:xfrm>
        </p:grpSpPr>
        <p:sp>
          <p:nvSpPr>
            <p:cNvPr id="17" name="矩形 16"/>
            <p:cNvSpPr/>
            <p:nvPr/>
          </p:nvSpPr>
          <p:spPr>
            <a:xfrm>
              <a:off x="3445565" y="347600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產</a:t>
              </a:r>
              <a:r>
                <a:rPr lang="zh-TW" altLang="en-US" b="1" dirty="0">
                  <a:solidFill>
                    <a:schemeClr val="bg1"/>
                  </a:solidFill>
                </a:rPr>
                <a:t>品</a:t>
              </a:r>
              <a:r>
                <a:rPr lang="zh-TW" altLang="en-US" b="1" dirty="0">
                  <a:solidFill>
                    <a:schemeClr val="bg1"/>
                  </a:solidFill>
                </a:rPr>
                <a:t>介紹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563" y="2973817"/>
              <a:ext cx="540000" cy="540000"/>
            </a:xfrm>
            <a:prstGeom prst="rect">
              <a:avLst/>
            </a:prstGeom>
          </p:spPr>
        </p:pic>
      </p:grpSp>
      <p:grpSp>
        <p:nvGrpSpPr>
          <p:cNvPr id="59" name="群組 58"/>
          <p:cNvGrpSpPr/>
          <p:nvPr/>
        </p:nvGrpSpPr>
        <p:grpSpPr>
          <a:xfrm>
            <a:off x="7187596" y="3663980"/>
            <a:ext cx="1411677" cy="403167"/>
            <a:chOff x="7356719" y="3105970"/>
            <a:chExt cx="1411677" cy="403167"/>
          </a:xfrm>
        </p:grpSpPr>
        <p:sp>
          <p:nvSpPr>
            <p:cNvPr id="21" name="矩形 20"/>
            <p:cNvSpPr/>
            <p:nvPr/>
          </p:nvSpPr>
          <p:spPr>
            <a:xfrm>
              <a:off x="7356719" y="313980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未來展望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93" y="3105970"/>
              <a:ext cx="330603" cy="330603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6119528" y="2567424"/>
            <a:ext cx="1623955" cy="562932"/>
            <a:chOff x="6376762" y="2040176"/>
            <a:chExt cx="1623955" cy="562932"/>
          </a:xfrm>
        </p:grpSpPr>
        <p:sp>
          <p:nvSpPr>
            <p:cNvPr id="20" name="矩形 19"/>
            <p:cNvSpPr/>
            <p:nvPr/>
          </p:nvSpPr>
          <p:spPr>
            <a:xfrm>
              <a:off x="6376762" y="223377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網頁介紹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717" y="2040176"/>
              <a:ext cx="540000" cy="540000"/>
            </a:xfrm>
            <a:prstGeom prst="rect">
              <a:avLst/>
            </a:prstGeom>
          </p:spPr>
        </p:pic>
      </p:grpSp>
      <p:pic>
        <p:nvPicPr>
          <p:cNvPr id="63" name="圖片 6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30"/>
          <a:stretch/>
        </p:blipFill>
        <p:spPr>
          <a:xfrm>
            <a:off x="5953768" y="140399"/>
            <a:ext cx="1470826" cy="1405529"/>
          </a:xfrm>
          <a:prstGeom prst="parallelogram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1"/>
          <a:stretch/>
        </p:blipFill>
        <p:spPr>
          <a:xfrm>
            <a:off x="4644008" y="143118"/>
            <a:ext cx="1461548" cy="1402810"/>
          </a:xfrm>
          <a:prstGeom prst="parallelogram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7" t="95" r="-1066" b="36834"/>
          <a:stretch/>
        </p:blipFill>
        <p:spPr>
          <a:xfrm>
            <a:off x="7254022" y="142512"/>
            <a:ext cx="1568032" cy="1403416"/>
          </a:xfrm>
          <a:prstGeom prst="parallelogram">
            <a:avLst/>
          </a:prstGeom>
        </p:spPr>
      </p:pic>
      <p:sp>
        <p:nvSpPr>
          <p:cNvPr id="90" name="平行四邊形 89"/>
          <p:cNvSpPr/>
          <p:nvPr/>
        </p:nvSpPr>
        <p:spPr>
          <a:xfrm>
            <a:off x="7254022" y="143118"/>
            <a:ext cx="1568032" cy="1402810"/>
          </a:xfrm>
          <a:prstGeom prst="parallelogram">
            <a:avLst>
              <a:gd name="adj" fmla="val 2404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平行四邊形 90"/>
          <p:cNvSpPr/>
          <p:nvPr/>
        </p:nvSpPr>
        <p:spPr>
          <a:xfrm>
            <a:off x="5953768" y="143699"/>
            <a:ext cx="1470826" cy="1402810"/>
          </a:xfrm>
          <a:prstGeom prst="parallelogram">
            <a:avLst>
              <a:gd name="adj" fmla="val 2404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平行四邊形 91"/>
          <p:cNvSpPr/>
          <p:nvPr/>
        </p:nvSpPr>
        <p:spPr>
          <a:xfrm>
            <a:off x="4644008" y="154271"/>
            <a:ext cx="1461548" cy="1402810"/>
          </a:xfrm>
          <a:prstGeom prst="parallelogram">
            <a:avLst>
              <a:gd name="adj" fmla="val 2404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3" b="2382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78" y="0"/>
            <a:ext cx="9142121" cy="51435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43608" y="4011910"/>
            <a:ext cx="218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AR JULIAN" panose="02000000000000000000" pitchFamily="2" charset="0"/>
                <a:ea typeface="華康采風體W3" panose="03000309000000000000" pitchFamily="65" charset="-120"/>
                <a:cs typeface="Gen Jyuu Gothic Heavy" panose="020B0702020203020207" pitchFamily="34" charset="-120"/>
              </a:rPr>
              <a:t>Motive</a:t>
            </a:r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0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0" b="21959"/>
          <a:stretch/>
        </p:blipFill>
        <p:spPr>
          <a:xfrm>
            <a:off x="-692" y="915567"/>
            <a:ext cx="9144692" cy="422793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879" y="915566"/>
            <a:ext cx="9142121" cy="42279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9512" y="1131590"/>
            <a:ext cx="896448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根據上華市場研究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公司的研究顯示，　　　　　　　　　　　　　　　　　　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現代人</a:t>
            </a:r>
            <a:r>
              <a:rPr lang="zh-TW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約有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80%</a:t>
            </a:r>
            <a:r>
              <a:rPr lang="zh-TW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都有網購相關的經驗，其中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有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60%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的</a:t>
            </a:r>
            <a:r>
              <a:rPr lang="zh-TW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人有手機購物的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經驗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根據上華市場研究公司的研究顯示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，　　　　　　　　　　　　　　　　　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使用</a:t>
            </a:r>
            <a:r>
              <a:rPr lang="zh-TW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手機或網購平台的人中有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77%</a:t>
            </a:r>
            <a:r>
              <a:rPr lang="zh-TW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以上的人會對比商品</a:t>
            </a: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價格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根據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尼爾森最新調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n Jyuu Gothic Monospace Bold" panose="020B0609020203020207" pitchFamily="49" charset="-120"/>
              </a:rPr>
              <a:t>查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，全台網購人數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進入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5,680,000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人！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根據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尼爾森最新調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n Jyuu Gothic Monospace Bold" panose="020B0609020203020207" pitchFamily="49" charset="-120"/>
              </a:rPr>
              <a:t>查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，過去三個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月平均購物金額也持續雙位數成長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，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    從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2014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年的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6,300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元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增加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至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7,200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元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-320" y="0"/>
            <a:ext cx="9144320" cy="915566"/>
          </a:xfrm>
          <a:prstGeom prst="rect">
            <a:avLst/>
          </a:prstGeom>
          <a:solidFill>
            <a:srgbClr val="FCD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320" y="0"/>
            <a:ext cx="9144320" cy="771550"/>
          </a:xfrm>
          <a:prstGeom prst="rect">
            <a:avLst/>
          </a:prstGeom>
          <a:solidFill>
            <a:srgbClr val="37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rgbClr val="2FA189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13521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CDEB6"/>
                </a:solidFill>
                <a:latin typeface="Gen Jyuu Gothic P Heavy" panose="020B0702020203020207" pitchFamily="34" charset="-120"/>
                <a:ea typeface="Gen Jyuu Gothic P Heavy" panose="020B0702020203020207" pitchFamily="34" charset="-120"/>
                <a:cs typeface="Gen Jyuu Gothic P Heavy" panose="020B0702020203020207" pitchFamily="34" charset="-120"/>
              </a:rPr>
              <a:t>OPPORTUNITIES</a:t>
            </a:r>
            <a:endParaRPr lang="zh-TW" altLang="en-US" sz="4000" dirty="0">
              <a:solidFill>
                <a:srgbClr val="FCDEB6"/>
              </a:solidFill>
              <a:latin typeface="Gen Jyuu Gothic P Heavy" panose="020B0702020203020207" pitchFamily="34" charset="-120"/>
              <a:ea typeface="Gen Jyuu Gothic P Heavy" panose="020B0702020203020207" pitchFamily="34" charset="-120"/>
              <a:cs typeface="Gen Jyuu Gothic P Heavy" panose="020B07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圖說文字 1 3"/>
          <p:cNvSpPr/>
          <p:nvPr/>
        </p:nvSpPr>
        <p:spPr>
          <a:xfrm>
            <a:off x="6097096" y="1275606"/>
            <a:ext cx="2363336" cy="822941"/>
          </a:xfrm>
          <a:prstGeom prst="borderCallout1">
            <a:avLst>
              <a:gd name="adj1" fmla="val 59315"/>
              <a:gd name="adj2" fmla="val -1118"/>
              <a:gd name="adj3" fmla="val 153065"/>
              <a:gd name="adj4" fmla="val -2197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23208" y="19548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smtClean="0">
                <a:solidFill>
                  <a:srgbClr val="FCDEB6"/>
                </a:solidFill>
                <a:latin typeface="AR JULIAN" panose="02000000000000000000" pitchFamily="2" charset="0"/>
                <a:ea typeface="華康采風體W3" panose="03000309000000000000" pitchFamily="65" charset="-120"/>
                <a:cs typeface="Gen Jyuu Gothic Heavy" panose="020B0702020203020207" pitchFamily="34" charset="-120"/>
              </a:rPr>
              <a:t>Challenge</a:t>
            </a:r>
            <a:endParaRPr lang="zh-TW" altLang="en-US" sz="3200" b="1" dirty="0">
              <a:solidFill>
                <a:srgbClr val="FCDEB6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2160" y="1379337"/>
            <a:ext cx="252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1.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定位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純服飾業環境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2.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以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圖搜商品的技術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5"/>
          <a:stretch/>
        </p:blipFill>
        <p:spPr>
          <a:xfrm flipH="1">
            <a:off x="4837326" y="2283718"/>
            <a:ext cx="886801" cy="130059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76"/>
          <a:stretch/>
        </p:blipFill>
        <p:spPr>
          <a:xfrm flipH="1">
            <a:off x="4830565" y="2283717"/>
            <a:ext cx="900322" cy="1300593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rot="5400000" flipH="1">
            <a:off x="2584301" y="-1452711"/>
            <a:ext cx="4011910" cy="9180512"/>
          </a:xfrm>
          <a:prstGeom prst="rtTriangle">
            <a:avLst/>
          </a:prstGeom>
          <a:solidFill>
            <a:srgbClr val="5CC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3993" y="2722046"/>
            <a:ext cx="302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服飾業擁有</a:t>
            </a:r>
            <a:r>
              <a:rPr lang="zh-TW" altLang="en-US" sz="24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龐大商機</a:t>
            </a:r>
            <a:endParaRPr lang="en-US" altLang="zh-TW" sz="24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百家爭鳴，競爭者眾</a:t>
            </a:r>
            <a:endParaRPr lang="en-US" altLang="zh-TW" sz="24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691680" y="3651870"/>
            <a:ext cx="3024336" cy="1152128"/>
            <a:chOff x="395536" y="3444672"/>
            <a:chExt cx="3024336" cy="1152128"/>
          </a:xfrm>
        </p:grpSpPr>
        <p:sp>
          <p:nvSpPr>
            <p:cNvPr id="19" name="橢圓 18"/>
            <p:cNvSpPr>
              <a:spLocks noChangeAspect="1"/>
            </p:cNvSpPr>
            <p:nvPr/>
          </p:nvSpPr>
          <p:spPr>
            <a:xfrm>
              <a:off x="395536" y="3693910"/>
              <a:ext cx="893943" cy="8939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1514331" y="3972857"/>
              <a:ext cx="482181" cy="35394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3693" y="3786938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電子</a:t>
              </a:r>
              <a:endParaRPr lang="en-US" altLang="zh-TW" sz="20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  <a:p>
              <a:r>
                <a:rPr lang="zh-TW" altLang="en-US" sz="2000" dirty="0" smtClean="0">
                  <a:solidFill>
                    <a:schemeClr val="bg1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商務</a:t>
              </a:r>
              <a:endParaRPr lang="en-US" altLang="zh-TW" sz="20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2267744" y="3444672"/>
              <a:ext cx="1152128" cy="115212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92402" y="3543682"/>
              <a:ext cx="90281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比價</a:t>
              </a:r>
              <a:endParaRPr lang="en-US" altLang="zh-TW" sz="28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  <a:p>
              <a:r>
                <a:rPr lang="zh-TW" altLang="en-US" sz="2800" dirty="0" smtClean="0">
                  <a:solidFill>
                    <a:schemeClr val="bg1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平台</a:t>
              </a:r>
              <a:endParaRPr lang="en-US" altLang="zh-TW" sz="28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0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平行四邊形 38"/>
          <p:cNvSpPr/>
          <p:nvPr/>
        </p:nvSpPr>
        <p:spPr>
          <a:xfrm>
            <a:off x="2010531" y="1"/>
            <a:ext cx="7704856" cy="5146676"/>
          </a:xfrm>
          <a:prstGeom prst="parallelogram">
            <a:avLst>
              <a:gd name="adj" fmla="val 23823"/>
            </a:avLst>
          </a:prstGeom>
          <a:solidFill>
            <a:srgbClr val="FCD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平行四邊形 39"/>
          <p:cNvSpPr/>
          <p:nvPr/>
        </p:nvSpPr>
        <p:spPr>
          <a:xfrm>
            <a:off x="2442579" y="987574"/>
            <a:ext cx="7704856" cy="4155925"/>
          </a:xfrm>
          <a:prstGeom prst="parallelogram">
            <a:avLst>
              <a:gd name="adj" fmla="val 23823"/>
            </a:avLst>
          </a:prstGeom>
          <a:solidFill>
            <a:srgbClr val="37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-83820" y="224735"/>
            <a:ext cx="4385440" cy="584776"/>
            <a:chOff x="-83820" y="224735"/>
            <a:chExt cx="4385440" cy="584776"/>
          </a:xfrm>
        </p:grpSpPr>
        <p:sp>
          <p:nvSpPr>
            <p:cNvPr id="10" name="矩形 9"/>
            <p:cNvSpPr/>
            <p:nvPr/>
          </p:nvSpPr>
          <p:spPr>
            <a:xfrm>
              <a:off x="1907704" y="224735"/>
              <a:ext cx="1872208" cy="555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7B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224736"/>
              <a:ext cx="1771208" cy="555525"/>
            </a:xfrm>
            <a:prstGeom prst="rect">
              <a:avLst/>
            </a:prstGeom>
            <a:solidFill>
              <a:srgbClr val="37BB9F"/>
            </a:solidFill>
            <a:ln>
              <a:solidFill>
                <a:srgbClr val="37B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-83820" y="224736"/>
              <a:ext cx="23150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ea typeface="文鼎中行書" panose="02010609010101010101" pitchFamily="49" charset="-120"/>
                </a:rPr>
                <a:t>產品介紹</a:t>
              </a:r>
              <a:endParaRPr lang="zh-TW" altLang="en-US" sz="3200" b="1" dirty="0">
                <a:solidFill>
                  <a:schemeClr val="bg1"/>
                </a:solidFill>
                <a:ea typeface="文鼎中行書" panose="02010609010101010101" pitchFamily="49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935480" y="224736"/>
              <a:ext cx="23661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FCDEB6"/>
                  </a:solidFill>
                  <a:ea typeface="文鼎中行書" panose="02010609010101010101" pitchFamily="49" charset="-120"/>
                </a:rPr>
                <a:t>核心價</a:t>
              </a:r>
              <a:r>
                <a:rPr lang="zh-TW" altLang="en-US" sz="3200" b="1" dirty="0" smtClean="0">
                  <a:solidFill>
                    <a:srgbClr val="FCDEB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</a:t>
              </a:r>
              <a:endParaRPr lang="zh-TW" altLang="en-US" sz="3200" b="1" dirty="0">
                <a:solidFill>
                  <a:srgbClr val="FCDE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611560" y="1969006"/>
            <a:ext cx="2841423" cy="2603508"/>
            <a:chOff x="909312" y="1699260"/>
            <a:chExt cx="2841423" cy="2603508"/>
          </a:xfrm>
        </p:grpSpPr>
        <p:sp>
          <p:nvSpPr>
            <p:cNvPr id="24" name="橢圓 23"/>
            <p:cNvSpPr/>
            <p:nvPr/>
          </p:nvSpPr>
          <p:spPr>
            <a:xfrm>
              <a:off x="1634909" y="1699260"/>
              <a:ext cx="1367371" cy="13685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CC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330024" y="2873269"/>
              <a:ext cx="1420711" cy="14294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CC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909312" y="2873259"/>
              <a:ext cx="1420711" cy="14294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CCF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89408" y="219886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5CCFB7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即時</a:t>
              </a:r>
              <a:endParaRPr lang="zh-TW" altLang="en-US" dirty="0">
                <a:solidFill>
                  <a:srgbClr val="5CCFB7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96501" y="340334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rgbClr val="5CCFB7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方便</a:t>
              </a:r>
              <a:endParaRPr lang="zh-TW" altLang="en-US" dirty="0">
                <a:solidFill>
                  <a:srgbClr val="5CCFB7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01797" y="340334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rgbClr val="5CCFB7"/>
                  </a:solidFill>
                  <a:latin typeface="Gen Jyuu Gothic Monospace Bold" panose="020B0609020203020207" pitchFamily="49" charset="-120"/>
                  <a:ea typeface="Gen Jyuu Gothic Monospace Bold" panose="020B0609020203020207" pitchFamily="49" charset="-120"/>
                  <a:cs typeface="Gen Jyuu Gothic Monospace Bold" panose="020B0609020203020207" pitchFamily="49" charset="-120"/>
                </a:rPr>
                <a:t>人性化</a:t>
              </a:r>
              <a:endParaRPr lang="zh-TW" altLang="en-US" dirty="0">
                <a:solidFill>
                  <a:srgbClr val="5CCFB7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220072" y="267494"/>
            <a:ext cx="2664296" cy="4752528"/>
            <a:chOff x="5580112" y="195486"/>
            <a:chExt cx="2664296" cy="4752528"/>
          </a:xfrm>
        </p:grpSpPr>
        <p:grpSp>
          <p:nvGrpSpPr>
            <p:cNvPr id="43" name="群組 42"/>
            <p:cNvGrpSpPr/>
            <p:nvPr/>
          </p:nvGrpSpPr>
          <p:grpSpPr>
            <a:xfrm>
              <a:off x="5580112" y="195486"/>
              <a:ext cx="2664296" cy="4752528"/>
              <a:chOff x="3262463" y="195486"/>
              <a:chExt cx="2664296" cy="4752528"/>
            </a:xfrm>
          </p:grpSpPr>
          <p:sp>
            <p:nvSpPr>
              <p:cNvPr id="50" name="圓角矩形 49"/>
              <p:cNvSpPr/>
              <p:nvPr/>
            </p:nvSpPr>
            <p:spPr>
              <a:xfrm>
                <a:off x="3262463" y="195486"/>
                <a:ext cx="2664296" cy="475252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347864" y="555526"/>
                <a:ext cx="2496882" cy="39608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4191840" y="370703"/>
                <a:ext cx="808929" cy="620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3" name="圖片 5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3" b="220"/>
              <a:stretch/>
            </p:blipFill>
            <p:spPr>
              <a:xfrm>
                <a:off x="3347863" y="555526"/>
                <a:ext cx="2496883" cy="3960869"/>
              </a:xfrm>
              <a:prstGeom prst="rect">
                <a:avLst/>
              </a:prstGeom>
            </p:spPr>
          </p:pic>
          <p:sp>
            <p:nvSpPr>
              <p:cNvPr id="54" name="矩形 53"/>
              <p:cNvSpPr/>
              <p:nvPr/>
            </p:nvSpPr>
            <p:spPr>
              <a:xfrm>
                <a:off x="3346170" y="555526"/>
                <a:ext cx="2496882" cy="3960869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橢圓 43"/>
            <p:cNvSpPr/>
            <p:nvPr/>
          </p:nvSpPr>
          <p:spPr>
            <a:xfrm>
              <a:off x="6792086" y="4609071"/>
              <a:ext cx="243870" cy="229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5" name="群組 44"/>
            <p:cNvGrpSpPr>
              <a:grpSpLocks noChangeAspect="1"/>
            </p:cNvGrpSpPr>
            <p:nvPr/>
          </p:nvGrpSpPr>
          <p:grpSpPr>
            <a:xfrm>
              <a:off x="6176613" y="1743872"/>
              <a:ext cx="1474816" cy="1584176"/>
              <a:chOff x="4655474" y="4173171"/>
              <a:chExt cx="1232517" cy="1323909"/>
            </a:xfrm>
            <a:solidFill>
              <a:schemeClr val="bg1">
                <a:alpha val="88000"/>
              </a:schemeClr>
            </a:solidFill>
          </p:grpSpPr>
          <p:sp>
            <p:nvSpPr>
              <p:cNvPr id="46" name="L-圖案 45"/>
              <p:cNvSpPr>
                <a:spLocks/>
              </p:cNvSpPr>
              <p:nvPr/>
            </p:nvSpPr>
            <p:spPr>
              <a:xfrm rot="16200000">
                <a:off x="5485765" y="5094854"/>
                <a:ext cx="402225" cy="402226"/>
              </a:xfrm>
              <a:prstGeom prst="corner">
                <a:avLst>
                  <a:gd name="adj1" fmla="val 20603"/>
                  <a:gd name="adj2" fmla="val 202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L-圖案 46"/>
              <p:cNvSpPr>
                <a:spLocks/>
              </p:cNvSpPr>
              <p:nvPr/>
            </p:nvSpPr>
            <p:spPr>
              <a:xfrm>
                <a:off x="4655474" y="5094855"/>
                <a:ext cx="402226" cy="402225"/>
              </a:xfrm>
              <a:prstGeom prst="corner">
                <a:avLst>
                  <a:gd name="adj1" fmla="val 20603"/>
                  <a:gd name="adj2" fmla="val 202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L-圖案 47"/>
              <p:cNvSpPr>
                <a:spLocks/>
              </p:cNvSpPr>
              <p:nvPr/>
            </p:nvSpPr>
            <p:spPr>
              <a:xfrm rot="10800000">
                <a:off x="5485765" y="4173171"/>
                <a:ext cx="402226" cy="402225"/>
              </a:xfrm>
              <a:prstGeom prst="corner">
                <a:avLst>
                  <a:gd name="adj1" fmla="val 20603"/>
                  <a:gd name="adj2" fmla="val 202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L-圖案 48"/>
              <p:cNvSpPr>
                <a:spLocks/>
              </p:cNvSpPr>
              <p:nvPr/>
            </p:nvSpPr>
            <p:spPr>
              <a:xfrm rot="5400000">
                <a:off x="4655474" y="4173171"/>
                <a:ext cx="402225" cy="402226"/>
              </a:xfrm>
              <a:prstGeom prst="corner">
                <a:avLst>
                  <a:gd name="adj1" fmla="val 20603"/>
                  <a:gd name="adj2" fmla="val 202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5" name="文字方塊 54"/>
          <p:cNvSpPr txBox="1"/>
          <p:nvPr/>
        </p:nvSpPr>
        <p:spPr>
          <a:xfrm>
            <a:off x="3347864" y="1271052"/>
            <a:ext cx="60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以圖搜</a:t>
            </a:r>
            <a:r>
              <a:rPr lang="zh-TW" altLang="en-US" sz="28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技術               來比價</a:t>
            </a:r>
            <a:endParaRPr lang="zh-TW" altLang="en-US" sz="28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83820" y="224735"/>
            <a:ext cx="4385440" cy="584776"/>
            <a:chOff x="-83820" y="224735"/>
            <a:chExt cx="4385440" cy="584776"/>
          </a:xfrm>
        </p:grpSpPr>
        <p:sp>
          <p:nvSpPr>
            <p:cNvPr id="3" name="矩形 2"/>
            <p:cNvSpPr/>
            <p:nvPr/>
          </p:nvSpPr>
          <p:spPr>
            <a:xfrm>
              <a:off x="1907704" y="224735"/>
              <a:ext cx="1872208" cy="555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7B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79512" y="224736"/>
              <a:ext cx="1771208" cy="555525"/>
            </a:xfrm>
            <a:prstGeom prst="rect">
              <a:avLst/>
            </a:prstGeom>
            <a:solidFill>
              <a:srgbClr val="37BB9F"/>
            </a:solidFill>
            <a:ln>
              <a:solidFill>
                <a:srgbClr val="37B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-83820" y="224736"/>
              <a:ext cx="23150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ea typeface="文鼎中行書" panose="02010609010101010101" pitchFamily="49" charset="-120"/>
                </a:rPr>
                <a:t>產品介紹</a:t>
              </a:r>
              <a:endParaRPr lang="zh-TW" altLang="en-US" sz="3200" b="1" dirty="0">
                <a:solidFill>
                  <a:schemeClr val="bg1"/>
                </a:solidFill>
                <a:ea typeface="文鼎中行書" panose="02010609010101010101" pitchFamily="49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935480" y="224736"/>
              <a:ext cx="23661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FCDEB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目標客群</a:t>
              </a:r>
              <a:endParaRPr lang="zh-TW" altLang="en-US" sz="3200" b="1" dirty="0">
                <a:solidFill>
                  <a:srgbClr val="FCDE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38" y="0"/>
            <a:ext cx="4039398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09538" y="-2"/>
            <a:ext cx="4034462" cy="514350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059582"/>
            <a:ext cx="49300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有解決找不到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購物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管道問題的需求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對價格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敏感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購物常常需要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比價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1520" y="3651870"/>
            <a:ext cx="461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為什麼要使用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FaShare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5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2"/>
            <a:ext cx="9144000" cy="51435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59632" y="156363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AR JULIAN" panose="02000000000000000000" pitchFamily="2" charset="0"/>
                <a:ea typeface="華康采風體W3" panose="03000309000000000000" pitchFamily="65" charset="-120"/>
                <a:cs typeface="Gen Jyuu Gothic Heavy" panose="020B0702020203020207" pitchFamily="34" charset="-120"/>
              </a:rPr>
              <a:t>Web</a:t>
            </a:r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8184" y="627534"/>
            <a:ext cx="2561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AR JULIAN" panose="02000000000000000000" pitchFamily="2" charset="0"/>
                <a:ea typeface="華康采風體W3" panose="03000309000000000000" pitchFamily="65" charset="-120"/>
                <a:cs typeface="Gen Jyuu Gothic Heavy" panose="020B0702020203020207" pitchFamily="34" charset="-120"/>
              </a:rPr>
              <a:t>Introduction</a:t>
            </a:r>
            <a:endParaRPr lang="zh-TW" altLang="en-US" sz="3200" b="1" dirty="0">
              <a:solidFill>
                <a:schemeClr val="bg1"/>
              </a:solidFill>
              <a:latin typeface="AR JULIAN" panose="02000000000000000000" pitchFamily="2" charset="0"/>
              <a:ea typeface="華康采風體W3" panose="03000309000000000000" pitchFamily="65" charset="-120"/>
              <a:cs typeface="Gen Jyuu Gothic Heavy" panose="020B07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5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7620" y="1059582"/>
            <a:ext cx="9144000" cy="4083918"/>
          </a:xfrm>
          <a:prstGeom prst="rect">
            <a:avLst/>
          </a:prstGeom>
          <a:solidFill>
            <a:srgbClr val="37BB9F"/>
          </a:solidFill>
          <a:ln>
            <a:solidFill>
              <a:srgbClr val="37B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7620" y="195486"/>
            <a:ext cx="91363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5CCFB7"/>
                </a:solidFill>
                <a:ea typeface="文鼎中行書" panose="02010609010101010101" pitchFamily="49" charset="-120"/>
              </a:rPr>
              <a:t>獲利模式</a:t>
            </a:r>
            <a:endParaRPr lang="zh-TW" altLang="en-US" sz="4000" b="1" dirty="0">
              <a:solidFill>
                <a:srgbClr val="5CCFB7"/>
              </a:solidFill>
              <a:ea typeface="文鼎中行書" panose="02010609010101010101" pitchFamily="49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6056" y="1275606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20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◆</a:t>
            </a:r>
            <a:r>
              <a:rPr lang="zh-TW" altLang="en-US" sz="20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 smtClean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廠商收益</a:t>
            </a:r>
            <a:endParaRPr lang="en-US" altLang="zh-TW" sz="2000" dirty="0">
              <a:solidFill>
                <a:srgbClr val="FCDEB6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流量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排序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廣告費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endParaRPr lang="zh-TW" altLang="en-US" sz="2000" dirty="0">
              <a:solidFill>
                <a:srgbClr val="FCDEB6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20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◆</a:t>
            </a:r>
            <a:r>
              <a:rPr lang="zh-TW" altLang="en-US" sz="200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smtClean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使用者收益</a:t>
            </a:r>
            <a:endParaRPr lang="en-US" altLang="zh-TW" sz="2000" dirty="0">
              <a:solidFill>
                <a:srgbClr val="FCDEB6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進階功能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7456" y="1275606"/>
            <a:ext cx="36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◆ </a:t>
            </a:r>
            <a:r>
              <a:rPr lang="zh-TW" altLang="en-US" sz="2000" dirty="0">
                <a:solidFill>
                  <a:srgbClr val="FCDEB6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創業團隊的開發成本</a:t>
            </a:r>
            <a:endParaRPr lang="en-US" altLang="zh-TW" sz="2000" dirty="0">
              <a:solidFill>
                <a:srgbClr val="FCDEB6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時間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●</a:t>
            </a:r>
            <a:r>
              <a:rPr lang="zh-TW" altLang="en-US" sz="1600" dirty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　</a:t>
            </a:r>
            <a:r>
              <a:rPr lang="zh-TW" altLang="en-US" sz="200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薪資</a:t>
            </a:r>
            <a:endParaRPr lang="en-US" altLang="zh-TW" sz="2000" dirty="0">
              <a:solidFill>
                <a:schemeClr val="bg1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469625"/>
            <a:ext cx="1665082" cy="166508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867894"/>
            <a:ext cx="1084568" cy="10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186</Words>
  <Application>Microsoft Office PowerPoint</Application>
  <PresentationFormat>如螢幕大小 (16:9)</PresentationFormat>
  <Paragraphs>90</Paragraphs>
  <Slides>10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49</cp:revision>
  <dcterms:created xsi:type="dcterms:W3CDTF">2017-06-06T17:40:39Z</dcterms:created>
  <dcterms:modified xsi:type="dcterms:W3CDTF">2017-06-07T07:01:46Z</dcterms:modified>
</cp:coreProperties>
</file>