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59" r:id="rId8"/>
    <p:sldId id="267" r:id="rId9"/>
    <p:sldId id="268" r:id="rId10"/>
    <p:sldId id="261" r:id="rId11"/>
    <p:sldId id="270" r:id="rId12"/>
    <p:sldId id="260" r:id="rId13"/>
    <p:sldId id="275" r:id="rId14"/>
    <p:sldId id="269" r:id="rId15"/>
    <p:sldId id="263" r:id="rId16"/>
    <p:sldId id="271" r:id="rId17"/>
    <p:sldId id="273" r:id="rId18"/>
    <p:sldId id="274" r:id="rId19"/>
    <p:sldId id="262" r:id="rId20"/>
    <p:sldId id="276" r:id="rId21"/>
    <p:sldId id="272" r:id="rId22"/>
  </p:sldIdLst>
  <p:sldSz cx="12192000" cy="6858000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785"/>
    <a:srgbClr val="5DD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D2F3-A476-4080-97D5-FE2E70A6DCB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8CF-F54F-4016-8553-B395B716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9082"/>
            <a:ext cx="12192000" cy="342900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435362"/>
            <a:ext cx="12192000" cy="98038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6305518"/>
            <a:ext cx="12192000" cy="98038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02" y="2773053"/>
            <a:ext cx="3886596" cy="36443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02" y="1432246"/>
            <a:ext cx="3886596" cy="36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網站架構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</a:t>
            </a:r>
            <a:r>
              <a:rPr lang="zh-TW" altLang="en-US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３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4285735" y="567639"/>
            <a:ext cx="3620530" cy="1029729"/>
          </a:xfrm>
          <a:prstGeom prst="roundRect">
            <a:avLst/>
          </a:prstGeom>
          <a:noFill/>
          <a:ln w="381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spc="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9210" y="2503270"/>
            <a:ext cx="1268627" cy="725710"/>
          </a:xfrm>
          <a:prstGeom prst="roundRect">
            <a:avLst/>
          </a:prstGeom>
          <a:noFill/>
          <a:ln w="381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NAVBAR</a:t>
            </a:r>
            <a:endParaRPr lang="zh-TW" altLang="en-US" sz="1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5510" y="2503270"/>
            <a:ext cx="1268627" cy="725710"/>
          </a:xfrm>
          <a:prstGeom prst="round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特色</a:t>
            </a:r>
            <a:endParaRPr lang="zh-TW" alt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6164" y="2503269"/>
            <a:ext cx="1268627" cy="725710"/>
          </a:xfrm>
          <a:prstGeom prst="round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功</a:t>
            </a:r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能</a:t>
            </a:r>
            <a:endParaRPr lang="zh-TW" alt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96060" y="2503268"/>
            <a:ext cx="1268627" cy="725710"/>
          </a:xfrm>
          <a:prstGeom prst="round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下</a:t>
            </a:r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載</a:t>
            </a:r>
          </a:p>
        </p:txBody>
      </p:sp>
      <p:sp>
        <p:nvSpPr>
          <p:cNvPr id="26" name="矩形 25"/>
          <p:cNvSpPr/>
          <p:nvPr/>
        </p:nvSpPr>
        <p:spPr>
          <a:xfrm>
            <a:off x="7722360" y="2503267"/>
            <a:ext cx="1268627" cy="725710"/>
          </a:xfrm>
          <a:prstGeom prst="round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關</a:t>
            </a:r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於</a:t>
            </a:r>
          </a:p>
        </p:txBody>
      </p:sp>
      <p:sp>
        <p:nvSpPr>
          <p:cNvPr id="27" name="矩形 26"/>
          <p:cNvSpPr/>
          <p:nvPr/>
        </p:nvSpPr>
        <p:spPr>
          <a:xfrm>
            <a:off x="9248660" y="2503267"/>
            <a:ext cx="1268627" cy="725710"/>
          </a:xfrm>
          <a:prstGeom prst="round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留言</a:t>
            </a:r>
          </a:p>
        </p:txBody>
      </p:sp>
      <p:sp>
        <p:nvSpPr>
          <p:cNvPr id="29" name="矩形 1"/>
          <p:cNvSpPr/>
          <p:nvPr/>
        </p:nvSpPr>
        <p:spPr>
          <a:xfrm>
            <a:off x="82910" y="2503266"/>
            <a:ext cx="1268627" cy="725710"/>
          </a:xfrm>
          <a:prstGeom prst="round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首頁</a:t>
            </a:r>
            <a:endParaRPr lang="zh-TW" alt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30" name="矩形 1"/>
          <p:cNvSpPr/>
          <p:nvPr/>
        </p:nvSpPr>
        <p:spPr>
          <a:xfrm>
            <a:off x="10774960" y="2503265"/>
            <a:ext cx="1268627" cy="725710"/>
          </a:xfrm>
          <a:prstGeom prst="roundRect">
            <a:avLst/>
          </a:prstGeom>
          <a:noFill/>
          <a:ln w="381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FOOTER</a:t>
            </a:r>
            <a:endParaRPr lang="zh-TW" altLang="en-US" sz="1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cxnSp>
        <p:nvCxnSpPr>
          <p:cNvPr id="35" name="直線接點 34"/>
          <p:cNvCxnSpPr>
            <a:stCxn id="29" idx="0"/>
            <a:endCxn id="19" idx="2"/>
          </p:cNvCxnSpPr>
          <p:nvPr/>
        </p:nvCxnSpPr>
        <p:spPr>
          <a:xfrm flipV="1">
            <a:off x="717224" y="1597368"/>
            <a:ext cx="5378776" cy="90589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" idx="0"/>
            <a:endCxn id="19" idx="2"/>
          </p:cNvCxnSpPr>
          <p:nvPr/>
        </p:nvCxnSpPr>
        <p:spPr>
          <a:xfrm flipV="1">
            <a:off x="2243524" y="1597368"/>
            <a:ext cx="3852476" cy="9059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" idx="0"/>
            <a:endCxn id="19" idx="2"/>
          </p:cNvCxnSpPr>
          <p:nvPr/>
        </p:nvCxnSpPr>
        <p:spPr>
          <a:xfrm flipV="1">
            <a:off x="3769824" y="1597368"/>
            <a:ext cx="2326176" cy="9059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0"/>
            <a:endCxn id="19" idx="2"/>
          </p:cNvCxnSpPr>
          <p:nvPr/>
        </p:nvCxnSpPr>
        <p:spPr>
          <a:xfrm flipV="1">
            <a:off x="5300478" y="1597368"/>
            <a:ext cx="795522" cy="9059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5" idx="0"/>
            <a:endCxn id="19" idx="2"/>
          </p:cNvCxnSpPr>
          <p:nvPr/>
        </p:nvCxnSpPr>
        <p:spPr>
          <a:xfrm flipH="1" flipV="1">
            <a:off x="6096000" y="1597368"/>
            <a:ext cx="734374" cy="9059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6" idx="0"/>
            <a:endCxn id="19" idx="2"/>
          </p:cNvCxnSpPr>
          <p:nvPr/>
        </p:nvCxnSpPr>
        <p:spPr>
          <a:xfrm flipH="1" flipV="1">
            <a:off x="6096000" y="1597368"/>
            <a:ext cx="2260674" cy="90589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7" idx="0"/>
            <a:endCxn id="19" idx="2"/>
          </p:cNvCxnSpPr>
          <p:nvPr/>
        </p:nvCxnSpPr>
        <p:spPr>
          <a:xfrm flipH="1" flipV="1">
            <a:off x="6096000" y="1597368"/>
            <a:ext cx="3786974" cy="90589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0" idx="0"/>
            <a:endCxn id="19" idx="2"/>
          </p:cNvCxnSpPr>
          <p:nvPr/>
        </p:nvCxnSpPr>
        <p:spPr>
          <a:xfrm flipH="1" flipV="1">
            <a:off x="6096000" y="1597368"/>
            <a:ext cx="5313274" cy="90589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28" y="-362641"/>
            <a:ext cx="3082391" cy="2890287"/>
          </a:xfrm>
          <a:prstGeom prst="rect">
            <a:avLst/>
          </a:prstGeom>
        </p:spPr>
      </p:pic>
      <p:sp>
        <p:nvSpPr>
          <p:cNvPr id="62" name="文字方塊 61"/>
          <p:cNvSpPr txBox="1"/>
          <p:nvPr/>
        </p:nvSpPr>
        <p:spPr>
          <a:xfrm>
            <a:off x="198993" y="3726251"/>
            <a:ext cx="1610757" cy="442674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Flash</a:t>
            </a: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動畫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247292" y="3726251"/>
            <a:ext cx="1156845" cy="442674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人性</a:t>
            </a:r>
            <a:r>
              <a:rPr lang="zh-TW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化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371116" y="4345376"/>
            <a:ext cx="797416" cy="442674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方便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41643" y="4964501"/>
            <a:ext cx="797416" cy="442674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即</a:t>
            </a: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時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66" name="等腰三角形 65"/>
          <p:cNvSpPr/>
          <p:nvPr/>
        </p:nvSpPr>
        <p:spPr>
          <a:xfrm rot="10800000">
            <a:off x="660956" y="3362326"/>
            <a:ext cx="2667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等腰三角形 66"/>
          <p:cNvSpPr/>
          <p:nvPr/>
        </p:nvSpPr>
        <p:spPr>
          <a:xfrm rot="10800000">
            <a:off x="3636473" y="3362325"/>
            <a:ext cx="2667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901770" y="3730203"/>
            <a:ext cx="797416" cy="442674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圖</a:t>
            </a:r>
            <a:r>
              <a:rPr lang="zh-TW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搜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872297" y="4349328"/>
            <a:ext cx="797416" cy="442674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比</a:t>
            </a:r>
            <a:r>
              <a:rPr lang="zh-TW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價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2" name="等腰三角形 71"/>
          <p:cNvSpPr/>
          <p:nvPr/>
        </p:nvSpPr>
        <p:spPr>
          <a:xfrm rot="10800000">
            <a:off x="5167127" y="3362326"/>
            <a:ext cx="2667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6312450" y="3724274"/>
            <a:ext cx="1050375" cy="1113889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App</a:t>
            </a:r>
          </a:p>
          <a:p>
            <a:pPr algn="ctr">
              <a:lnSpc>
                <a:spcPct val="150000"/>
              </a:lnSpc>
            </a:pPr>
            <a:r>
              <a:rPr 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Store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150012" y="5040223"/>
            <a:ext cx="1381412" cy="1123712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Google</a:t>
            </a:r>
          </a:p>
          <a:p>
            <a:pPr algn="ctr">
              <a:lnSpc>
                <a:spcPct val="150000"/>
              </a:lnSpc>
            </a:pPr>
            <a:r>
              <a:rPr 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Play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5" name="等腰三角形 74"/>
          <p:cNvSpPr/>
          <p:nvPr/>
        </p:nvSpPr>
        <p:spPr>
          <a:xfrm rot="10800000">
            <a:off x="6697781" y="3362326"/>
            <a:ext cx="2667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7778733" y="3705223"/>
            <a:ext cx="1178493" cy="1123712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使用者</a:t>
            </a:r>
            <a:endParaRPr lang="en-US" altLang="zh-TW" sz="20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解</a:t>
            </a:r>
            <a:r>
              <a:rPr lang="zh-TW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惑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918847" y="5040223"/>
            <a:ext cx="888355" cy="1123712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商</a:t>
            </a:r>
            <a:r>
              <a:rPr lang="zh-TW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家</a:t>
            </a:r>
            <a:endParaRPr lang="en-US" altLang="zh-TW" sz="20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聯繫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8" name="等腰三角形 77"/>
          <p:cNvSpPr/>
          <p:nvPr/>
        </p:nvSpPr>
        <p:spPr>
          <a:xfrm rot="10800000">
            <a:off x="8229675" y="3362326"/>
            <a:ext cx="2667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9428893" y="3734096"/>
            <a:ext cx="908160" cy="1104067"/>
          </a:xfrm>
          <a:prstGeom prst="roundRect">
            <a:avLst/>
          </a:prstGeom>
          <a:solidFill>
            <a:srgbClr val="FAC785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連繫</a:t>
            </a:r>
            <a:endParaRPr lang="en-US" altLang="zh-TW" sz="20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後端</a:t>
            </a:r>
            <a:endParaRPr lang="en-US" sz="20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9761644" y="3362326"/>
            <a:ext cx="2667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時程規劃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</a:t>
            </a:r>
            <a:r>
              <a:rPr lang="zh-TW" altLang="en-US" sz="7200" spc="1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４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9857292">
            <a:off x="1261178" y="586171"/>
            <a:ext cx="526471" cy="453854"/>
          </a:xfrm>
          <a:prstGeom prst="triangle">
            <a:avLst/>
          </a:prstGeom>
          <a:solidFill>
            <a:schemeClr val="bg1"/>
          </a:solidFill>
          <a:ln w="381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1031996" y="2302404"/>
            <a:ext cx="1632181" cy="3824168"/>
            <a:chOff x="605799" y="1651283"/>
            <a:chExt cx="1224136" cy="2868126"/>
          </a:xfrm>
        </p:grpSpPr>
        <p:sp>
          <p:nvSpPr>
            <p:cNvPr id="5" name="文字方塊 4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Apr.</a:t>
              </a:r>
            </a:p>
            <a:p>
              <a:pPr algn="ctr"/>
              <a:r>
                <a:rPr lang="en-US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20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33200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初步確認小組目標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444730" y="2302404"/>
            <a:ext cx="1632181" cy="3824168"/>
            <a:chOff x="605799" y="1651283"/>
            <a:chExt cx="1224136" cy="2868126"/>
          </a:xfrm>
        </p:grpSpPr>
        <p:sp>
          <p:nvSpPr>
            <p:cNvPr id="8" name="文字方塊 7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May.</a:t>
              </a:r>
            </a:p>
            <a:p>
              <a:pPr algn="ctr"/>
              <a:r>
                <a:rPr lang="en-US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03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33200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第一次實體會議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940576" y="2302404"/>
            <a:ext cx="1632181" cy="3824168"/>
            <a:chOff x="605799" y="1651283"/>
            <a:chExt cx="1224136" cy="2868126"/>
          </a:xfrm>
        </p:grpSpPr>
        <p:sp>
          <p:nvSpPr>
            <p:cNvPr id="11" name="文字方塊 10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May.</a:t>
              </a:r>
            </a:p>
            <a:p>
              <a:pPr algn="ctr"/>
              <a:r>
                <a:rPr lang="en-US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10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33200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第二次實體會議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317844" y="2302404"/>
            <a:ext cx="1632181" cy="3824168"/>
            <a:chOff x="605799" y="1651283"/>
            <a:chExt cx="1224136" cy="2868126"/>
          </a:xfrm>
        </p:grpSpPr>
        <p:sp>
          <p:nvSpPr>
            <p:cNvPr id="14" name="文字方塊 13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May.</a:t>
              </a:r>
            </a:p>
            <a:p>
              <a:pPr algn="ctr"/>
              <a:r>
                <a:rPr lang="en-US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21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33200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網頁雛形建構完成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47912" y="2302404"/>
            <a:ext cx="1632181" cy="3824168"/>
            <a:chOff x="605799" y="1651283"/>
            <a:chExt cx="1224136" cy="2868126"/>
          </a:xfrm>
        </p:grpSpPr>
        <p:sp>
          <p:nvSpPr>
            <p:cNvPr id="17" name="文字方塊 16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May.</a:t>
              </a:r>
            </a:p>
            <a:p>
              <a:pPr algn="ctr"/>
              <a:r>
                <a:rPr lang="en-US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31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033200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第三次實體會議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251286" y="2302404"/>
            <a:ext cx="1632181" cy="3824168"/>
            <a:chOff x="605799" y="1651283"/>
            <a:chExt cx="1224136" cy="2868126"/>
          </a:xfrm>
        </p:grpSpPr>
        <p:sp>
          <p:nvSpPr>
            <p:cNvPr id="20" name="文字方塊 19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Jun.</a:t>
              </a:r>
            </a:p>
            <a:p>
              <a:pPr algn="ctr"/>
              <a:r>
                <a:rPr lang="en-US" sz="2400" b="1" dirty="0" smtClean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0</a:t>
              </a:r>
              <a:r>
                <a:rPr lang="en-US" altLang="zh-TW" sz="2400" b="1" dirty="0" smtClean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5</a:t>
              </a:r>
              <a:endParaRPr lang="en-US" sz="2400" b="1" dirty="0">
                <a:solidFill>
                  <a:srgbClr val="FAC785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33201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網頁功能測試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9664914" y="2302404"/>
            <a:ext cx="1632181" cy="3824168"/>
            <a:chOff x="605799" y="1651283"/>
            <a:chExt cx="1224136" cy="2868126"/>
          </a:xfrm>
        </p:grpSpPr>
        <p:sp>
          <p:nvSpPr>
            <p:cNvPr id="23" name="文字方塊 22"/>
            <p:cNvSpPr txBox="1"/>
            <p:nvPr/>
          </p:nvSpPr>
          <p:spPr>
            <a:xfrm>
              <a:off x="605799" y="1651283"/>
              <a:ext cx="1224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Jun.</a:t>
              </a:r>
            </a:p>
            <a:p>
              <a:pPr algn="ctr"/>
              <a:r>
                <a:rPr lang="en-US" sz="2400" b="1" dirty="0">
                  <a:solidFill>
                    <a:srgbClr val="FAC785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07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33200" y="2359169"/>
              <a:ext cx="415499" cy="2160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spc="133" dirty="0"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預定網頁完成日</a:t>
              </a:r>
              <a:endParaRPr lang="en-US" sz="2400" spc="133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070138" y="486909"/>
            <a:ext cx="4301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spc="1000" dirty="0" smtClean="0">
                <a:solidFill>
                  <a:srgbClr val="FAC785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初步規</a:t>
            </a:r>
            <a:r>
              <a:rPr lang="zh-TW" altLang="en-US" sz="4000" spc="1000" dirty="0">
                <a:solidFill>
                  <a:srgbClr val="FAC785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劃</a:t>
            </a:r>
            <a:endParaRPr lang="en-US" sz="4000" spc="1000" dirty="0">
              <a:solidFill>
                <a:srgbClr val="FAC785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21172" y="1890994"/>
            <a:ext cx="8749656" cy="45719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721172" y="1789767"/>
            <a:ext cx="8749656" cy="45719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半框架 28"/>
          <p:cNvSpPr/>
          <p:nvPr/>
        </p:nvSpPr>
        <p:spPr>
          <a:xfrm rot="8197269">
            <a:off x="10625064" y="1724402"/>
            <a:ext cx="327435" cy="327435"/>
          </a:xfrm>
          <a:prstGeom prst="halfFrame">
            <a:avLst>
              <a:gd name="adj1" fmla="val 15686"/>
              <a:gd name="adj2" fmla="val 15686"/>
            </a:avLst>
          </a:prstGeom>
          <a:solidFill>
            <a:srgbClr val="5DD0B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714375" y="17145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Flash</a:t>
            </a:r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動畫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14375" y="23622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切</a:t>
            </a:r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版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4375" y="30099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內容企劃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14375" y="36576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細部排</a:t>
            </a:r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版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14375" y="43053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後端架設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14375" y="49530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功能</a:t>
            </a:r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合併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14375" y="5600700"/>
            <a:ext cx="1695450" cy="457200"/>
          </a:xfrm>
          <a:prstGeom prst="roundRect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瀏覽器測試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867025" y="926740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29050" y="926740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90850" y="2571750"/>
            <a:ext cx="3609975" cy="0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60952" y="524612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pc="200" dirty="0" smtClean="0">
                <a:solidFill>
                  <a:srgbClr val="FAC785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MAY</a:t>
            </a:r>
            <a:endParaRPr lang="en-US" b="1" spc="200" dirty="0">
              <a:solidFill>
                <a:srgbClr val="FAC785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990850" y="3219450"/>
            <a:ext cx="2209800" cy="0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791075" y="926740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97091" y="9978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…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59116" y="1044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…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543550" y="926739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89233" y="52461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 smtClean="0">
                <a:solidFill>
                  <a:srgbClr val="FAC785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JUN</a:t>
            </a:r>
            <a:endParaRPr lang="en-US" b="1" spc="200" dirty="0">
              <a:solidFill>
                <a:srgbClr val="FAC785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296025" y="926739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048500" y="926740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800975" y="926739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553450" y="926739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6" name="橢圓 25"/>
          <p:cNvSpPr/>
          <p:nvPr/>
        </p:nvSpPr>
        <p:spPr>
          <a:xfrm>
            <a:off x="9305925" y="926740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0058400" y="926739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8" name="橢圓 27"/>
          <p:cNvSpPr/>
          <p:nvPr/>
        </p:nvSpPr>
        <p:spPr>
          <a:xfrm>
            <a:off x="10810875" y="926739"/>
            <a:ext cx="590550" cy="603972"/>
          </a:xfrm>
          <a:prstGeom prst="ellipse">
            <a:avLst/>
          </a:prstGeom>
          <a:noFill/>
          <a:ln w="25400"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829300" y="3857625"/>
            <a:ext cx="3895725" cy="0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5086350" y="1933575"/>
            <a:ext cx="4552950" cy="9525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933825" y="4562475"/>
            <a:ext cx="5791200" cy="0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705850" y="5162550"/>
            <a:ext cx="1704975" cy="0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8020050" y="5857875"/>
            <a:ext cx="3143250" cy="0"/>
          </a:xfrm>
          <a:prstGeom prst="straightConnector1">
            <a:avLst/>
          </a:prstGeom>
          <a:ln w="50800">
            <a:solidFill>
              <a:srgbClr val="FAC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791075" y="27885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5/29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317827" y="20976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6/1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284864" y="152983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6/5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284864" y="333035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6/5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281849" y="406178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6/5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058400" y="465617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6/6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791825" y="53911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6/7</a:t>
            </a:r>
            <a:endParaRPr lang="en-US" spc="1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805099" y="15392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5/29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720687" y="2150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5/15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713891" y="276934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5/15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612825" y="335854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5/30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736400" y="41148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5/22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429625" y="46995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5/4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777162" y="535150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0" dirty="0" smtClean="0">
                <a:solidFill>
                  <a:srgbClr val="FAC785"/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5/3</a:t>
            </a:r>
            <a:endParaRPr lang="en-US" spc="100" dirty="0">
              <a:solidFill>
                <a:srgbClr val="FAC785"/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1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網站效益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</a:t>
            </a:r>
            <a:r>
              <a:rPr lang="en-US" altLang="zh-TW" sz="7200" spc="1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5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3339" y="2304507"/>
            <a:ext cx="12258675" cy="166794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-33338" y="2531384"/>
            <a:ext cx="12258675" cy="97395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762125" y="2439376"/>
            <a:ext cx="1066800" cy="135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0" y="518984"/>
            <a:ext cx="3361905" cy="31523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17" y="1279580"/>
            <a:ext cx="793171" cy="793171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 rot="19726691">
            <a:off x="5195537" y="3601184"/>
            <a:ext cx="326976" cy="281876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/>
          <p:cNvSpPr/>
          <p:nvPr/>
        </p:nvSpPr>
        <p:spPr>
          <a:xfrm rot="19726691">
            <a:off x="5195536" y="4680432"/>
            <a:ext cx="326976" cy="281876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19615" y="3578060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經常網購者</a:t>
            </a:r>
            <a:endParaRPr lang="en-US" sz="2800" spc="9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15834" y="4657308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電子商務平台</a:t>
            </a:r>
            <a:endParaRPr lang="en-US" sz="2800" spc="9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98170" y="1026579"/>
            <a:ext cx="3488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目標客</a:t>
            </a:r>
            <a:r>
              <a:rPr lang="zh-TW" altLang="en-US" sz="4400" spc="1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群</a:t>
            </a:r>
            <a:endParaRPr lang="en-US" sz="44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52573" y="2291105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pc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透過前端一頁式網站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552573" y="3765477"/>
            <a:ext cx="961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pc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讓消費者更能理解商品的使用方法</a:t>
            </a:r>
            <a:endParaRPr lang="en-US" sz="4000" spc="9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1066797" y="1723110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371597" y="1723110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等腰三角形 14"/>
          <p:cNvSpPr/>
          <p:nvPr/>
        </p:nvSpPr>
        <p:spPr>
          <a:xfrm>
            <a:off x="11363325" y="4575667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/>
          <p:cNvSpPr/>
          <p:nvPr/>
        </p:nvSpPr>
        <p:spPr>
          <a:xfrm>
            <a:off x="11668125" y="4575667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0" y="-93532"/>
            <a:ext cx="12192000" cy="600075"/>
          </a:xfrm>
          <a:prstGeom prst="rect">
            <a:avLst/>
          </a:prstGeom>
          <a:pattFill prst="pct75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pattFill prst="pct75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52573" y="2291105"/>
            <a:ext cx="6468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pc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建立可回饋後端之表單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552573" y="3765477"/>
            <a:ext cx="961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pc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使電商平台能透過此功能進行聯繫</a:t>
            </a:r>
            <a:endParaRPr lang="en-US" sz="4000" spc="9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1066797" y="1723110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371597" y="1723110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等腰三角形 14"/>
          <p:cNvSpPr/>
          <p:nvPr/>
        </p:nvSpPr>
        <p:spPr>
          <a:xfrm>
            <a:off x="11363325" y="4575667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/>
          <p:cNvSpPr/>
          <p:nvPr/>
        </p:nvSpPr>
        <p:spPr>
          <a:xfrm>
            <a:off x="11668125" y="4575667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0" y="-93532"/>
            <a:ext cx="12192000" cy="600075"/>
          </a:xfrm>
          <a:prstGeom prst="rect">
            <a:avLst/>
          </a:prstGeom>
          <a:pattFill prst="pct75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pattFill prst="pct75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網站展示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#6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等腰三角形 30"/>
          <p:cNvSpPr/>
          <p:nvPr/>
        </p:nvSpPr>
        <p:spPr>
          <a:xfrm>
            <a:off x="457695" y="2797910"/>
            <a:ext cx="1105473" cy="95299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0" y="3370263"/>
            <a:ext cx="12315825" cy="0"/>
          </a:xfrm>
          <a:prstGeom prst="line">
            <a:avLst/>
          </a:prstGeom>
          <a:ln w="63500" cap="sq">
            <a:solidFill>
              <a:schemeClr val="tx1">
                <a:lumMod val="65000"/>
                <a:lumOff val="35000"/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4374" y="1130373"/>
            <a:ext cx="2400300" cy="971550"/>
          </a:xfrm>
          <a:prstGeom prst="rect">
            <a:avLst/>
          </a:prstGeom>
          <a:pattFill prst="pct4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914524" y="1103382"/>
            <a:ext cx="252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spc="7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目錄</a:t>
            </a:r>
            <a:endParaRPr lang="en-US" sz="4000" spc="7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733920" y="3067734"/>
            <a:ext cx="619125" cy="533728"/>
          </a:xfrm>
          <a:prstGeom prst="triangle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等腰三角形 4"/>
          <p:cNvSpPr/>
          <p:nvPr/>
        </p:nvSpPr>
        <p:spPr>
          <a:xfrm rot="3588426">
            <a:off x="2418768" y="2932821"/>
            <a:ext cx="619125" cy="533728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4300" y="403340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動機緣起</a:t>
            </a:r>
            <a:endParaRPr lang="en-US" sz="2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69148" y="403340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團隊介紹</a:t>
            </a:r>
            <a:endParaRPr lang="en-US" sz="2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4118112" y="3077259"/>
            <a:ext cx="619125" cy="533728"/>
          </a:xfrm>
          <a:prstGeom prst="triangle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/>
          <p:cNvSpPr/>
          <p:nvPr/>
        </p:nvSpPr>
        <p:spPr>
          <a:xfrm rot="3588426">
            <a:off x="5817456" y="2955025"/>
            <a:ext cx="619125" cy="533728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68492" y="404293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網站架構</a:t>
            </a:r>
            <a:endParaRPr lang="en-US" sz="2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67836" y="404293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時程規劃</a:t>
            </a:r>
            <a:endParaRPr lang="en-US" sz="24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7516746" y="3077259"/>
            <a:ext cx="619125" cy="533728"/>
          </a:xfrm>
          <a:prstGeom prst="triangle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/>
          <p:cNvSpPr/>
          <p:nvPr/>
        </p:nvSpPr>
        <p:spPr>
          <a:xfrm rot="3588426">
            <a:off x="9202638" y="2955026"/>
            <a:ext cx="619125" cy="533728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119186" y="888652"/>
            <a:ext cx="2133600" cy="1076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67124" y="405245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網站</a:t>
            </a:r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效益</a:t>
            </a:r>
            <a:endParaRPr lang="en-US" sz="2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53016" y="405245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網站展示</a:t>
            </a:r>
            <a:endParaRPr lang="en-US" sz="2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199" y="809625"/>
            <a:ext cx="2133600" cy="1076325"/>
          </a:xfrm>
          <a:prstGeom prst="rect">
            <a:avLst/>
          </a:prstGeom>
          <a:noFill/>
          <a:ln w="38100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等腰三角形 20"/>
          <p:cNvSpPr/>
          <p:nvPr/>
        </p:nvSpPr>
        <p:spPr>
          <a:xfrm>
            <a:off x="10885126" y="3067734"/>
            <a:ext cx="619125" cy="533728"/>
          </a:xfrm>
          <a:prstGeom prst="triangle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0435504" y="404293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未來</a:t>
            </a:r>
            <a:r>
              <a:rPr lang="zh-TW" altLang="en-US" sz="24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展望</a:t>
            </a:r>
            <a:endParaRPr lang="en-US" sz="2400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0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未來</a:t>
            </a:r>
            <a:r>
              <a:rPr lang="zh-TW" altLang="en-US" sz="4800" spc="3000" dirty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展望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</a:t>
            </a:r>
            <a:r>
              <a:rPr lang="en-US" altLang="zh-TW" sz="7200" spc="1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7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D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4876800" y="783772"/>
            <a:ext cx="2438400" cy="285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框架 2"/>
          <p:cNvSpPr/>
          <p:nvPr/>
        </p:nvSpPr>
        <p:spPr>
          <a:xfrm>
            <a:off x="4862286" y="783771"/>
            <a:ext cx="2452914" cy="2844800"/>
          </a:xfrm>
          <a:prstGeom prst="frame">
            <a:avLst>
              <a:gd name="adj1" fmla="val 6869"/>
            </a:avLst>
          </a:prstGeom>
          <a:solidFill>
            <a:schemeClr val="bg1"/>
          </a:solidFill>
          <a:ln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16" y="1835757"/>
            <a:ext cx="2300595" cy="21572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02" y="1106956"/>
            <a:ext cx="2300595" cy="2157215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88743" y="4631147"/>
            <a:ext cx="10800000" cy="0"/>
          </a:xfrm>
          <a:prstGeom prst="line">
            <a:avLst/>
          </a:prstGeom>
          <a:ln w="101600" cmpd="thickThin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96000" y="4727724"/>
            <a:ext cx="11123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1700" dirty="0" smtClean="0">
                <a:solidFill>
                  <a:schemeClr val="bg1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Thanks for your attention.</a:t>
            </a:r>
            <a:endParaRPr lang="en-US" sz="3200" spc="1700" dirty="0">
              <a:solidFill>
                <a:schemeClr val="bg1"/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2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動機緣起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</a:t>
            </a:r>
            <a:r>
              <a:rPr lang="zh-TW" altLang="en-US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１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4487838" y="4403939"/>
            <a:ext cx="3175638" cy="835223"/>
          </a:xfrm>
          <a:prstGeom prst="roundRect">
            <a:avLst/>
          </a:prstGeom>
          <a:noFill/>
          <a:ln>
            <a:solidFill>
              <a:srgbClr val="5DD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595436" y="3834450"/>
            <a:ext cx="9001125" cy="19050"/>
          </a:xfrm>
          <a:prstGeom prst="line">
            <a:avLst/>
          </a:prstGeom>
          <a:ln w="19050">
            <a:solidFill>
              <a:srgbClr val="FAC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88" y="1228725"/>
            <a:ext cx="3888642" cy="36462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5050" y="2761347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為</a:t>
            </a:r>
            <a:endParaRPr lang="en-US" sz="4400" spc="7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50492" y="2761347"/>
            <a:ext cx="4108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打造一個門面</a:t>
            </a:r>
            <a:endParaRPr lang="en-US" sz="4400" spc="7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1394" y="828675"/>
            <a:ext cx="10329211" cy="5138847"/>
          </a:xfrm>
          <a:prstGeom prst="rect">
            <a:avLst/>
          </a:prstGeom>
          <a:noFill/>
          <a:ln w="76200" cmpd="dbl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854218" y="3592668"/>
            <a:ext cx="483563" cy="48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5934075" y="3694860"/>
            <a:ext cx="323850" cy="279181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22899" y="4559941"/>
            <a:ext cx="316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pc="200" dirty="0">
                <a:solidFill>
                  <a:srgbClr val="5DD0B7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什</a:t>
            </a:r>
            <a:r>
              <a:rPr lang="zh-TW" altLang="en-US" sz="2400" spc="200" dirty="0" smtClean="0">
                <a:solidFill>
                  <a:srgbClr val="5DD0B7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麼是</a:t>
            </a:r>
            <a:r>
              <a:rPr lang="en-US" altLang="zh-TW" sz="2800" b="1" spc="200" dirty="0" err="1" smtClean="0">
                <a:solidFill>
                  <a:srgbClr val="5DD0B7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Fashare</a:t>
            </a:r>
            <a:r>
              <a:rPr lang="zh-TW" altLang="en-US" sz="2800" b="1" spc="200" dirty="0" smtClean="0">
                <a:solidFill>
                  <a:srgbClr val="5DD0B7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？</a:t>
            </a:r>
            <a:endParaRPr lang="en-US" sz="2800" b="1" spc="200" dirty="0">
              <a:solidFill>
                <a:srgbClr val="5DD0B7"/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0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5" y="2859783"/>
            <a:ext cx="3160867" cy="29638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15" y="1605159"/>
            <a:ext cx="3361905" cy="3152381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5238750" y="476250"/>
            <a:ext cx="6400800" cy="5794375"/>
          </a:xfrm>
          <a:prstGeom prst="roundRect">
            <a:avLst>
              <a:gd name="adj" fmla="val 6721"/>
            </a:avLst>
          </a:prstGeom>
          <a:solidFill>
            <a:srgbClr val="FAC78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384978" y="1605159"/>
            <a:ext cx="233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創業主題</a:t>
            </a:r>
            <a:endParaRPr lang="en-US" sz="2800" spc="5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2" y="1646396"/>
            <a:ext cx="440746" cy="44074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384978" y="2942293"/>
            <a:ext cx="406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以圖搜技術為背景</a:t>
            </a:r>
            <a:endParaRPr lang="en-US" sz="2800" spc="5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2" y="2983530"/>
            <a:ext cx="440746" cy="44074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384978" y="4291575"/>
            <a:ext cx="406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服飾比價網站</a:t>
            </a:r>
            <a:endParaRPr lang="en-US" sz="2800" spc="5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2" y="4332812"/>
            <a:ext cx="440746" cy="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62023" y="2117944"/>
            <a:ext cx="4557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spc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利</a:t>
            </a:r>
            <a:r>
              <a:rPr lang="zh-TW" altLang="en-US" sz="3600" spc="7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用</a:t>
            </a:r>
            <a:r>
              <a:rPr lang="zh-TW" altLang="en-US" sz="4400" spc="7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一頁式網站</a:t>
            </a:r>
            <a:endParaRPr lang="en-US" sz="4400" spc="7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62023" y="3592316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spc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更快速、簡便的使閱讀者認識</a:t>
            </a:r>
            <a:endParaRPr lang="en-US" sz="3600" spc="700" dirty="0">
              <a:solidFill>
                <a:schemeClr val="tx1">
                  <a:lumMod val="65000"/>
                  <a:lumOff val="35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81" y="1925746"/>
            <a:ext cx="4061120" cy="3808019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rot="10800000">
            <a:off x="657224" y="1556242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962024" y="1556242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等腰三角形 14"/>
          <p:cNvSpPr/>
          <p:nvPr/>
        </p:nvSpPr>
        <p:spPr>
          <a:xfrm>
            <a:off x="11363325" y="4575667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/>
          <p:cNvSpPr/>
          <p:nvPr/>
        </p:nvSpPr>
        <p:spPr>
          <a:xfrm>
            <a:off x="11668125" y="4575667"/>
            <a:ext cx="180976" cy="369504"/>
          </a:xfrm>
          <a:prstGeom prst="triangle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0" y="-93532"/>
            <a:ext cx="12192000" cy="600075"/>
          </a:xfrm>
          <a:prstGeom prst="rect">
            <a:avLst/>
          </a:prstGeom>
          <a:pattFill prst="pct75">
            <a:fgClr>
              <a:srgbClr val="FAC78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pattFill prst="pct75">
            <a:fgClr>
              <a:srgbClr val="FAC78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695825" y="3050014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spc="30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團隊</a:t>
            </a:r>
            <a:r>
              <a:rPr lang="zh-TW" altLang="en-US" sz="4800" spc="3000" dirty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介紹</a:t>
            </a:r>
            <a:endParaRPr lang="en-US" sz="4800" spc="30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62025" y="742950"/>
            <a:ext cx="3571875" cy="1704975"/>
          </a:xfrm>
          <a:prstGeom prst="frame">
            <a:avLst>
              <a:gd name="adj1" fmla="val 7645"/>
            </a:avLst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399" y="285750"/>
            <a:ext cx="2143125" cy="31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381250" y="115622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#</a:t>
            </a:r>
            <a:r>
              <a:rPr lang="zh-TW" altLang="en-US" sz="7200" spc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２</a:t>
            </a:r>
            <a:endParaRPr lang="en-US" sz="7200" spc="1000" dirty="0">
              <a:solidFill>
                <a:schemeClr val="tx1">
                  <a:lumMod val="65000"/>
                  <a:lumOff val="35000"/>
                </a:schemeClr>
              </a:solidFill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5DD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0" y="6345624"/>
            <a:ext cx="12192000" cy="154306"/>
          </a:xfrm>
          <a:prstGeom prst="rect">
            <a:avLst/>
          </a:prstGeom>
          <a:solidFill>
            <a:srgbClr val="FAC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5715000"/>
            <a:ext cx="12192000" cy="539254"/>
          </a:xfrm>
          <a:prstGeom prst="rect">
            <a:avLst/>
          </a:prstGeom>
          <a:pattFill prst="pct70">
            <a:fgClr>
              <a:srgbClr val="5DD0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244" y="476251"/>
            <a:ext cx="10329211" cy="2636838"/>
          </a:xfrm>
          <a:prstGeom prst="rect">
            <a:avLst/>
          </a:prstGeom>
          <a:noFill/>
          <a:ln w="76200" cmpd="dbl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417169" y="3781426"/>
            <a:ext cx="10329211" cy="2636838"/>
          </a:xfrm>
          <a:prstGeom prst="rect">
            <a:avLst/>
          </a:prstGeom>
          <a:noFill/>
          <a:ln w="76200" cmpd="dbl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6" y="894670"/>
            <a:ext cx="1832545" cy="1800000"/>
          </a:xfrm>
          <a:prstGeom prst="ellipse">
            <a:avLst/>
          </a:prstGeom>
          <a:ln w="12700" cap="rnd">
            <a:solidFill>
              <a:srgbClr val="5DD0B7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4" y="4199845"/>
            <a:ext cx="1800000" cy="1800000"/>
          </a:xfrm>
          <a:prstGeom prst="ellipse">
            <a:avLst/>
          </a:prstGeom>
          <a:ln w="12700" cap="rnd">
            <a:solidFill>
              <a:srgbClr val="5DD0B7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文字方塊 7"/>
          <p:cNvSpPr txBox="1"/>
          <p:nvPr/>
        </p:nvSpPr>
        <p:spPr>
          <a:xfrm>
            <a:off x="3981450" y="789895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spc="5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杜哲</a:t>
            </a:r>
            <a:r>
              <a:rPr lang="zh-TW" altLang="en-US" sz="3600" spc="500" dirty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宇</a:t>
            </a:r>
            <a:endParaRPr lang="en-US" sz="3600" spc="5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43550" y="100012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（組長</a:t>
            </a:r>
            <a:r>
              <a:rPr lang="zh-TW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）</a:t>
            </a:r>
            <a:endParaRPr lang="en-US" spc="200" dirty="0">
              <a:solidFill>
                <a:schemeClr val="tx1">
                  <a:lumMod val="65000"/>
                  <a:lumOff val="35000"/>
                </a:schemeClr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867150" y="1476605"/>
            <a:ext cx="6753225" cy="9525"/>
          </a:xfrm>
          <a:prstGeom prst="line">
            <a:avLst/>
          </a:prstGeom>
          <a:ln>
            <a:solidFill>
              <a:srgbClr val="5DD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111816" y="1600834"/>
            <a:ext cx="563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rgbClr val="5DD0B7"/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「全國</a:t>
            </a:r>
            <a:r>
              <a:rPr lang="zh-TW" altLang="en-US" sz="2000" spc="467" dirty="0">
                <a:solidFill>
                  <a:srgbClr val="5DD0B7"/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競藝競賽網頁設計組第六</a:t>
            </a:r>
            <a:r>
              <a:rPr lang="zh-TW" altLang="en-US" sz="2000" spc="467" dirty="0" smtClean="0">
                <a:solidFill>
                  <a:srgbClr val="5DD0B7"/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名」</a:t>
            </a:r>
            <a:endParaRPr lang="en-US" altLang="zh-TW" sz="2000" spc="467" dirty="0">
              <a:solidFill>
                <a:srgbClr val="5DD0B7"/>
              </a:solidFill>
              <a:latin typeface="Gen Jyuu Gothic Monospace Norma" panose="020B0209020203020207" pitchFamily="49" charset="-120"/>
              <a:ea typeface="Gen Jyuu Gothic Monospace Norma" panose="020B0209020203020207" pitchFamily="49" charset="-120"/>
              <a:cs typeface="Gen Jyuu Gothic Monospace Norma" panose="020B0209020203020207" pitchFamily="49" charset="-120"/>
            </a:endParaRPr>
          </a:p>
          <a:p>
            <a:endParaRPr lang="en-US" sz="2000" dirty="0">
              <a:solidFill>
                <a:srgbClr val="5DD0B7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22181" y="2071450"/>
            <a:ext cx="4676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英法皆通的網頁翻譯大大</a:t>
            </a:r>
            <a:endParaRPr lang="en-US" altLang="zh-TW" sz="2000" spc="467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Norma" panose="020B0209020203020207" pitchFamily="49" charset="-120"/>
              <a:ea typeface="Gen Jyuu Gothic Monospace Norma" panose="020B0209020203020207" pitchFamily="49" charset="-120"/>
              <a:cs typeface="Gen Jyuu Gothic Monospace Norma" panose="020B0209020203020207" pitchFamily="49" charset="-12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22180" y="2518950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多才多藝的動畫製作總監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35356" y="401887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spc="5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楊雅涵</a:t>
            </a:r>
            <a:endParaRPr lang="en-US" sz="3600" spc="5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121056" y="4705580"/>
            <a:ext cx="6753225" cy="9525"/>
          </a:xfrm>
          <a:prstGeom prst="line">
            <a:avLst/>
          </a:prstGeom>
          <a:ln>
            <a:solidFill>
              <a:srgbClr val="5DD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365722" y="4829809"/>
            <a:ext cx="563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rgbClr val="5DD0B7"/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「全國拳擊競賽熊科動物組冠軍」</a:t>
            </a:r>
            <a:endParaRPr lang="en-US" altLang="zh-TW" sz="2000" spc="467" dirty="0">
              <a:solidFill>
                <a:srgbClr val="5DD0B7"/>
              </a:solidFill>
              <a:latin typeface="Gen Jyuu Gothic Monospace Norma" panose="020B0209020203020207" pitchFamily="49" charset="-120"/>
              <a:ea typeface="Gen Jyuu Gothic Monospace Norma" panose="020B0209020203020207" pitchFamily="49" charset="-120"/>
              <a:cs typeface="Gen Jyuu Gothic Monospace Norma" panose="020B0209020203020207" pitchFamily="49" charset="-120"/>
            </a:endParaRPr>
          </a:p>
          <a:p>
            <a:endParaRPr lang="en-US" sz="2000" dirty="0">
              <a:solidFill>
                <a:srgbClr val="5DD0B7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76087" y="5300425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負責網頁規劃與內容編輯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476086" y="5747925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絞盡腦汁的企劃設計大人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033081" y="108822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200" dirty="0" smtClean="0">
                <a:solidFill>
                  <a:srgbClr val="FAC785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B10409005</a:t>
            </a:r>
            <a:endParaRPr lang="en-US" spc="200" dirty="0">
              <a:solidFill>
                <a:srgbClr val="FAC785"/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11661" y="434577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200" dirty="0" smtClean="0">
                <a:solidFill>
                  <a:srgbClr val="FAC785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B10409042</a:t>
            </a:r>
            <a:endParaRPr lang="en-US" spc="200" dirty="0">
              <a:solidFill>
                <a:srgbClr val="FAC785"/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5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74" y="4209586"/>
            <a:ext cx="1785000" cy="1800000"/>
          </a:xfrm>
          <a:prstGeom prst="ellipse">
            <a:avLst/>
          </a:prstGeom>
          <a:ln w="12700" cap="rnd">
            <a:solidFill>
              <a:srgbClr val="5DD0B7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5" y="894670"/>
            <a:ext cx="1800000" cy="1800000"/>
          </a:xfrm>
          <a:prstGeom prst="ellipse">
            <a:avLst/>
          </a:prstGeom>
          <a:ln w="12700" cap="rnd">
            <a:solidFill>
              <a:srgbClr val="5DD0B7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493244" y="476251"/>
            <a:ext cx="10329211" cy="2636838"/>
          </a:xfrm>
          <a:prstGeom prst="rect">
            <a:avLst/>
          </a:prstGeom>
          <a:noFill/>
          <a:ln w="76200" cmpd="dbl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417169" y="3781426"/>
            <a:ext cx="10329211" cy="2636838"/>
          </a:xfrm>
          <a:prstGeom prst="rect">
            <a:avLst/>
          </a:prstGeom>
          <a:noFill/>
          <a:ln w="76200" cmpd="dbl">
            <a:solidFill>
              <a:srgbClr val="FAC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81450" y="789895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spc="5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趙威典</a:t>
            </a:r>
            <a:endParaRPr lang="en-US" sz="3600" spc="5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867150" y="1476605"/>
            <a:ext cx="6753225" cy="9525"/>
          </a:xfrm>
          <a:prstGeom prst="line">
            <a:avLst/>
          </a:prstGeom>
          <a:ln>
            <a:solidFill>
              <a:srgbClr val="5DD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111816" y="1600834"/>
            <a:ext cx="563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rgbClr val="5DD0B7"/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「全國金幣蘊藏量競賽哥布林組冠軍」</a:t>
            </a:r>
            <a:endParaRPr lang="en-US" altLang="zh-TW" sz="2000" spc="467" dirty="0">
              <a:solidFill>
                <a:srgbClr val="5DD0B7"/>
              </a:solidFill>
              <a:latin typeface="Gen Jyuu Gothic Monospace Norma" panose="020B0209020203020207" pitchFamily="49" charset="-120"/>
              <a:ea typeface="Gen Jyuu Gothic Monospace Norma" panose="020B0209020203020207" pitchFamily="49" charset="-120"/>
              <a:cs typeface="Gen Jyuu Gothic Monospace Norma" panose="020B0209020203020207" pitchFamily="49" charset="-120"/>
            </a:endParaRPr>
          </a:p>
          <a:p>
            <a:endParaRPr lang="en-US" sz="2000" dirty="0">
              <a:solidFill>
                <a:srgbClr val="5DD0B7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22181" y="2071450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負責後端資料維護與上台報告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22180" y="2518950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Debug</a:t>
            </a:r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困難的後端工程師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35356" y="401887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spc="500" dirty="0" smtClean="0">
                <a:solidFill>
                  <a:srgbClr val="5DD0B7"/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翁紫庭</a:t>
            </a:r>
            <a:endParaRPr lang="en-US" sz="3600" spc="500" dirty="0">
              <a:solidFill>
                <a:srgbClr val="5DD0B7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121056" y="4705580"/>
            <a:ext cx="6753225" cy="9525"/>
          </a:xfrm>
          <a:prstGeom prst="line">
            <a:avLst/>
          </a:prstGeom>
          <a:ln>
            <a:solidFill>
              <a:srgbClr val="5DD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365722" y="4829809"/>
            <a:ext cx="600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rgbClr val="5DD0B7"/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「全國軟爛競賽男子組冠軍」</a:t>
            </a:r>
            <a:endParaRPr lang="en-US" altLang="zh-TW" sz="2000" spc="467" dirty="0">
              <a:solidFill>
                <a:srgbClr val="5DD0B7"/>
              </a:solidFill>
              <a:latin typeface="Gen Jyuu Gothic Monospace Norma" panose="020B0209020203020207" pitchFamily="49" charset="-120"/>
              <a:ea typeface="Gen Jyuu Gothic Monospace Norma" panose="020B0209020203020207" pitchFamily="49" charset="-120"/>
              <a:cs typeface="Gen Jyuu Gothic Monospace Norma" panose="020B0209020203020207" pitchFamily="49" charset="-120"/>
            </a:endParaRPr>
          </a:p>
          <a:p>
            <a:endParaRPr lang="en-US" sz="2000" dirty="0">
              <a:solidFill>
                <a:srgbClr val="5DD0B7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76087" y="5300425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負責網頁細部與美術設計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476086" y="5747925"/>
            <a:ext cx="467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嚴重討厭</a:t>
            </a:r>
            <a:r>
              <a:rPr lang="en-US" altLang="zh-TW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CSS</a:t>
            </a:r>
            <a:r>
              <a:rPr lang="zh-TW" altLang="en-US" sz="2000" spc="4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Norma" panose="020B0209020203020207" pitchFamily="49" charset="-120"/>
                <a:ea typeface="Gen Jyuu Gothic Monospace Norma" panose="020B0209020203020207" pitchFamily="49" charset="-120"/>
                <a:cs typeface="Gen Jyuu Gothic Monospace Norma" panose="020B0209020203020207" pitchFamily="49" charset="-120"/>
              </a:rPr>
              <a:t>的前端工程師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033081" y="108822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200" dirty="0" smtClean="0">
                <a:solidFill>
                  <a:srgbClr val="FAC785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B10409013</a:t>
            </a:r>
            <a:endParaRPr lang="en-US" spc="200" dirty="0">
              <a:solidFill>
                <a:srgbClr val="FAC785"/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11661" y="434577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200" dirty="0" smtClean="0">
                <a:solidFill>
                  <a:srgbClr val="FAC785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B10409004</a:t>
            </a:r>
            <a:endParaRPr lang="en-US" spc="200" dirty="0">
              <a:solidFill>
                <a:srgbClr val="FAC785"/>
              </a:solidFill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90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353</Words>
  <Application>Microsoft Office PowerPoint</Application>
  <PresentationFormat>寬螢幕</PresentationFormat>
  <Paragraphs>141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Noto Serif CJK TC Medium</vt:lpstr>
      <vt:lpstr>Calibri Light</vt:lpstr>
      <vt:lpstr>Arial</vt:lpstr>
      <vt:lpstr>Noto Serif CJK TC Black</vt:lpstr>
      <vt:lpstr>Noto Serif CJK TC ExtraLight</vt:lpstr>
      <vt:lpstr>Gen Jyuu Gothic Monospace Norma</vt:lpstr>
      <vt:lpstr>Gen Jyuu Gothic Medium</vt:lpstr>
      <vt:lpstr>Gen Jyuu Gothic Monospace Bold</vt:lpstr>
      <vt:lpstr>Calibri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翁紫庭</dc:creator>
  <cp:lastModifiedBy>翁紫庭</cp:lastModifiedBy>
  <cp:revision>23</cp:revision>
  <dcterms:created xsi:type="dcterms:W3CDTF">2017-06-07T22:17:04Z</dcterms:created>
  <dcterms:modified xsi:type="dcterms:W3CDTF">2017-06-15T01:28:54Z</dcterms:modified>
</cp:coreProperties>
</file>