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Oswald" pitchFamily="2" charset="77"/>
      <p:regular r:id="rId24"/>
      <p:bold r:id="rId25"/>
    </p:embeddedFont>
    <p:embeddedFont>
      <p:font typeface="Source Code Pro" panose="020B0509030403020204" pitchFamily="49" charset="77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9"/>
  </p:normalViewPr>
  <p:slideViewPr>
    <p:cSldViewPr snapToGrid="0">
      <p:cViewPr varScale="1">
        <p:scale>
          <a:sx n="136" d="100"/>
          <a:sy n="136" d="100"/>
        </p:scale>
        <p:origin x="42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9cd40ea6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9cd40ea6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724603729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724603729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70e818102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70e818102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70e818102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70e818102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70e818102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70e818102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70e818102_4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70e818102_4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9201dc3d4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9201dc3d4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72460372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72460372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9201dc3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9201dc3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9201dc3d4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9201dc3d4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0e81810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0e81810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9201dc3d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9201dc3d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7df896c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7df896c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9201dc3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9201dc3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724603729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724603729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70e81810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70e81810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70e818102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70e818102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9201dc3d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9201dc3d4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9201dc3d4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9201dc3d4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70e818102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70e818102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880100"/>
            <a:ext cx="8282400" cy="19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EVA-Project</a:t>
            </a:r>
            <a:br>
              <a:rPr lang="en"/>
            </a:br>
            <a:r>
              <a:rPr lang="en" sz="4800"/>
              <a:t>M2O evaluation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Sprint 1(O </a:t>
            </a:r>
            <a:r>
              <a:rPr lang="en" dirty="0" err="1"/>
              <a:t>periodo</a:t>
            </a:r>
            <a:r>
              <a:rPr lang="en" dirty="0"/>
              <a:t>) (</a:t>
            </a:r>
            <a:r>
              <a:rPr lang="en" dirty="0" err="1"/>
              <a:t>fecha</a:t>
            </a:r>
            <a:r>
              <a:rPr lang="en" dirty="0"/>
              <a:t> </a:t>
            </a:r>
            <a:r>
              <a:rPr lang="en" dirty="0" err="1"/>
              <a:t>ini</a:t>
            </a:r>
            <a:r>
              <a:rPr lang="en" dirty="0"/>
              <a:t> –</a:t>
            </a:r>
            <a:r>
              <a:rPr lang="en" dirty="0" err="1"/>
              <a:t>fecha</a:t>
            </a:r>
            <a:r>
              <a:rPr lang="en" dirty="0"/>
              <a:t> fin)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215975" y="371250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READY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1"/>
          </p:nvPr>
        </p:nvSpPr>
        <p:spPr>
          <a:xfrm>
            <a:off x="265500" y="1952850"/>
            <a:ext cx="4045200" cy="24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Defined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Sized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Description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2"/>
          </p:nvPr>
        </p:nvSpPr>
        <p:spPr>
          <a:xfrm>
            <a:off x="4946575" y="257250"/>
            <a:ext cx="3837000" cy="16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600">
                <a:latin typeface="Oswald"/>
                <a:ea typeface="Oswald"/>
                <a:cs typeface="Oswald"/>
                <a:sym typeface="Oswald"/>
              </a:rPr>
              <a:t>DEFINITION OF DONE</a:t>
            </a:r>
            <a:endParaRPr sz="4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4818050" y="1900175"/>
            <a:ext cx="3965400" cy="2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Source Code Pro"/>
              <a:buChar char="-"/>
            </a:pPr>
            <a:r>
              <a:rPr lang="en" sz="1900">
                <a:latin typeface="Source Code Pro"/>
                <a:ea typeface="Source Code Pro"/>
                <a:cs typeface="Source Code Pro"/>
                <a:sym typeface="Source Code Pro"/>
              </a:rPr>
              <a:t>Code Review by co-worker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Source Code Pro"/>
              <a:buChar char="-"/>
            </a:pPr>
            <a:r>
              <a:rPr lang="en" sz="1900">
                <a:latin typeface="Source Code Pro"/>
                <a:ea typeface="Source Code Pro"/>
                <a:cs typeface="Source Code Pro"/>
                <a:sym typeface="Source Code Pro"/>
              </a:rPr>
              <a:t>Accomplish the acceptance criteria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Source Code Pro"/>
              <a:buChar char="-"/>
            </a:pPr>
            <a:r>
              <a:rPr lang="en" sz="1900">
                <a:latin typeface="Source Code Pro"/>
                <a:ea typeface="Source Code Pro"/>
                <a:cs typeface="Source Code Pro"/>
                <a:sym typeface="Source Code Pro"/>
              </a:rPr>
              <a:t>Unit Testing (TDD)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User Stories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As a developer I should be able to create a RAML specification.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As a developer I should be able to start the EVA platform on my local environment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As a devop user I should have CI/CD for the project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As a user I should be able to </a:t>
            </a:r>
            <a:r>
              <a:rPr lang="en" sz="2200" b="1">
                <a:highlight>
                  <a:srgbClr val="00FF00"/>
                </a:highlight>
              </a:rPr>
              <a:t>create</a:t>
            </a:r>
            <a:r>
              <a:rPr lang="en" sz="2200" b="1"/>
              <a:t>/</a:t>
            </a:r>
            <a:r>
              <a:rPr lang="en" sz="2200" b="1">
                <a:highlight>
                  <a:srgbClr val="00FF00"/>
                </a:highlight>
              </a:rPr>
              <a:t>read</a:t>
            </a:r>
            <a:r>
              <a:rPr lang="en" sz="2200" b="1"/>
              <a:t>/</a:t>
            </a:r>
            <a:r>
              <a:rPr lang="en" sz="2200" b="1">
                <a:highlight>
                  <a:srgbClr val="00FF00"/>
                </a:highlight>
              </a:rPr>
              <a:t>list</a:t>
            </a:r>
            <a:r>
              <a:rPr lang="en" sz="2200" b="1"/>
              <a:t>/</a:t>
            </a:r>
            <a:r>
              <a:rPr lang="en" sz="2200" b="1">
                <a:highlight>
                  <a:srgbClr val="00FF00"/>
                </a:highlight>
              </a:rPr>
              <a:t>update</a:t>
            </a:r>
            <a:r>
              <a:rPr lang="en" sz="2200" b="1"/>
              <a:t>/</a:t>
            </a:r>
            <a:r>
              <a:rPr lang="en" sz="2200" b="1">
                <a:highlight>
                  <a:srgbClr val="00FF00"/>
                </a:highlight>
              </a:rPr>
              <a:t>delete</a:t>
            </a:r>
            <a:r>
              <a:rPr lang="en" sz="2200"/>
              <a:t> a M2O evaluation </a:t>
            </a:r>
            <a:r>
              <a:rPr lang="en" sz="2200" b="1">
                <a:highlight>
                  <a:srgbClr val="FFFF00"/>
                </a:highlight>
              </a:rPr>
              <a:t>title only</a:t>
            </a:r>
            <a:endParaRPr sz="2200" b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/>
          <p:nvPr/>
        </p:nvSpPr>
        <p:spPr>
          <a:xfrm>
            <a:off x="320575" y="4159925"/>
            <a:ext cx="4972500" cy="947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311700" y="2201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5425925" y="670725"/>
            <a:ext cx="3340200" cy="29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Migration of the framework of the evaluation service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Change the version of the IDE (VS2017 -&gt; VS 2019)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Problems with the virtual machine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Adequation to the development standards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Angular &amp; Docker deep learning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67825"/>
            <a:ext cx="5121125" cy="269509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341950" y="4126925"/>
            <a:ext cx="2856600" cy="10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Story Points: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Feature: 22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Chore: 51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 b="1">
                <a:latin typeface="Source Code Pro"/>
                <a:ea typeface="Source Code Pro"/>
                <a:cs typeface="Source Code Pro"/>
                <a:sym typeface="Source Code Pro"/>
              </a:rPr>
              <a:t>Total: 73</a:t>
            </a:r>
            <a:endParaRPr sz="1800"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2679050" y="4158225"/>
            <a:ext cx="2680800" cy="10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User Stories: 20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Velocity: 8,1 points per day.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311700" y="3577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SOFEA </a:t>
            </a:r>
            <a:r>
              <a:rPr lang="en" sz="1200"/>
              <a:t>(Service Oriented Front End Architecture)</a:t>
            </a:r>
            <a:endParaRPr sz="1200"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625" y="1091200"/>
            <a:ext cx="3030056" cy="37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311700" y="3577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888" y="1091200"/>
            <a:ext cx="6832233" cy="37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311700" y="422025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Integration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838" y="447063"/>
            <a:ext cx="4352925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>
            <a:spLocks noGrp="1"/>
          </p:cNvSpPr>
          <p:nvPr>
            <p:ph type="body" idx="1"/>
          </p:nvPr>
        </p:nvSpPr>
        <p:spPr>
          <a:xfrm>
            <a:off x="289950" y="1696000"/>
            <a:ext cx="3999900" cy="2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.gitlab-ci.yml</a:t>
            </a:r>
            <a:endParaRPr sz="1000"/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4429838" y="182475"/>
            <a:ext cx="3999900" cy="2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EvaUiApp.Dockerfile</a:t>
            </a:r>
            <a:endParaRPr sz="1000"/>
          </a:p>
        </p:txBody>
      </p:sp>
      <p:pic>
        <p:nvPicPr>
          <p:cNvPr id="164" name="Google Shape;164;p27"/>
          <p:cNvPicPr preferRelativeResize="0"/>
          <p:nvPr/>
        </p:nvPicPr>
        <p:blipFill rotWithShape="1">
          <a:blip r:embed="rId4">
            <a:alphaModFix/>
          </a:blip>
          <a:srcRect b="29671"/>
          <a:stretch/>
        </p:blipFill>
        <p:spPr>
          <a:xfrm>
            <a:off x="1388300" y="1084850"/>
            <a:ext cx="733500" cy="51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3675" y="1112188"/>
            <a:ext cx="499200" cy="46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8575" y="2006800"/>
            <a:ext cx="3346456" cy="3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/>
          <p:nvPr/>
        </p:nvSpPr>
        <p:spPr>
          <a:xfrm>
            <a:off x="3521575" y="2829675"/>
            <a:ext cx="193450" cy="550838"/>
          </a:xfrm>
          <a:custGeom>
            <a:avLst/>
            <a:gdLst/>
            <a:ahLst/>
            <a:cxnLst/>
            <a:rect l="l" t="t" r="r" b="b"/>
            <a:pathLst>
              <a:path w="7738" h="30345" extrusionOk="0">
                <a:moveTo>
                  <a:pt x="2731" y="0"/>
                </a:moveTo>
                <a:cubicBezTo>
                  <a:pt x="5996" y="0"/>
                  <a:pt x="5462" y="6142"/>
                  <a:pt x="5462" y="9407"/>
                </a:cubicBezTo>
                <a:cubicBezTo>
                  <a:pt x="5462" y="11331"/>
                  <a:pt x="4775" y="13522"/>
                  <a:pt x="5766" y="15172"/>
                </a:cubicBezTo>
                <a:cubicBezTo>
                  <a:pt x="6208" y="15908"/>
                  <a:pt x="8193" y="16386"/>
                  <a:pt x="7586" y="16993"/>
                </a:cubicBezTo>
                <a:cubicBezTo>
                  <a:pt x="5398" y="19181"/>
                  <a:pt x="6745" y="23161"/>
                  <a:pt x="5766" y="26097"/>
                </a:cubicBezTo>
                <a:cubicBezTo>
                  <a:pt x="5011" y="28362"/>
                  <a:pt x="1909" y="28912"/>
                  <a:pt x="0" y="30345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Google Shape;168;p27"/>
          <p:cNvSpPr/>
          <p:nvPr/>
        </p:nvSpPr>
        <p:spPr>
          <a:xfrm>
            <a:off x="3471900" y="3486650"/>
            <a:ext cx="193450" cy="996833"/>
          </a:xfrm>
          <a:custGeom>
            <a:avLst/>
            <a:gdLst/>
            <a:ahLst/>
            <a:cxnLst/>
            <a:rect l="l" t="t" r="r" b="b"/>
            <a:pathLst>
              <a:path w="7738" h="30345" extrusionOk="0">
                <a:moveTo>
                  <a:pt x="2731" y="0"/>
                </a:moveTo>
                <a:cubicBezTo>
                  <a:pt x="5996" y="0"/>
                  <a:pt x="5462" y="6142"/>
                  <a:pt x="5462" y="9407"/>
                </a:cubicBezTo>
                <a:cubicBezTo>
                  <a:pt x="5462" y="11331"/>
                  <a:pt x="4775" y="13522"/>
                  <a:pt x="5766" y="15172"/>
                </a:cubicBezTo>
                <a:cubicBezTo>
                  <a:pt x="6208" y="15908"/>
                  <a:pt x="8193" y="16386"/>
                  <a:pt x="7586" y="16993"/>
                </a:cubicBezTo>
                <a:cubicBezTo>
                  <a:pt x="5398" y="19181"/>
                  <a:pt x="6745" y="23161"/>
                  <a:pt x="5766" y="26097"/>
                </a:cubicBezTo>
                <a:cubicBezTo>
                  <a:pt x="5011" y="28362"/>
                  <a:pt x="1909" y="28912"/>
                  <a:pt x="0" y="30345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Google Shape;169;p27"/>
          <p:cNvSpPr/>
          <p:nvPr/>
        </p:nvSpPr>
        <p:spPr>
          <a:xfrm>
            <a:off x="3407600" y="4574449"/>
            <a:ext cx="193450" cy="461168"/>
          </a:xfrm>
          <a:custGeom>
            <a:avLst/>
            <a:gdLst/>
            <a:ahLst/>
            <a:cxnLst/>
            <a:rect l="l" t="t" r="r" b="b"/>
            <a:pathLst>
              <a:path w="7738" h="30345" extrusionOk="0">
                <a:moveTo>
                  <a:pt x="2731" y="0"/>
                </a:moveTo>
                <a:cubicBezTo>
                  <a:pt x="5996" y="0"/>
                  <a:pt x="5462" y="6142"/>
                  <a:pt x="5462" y="9407"/>
                </a:cubicBezTo>
                <a:cubicBezTo>
                  <a:pt x="5462" y="11331"/>
                  <a:pt x="4775" y="13522"/>
                  <a:pt x="5766" y="15172"/>
                </a:cubicBezTo>
                <a:cubicBezTo>
                  <a:pt x="6208" y="15908"/>
                  <a:pt x="8193" y="16386"/>
                  <a:pt x="7586" y="16993"/>
                </a:cubicBezTo>
                <a:cubicBezTo>
                  <a:pt x="5398" y="19181"/>
                  <a:pt x="6745" y="23161"/>
                  <a:pt x="5766" y="26097"/>
                </a:cubicBezTo>
                <a:cubicBezTo>
                  <a:pt x="5011" y="28362"/>
                  <a:pt x="1909" y="28912"/>
                  <a:pt x="0" y="30345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70" name="Google Shape;170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29850" y="4022345"/>
            <a:ext cx="4352925" cy="10200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27"/>
          <p:cNvCxnSpPr/>
          <p:nvPr/>
        </p:nvCxnSpPr>
        <p:spPr>
          <a:xfrm>
            <a:off x="3754150" y="3125725"/>
            <a:ext cx="774900" cy="1145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" name="Google Shape;172;p27"/>
          <p:cNvCxnSpPr/>
          <p:nvPr/>
        </p:nvCxnSpPr>
        <p:spPr>
          <a:xfrm>
            <a:off x="3754150" y="4022350"/>
            <a:ext cx="2004000" cy="347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27"/>
          <p:cNvCxnSpPr/>
          <p:nvPr/>
        </p:nvCxnSpPr>
        <p:spPr>
          <a:xfrm rot="10800000" flipH="1">
            <a:off x="3665350" y="4559325"/>
            <a:ext cx="3769200" cy="273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Questions</a:t>
            </a:r>
            <a:endParaRPr sz="3600"/>
          </a:p>
        </p:txBody>
      </p:sp>
      <p:sp>
        <p:nvSpPr>
          <p:cNvPr id="189" name="Google Shape;189;p30"/>
          <p:cNvSpPr txBox="1">
            <a:spLocks noGrp="1"/>
          </p:cNvSpPr>
          <p:nvPr>
            <p:ph type="body" idx="1"/>
          </p:nvPr>
        </p:nvSpPr>
        <p:spPr>
          <a:xfrm>
            <a:off x="311700" y="1618200"/>
            <a:ext cx="77256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Will the results be shown on the screen or should they be printed on a .PDF file?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Will the results be available during the evaluation time, or only at the end?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Who can see the report, publisher and the evaluated or only publisher?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process of the results analysis will be on demand or automatic?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3900" y="1853438"/>
            <a:ext cx="4453875" cy="2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User stories:</a:t>
            </a:r>
            <a:endParaRPr b="1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 a developer I should be able to create a RAML specification.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 a developer I should be able to start the EVA platform on my local environment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 a devop user I should have CI/CD for the project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 a user I should be able to </a:t>
            </a:r>
            <a:r>
              <a:rPr lang="en" b="1"/>
              <a:t>create/read/list/update/delete</a:t>
            </a:r>
            <a:r>
              <a:rPr lang="en"/>
              <a:t> a 360 evaluation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I Scope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Analyze EVA project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Evaluation Services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Templates Services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EVA ui-app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Evaluation flow</a:t>
            </a:r>
            <a:endParaRPr sz="18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Implement CRUD 360 evaluations (</a:t>
            </a:r>
            <a:r>
              <a:rPr lang="en" sz="2400" b="1"/>
              <a:t>M2O</a:t>
            </a:r>
            <a:r>
              <a:rPr lang="en" sz="2400"/>
              <a:t>)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Title only</a:t>
            </a:r>
            <a:endParaRPr sz="18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Setup Continuous Integration concept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Using Docker and GitLab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>
            <a:spLocks noGrp="1"/>
          </p:cNvSpPr>
          <p:nvPr>
            <p:ph type="title"/>
          </p:nvPr>
        </p:nvSpPr>
        <p:spPr>
          <a:xfrm>
            <a:off x="311700" y="3577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88" y="1236200"/>
            <a:ext cx="7210425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Retrospective</a:t>
            </a:r>
            <a:endParaRPr sz="3600"/>
          </a:p>
        </p:txBody>
      </p:sp>
      <p:sp>
        <p:nvSpPr>
          <p:cNvPr id="208" name="Google Shape;208;p33"/>
          <p:cNvSpPr txBox="1">
            <a:spLocks noGrp="1"/>
          </p:cNvSpPr>
          <p:nvPr>
            <p:ph type="body" idx="1"/>
          </p:nvPr>
        </p:nvSpPr>
        <p:spPr>
          <a:xfrm>
            <a:off x="311700" y="1618200"/>
            <a:ext cx="8228700" cy="29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Migration of the framework of the evaluation service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Problems with the virtual machine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Change the version of the IDE (VS2017 -&gt; VS 2019)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Adequation to the development standards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Angular &amp; Docker deep learning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20325" y="542550"/>
            <a:ext cx="8449200" cy="5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360 evaluation (</a:t>
            </a:r>
            <a:r>
              <a:rPr lang="en">
                <a:highlight>
                  <a:srgbClr val="FFFF00"/>
                </a:highlight>
              </a:rPr>
              <a:t>M2O</a:t>
            </a:r>
            <a:r>
              <a:rPr lang="en"/>
              <a:t>)?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1112225" y="1148350"/>
            <a:ext cx="77226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Evaluation method &amp; tool provides the opportunity to receive performance feedback.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Evaluated by multiple people, many opinions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Ubiquitous language: 360 evaluation -&gt; </a:t>
            </a:r>
            <a:r>
              <a:rPr lang="en" b="1">
                <a:highlight>
                  <a:srgbClr val="FFFF00"/>
                </a:highlight>
              </a:rPr>
              <a:t>M20 evaluation</a:t>
            </a:r>
            <a:endParaRPr b="1">
              <a:highlight>
                <a:srgbClr val="FFFF00"/>
              </a:highlight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l="5149" t="5482" r="24502" b="64815"/>
          <a:stretch/>
        </p:blipFill>
        <p:spPr>
          <a:xfrm>
            <a:off x="1552500" y="2174000"/>
            <a:ext cx="5916600" cy="23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to Many evaluations and Many to One evaluations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6403450" y="1944425"/>
            <a:ext cx="2428800" cy="21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M2O Characteristics: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Single Choice answers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There are no wrong answers - soft skills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Can be taken by many people at the same time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62" y="1500275"/>
            <a:ext cx="5012780" cy="298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l="4507" t="3380" b="51667"/>
          <a:stretch/>
        </p:blipFill>
        <p:spPr>
          <a:xfrm>
            <a:off x="1445675" y="512325"/>
            <a:ext cx="8360150" cy="42918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40000" y="25717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360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5082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Driven Design (DDD)  EVA - Project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563" y="1428350"/>
            <a:ext cx="5245824" cy="34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350" y="1646868"/>
            <a:ext cx="3113425" cy="325036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5082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DDD M2O Evaluation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5325" y="1546450"/>
            <a:ext cx="3113422" cy="345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/>
        </p:nvSpPr>
        <p:spPr>
          <a:xfrm>
            <a:off x="6712400" y="2458350"/>
            <a:ext cx="775500" cy="722100"/>
          </a:xfrm>
          <a:prstGeom prst="ellipse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48750" y="2626800"/>
            <a:ext cx="775500" cy="7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>
            <a:off x="3924800" y="3166325"/>
            <a:ext cx="1066500" cy="578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718350" y="4317075"/>
            <a:ext cx="4719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v0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4991300" y="4317075"/>
            <a:ext cx="4719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v1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838" y="133550"/>
            <a:ext cx="5526325" cy="480514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4740750" y="3400150"/>
            <a:ext cx="2930400" cy="1490400"/>
          </a:xfrm>
          <a:prstGeom prst="ellipse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Microsoft Macintosh PowerPoint</Application>
  <PresentationFormat>Presentación en pantalla (16:9)</PresentationFormat>
  <Paragraphs>88</Paragraphs>
  <Slides>21</Slides>
  <Notes>21</Notes>
  <HiddenSlides>4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Source Code Pro</vt:lpstr>
      <vt:lpstr>Arial</vt:lpstr>
      <vt:lpstr>Oswald</vt:lpstr>
      <vt:lpstr>Modern Writer</vt:lpstr>
      <vt:lpstr>  EVA-Project M2O evaluation</vt:lpstr>
      <vt:lpstr>Sprint I Scope</vt:lpstr>
      <vt:lpstr>What is a 360 evaluation (M2O)?</vt:lpstr>
      <vt:lpstr>One to Many evaluations and Many to One evaluations</vt:lpstr>
      <vt:lpstr>360  EVALUATION REPORT</vt:lpstr>
      <vt:lpstr>Domain Driven Design (DDD)  EVA - Project</vt:lpstr>
      <vt:lpstr>DDD M2O Evaluation</vt:lpstr>
      <vt:lpstr>Use Case Diagram</vt:lpstr>
      <vt:lpstr>SPRINT I</vt:lpstr>
      <vt:lpstr>DEFINITION OF READY</vt:lpstr>
      <vt:lpstr>Main User Stories</vt:lpstr>
      <vt:lpstr>Burndown Chart</vt:lpstr>
      <vt:lpstr>SOFEA (Service Oriented Front End Architecture)</vt:lpstr>
      <vt:lpstr>Architecture</vt:lpstr>
      <vt:lpstr>Continuous Integration</vt:lpstr>
      <vt:lpstr>DEMO</vt:lpstr>
      <vt:lpstr>Thank you!</vt:lpstr>
      <vt:lpstr>Questions</vt:lpstr>
      <vt:lpstr>Burndown Chart</vt:lpstr>
      <vt:lpstr>Architecture</vt:lpstr>
      <vt:lpstr>Retrospective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EVA-Project M2O evaluation</dc:title>
  <cp:lastModifiedBy>Roger Orlando Ruiz Escobar</cp:lastModifiedBy>
  <cp:revision>1</cp:revision>
  <dcterms:modified xsi:type="dcterms:W3CDTF">2023-06-09T18:55:50Z</dcterms:modified>
</cp:coreProperties>
</file>