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1" autoAdjust="0"/>
    <p:restoredTop sz="94660"/>
  </p:normalViewPr>
  <p:slideViewPr>
    <p:cSldViewPr snapToGrid="0">
      <p:cViewPr>
        <p:scale>
          <a:sx n="90" d="100"/>
          <a:sy n="90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6304-F912-4193-842C-2F4FEF5CA441}" type="datetimeFigureOut">
              <a:rPr lang="he-IL" smtClean="0"/>
              <a:t>כ'/אב/תשע"ז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9F00-E141-4C45-B366-A4BC75A16F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94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6304-F912-4193-842C-2F4FEF5CA441}" type="datetimeFigureOut">
              <a:rPr lang="he-IL" smtClean="0"/>
              <a:t>כ'/אב/תשע"ז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9F00-E141-4C45-B366-A4BC75A16F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43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6304-F912-4193-842C-2F4FEF5CA441}" type="datetimeFigureOut">
              <a:rPr lang="he-IL" smtClean="0"/>
              <a:t>כ'/אב/תשע"ז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9F00-E141-4C45-B366-A4BC75A16F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428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6304-F912-4193-842C-2F4FEF5CA441}" type="datetimeFigureOut">
              <a:rPr lang="he-IL" smtClean="0"/>
              <a:t>כ'/אב/תשע"ז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9F00-E141-4C45-B366-A4BC75A16F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225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6304-F912-4193-842C-2F4FEF5CA441}" type="datetimeFigureOut">
              <a:rPr lang="he-IL" smtClean="0"/>
              <a:t>כ'/אב/תשע"ז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9F00-E141-4C45-B366-A4BC75A16F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087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6304-F912-4193-842C-2F4FEF5CA441}" type="datetimeFigureOut">
              <a:rPr lang="he-IL" smtClean="0"/>
              <a:t>כ'/אב/תשע"ז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9F00-E141-4C45-B366-A4BC75A16F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794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6304-F912-4193-842C-2F4FEF5CA441}" type="datetimeFigureOut">
              <a:rPr lang="he-IL" smtClean="0"/>
              <a:t>כ'/אב/תשע"ז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9F00-E141-4C45-B366-A4BC75A16F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784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6304-F912-4193-842C-2F4FEF5CA441}" type="datetimeFigureOut">
              <a:rPr lang="he-IL" smtClean="0"/>
              <a:t>כ'/אב/תשע"ז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9F00-E141-4C45-B366-A4BC75A16F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754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6304-F912-4193-842C-2F4FEF5CA441}" type="datetimeFigureOut">
              <a:rPr lang="he-IL" smtClean="0"/>
              <a:t>כ'/אב/תשע"ז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9F00-E141-4C45-B366-A4BC75A16F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14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6304-F912-4193-842C-2F4FEF5CA441}" type="datetimeFigureOut">
              <a:rPr lang="he-IL" smtClean="0"/>
              <a:t>כ'/אב/תשע"ז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9F00-E141-4C45-B366-A4BC75A16F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708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6304-F912-4193-842C-2F4FEF5CA441}" type="datetimeFigureOut">
              <a:rPr lang="he-IL" smtClean="0"/>
              <a:t>כ'/אב/תשע"ז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9F00-E141-4C45-B366-A4BC75A16F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932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06304-F912-4193-842C-2F4FEF5CA441}" type="datetimeFigureOut">
              <a:rPr lang="he-IL" smtClean="0"/>
              <a:t>כ'/אב/תשע"ז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9F00-E141-4C45-B366-A4BC75A16F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244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5555519" y="776600"/>
            <a:ext cx="2268000" cy="352681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5555519" y="1124372"/>
            <a:ext cx="2268000" cy="10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5555134" y="2123993"/>
            <a:ext cx="2268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900" dirty="0">
              <a:solidFill>
                <a:schemeClr val="tx1"/>
              </a:solidFill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5550947" y="4282762"/>
            <a:ext cx="2268000" cy="527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 smtClean="0">
                <a:solidFill>
                  <a:schemeClr val="tx1"/>
                </a:solidFill>
              </a:rPr>
              <a:t>אזור תחתון: ישמש לפרסום. עד אז ייתפס לטובת כרטיסי אשראי.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8477026" y="266275"/>
            <a:ext cx="1904104" cy="753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מסך ראשי</a:t>
            </a:r>
            <a:endParaRPr lang="he-IL" dirty="0"/>
          </a:p>
        </p:txBody>
      </p:sp>
      <p:pic>
        <p:nvPicPr>
          <p:cNvPr id="1026" name="Picture 2" descr="תוצאת תמונה עבור ‪cellular menu icon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650" y="85500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47224" y="839800"/>
            <a:ext cx="713792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800" dirty="0" smtClean="0"/>
              <a:t>שלום ניב מ.</a:t>
            </a:r>
            <a:endParaRPr lang="he-IL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7149542" y="1237682"/>
            <a:ext cx="496108" cy="215444"/>
          </a:xfrm>
          <a:prstGeom prst="rect">
            <a:avLst/>
          </a:prstGeom>
          <a:noFill/>
        </p:spPr>
        <p:txBody>
          <a:bodyPr wrap="square" rIns="0" rtlCol="1">
            <a:spAutoFit/>
          </a:bodyPr>
          <a:lstStyle/>
          <a:p>
            <a:r>
              <a:rPr lang="he-IL" sz="800" dirty="0" smtClean="0"/>
              <a:t>בית עסק:</a:t>
            </a:r>
            <a:endParaRPr lang="he-IL" sz="800" dirty="0"/>
          </a:p>
        </p:txBody>
      </p:sp>
      <p:sp>
        <p:nvSpPr>
          <p:cNvPr id="5" name="הסבר מלבני 4"/>
          <p:cNvSpPr/>
          <p:nvPr/>
        </p:nvSpPr>
        <p:spPr>
          <a:xfrm>
            <a:off x="2238822" y="109048"/>
            <a:ext cx="3059004" cy="1402842"/>
          </a:xfrm>
          <a:prstGeom prst="wedgeRectCallout">
            <a:avLst>
              <a:gd name="adj1" fmla="val 64457"/>
              <a:gd name="adj2" fmla="val 3680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marL="87313" indent="-87313" algn="l" rtl="0">
              <a:buAutoNum type="arabicPeriod"/>
            </a:pPr>
            <a:r>
              <a:rPr lang="en-US" sz="1100" dirty="0" smtClean="0"/>
              <a:t>When dropdown </a:t>
            </a:r>
            <a:r>
              <a:rPr lang="en-US" sz="1100" dirty="0" smtClean="0"/>
              <a:t>is open, </a:t>
            </a:r>
            <a:r>
              <a:rPr lang="en-US" sz="1100" dirty="0" smtClean="0"/>
              <a:t>a search line shall be displayed on top.</a:t>
            </a:r>
          </a:p>
          <a:p>
            <a:pPr marL="87313" indent="-87313" algn="l" rtl="0">
              <a:buAutoNum type="arabicPeriod"/>
            </a:pPr>
            <a:r>
              <a:rPr lang="en-US" sz="1100" dirty="0"/>
              <a:t>When user enters text to search, an online search shall be conducted</a:t>
            </a:r>
            <a:r>
              <a:rPr lang="en-US" sz="1100" dirty="0" smtClean="0"/>
              <a:t>.</a:t>
            </a:r>
          </a:p>
          <a:p>
            <a:pPr marL="87313" indent="-87313" algn="l" rtl="0">
              <a:buAutoNum type="arabicPeriod"/>
            </a:pPr>
            <a:r>
              <a:rPr lang="en-US" sz="1100" dirty="0" smtClean="0"/>
              <a:t>User shall be able to search also </a:t>
            </a:r>
            <a:r>
              <a:rPr lang="en-US" sz="1100" dirty="0"/>
              <a:t>by sole </a:t>
            </a:r>
            <a:r>
              <a:rPr lang="en-US" sz="1100" dirty="0" smtClean="0"/>
              <a:t>proprietorship</a:t>
            </a:r>
            <a:r>
              <a:rPr lang="en-US" sz="1100" dirty="0" smtClean="0"/>
              <a:t>.</a:t>
            </a:r>
          </a:p>
          <a:p>
            <a:pPr marL="87313" indent="-87313" algn="l" rtl="0">
              <a:buAutoNum type="arabicPeriod"/>
            </a:pPr>
            <a:r>
              <a:rPr lang="en-US" sz="1100" dirty="0" smtClean="0"/>
              <a:t>Default value: Empty.</a:t>
            </a:r>
            <a:endParaRPr lang="en-US" sz="1100" dirty="0"/>
          </a:p>
        </p:txBody>
      </p:sp>
      <p:grpSp>
        <p:nvGrpSpPr>
          <p:cNvPr id="20" name="קבוצה 19"/>
          <p:cNvGrpSpPr/>
          <p:nvPr/>
        </p:nvGrpSpPr>
        <p:grpSpPr>
          <a:xfrm>
            <a:off x="5735170" y="1236166"/>
            <a:ext cx="1506071" cy="215444"/>
            <a:chOff x="5735170" y="1309316"/>
            <a:chExt cx="1300231" cy="215444"/>
          </a:xfrm>
        </p:grpSpPr>
        <p:sp>
          <p:nvSpPr>
            <p:cNvPr id="3" name="TextBox 2"/>
            <p:cNvSpPr txBox="1"/>
            <p:nvPr/>
          </p:nvSpPr>
          <p:spPr>
            <a:xfrm>
              <a:off x="5735170" y="1309316"/>
              <a:ext cx="1300231" cy="2154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he-IL" sz="800" dirty="0" smtClean="0"/>
                <a:t>חנן הגנן בע"מ</a:t>
              </a:r>
              <a:endParaRPr lang="he-IL" sz="800" dirty="0"/>
            </a:p>
          </p:txBody>
        </p:sp>
        <p:grpSp>
          <p:nvGrpSpPr>
            <p:cNvPr id="19" name="קבוצה 18"/>
            <p:cNvGrpSpPr/>
            <p:nvPr/>
          </p:nvGrpSpPr>
          <p:grpSpPr>
            <a:xfrm>
              <a:off x="5822381" y="1401397"/>
              <a:ext cx="77590" cy="73608"/>
              <a:chOff x="6178737" y="1387949"/>
              <a:chExt cx="77590" cy="73608"/>
            </a:xfrm>
          </p:grpSpPr>
          <p:cxnSp>
            <p:nvCxnSpPr>
              <p:cNvPr id="8" name="מחבר ישר 7"/>
              <p:cNvCxnSpPr/>
              <p:nvPr/>
            </p:nvCxnSpPr>
            <p:spPr>
              <a:xfrm rot="2700000">
                <a:off x="6142829" y="1423857"/>
                <a:ext cx="73608" cy="179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מחבר ישר 20"/>
              <p:cNvCxnSpPr/>
              <p:nvPr/>
            </p:nvCxnSpPr>
            <p:spPr>
              <a:xfrm rot="8100000">
                <a:off x="6194167" y="1421550"/>
                <a:ext cx="62160" cy="179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23"/>
          <p:cNvSpPr txBox="1"/>
          <p:nvPr/>
        </p:nvSpPr>
        <p:spPr>
          <a:xfrm>
            <a:off x="6891618" y="1514202"/>
            <a:ext cx="754032" cy="215444"/>
          </a:xfrm>
          <a:prstGeom prst="rect">
            <a:avLst/>
          </a:prstGeom>
          <a:noFill/>
        </p:spPr>
        <p:txBody>
          <a:bodyPr wrap="square" rIns="0" rtlCol="1">
            <a:spAutoFit/>
          </a:bodyPr>
          <a:lstStyle/>
          <a:p>
            <a:r>
              <a:rPr lang="he-IL" sz="800" dirty="0" smtClean="0"/>
              <a:t>סכום עסקה (₪):</a:t>
            </a:r>
            <a:endParaRPr lang="he-IL" sz="800" dirty="0"/>
          </a:p>
        </p:txBody>
      </p:sp>
      <p:grpSp>
        <p:nvGrpSpPr>
          <p:cNvPr id="30" name="קבוצה 29"/>
          <p:cNvGrpSpPr/>
          <p:nvPr/>
        </p:nvGrpSpPr>
        <p:grpSpPr>
          <a:xfrm>
            <a:off x="5735169" y="1510922"/>
            <a:ext cx="1216959" cy="215444"/>
            <a:chOff x="5735169" y="1584072"/>
            <a:chExt cx="1216959" cy="215444"/>
          </a:xfrm>
        </p:grpSpPr>
        <p:sp>
          <p:nvSpPr>
            <p:cNvPr id="26" name="TextBox 25"/>
            <p:cNvSpPr txBox="1"/>
            <p:nvPr/>
          </p:nvSpPr>
          <p:spPr>
            <a:xfrm>
              <a:off x="5735169" y="1584072"/>
              <a:ext cx="1216959" cy="2154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he-IL" sz="800" dirty="0" smtClean="0"/>
                <a:t>200</a:t>
              </a:r>
              <a:endParaRPr lang="he-IL" sz="800" dirty="0"/>
            </a:p>
          </p:txBody>
        </p:sp>
        <p:grpSp>
          <p:nvGrpSpPr>
            <p:cNvPr id="23" name="קבוצה 22"/>
            <p:cNvGrpSpPr/>
            <p:nvPr/>
          </p:nvGrpSpPr>
          <p:grpSpPr>
            <a:xfrm>
              <a:off x="5810158" y="1663168"/>
              <a:ext cx="110514" cy="72190"/>
              <a:chOff x="5810158" y="1663168"/>
              <a:chExt cx="110514" cy="72190"/>
            </a:xfrm>
          </p:grpSpPr>
          <p:grpSp>
            <p:nvGrpSpPr>
              <p:cNvPr id="22" name="קבוצה 21"/>
              <p:cNvGrpSpPr/>
              <p:nvPr/>
            </p:nvGrpSpPr>
            <p:grpSpPr>
              <a:xfrm>
                <a:off x="5810466" y="1733022"/>
                <a:ext cx="110206" cy="2336"/>
                <a:chOff x="5805220" y="1476279"/>
                <a:chExt cx="110206" cy="2336"/>
              </a:xfrm>
            </p:grpSpPr>
            <p:cxnSp>
              <p:nvCxnSpPr>
                <p:cNvPr id="28" name="מחבר ישר 27"/>
                <p:cNvCxnSpPr/>
                <p:nvPr/>
              </p:nvCxnSpPr>
              <p:spPr>
                <a:xfrm rot="2100000">
                  <a:off x="5805220" y="1476279"/>
                  <a:ext cx="61200" cy="20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מחבר ישר 28"/>
                <p:cNvCxnSpPr/>
                <p:nvPr/>
              </p:nvCxnSpPr>
              <p:spPr>
                <a:xfrm rot="8700000">
                  <a:off x="5854226" y="1476823"/>
                  <a:ext cx="61200" cy="179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קבוצה 30"/>
              <p:cNvGrpSpPr/>
              <p:nvPr/>
            </p:nvGrpSpPr>
            <p:grpSpPr>
              <a:xfrm rot="10800000">
                <a:off x="5810158" y="1663168"/>
                <a:ext cx="110206" cy="2336"/>
                <a:chOff x="5805220" y="1476279"/>
                <a:chExt cx="110206" cy="2336"/>
              </a:xfrm>
            </p:grpSpPr>
            <p:cxnSp>
              <p:nvCxnSpPr>
                <p:cNvPr id="32" name="מחבר ישר 31"/>
                <p:cNvCxnSpPr/>
                <p:nvPr/>
              </p:nvCxnSpPr>
              <p:spPr>
                <a:xfrm rot="2100000">
                  <a:off x="5805220" y="1476279"/>
                  <a:ext cx="61200" cy="20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מחבר ישר 32"/>
                <p:cNvCxnSpPr/>
                <p:nvPr/>
              </p:nvCxnSpPr>
              <p:spPr>
                <a:xfrm rot="8700000">
                  <a:off x="5854226" y="1476823"/>
                  <a:ext cx="61200" cy="179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6" name="הסבר מלבני 35"/>
          <p:cNvSpPr/>
          <p:nvPr/>
        </p:nvSpPr>
        <p:spPr>
          <a:xfrm>
            <a:off x="2248349" y="1641856"/>
            <a:ext cx="3054190" cy="555684"/>
          </a:xfrm>
          <a:prstGeom prst="wedgeRectCallout">
            <a:avLst>
              <a:gd name="adj1" fmla="val 64376"/>
              <a:gd name="adj2" fmla="val -532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marL="87313" indent="-87313" algn="l" rtl="0">
              <a:buAutoNum type="arabicPeriod"/>
            </a:pPr>
            <a:r>
              <a:rPr lang="en-US" sz="1100" dirty="0" smtClean="0"/>
              <a:t>Value precision shall be 2 digits</a:t>
            </a:r>
            <a:r>
              <a:rPr lang="en-US" sz="1100" dirty="0" smtClean="0"/>
              <a:t>.</a:t>
            </a:r>
          </a:p>
          <a:p>
            <a:pPr marL="87313" indent="-87313" algn="l" rtl="0">
              <a:buFontTx/>
              <a:buAutoNum type="arabicPeriod"/>
            </a:pPr>
            <a:r>
              <a:rPr lang="en-US" sz="1100" dirty="0"/>
              <a:t>Default value: Empty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6" name="מלבן 5"/>
          <p:cNvSpPr/>
          <p:nvPr/>
        </p:nvSpPr>
        <p:spPr>
          <a:xfrm>
            <a:off x="6786404" y="2554044"/>
            <a:ext cx="864000" cy="21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00" dirty="0" smtClean="0">
                <a:solidFill>
                  <a:schemeClr val="bg1"/>
                </a:solidFill>
              </a:rPr>
              <a:t>שמור עסקה</a:t>
            </a:r>
            <a:endParaRPr lang="he-IL" sz="1000" dirty="0">
              <a:solidFill>
                <a:schemeClr val="bg1"/>
              </a:solidFill>
            </a:endParaRPr>
          </a:p>
        </p:txBody>
      </p:sp>
      <p:sp>
        <p:nvSpPr>
          <p:cNvPr id="34" name="מלבן 33"/>
          <p:cNvSpPr/>
          <p:nvPr/>
        </p:nvSpPr>
        <p:spPr>
          <a:xfrm>
            <a:off x="5735169" y="1811416"/>
            <a:ext cx="540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00" dirty="0" smtClean="0">
                <a:solidFill>
                  <a:schemeClr val="accent1">
                    <a:lumMod val="75000"/>
                  </a:schemeClr>
                </a:solidFill>
              </a:rPr>
              <a:t>נקה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מחבר ישר 16"/>
          <p:cNvCxnSpPr/>
          <p:nvPr/>
        </p:nvCxnSpPr>
        <p:spPr>
          <a:xfrm>
            <a:off x="5554532" y="2126903"/>
            <a:ext cx="22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/>
          <p:cNvCxnSpPr/>
          <p:nvPr/>
        </p:nvCxnSpPr>
        <p:spPr>
          <a:xfrm>
            <a:off x="5550104" y="2844188"/>
            <a:ext cx="22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קבוצה 24"/>
          <p:cNvGrpSpPr/>
          <p:nvPr/>
        </p:nvGrpSpPr>
        <p:grpSpPr>
          <a:xfrm>
            <a:off x="5779850" y="2427637"/>
            <a:ext cx="89873" cy="73608"/>
            <a:chOff x="5121686" y="2371298"/>
            <a:chExt cx="89873" cy="73608"/>
          </a:xfrm>
        </p:grpSpPr>
        <p:cxnSp>
          <p:nvCxnSpPr>
            <p:cNvPr id="37" name="מחבר ישר 36"/>
            <p:cNvCxnSpPr/>
            <p:nvPr/>
          </p:nvCxnSpPr>
          <p:spPr>
            <a:xfrm rot="2700000">
              <a:off x="5085920" y="2407064"/>
              <a:ext cx="73608" cy="20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/>
            <p:cNvCxnSpPr/>
            <p:nvPr/>
          </p:nvCxnSpPr>
          <p:spPr>
            <a:xfrm rot="8100000">
              <a:off x="5139559" y="2404899"/>
              <a:ext cx="72000" cy="17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" descr="תוצאת תמונה עבור ‪logout icon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737217" y="85386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6791158" y="2153361"/>
            <a:ext cx="854492" cy="215444"/>
          </a:xfrm>
          <a:prstGeom prst="rect">
            <a:avLst/>
          </a:prstGeom>
          <a:noFill/>
        </p:spPr>
        <p:txBody>
          <a:bodyPr wrap="square" rIns="0" rtlCol="1">
            <a:spAutoFit/>
          </a:bodyPr>
          <a:lstStyle/>
          <a:p>
            <a:r>
              <a:rPr lang="he-IL" sz="800" dirty="0" smtClean="0">
                <a:solidFill>
                  <a:schemeClr val="accent6">
                    <a:lumMod val="50000"/>
                  </a:schemeClr>
                </a:solidFill>
              </a:rPr>
              <a:t>לאומי קארד כחול</a:t>
            </a:r>
            <a:endParaRPr lang="he-IL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1158" y="2338600"/>
            <a:ext cx="854492" cy="215444"/>
          </a:xfrm>
          <a:prstGeom prst="rect">
            <a:avLst/>
          </a:prstGeom>
          <a:noFill/>
        </p:spPr>
        <p:txBody>
          <a:bodyPr wrap="square" rIns="0" rtlCol="1">
            <a:spAutoFit/>
          </a:bodyPr>
          <a:lstStyle/>
          <a:p>
            <a:r>
              <a:rPr lang="he-IL" sz="800" dirty="0" smtClean="0">
                <a:solidFill>
                  <a:schemeClr val="accent6">
                    <a:lumMod val="50000"/>
                  </a:schemeClr>
                </a:solidFill>
              </a:rPr>
              <a:t>180 ש"ח</a:t>
            </a:r>
            <a:endParaRPr lang="he-IL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מלבן 46"/>
          <p:cNvSpPr/>
          <p:nvPr/>
        </p:nvSpPr>
        <p:spPr>
          <a:xfrm>
            <a:off x="5555134" y="2843280"/>
            <a:ext cx="2268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900" dirty="0">
              <a:solidFill>
                <a:schemeClr val="tx1"/>
              </a:solidFill>
            </a:endParaRPr>
          </a:p>
        </p:txBody>
      </p:sp>
      <p:sp>
        <p:nvSpPr>
          <p:cNvPr id="48" name="מלבן 47"/>
          <p:cNvSpPr/>
          <p:nvPr/>
        </p:nvSpPr>
        <p:spPr>
          <a:xfrm>
            <a:off x="6786404" y="3273331"/>
            <a:ext cx="864000" cy="21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00" dirty="0" smtClean="0">
                <a:solidFill>
                  <a:schemeClr val="bg1"/>
                </a:solidFill>
              </a:rPr>
              <a:t>שמור עסקה</a:t>
            </a:r>
            <a:endParaRPr lang="he-IL" sz="1000" dirty="0">
              <a:solidFill>
                <a:schemeClr val="bg1"/>
              </a:solidFill>
            </a:endParaRPr>
          </a:p>
        </p:txBody>
      </p:sp>
      <p:cxnSp>
        <p:nvCxnSpPr>
          <p:cNvPr id="49" name="מחבר ישר 48"/>
          <p:cNvCxnSpPr/>
          <p:nvPr/>
        </p:nvCxnSpPr>
        <p:spPr>
          <a:xfrm>
            <a:off x="5554532" y="2846190"/>
            <a:ext cx="22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/>
          <p:cNvCxnSpPr/>
          <p:nvPr/>
        </p:nvCxnSpPr>
        <p:spPr>
          <a:xfrm>
            <a:off x="5550104" y="3563475"/>
            <a:ext cx="22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קבוצה 50"/>
          <p:cNvGrpSpPr/>
          <p:nvPr/>
        </p:nvGrpSpPr>
        <p:grpSpPr>
          <a:xfrm>
            <a:off x="5779850" y="3146924"/>
            <a:ext cx="89873" cy="73608"/>
            <a:chOff x="5121686" y="2371298"/>
            <a:chExt cx="89873" cy="73608"/>
          </a:xfrm>
        </p:grpSpPr>
        <p:cxnSp>
          <p:nvCxnSpPr>
            <p:cNvPr id="52" name="מחבר ישר 51"/>
            <p:cNvCxnSpPr/>
            <p:nvPr/>
          </p:nvCxnSpPr>
          <p:spPr>
            <a:xfrm rot="2700000">
              <a:off x="5085920" y="2407064"/>
              <a:ext cx="73608" cy="20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/>
            <p:cNvCxnSpPr/>
            <p:nvPr/>
          </p:nvCxnSpPr>
          <p:spPr>
            <a:xfrm rot="8100000">
              <a:off x="5139559" y="2404899"/>
              <a:ext cx="72000" cy="17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6791158" y="2872648"/>
            <a:ext cx="854492" cy="215444"/>
          </a:xfrm>
          <a:prstGeom prst="rect">
            <a:avLst/>
          </a:prstGeom>
          <a:noFill/>
        </p:spPr>
        <p:txBody>
          <a:bodyPr wrap="square" rIns="0" rtlCol="1">
            <a:spAutoFit/>
          </a:bodyPr>
          <a:lstStyle/>
          <a:p>
            <a:r>
              <a:rPr lang="he-IL" sz="800" dirty="0" smtClean="0">
                <a:solidFill>
                  <a:schemeClr val="accent6">
                    <a:lumMod val="50000"/>
                  </a:schemeClr>
                </a:solidFill>
              </a:rPr>
              <a:t>לאומי קארד כסוף</a:t>
            </a:r>
            <a:endParaRPr lang="he-IL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91158" y="3057887"/>
            <a:ext cx="854492" cy="215444"/>
          </a:xfrm>
          <a:prstGeom prst="rect">
            <a:avLst/>
          </a:prstGeom>
          <a:noFill/>
        </p:spPr>
        <p:txBody>
          <a:bodyPr wrap="square" rIns="0" rtlCol="1">
            <a:spAutoFit/>
          </a:bodyPr>
          <a:lstStyle/>
          <a:p>
            <a:r>
              <a:rPr lang="he-IL" sz="800" dirty="0" smtClean="0">
                <a:solidFill>
                  <a:schemeClr val="accent6">
                    <a:lumMod val="50000"/>
                  </a:schemeClr>
                </a:solidFill>
              </a:rPr>
              <a:t>180 ש"ח</a:t>
            </a:r>
            <a:endParaRPr lang="he-IL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8" name="Picture 6" descr="תוצאת תמונה עבור ‪remark icon‬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721" y="2914176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5853006" y="2880632"/>
            <a:ext cx="332408" cy="200055"/>
          </a:xfrm>
          <a:prstGeom prst="rect">
            <a:avLst/>
          </a:prstGeom>
          <a:noFill/>
        </p:spPr>
        <p:txBody>
          <a:bodyPr wrap="square" rIns="0" rtlCol="1">
            <a:spAutoFit/>
          </a:bodyPr>
          <a:lstStyle/>
          <a:p>
            <a:r>
              <a:rPr lang="he-IL" sz="700" dirty="0" smtClean="0"/>
              <a:t>הערה</a:t>
            </a:r>
            <a:endParaRPr lang="he-IL" sz="700" dirty="0"/>
          </a:p>
        </p:txBody>
      </p:sp>
      <p:cxnSp>
        <p:nvCxnSpPr>
          <p:cNvPr id="73" name="מחבר ישר 72"/>
          <p:cNvCxnSpPr/>
          <p:nvPr/>
        </p:nvCxnSpPr>
        <p:spPr>
          <a:xfrm>
            <a:off x="5545074" y="3561277"/>
            <a:ext cx="22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מלבן 73"/>
          <p:cNvSpPr/>
          <p:nvPr/>
        </p:nvSpPr>
        <p:spPr>
          <a:xfrm>
            <a:off x="5550104" y="3560369"/>
            <a:ext cx="2268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900" dirty="0">
              <a:solidFill>
                <a:schemeClr val="tx1"/>
              </a:solidFill>
            </a:endParaRPr>
          </a:p>
        </p:txBody>
      </p:sp>
      <p:sp>
        <p:nvSpPr>
          <p:cNvPr id="75" name="מלבן 74"/>
          <p:cNvSpPr/>
          <p:nvPr/>
        </p:nvSpPr>
        <p:spPr>
          <a:xfrm>
            <a:off x="6781374" y="3990420"/>
            <a:ext cx="864000" cy="21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00" dirty="0" smtClean="0">
                <a:solidFill>
                  <a:schemeClr val="bg1"/>
                </a:solidFill>
              </a:rPr>
              <a:t>שמור עסקה</a:t>
            </a:r>
            <a:endParaRPr lang="he-IL" sz="1000" dirty="0">
              <a:solidFill>
                <a:schemeClr val="bg1"/>
              </a:solidFill>
            </a:endParaRPr>
          </a:p>
        </p:txBody>
      </p:sp>
      <p:cxnSp>
        <p:nvCxnSpPr>
          <p:cNvPr id="76" name="מחבר ישר 75"/>
          <p:cNvCxnSpPr/>
          <p:nvPr/>
        </p:nvCxnSpPr>
        <p:spPr>
          <a:xfrm>
            <a:off x="5563150" y="3563279"/>
            <a:ext cx="22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/>
          <p:cNvCxnSpPr/>
          <p:nvPr/>
        </p:nvCxnSpPr>
        <p:spPr>
          <a:xfrm>
            <a:off x="5545074" y="4280564"/>
            <a:ext cx="22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קבוצה 77"/>
          <p:cNvGrpSpPr/>
          <p:nvPr/>
        </p:nvGrpSpPr>
        <p:grpSpPr>
          <a:xfrm>
            <a:off x="5774820" y="3864013"/>
            <a:ext cx="89873" cy="73608"/>
            <a:chOff x="5121686" y="2371298"/>
            <a:chExt cx="89873" cy="73608"/>
          </a:xfrm>
        </p:grpSpPr>
        <p:cxnSp>
          <p:nvCxnSpPr>
            <p:cNvPr id="79" name="מחבר ישר 78"/>
            <p:cNvCxnSpPr/>
            <p:nvPr/>
          </p:nvCxnSpPr>
          <p:spPr>
            <a:xfrm rot="2700000">
              <a:off x="5085920" y="2407064"/>
              <a:ext cx="73608" cy="20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/>
            <p:cNvCxnSpPr/>
            <p:nvPr/>
          </p:nvCxnSpPr>
          <p:spPr>
            <a:xfrm rot="8100000">
              <a:off x="5139559" y="2404899"/>
              <a:ext cx="72000" cy="17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6786128" y="3589737"/>
            <a:ext cx="854492" cy="215444"/>
          </a:xfrm>
          <a:prstGeom prst="rect">
            <a:avLst/>
          </a:prstGeom>
          <a:noFill/>
        </p:spPr>
        <p:txBody>
          <a:bodyPr wrap="square" rIns="0" rtlCol="1">
            <a:spAutoFit/>
          </a:bodyPr>
          <a:lstStyle/>
          <a:p>
            <a:r>
              <a:rPr lang="he-IL" sz="800" dirty="0" smtClean="0"/>
              <a:t>ויזה כאל עבודה</a:t>
            </a:r>
            <a:endParaRPr lang="he-IL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6786128" y="3774976"/>
            <a:ext cx="854492" cy="215444"/>
          </a:xfrm>
          <a:prstGeom prst="rect">
            <a:avLst/>
          </a:prstGeom>
          <a:noFill/>
        </p:spPr>
        <p:txBody>
          <a:bodyPr wrap="square" rIns="0" rtlCol="1">
            <a:spAutoFit/>
          </a:bodyPr>
          <a:lstStyle/>
          <a:p>
            <a:r>
              <a:rPr lang="he-IL" sz="800" dirty="0" smtClean="0"/>
              <a:t>200 ש"ח</a:t>
            </a:r>
            <a:endParaRPr lang="he-IL" sz="800" dirty="0"/>
          </a:p>
        </p:txBody>
      </p:sp>
      <p:sp>
        <p:nvSpPr>
          <p:cNvPr id="87" name="הסבר מלבני 86"/>
          <p:cNvSpPr/>
          <p:nvPr/>
        </p:nvSpPr>
        <p:spPr>
          <a:xfrm>
            <a:off x="2248349" y="2338600"/>
            <a:ext cx="3054190" cy="2166725"/>
          </a:xfrm>
          <a:prstGeom prst="wedgeRectCallout">
            <a:avLst>
              <a:gd name="adj1" fmla="val 60897"/>
              <a:gd name="adj2" fmla="val 106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marL="87313" indent="-87313" algn="l" rtl="0">
              <a:buAutoNum type="arabicPeriod"/>
            </a:pPr>
            <a:r>
              <a:rPr lang="en-US" sz="1100" dirty="0" smtClean="0"/>
              <a:t>Credit cards list shall have a scroll bar. Other elements in display shall be fixed. </a:t>
            </a:r>
            <a:endParaRPr lang="en-US" sz="1100" dirty="0" smtClean="0"/>
          </a:p>
          <a:p>
            <a:pPr marL="87313" indent="-87313" algn="l" rtl="0">
              <a:buAutoNum type="arabicPeriod"/>
            </a:pPr>
            <a:r>
              <a:rPr lang="en-US" sz="1100" dirty="0" smtClean="0"/>
              <a:t>Amount calculation shall be refreshed every time deal amount is updated (if business is empty then discount percentage shall be 0).</a:t>
            </a:r>
          </a:p>
          <a:p>
            <a:pPr marL="87313" indent="-87313" algn="l" rtl="0">
              <a:buAutoNum type="arabicPeriod"/>
            </a:pPr>
            <a:r>
              <a:rPr lang="en-US" sz="1100" dirty="0" smtClean="0"/>
              <a:t>Cards order in the list shall be by: a. Total to pay (lowest first).</a:t>
            </a:r>
          </a:p>
          <a:p>
            <a:pPr algn="l" rtl="0"/>
            <a:r>
              <a:rPr lang="en-US" sz="1100" dirty="0" smtClean="0"/>
              <a:t>b. Exciting notes (no notes first).</a:t>
            </a:r>
          </a:p>
          <a:p>
            <a:pPr algn="l" rtl="0"/>
            <a:r>
              <a:rPr lang="en-US" sz="1100" dirty="0" smtClean="0"/>
              <a:t>c. Using frequency (by saved transactions, high frequency first).</a:t>
            </a:r>
          </a:p>
          <a:p>
            <a:pPr algn="l" rtl="0"/>
            <a:r>
              <a:rPr lang="en-US" sz="1100" dirty="0" smtClean="0"/>
              <a:t>4. Cards shall be displayed even if business and deal amount fields are empty.</a:t>
            </a:r>
          </a:p>
        </p:txBody>
      </p:sp>
      <p:sp>
        <p:nvSpPr>
          <p:cNvPr id="88" name="הסבר מלבני 87"/>
          <p:cNvSpPr/>
          <p:nvPr/>
        </p:nvSpPr>
        <p:spPr>
          <a:xfrm>
            <a:off x="8106600" y="2153361"/>
            <a:ext cx="2847151" cy="385108"/>
          </a:xfrm>
          <a:prstGeom prst="wedgeRectCallout">
            <a:avLst>
              <a:gd name="adj1" fmla="val -65253"/>
              <a:gd name="adj2" fmla="val -2620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marL="87313" indent="-87313" algn="l" rtl="0">
              <a:buAutoNum type="arabicPeriod"/>
            </a:pPr>
            <a:r>
              <a:rPr lang="en-US" sz="1100" dirty="0" smtClean="0"/>
              <a:t>Best price shall receive green font color.</a:t>
            </a:r>
            <a:endParaRPr lang="en-US" sz="1100" dirty="0"/>
          </a:p>
        </p:txBody>
      </p:sp>
      <p:sp>
        <p:nvSpPr>
          <p:cNvPr id="4" name="מלבן 3"/>
          <p:cNvSpPr/>
          <p:nvPr/>
        </p:nvSpPr>
        <p:spPr>
          <a:xfrm>
            <a:off x="5514101" y="742278"/>
            <a:ext cx="2340000" cy="4104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הסבר מלבני 88"/>
          <p:cNvSpPr/>
          <p:nvPr/>
        </p:nvSpPr>
        <p:spPr>
          <a:xfrm>
            <a:off x="8106599" y="3010726"/>
            <a:ext cx="2847152" cy="385108"/>
          </a:xfrm>
          <a:prstGeom prst="wedgeRectCallout">
            <a:avLst>
              <a:gd name="adj1" fmla="val -65992"/>
              <a:gd name="adj2" fmla="val -148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marL="87313" indent="-87313" algn="l" rtl="0">
              <a:buAutoNum type="arabicPeriod"/>
            </a:pPr>
            <a:r>
              <a:rPr lang="en-US" sz="1100" dirty="0" smtClean="0"/>
              <a:t>Two digits precision when needed.</a:t>
            </a:r>
            <a:endParaRPr lang="en-US" sz="1100" dirty="0"/>
          </a:p>
        </p:txBody>
      </p:sp>
      <p:sp>
        <p:nvSpPr>
          <p:cNvPr id="90" name="הסבר מלבני 89"/>
          <p:cNvSpPr/>
          <p:nvPr/>
        </p:nvSpPr>
        <p:spPr>
          <a:xfrm>
            <a:off x="8106599" y="3736405"/>
            <a:ext cx="2847152" cy="1620413"/>
          </a:xfrm>
          <a:prstGeom prst="wedgeRectCallout">
            <a:avLst>
              <a:gd name="adj1" fmla="val -65992"/>
              <a:gd name="adj2" fmla="val -2888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1100" dirty="0" smtClean="0">
                <a:solidFill>
                  <a:srgbClr val="FF0000"/>
                </a:solidFill>
              </a:rPr>
              <a:t>Define buttons </a:t>
            </a:r>
            <a:r>
              <a:rPr lang="en-US" sz="1100" dirty="0" smtClean="0">
                <a:solidFill>
                  <a:srgbClr val="FF0000"/>
                </a:solidFill>
              </a:rPr>
              <a:t>behavior</a:t>
            </a:r>
          </a:p>
          <a:p>
            <a:pPr marL="228600" indent="-228600" algn="l" rtl="0">
              <a:buAutoNum type="arabicPeriod"/>
            </a:pPr>
            <a:r>
              <a:rPr lang="en-US" sz="1100" dirty="0" smtClean="0">
                <a:solidFill>
                  <a:schemeClr val="bg1"/>
                </a:solidFill>
              </a:rPr>
              <a:t>Button (for all cards) shall be disabled if </a:t>
            </a:r>
            <a:r>
              <a:rPr lang="en-US" sz="1100" dirty="0" smtClean="0">
                <a:solidFill>
                  <a:schemeClr val="bg1"/>
                </a:solidFill>
              </a:rPr>
              <a:t> either of transactions fields is empty.</a:t>
            </a:r>
          </a:p>
          <a:p>
            <a:pPr marL="228600" indent="-228600" algn="l" rtl="0">
              <a:buAutoNum type="arabicPeriod"/>
            </a:pPr>
            <a:r>
              <a:rPr lang="en-US" sz="1100" dirty="0" smtClean="0">
                <a:solidFill>
                  <a:schemeClr val="bg1"/>
                </a:solidFill>
              </a:rPr>
              <a:t>When pressed transaction details shall be saved: time, business name, business address, original amount, discount percentage, amount to pay, paying credit card, expected billing date.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5555519" y="776600"/>
            <a:ext cx="2268000" cy="352681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5555519" y="1124372"/>
            <a:ext cx="2268000" cy="10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5555134" y="2123993"/>
            <a:ext cx="2268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900" dirty="0">
              <a:solidFill>
                <a:schemeClr val="tx1"/>
              </a:solidFill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5550947" y="4282762"/>
            <a:ext cx="2268000" cy="527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 smtClean="0">
                <a:solidFill>
                  <a:schemeClr val="tx1"/>
                </a:solidFill>
              </a:rPr>
              <a:t>אזור תחתון: ישמש לפרסום. עד אז ייתפס לטובת כרטיסי אשראי.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8477026" y="266275"/>
            <a:ext cx="1904104" cy="753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פרטים מורחבים</a:t>
            </a:r>
            <a:endParaRPr lang="he-IL" dirty="0"/>
          </a:p>
        </p:txBody>
      </p:sp>
      <p:pic>
        <p:nvPicPr>
          <p:cNvPr id="1026" name="Picture 2" descr="תוצאת תמונה עבור ‪cellular menu icon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650" y="85500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47224" y="839800"/>
            <a:ext cx="713792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800" dirty="0" smtClean="0"/>
              <a:t>שלום ניב מ.</a:t>
            </a:r>
            <a:endParaRPr lang="he-IL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7149542" y="1237682"/>
            <a:ext cx="496108" cy="215444"/>
          </a:xfrm>
          <a:prstGeom prst="rect">
            <a:avLst/>
          </a:prstGeom>
          <a:noFill/>
        </p:spPr>
        <p:txBody>
          <a:bodyPr wrap="square" rIns="0" rtlCol="1">
            <a:spAutoFit/>
          </a:bodyPr>
          <a:lstStyle/>
          <a:p>
            <a:r>
              <a:rPr lang="he-IL" sz="800" dirty="0" smtClean="0"/>
              <a:t>בית עסק:</a:t>
            </a:r>
            <a:endParaRPr lang="he-IL" sz="800" dirty="0"/>
          </a:p>
        </p:txBody>
      </p:sp>
      <p:grpSp>
        <p:nvGrpSpPr>
          <p:cNvPr id="20" name="קבוצה 19"/>
          <p:cNvGrpSpPr/>
          <p:nvPr/>
        </p:nvGrpSpPr>
        <p:grpSpPr>
          <a:xfrm>
            <a:off x="5735170" y="1236166"/>
            <a:ext cx="1506071" cy="215444"/>
            <a:chOff x="5735170" y="1309316"/>
            <a:chExt cx="1300231" cy="215444"/>
          </a:xfrm>
        </p:grpSpPr>
        <p:sp>
          <p:nvSpPr>
            <p:cNvPr id="3" name="TextBox 2"/>
            <p:cNvSpPr txBox="1"/>
            <p:nvPr/>
          </p:nvSpPr>
          <p:spPr>
            <a:xfrm>
              <a:off x="5735170" y="1309316"/>
              <a:ext cx="1300231" cy="2154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he-IL" sz="800" dirty="0" smtClean="0"/>
                <a:t>חנן הגנן בע"מ</a:t>
              </a:r>
              <a:endParaRPr lang="he-IL" sz="800" dirty="0"/>
            </a:p>
          </p:txBody>
        </p:sp>
        <p:grpSp>
          <p:nvGrpSpPr>
            <p:cNvPr id="19" name="קבוצה 18"/>
            <p:cNvGrpSpPr/>
            <p:nvPr/>
          </p:nvGrpSpPr>
          <p:grpSpPr>
            <a:xfrm>
              <a:off x="5822381" y="1401397"/>
              <a:ext cx="77590" cy="73608"/>
              <a:chOff x="6178737" y="1387949"/>
              <a:chExt cx="77590" cy="73608"/>
            </a:xfrm>
          </p:grpSpPr>
          <p:cxnSp>
            <p:nvCxnSpPr>
              <p:cNvPr id="8" name="מחבר ישר 7"/>
              <p:cNvCxnSpPr/>
              <p:nvPr/>
            </p:nvCxnSpPr>
            <p:spPr>
              <a:xfrm rot="2700000">
                <a:off x="6142829" y="1423857"/>
                <a:ext cx="73608" cy="179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מחבר ישר 20"/>
              <p:cNvCxnSpPr/>
              <p:nvPr/>
            </p:nvCxnSpPr>
            <p:spPr>
              <a:xfrm rot="8100000">
                <a:off x="6194167" y="1421550"/>
                <a:ext cx="62160" cy="179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23"/>
          <p:cNvSpPr txBox="1"/>
          <p:nvPr/>
        </p:nvSpPr>
        <p:spPr>
          <a:xfrm>
            <a:off x="6891618" y="1514202"/>
            <a:ext cx="754032" cy="215444"/>
          </a:xfrm>
          <a:prstGeom prst="rect">
            <a:avLst/>
          </a:prstGeom>
          <a:noFill/>
        </p:spPr>
        <p:txBody>
          <a:bodyPr wrap="square" rIns="0" rtlCol="1">
            <a:spAutoFit/>
          </a:bodyPr>
          <a:lstStyle/>
          <a:p>
            <a:r>
              <a:rPr lang="he-IL" sz="800" dirty="0" smtClean="0"/>
              <a:t>סכום עסקה (₪):</a:t>
            </a:r>
            <a:endParaRPr lang="he-IL" sz="800" dirty="0"/>
          </a:p>
        </p:txBody>
      </p:sp>
      <p:grpSp>
        <p:nvGrpSpPr>
          <p:cNvPr id="30" name="קבוצה 29"/>
          <p:cNvGrpSpPr/>
          <p:nvPr/>
        </p:nvGrpSpPr>
        <p:grpSpPr>
          <a:xfrm>
            <a:off x="5735169" y="1510922"/>
            <a:ext cx="1216959" cy="215444"/>
            <a:chOff x="5735169" y="1584072"/>
            <a:chExt cx="1216959" cy="215444"/>
          </a:xfrm>
        </p:grpSpPr>
        <p:sp>
          <p:nvSpPr>
            <p:cNvPr id="26" name="TextBox 25"/>
            <p:cNvSpPr txBox="1"/>
            <p:nvPr/>
          </p:nvSpPr>
          <p:spPr>
            <a:xfrm>
              <a:off x="5735169" y="1584072"/>
              <a:ext cx="1216959" cy="2154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he-IL" sz="800" dirty="0" smtClean="0"/>
                <a:t>200</a:t>
              </a:r>
              <a:endParaRPr lang="he-IL" sz="800" dirty="0"/>
            </a:p>
          </p:txBody>
        </p:sp>
        <p:grpSp>
          <p:nvGrpSpPr>
            <p:cNvPr id="23" name="קבוצה 22"/>
            <p:cNvGrpSpPr/>
            <p:nvPr/>
          </p:nvGrpSpPr>
          <p:grpSpPr>
            <a:xfrm>
              <a:off x="5810158" y="1663168"/>
              <a:ext cx="110514" cy="72190"/>
              <a:chOff x="5810158" y="1663168"/>
              <a:chExt cx="110514" cy="72190"/>
            </a:xfrm>
          </p:grpSpPr>
          <p:grpSp>
            <p:nvGrpSpPr>
              <p:cNvPr id="22" name="קבוצה 21"/>
              <p:cNvGrpSpPr/>
              <p:nvPr/>
            </p:nvGrpSpPr>
            <p:grpSpPr>
              <a:xfrm>
                <a:off x="5810466" y="1733022"/>
                <a:ext cx="110206" cy="2336"/>
                <a:chOff x="5805220" y="1476279"/>
                <a:chExt cx="110206" cy="2336"/>
              </a:xfrm>
            </p:grpSpPr>
            <p:cxnSp>
              <p:nvCxnSpPr>
                <p:cNvPr id="28" name="מחבר ישר 27"/>
                <p:cNvCxnSpPr/>
                <p:nvPr/>
              </p:nvCxnSpPr>
              <p:spPr>
                <a:xfrm rot="2100000">
                  <a:off x="5805220" y="1476279"/>
                  <a:ext cx="61200" cy="20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מחבר ישר 28"/>
                <p:cNvCxnSpPr/>
                <p:nvPr/>
              </p:nvCxnSpPr>
              <p:spPr>
                <a:xfrm rot="8700000">
                  <a:off x="5854226" y="1476823"/>
                  <a:ext cx="61200" cy="179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קבוצה 30"/>
              <p:cNvGrpSpPr/>
              <p:nvPr/>
            </p:nvGrpSpPr>
            <p:grpSpPr>
              <a:xfrm rot="10800000">
                <a:off x="5810158" y="1663168"/>
                <a:ext cx="110206" cy="2336"/>
                <a:chOff x="5805220" y="1476279"/>
                <a:chExt cx="110206" cy="2336"/>
              </a:xfrm>
            </p:grpSpPr>
            <p:cxnSp>
              <p:nvCxnSpPr>
                <p:cNvPr id="32" name="מחבר ישר 31"/>
                <p:cNvCxnSpPr/>
                <p:nvPr/>
              </p:nvCxnSpPr>
              <p:spPr>
                <a:xfrm rot="2100000">
                  <a:off x="5805220" y="1476279"/>
                  <a:ext cx="61200" cy="20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מחבר ישר 32"/>
                <p:cNvCxnSpPr/>
                <p:nvPr/>
              </p:nvCxnSpPr>
              <p:spPr>
                <a:xfrm rot="8700000">
                  <a:off x="5854226" y="1476823"/>
                  <a:ext cx="61200" cy="179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מלבן 5"/>
          <p:cNvSpPr/>
          <p:nvPr/>
        </p:nvSpPr>
        <p:spPr>
          <a:xfrm>
            <a:off x="6786404" y="2554044"/>
            <a:ext cx="864000" cy="21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00" dirty="0" smtClean="0">
                <a:solidFill>
                  <a:schemeClr val="bg1"/>
                </a:solidFill>
              </a:rPr>
              <a:t>שמור עסקה</a:t>
            </a:r>
            <a:endParaRPr lang="he-IL" sz="1000" dirty="0">
              <a:solidFill>
                <a:schemeClr val="bg1"/>
              </a:solidFill>
            </a:endParaRPr>
          </a:p>
        </p:txBody>
      </p:sp>
      <p:sp>
        <p:nvSpPr>
          <p:cNvPr id="34" name="מלבן 33"/>
          <p:cNvSpPr/>
          <p:nvPr/>
        </p:nvSpPr>
        <p:spPr>
          <a:xfrm>
            <a:off x="5735169" y="1811416"/>
            <a:ext cx="540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00" dirty="0" smtClean="0">
                <a:solidFill>
                  <a:schemeClr val="accent1">
                    <a:lumMod val="75000"/>
                  </a:schemeClr>
                </a:solidFill>
              </a:rPr>
              <a:t>נקה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מחבר ישר 16"/>
          <p:cNvCxnSpPr/>
          <p:nvPr/>
        </p:nvCxnSpPr>
        <p:spPr>
          <a:xfrm>
            <a:off x="5554532" y="2126903"/>
            <a:ext cx="22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/>
          <p:cNvCxnSpPr/>
          <p:nvPr/>
        </p:nvCxnSpPr>
        <p:spPr>
          <a:xfrm>
            <a:off x="5550104" y="2844188"/>
            <a:ext cx="22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קבוצה 24"/>
          <p:cNvGrpSpPr/>
          <p:nvPr/>
        </p:nvGrpSpPr>
        <p:grpSpPr>
          <a:xfrm>
            <a:off x="5779850" y="2427637"/>
            <a:ext cx="89873" cy="73608"/>
            <a:chOff x="5121686" y="2371298"/>
            <a:chExt cx="89873" cy="73608"/>
          </a:xfrm>
        </p:grpSpPr>
        <p:cxnSp>
          <p:nvCxnSpPr>
            <p:cNvPr id="37" name="מחבר ישר 36"/>
            <p:cNvCxnSpPr/>
            <p:nvPr/>
          </p:nvCxnSpPr>
          <p:spPr>
            <a:xfrm rot="2700000">
              <a:off x="5085920" y="2407064"/>
              <a:ext cx="73608" cy="20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/>
            <p:cNvCxnSpPr/>
            <p:nvPr/>
          </p:nvCxnSpPr>
          <p:spPr>
            <a:xfrm rot="8100000">
              <a:off x="5139559" y="2404899"/>
              <a:ext cx="72000" cy="17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" descr="תוצאת תמונה עבור ‪logout icon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737217" y="85386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6791158" y="2153361"/>
            <a:ext cx="854492" cy="215444"/>
          </a:xfrm>
          <a:prstGeom prst="rect">
            <a:avLst/>
          </a:prstGeom>
          <a:noFill/>
        </p:spPr>
        <p:txBody>
          <a:bodyPr wrap="square" rIns="0" rtlCol="1">
            <a:spAutoFit/>
          </a:bodyPr>
          <a:lstStyle/>
          <a:p>
            <a:r>
              <a:rPr lang="he-IL" sz="800" dirty="0" smtClean="0">
                <a:solidFill>
                  <a:schemeClr val="accent6">
                    <a:lumMod val="50000"/>
                  </a:schemeClr>
                </a:solidFill>
              </a:rPr>
              <a:t>לאומי קארד כחול</a:t>
            </a:r>
            <a:endParaRPr lang="he-IL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1158" y="2338600"/>
            <a:ext cx="854492" cy="215444"/>
          </a:xfrm>
          <a:prstGeom prst="rect">
            <a:avLst/>
          </a:prstGeom>
          <a:noFill/>
        </p:spPr>
        <p:txBody>
          <a:bodyPr wrap="square" rIns="0" rtlCol="1">
            <a:spAutoFit/>
          </a:bodyPr>
          <a:lstStyle/>
          <a:p>
            <a:r>
              <a:rPr lang="he-IL" sz="800" dirty="0" smtClean="0">
                <a:solidFill>
                  <a:schemeClr val="accent6">
                    <a:lumMod val="50000"/>
                  </a:schemeClr>
                </a:solidFill>
              </a:rPr>
              <a:t>180 ש"ח</a:t>
            </a:r>
            <a:endParaRPr lang="he-IL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מלבן 46"/>
          <p:cNvSpPr/>
          <p:nvPr/>
        </p:nvSpPr>
        <p:spPr>
          <a:xfrm>
            <a:off x="5555134" y="2843280"/>
            <a:ext cx="2268000" cy="143728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900" dirty="0">
              <a:solidFill>
                <a:schemeClr val="tx1"/>
              </a:solidFill>
            </a:endParaRPr>
          </a:p>
        </p:txBody>
      </p:sp>
      <p:sp>
        <p:nvSpPr>
          <p:cNvPr id="48" name="מלבן 47"/>
          <p:cNvSpPr/>
          <p:nvPr/>
        </p:nvSpPr>
        <p:spPr>
          <a:xfrm>
            <a:off x="6786404" y="3273331"/>
            <a:ext cx="864000" cy="21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00" dirty="0" smtClean="0">
                <a:solidFill>
                  <a:schemeClr val="bg1"/>
                </a:solidFill>
              </a:rPr>
              <a:t>שמור עסקה</a:t>
            </a:r>
            <a:endParaRPr lang="he-IL" sz="1000" dirty="0">
              <a:solidFill>
                <a:schemeClr val="bg1"/>
              </a:solidFill>
            </a:endParaRPr>
          </a:p>
        </p:txBody>
      </p:sp>
      <p:cxnSp>
        <p:nvCxnSpPr>
          <p:cNvPr id="49" name="מחבר ישר 48"/>
          <p:cNvCxnSpPr/>
          <p:nvPr/>
        </p:nvCxnSpPr>
        <p:spPr>
          <a:xfrm>
            <a:off x="5554532" y="2846190"/>
            <a:ext cx="22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קבוצה 50"/>
          <p:cNvGrpSpPr/>
          <p:nvPr/>
        </p:nvGrpSpPr>
        <p:grpSpPr>
          <a:xfrm flipV="1">
            <a:off x="5779850" y="3146924"/>
            <a:ext cx="89873" cy="73608"/>
            <a:chOff x="5121686" y="2371298"/>
            <a:chExt cx="89873" cy="73608"/>
          </a:xfrm>
        </p:grpSpPr>
        <p:cxnSp>
          <p:nvCxnSpPr>
            <p:cNvPr id="52" name="מחבר ישר 51"/>
            <p:cNvCxnSpPr/>
            <p:nvPr/>
          </p:nvCxnSpPr>
          <p:spPr>
            <a:xfrm rot="2700000">
              <a:off x="5085920" y="2407064"/>
              <a:ext cx="73608" cy="20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/>
            <p:cNvCxnSpPr/>
            <p:nvPr/>
          </p:nvCxnSpPr>
          <p:spPr>
            <a:xfrm rot="8100000">
              <a:off x="5139559" y="2404899"/>
              <a:ext cx="72000" cy="17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6791158" y="2872648"/>
            <a:ext cx="854492" cy="215444"/>
          </a:xfrm>
          <a:prstGeom prst="rect">
            <a:avLst/>
          </a:prstGeom>
          <a:noFill/>
        </p:spPr>
        <p:txBody>
          <a:bodyPr wrap="square" rIns="0" rtlCol="1">
            <a:spAutoFit/>
          </a:bodyPr>
          <a:lstStyle/>
          <a:p>
            <a:r>
              <a:rPr lang="he-IL" sz="800" dirty="0" smtClean="0">
                <a:solidFill>
                  <a:schemeClr val="accent6">
                    <a:lumMod val="50000"/>
                  </a:schemeClr>
                </a:solidFill>
              </a:rPr>
              <a:t>לאומי קארד כסוף</a:t>
            </a:r>
            <a:endParaRPr lang="he-IL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91158" y="3057887"/>
            <a:ext cx="854492" cy="215444"/>
          </a:xfrm>
          <a:prstGeom prst="rect">
            <a:avLst/>
          </a:prstGeom>
          <a:noFill/>
        </p:spPr>
        <p:txBody>
          <a:bodyPr wrap="square" rIns="0" rtlCol="1">
            <a:spAutoFit/>
          </a:bodyPr>
          <a:lstStyle/>
          <a:p>
            <a:r>
              <a:rPr lang="he-IL" sz="800" dirty="0" smtClean="0">
                <a:solidFill>
                  <a:schemeClr val="accent6">
                    <a:lumMod val="50000"/>
                  </a:schemeClr>
                </a:solidFill>
              </a:rPr>
              <a:t>180 ש"ח</a:t>
            </a:r>
            <a:endParaRPr lang="he-IL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5514101" y="742278"/>
            <a:ext cx="2340000" cy="4104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7" name="מחבר ישר 66"/>
          <p:cNvCxnSpPr/>
          <p:nvPr/>
        </p:nvCxnSpPr>
        <p:spPr>
          <a:xfrm>
            <a:off x="5550104" y="4273249"/>
            <a:ext cx="22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" descr="תוצאת תמונה עבור ‪remark icon‬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23" y="356487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5735169" y="3522363"/>
            <a:ext cx="1725847" cy="200055"/>
          </a:xfrm>
          <a:prstGeom prst="rect">
            <a:avLst/>
          </a:prstGeom>
          <a:noFill/>
        </p:spPr>
        <p:txBody>
          <a:bodyPr wrap="square" rIns="0" rtlCol="1">
            <a:spAutoFit/>
          </a:bodyPr>
          <a:lstStyle/>
          <a:p>
            <a:r>
              <a:rPr lang="he-IL" sz="700" dirty="0" smtClean="0"/>
              <a:t>בעסק זה ההנחה ניתנת עד תקרה של 500 ש"ח</a:t>
            </a:r>
            <a:endParaRPr lang="he-IL" sz="700" dirty="0"/>
          </a:p>
        </p:txBody>
      </p:sp>
      <p:pic>
        <p:nvPicPr>
          <p:cNvPr id="70" name="Picture 4" descr="תוצאת תמונה עבור ‪discount icon‬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662" y="378195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6747224" y="3744799"/>
            <a:ext cx="713792" cy="200055"/>
          </a:xfrm>
          <a:prstGeom prst="rect">
            <a:avLst/>
          </a:prstGeom>
          <a:noFill/>
        </p:spPr>
        <p:txBody>
          <a:bodyPr wrap="square" rIns="0" rtlCol="1">
            <a:spAutoFit/>
          </a:bodyPr>
          <a:lstStyle/>
          <a:p>
            <a:r>
              <a:rPr lang="he-IL" sz="700" dirty="0" smtClean="0"/>
              <a:t>10%, מועדון הוט</a:t>
            </a:r>
            <a:endParaRPr lang="he-IL" sz="700" dirty="0"/>
          </a:p>
        </p:txBody>
      </p:sp>
      <p:pic>
        <p:nvPicPr>
          <p:cNvPr id="2052" name="Picture 4" descr="תוצאת תמונה עבור ‪date icon‬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23" y="399903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6512459" y="3956092"/>
            <a:ext cx="948556" cy="200055"/>
          </a:xfrm>
          <a:prstGeom prst="rect">
            <a:avLst/>
          </a:prstGeom>
          <a:noFill/>
        </p:spPr>
        <p:txBody>
          <a:bodyPr wrap="square" rIns="0" rtlCol="1">
            <a:spAutoFit/>
          </a:bodyPr>
          <a:lstStyle/>
          <a:p>
            <a:r>
              <a:rPr lang="he-IL" sz="700" dirty="0" smtClean="0"/>
              <a:t>חיוב חודשי ב-15 לחודש</a:t>
            </a:r>
            <a:endParaRPr lang="he-IL" sz="700" dirty="0"/>
          </a:p>
        </p:txBody>
      </p:sp>
    </p:spTree>
    <p:extLst>
      <p:ext uri="{BB962C8B-B14F-4D97-AF65-F5344CB8AC3E}">
        <p14:creationId xmlns:p14="http://schemas.microsoft.com/office/powerpoint/2010/main" val="10522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337</Words>
  <Application>Microsoft Office PowerPoint</Application>
  <PresentationFormat>מסך רחב</PresentationFormat>
  <Paragraphs>52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מצגת של PowerPoint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user</dc:creator>
  <cp:lastModifiedBy>user</cp:lastModifiedBy>
  <cp:revision>25</cp:revision>
  <dcterms:created xsi:type="dcterms:W3CDTF">2017-08-09T13:34:57Z</dcterms:created>
  <dcterms:modified xsi:type="dcterms:W3CDTF">2017-08-12T11:44:01Z</dcterms:modified>
</cp:coreProperties>
</file>