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342"/>
    <p:restoredTop sz="96327"/>
  </p:normalViewPr>
  <p:slideViewPr>
    <p:cSldViewPr snapToGrid="0" snapToObjects="1">
      <p:cViewPr varScale="1">
        <p:scale>
          <a:sx n="49" d="100"/>
          <a:sy n="49" d="100"/>
        </p:scale>
        <p:origin x="176"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B33B-02E8-6891-53A9-299D6B842B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CH"/>
          </a:p>
        </p:txBody>
      </p:sp>
      <p:sp>
        <p:nvSpPr>
          <p:cNvPr id="3" name="Subtitle 2">
            <a:extLst>
              <a:ext uri="{FF2B5EF4-FFF2-40B4-BE49-F238E27FC236}">
                <a16:creationId xmlns:a16="http://schemas.microsoft.com/office/drawing/2014/main" id="{2680FA0A-EFA7-45A5-7378-BD65CB412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CH"/>
          </a:p>
        </p:txBody>
      </p:sp>
      <p:sp>
        <p:nvSpPr>
          <p:cNvPr id="4" name="Date Placeholder 3">
            <a:extLst>
              <a:ext uri="{FF2B5EF4-FFF2-40B4-BE49-F238E27FC236}">
                <a16:creationId xmlns:a16="http://schemas.microsoft.com/office/drawing/2014/main" id="{47ABEEB2-F970-24C3-1E46-883C46172633}"/>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5" name="Footer Placeholder 4">
            <a:extLst>
              <a:ext uri="{FF2B5EF4-FFF2-40B4-BE49-F238E27FC236}">
                <a16:creationId xmlns:a16="http://schemas.microsoft.com/office/drawing/2014/main" id="{F07E54DC-FD20-3A3D-5686-880FE7A01E3D}"/>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7AF0FD9A-EBBF-E4F6-F557-08B9F2E6A206}"/>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90951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CCE6-702E-349D-9598-B8DE72EC4D3C}"/>
              </a:ext>
            </a:extLst>
          </p:cNvPr>
          <p:cNvSpPr>
            <a:spLocks noGrp="1"/>
          </p:cNvSpPr>
          <p:nvPr>
            <p:ph type="title"/>
          </p:nvPr>
        </p:nvSpPr>
        <p:spPr/>
        <p:txBody>
          <a:bodyPr/>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9A5FEE87-1117-C7FA-1F91-02351D2F73A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2DBCA8F9-7B50-4305-6FCC-A3E6ADDC5DC9}"/>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5" name="Footer Placeholder 4">
            <a:extLst>
              <a:ext uri="{FF2B5EF4-FFF2-40B4-BE49-F238E27FC236}">
                <a16:creationId xmlns:a16="http://schemas.microsoft.com/office/drawing/2014/main" id="{46DE670F-0CC4-41A6-92C0-9F914ABF446A}"/>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F576AAE6-3B27-D566-D697-4C5944802B10}"/>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275092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433E3-D145-596B-B8D4-34C0199442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2FD06ACB-CB3A-9C31-DCA6-22BFE63048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EAF7CBBA-8498-812D-14AE-B44A0603893E}"/>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5" name="Footer Placeholder 4">
            <a:extLst>
              <a:ext uri="{FF2B5EF4-FFF2-40B4-BE49-F238E27FC236}">
                <a16:creationId xmlns:a16="http://schemas.microsoft.com/office/drawing/2014/main" id="{75D1D360-44BF-547F-2455-6FC2BD3C04B4}"/>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60CBF300-2C76-EC2E-DE01-8AF0C53BE9B5}"/>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237712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1F0A-5F44-0C34-1DBE-69AE1BE0211F}"/>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A42414ED-1F12-24B9-38B0-D41BFF11AB1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4C8CD25F-6376-066F-0714-0E04169D5775}"/>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5" name="Footer Placeholder 4">
            <a:extLst>
              <a:ext uri="{FF2B5EF4-FFF2-40B4-BE49-F238E27FC236}">
                <a16:creationId xmlns:a16="http://schemas.microsoft.com/office/drawing/2014/main" id="{35A3C321-5B1E-3348-D088-00883070EFDB}"/>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C7711D55-67E5-20F8-9856-5B97B514F5DC}"/>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164709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27E3-1AE2-8176-6F67-EA26090880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CH"/>
          </a:p>
        </p:txBody>
      </p:sp>
      <p:sp>
        <p:nvSpPr>
          <p:cNvPr id="3" name="Text Placeholder 2">
            <a:extLst>
              <a:ext uri="{FF2B5EF4-FFF2-40B4-BE49-F238E27FC236}">
                <a16:creationId xmlns:a16="http://schemas.microsoft.com/office/drawing/2014/main" id="{1FA6CD90-156E-A070-2BC8-8847F829E3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525C43-C7ED-4561-04BB-661472A47F88}"/>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5" name="Footer Placeholder 4">
            <a:extLst>
              <a:ext uri="{FF2B5EF4-FFF2-40B4-BE49-F238E27FC236}">
                <a16:creationId xmlns:a16="http://schemas.microsoft.com/office/drawing/2014/main" id="{931B5519-0F91-C096-AEB0-D761BCBDF61C}"/>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581D6ACA-80A3-2D30-5401-3374305E6C02}"/>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192543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0073-3DA3-F783-6C80-AFCF1515500C}"/>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3363C5ED-DBF5-879D-5D11-DB4C3A657B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Content Placeholder 3">
            <a:extLst>
              <a:ext uri="{FF2B5EF4-FFF2-40B4-BE49-F238E27FC236}">
                <a16:creationId xmlns:a16="http://schemas.microsoft.com/office/drawing/2014/main" id="{2F418C91-9388-30B4-F53B-B99992B1DB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Date Placeholder 4">
            <a:extLst>
              <a:ext uri="{FF2B5EF4-FFF2-40B4-BE49-F238E27FC236}">
                <a16:creationId xmlns:a16="http://schemas.microsoft.com/office/drawing/2014/main" id="{AD2F4B1F-F846-BF68-9DA8-038BFFD7D126}"/>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6" name="Footer Placeholder 5">
            <a:extLst>
              <a:ext uri="{FF2B5EF4-FFF2-40B4-BE49-F238E27FC236}">
                <a16:creationId xmlns:a16="http://schemas.microsoft.com/office/drawing/2014/main" id="{1D161882-BADB-1EB5-E2B6-2157FC65A969}"/>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29688BA2-4A9A-36B5-F9F0-436A146FC108}"/>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70377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C1E0-E18E-4849-6001-B66ED8DA744A}"/>
              </a:ext>
            </a:extLst>
          </p:cNvPr>
          <p:cNvSpPr>
            <a:spLocks noGrp="1"/>
          </p:cNvSpPr>
          <p:nvPr>
            <p:ph type="title"/>
          </p:nvPr>
        </p:nvSpPr>
        <p:spPr>
          <a:xfrm>
            <a:off x="839788" y="365125"/>
            <a:ext cx="10515600" cy="1325563"/>
          </a:xfrm>
        </p:spPr>
        <p:txBody>
          <a:bodyPr/>
          <a:lstStyle/>
          <a:p>
            <a:r>
              <a:rPr lang="en-GB"/>
              <a:t>Click to edit Master title style</a:t>
            </a:r>
            <a:endParaRPr lang="fr-CH"/>
          </a:p>
        </p:txBody>
      </p:sp>
      <p:sp>
        <p:nvSpPr>
          <p:cNvPr id="3" name="Text Placeholder 2">
            <a:extLst>
              <a:ext uri="{FF2B5EF4-FFF2-40B4-BE49-F238E27FC236}">
                <a16:creationId xmlns:a16="http://schemas.microsoft.com/office/drawing/2014/main" id="{9F0C4CBC-F05A-E8C6-3456-59E8973BF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6B0F8E-D761-7F0A-DA6F-1D934B3003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Text Placeholder 4">
            <a:extLst>
              <a:ext uri="{FF2B5EF4-FFF2-40B4-BE49-F238E27FC236}">
                <a16:creationId xmlns:a16="http://schemas.microsoft.com/office/drawing/2014/main" id="{FF098ACB-95E5-E8DA-7BD7-87371875E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69DE53-6EC5-5847-BE4D-DC0CEEA26A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7" name="Date Placeholder 6">
            <a:extLst>
              <a:ext uri="{FF2B5EF4-FFF2-40B4-BE49-F238E27FC236}">
                <a16:creationId xmlns:a16="http://schemas.microsoft.com/office/drawing/2014/main" id="{4DE8BE70-6A77-0688-DF64-4F2042B5694F}"/>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8" name="Footer Placeholder 7">
            <a:extLst>
              <a:ext uri="{FF2B5EF4-FFF2-40B4-BE49-F238E27FC236}">
                <a16:creationId xmlns:a16="http://schemas.microsoft.com/office/drawing/2014/main" id="{87793E84-241A-E41A-5CF6-610E8F5DD281}"/>
              </a:ext>
            </a:extLst>
          </p:cNvPr>
          <p:cNvSpPr>
            <a:spLocks noGrp="1"/>
          </p:cNvSpPr>
          <p:nvPr>
            <p:ph type="ftr" sz="quarter" idx="11"/>
          </p:nvPr>
        </p:nvSpPr>
        <p:spPr/>
        <p:txBody>
          <a:bodyPr/>
          <a:lstStyle/>
          <a:p>
            <a:endParaRPr lang="fr-CH"/>
          </a:p>
        </p:txBody>
      </p:sp>
      <p:sp>
        <p:nvSpPr>
          <p:cNvPr id="9" name="Slide Number Placeholder 8">
            <a:extLst>
              <a:ext uri="{FF2B5EF4-FFF2-40B4-BE49-F238E27FC236}">
                <a16:creationId xmlns:a16="http://schemas.microsoft.com/office/drawing/2014/main" id="{CACE0AB7-8E53-633F-6DAB-D041390C4F8F}"/>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26293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1A88-E1C1-C3BD-ADCB-C36357C95A16}"/>
              </a:ext>
            </a:extLst>
          </p:cNvPr>
          <p:cNvSpPr>
            <a:spLocks noGrp="1"/>
          </p:cNvSpPr>
          <p:nvPr>
            <p:ph type="title"/>
          </p:nvPr>
        </p:nvSpPr>
        <p:spPr/>
        <p:txBody>
          <a:bodyPr/>
          <a:lstStyle/>
          <a:p>
            <a:r>
              <a:rPr lang="en-GB"/>
              <a:t>Click to edit Master title style</a:t>
            </a:r>
            <a:endParaRPr lang="fr-CH"/>
          </a:p>
        </p:txBody>
      </p:sp>
      <p:sp>
        <p:nvSpPr>
          <p:cNvPr id="3" name="Date Placeholder 2">
            <a:extLst>
              <a:ext uri="{FF2B5EF4-FFF2-40B4-BE49-F238E27FC236}">
                <a16:creationId xmlns:a16="http://schemas.microsoft.com/office/drawing/2014/main" id="{82A3DED5-0D66-B969-8B8A-AA2E4AAE86F6}"/>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4" name="Footer Placeholder 3">
            <a:extLst>
              <a:ext uri="{FF2B5EF4-FFF2-40B4-BE49-F238E27FC236}">
                <a16:creationId xmlns:a16="http://schemas.microsoft.com/office/drawing/2014/main" id="{540BF494-0C9A-8C51-DF5F-78B4261402D8}"/>
              </a:ext>
            </a:extLst>
          </p:cNvPr>
          <p:cNvSpPr>
            <a:spLocks noGrp="1"/>
          </p:cNvSpPr>
          <p:nvPr>
            <p:ph type="ftr" sz="quarter" idx="11"/>
          </p:nvPr>
        </p:nvSpPr>
        <p:spPr/>
        <p:txBody>
          <a:bodyPr/>
          <a:lstStyle/>
          <a:p>
            <a:endParaRPr lang="fr-CH"/>
          </a:p>
        </p:txBody>
      </p:sp>
      <p:sp>
        <p:nvSpPr>
          <p:cNvPr id="5" name="Slide Number Placeholder 4">
            <a:extLst>
              <a:ext uri="{FF2B5EF4-FFF2-40B4-BE49-F238E27FC236}">
                <a16:creationId xmlns:a16="http://schemas.microsoft.com/office/drawing/2014/main" id="{1A9362E1-1C3B-1399-0022-E4B3001DC846}"/>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84156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BBD7F-C63D-378F-CA5A-616081DBC5F8}"/>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3" name="Footer Placeholder 2">
            <a:extLst>
              <a:ext uri="{FF2B5EF4-FFF2-40B4-BE49-F238E27FC236}">
                <a16:creationId xmlns:a16="http://schemas.microsoft.com/office/drawing/2014/main" id="{23DEEDE2-1ED4-705D-0D63-2AB5FD0E141D}"/>
              </a:ext>
            </a:extLst>
          </p:cNvPr>
          <p:cNvSpPr>
            <a:spLocks noGrp="1"/>
          </p:cNvSpPr>
          <p:nvPr>
            <p:ph type="ftr" sz="quarter" idx="11"/>
          </p:nvPr>
        </p:nvSpPr>
        <p:spPr/>
        <p:txBody>
          <a:bodyPr/>
          <a:lstStyle/>
          <a:p>
            <a:endParaRPr lang="fr-CH"/>
          </a:p>
        </p:txBody>
      </p:sp>
      <p:sp>
        <p:nvSpPr>
          <p:cNvPr id="4" name="Slide Number Placeholder 3">
            <a:extLst>
              <a:ext uri="{FF2B5EF4-FFF2-40B4-BE49-F238E27FC236}">
                <a16:creationId xmlns:a16="http://schemas.microsoft.com/office/drawing/2014/main" id="{8F999C4D-25A6-DAA9-A140-56C3C59251C6}"/>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38011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39EB-638C-98E9-3F0B-7BCF360124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Content Placeholder 2">
            <a:extLst>
              <a:ext uri="{FF2B5EF4-FFF2-40B4-BE49-F238E27FC236}">
                <a16:creationId xmlns:a16="http://schemas.microsoft.com/office/drawing/2014/main" id="{70147D8B-E5FA-19E8-5ED4-CE57073F1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Text Placeholder 3">
            <a:extLst>
              <a:ext uri="{FF2B5EF4-FFF2-40B4-BE49-F238E27FC236}">
                <a16:creationId xmlns:a16="http://schemas.microsoft.com/office/drawing/2014/main" id="{7FD502C7-9446-63FC-1CBE-8604DA6A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79FF3E-6D9C-25AE-4F37-A320F669F48B}"/>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6" name="Footer Placeholder 5">
            <a:extLst>
              <a:ext uri="{FF2B5EF4-FFF2-40B4-BE49-F238E27FC236}">
                <a16:creationId xmlns:a16="http://schemas.microsoft.com/office/drawing/2014/main" id="{58A5D4AB-FD8B-A2F9-40D3-4EE22BE9F22E}"/>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6732A032-ED1D-DDA4-7942-5878C6C23D63}"/>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172990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3220-024F-BFD4-2F1C-49B646CBA2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Picture Placeholder 2">
            <a:extLst>
              <a:ext uri="{FF2B5EF4-FFF2-40B4-BE49-F238E27FC236}">
                <a16:creationId xmlns:a16="http://schemas.microsoft.com/office/drawing/2014/main" id="{A53220FD-A2B5-7FA2-2233-90AD6A905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a:extLst>
              <a:ext uri="{FF2B5EF4-FFF2-40B4-BE49-F238E27FC236}">
                <a16:creationId xmlns:a16="http://schemas.microsoft.com/office/drawing/2014/main" id="{42511D7F-95D0-5E18-4F6D-E0757A92A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F1FCC3-14A7-6FF8-0EC9-7C35D4A7019C}"/>
              </a:ext>
            </a:extLst>
          </p:cNvPr>
          <p:cNvSpPr>
            <a:spLocks noGrp="1"/>
          </p:cNvSpPr>
          <p:nvPr>
            <p:ph type="dt" sz="half" idx="10"/>
          </p:nvPr>
        </p:nvSpPr>
        <p:spPr/>
        <p:txBody>
          <a:bodyPr/>
          <a:lstStyle/>
          <a:p>
            <a:fld id="{684D9B1F-DC1F-F543-9541-253ECF7C4925}" type="datetimeFigureOut">
              <a:rPr lang="fr-CH" smtClean="0"/>
              <a:t>26.04.22</a:t>
            </a:fld>
            <a:endParaRPr lang="fr-CH"/>
          </a:p>
        </p:txBody>
      </p:sp>
      <p:sp>
        <p:nvSpPr>
          <p:cNvPr id="6" name="Footer Placeholder 5">
            <a:extLst>
              <a:ext uri="{FF2B5EF4-FFF2-40B4-BE49-F238E27FC236}">
                <a16:creationId xmlns:a16="http://schemas.microsoft.com/office/drawing/2014/main" id="{B6CDB056-E222-D745-4FD0-363745B1B5AE}"/>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44375FC1-C15E-D7B6-BDEF-4819E8984C6C}"/>
              </a:ext>
            </a:extLst>
          </p:cNvPr>
          <p:cNvSpPr>
            <a:spLocks noGrp="1"/>
          </p:cNvSpPr>
          <p:nvPr>
            <p:ph type="sldNum" sz="quarter" idx="12"/>
          </p:nvPr>
        </p:nvSpPr>
        <p:spPr/>
        <p:txBody>
          <a:bodyPr/>
          <a:lstStyle/>
          <a:p>
            <a:fld id="{3125E1FB-0007-BF4E-9DA5-5CC7FABC2879}" type="slidenum">
              <a:rPr lang="fr-CH" smtClean="0"/>
              <a:t>‹#›</a:t>
            </a:fld>
            <a:endParaRPr lang="fr-CH"/>
          </a:p>
        </p:txBody>
      </p:sp>
    </p:spTree>
    <p:extLst>
      <p:ext uri="{BB962C8B-B14F-4D97-AF65-F5344CB8AC3E}">
        <p14:creationId xmlns:p14="http://schemas.microsoft.com/office/powerpoint/2010/main" val="38150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FE04F-4A7D-7474-11C5-C9C480DA4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CH"/>
          </a:p>
        </p:txBody>
      </p:sp>
      <p:sp>
        <p:nvSpPr>
          <p:cNvPr id="3" name="Text Placeholder 2">
            <a:extLst>
              <a:ext uri="{FF2B5EF4-FFF2-40B4-BE49-F238E27FC236}">
                <a16:creationId xmlns:a16="http://schemas.microsoft.com/office/drawing/2014/main" id="{8E71D366-A0E9-1D06-800C-21BDB14AC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0F3CCA87-96BE-CB00-BBB6-9779DB84D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D9B1F-DC1F-F543-9541-253ECF7C4925}" type="datetimeFigureOut">
              <a:rPr lang="fr-CH" smtClean="0"/>
              <a:t>26.04.22</a:t>
            </a:fld>
            <a:endParaRPr lang="fr-CH"/>
          </a:p>
        </p:txBody>
      </p:sp>
      <p:sp>
        <p:nvSpPr>
          <p:cNvPr id="5" name="Footer Placeholder 4">
            <a:extLst>
              <a:ext uri="{FF2B5EF4-FFF2-40B4-BE49-F238E27FC236}">
                <a16:creationId xmlns:a16="http://schemas.microsoft.com/office/drawing/2014/main" id="{CCBB2A63-7395-9212-43E9-CBC54EB49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a:extLst>
              <a:ext uri="{FF2B5EF4-FFF2-40B4-BE49-F238E27FC236}">
                <a16:creationId xmlns:a16="http://schemas.microsoft.com/office/drawing/2014/main" id="{8B690D14-1870-C45C-C83D-8593C7613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5E1FB-0007-BF4E-9DA5-5CC7FABC2879}" type="slidenum">
              <a:rPr lang="fr-CH" smtClean="0"/>
              <a:t>‹#›</a:t>
            </a:fld>
            <a:endParaRPr lang="fr-CH"/>
          </a:p>
        </p:txBody>
      </p:sp>
    </p:spTree>
    <p:extLst>
      <p:ext uri="{BB962C8B-B14F-4D97-AF65-F5344CB8AC3E}">
        <p14:creationId xmlns:p14="http://schemas.microsoft.com/office/powerpoint/2010/main" val="3378566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55D13C-C6A4-8B71-C071-1155F5CA2EC4}"/>
              </a:ext>
            </a:extLst>
          </p:cNvPr>
          <p:cNvSpPr>
            <a:spLocks noGrp="1"/>
          </p:cNvSpPr>
          <p:nvPr>
            <p:ph type="title"/>
          </p:nvPr>
        </p:nvSpPr>
        <p:spPr/>
        <p:txBody>
          <a:bodyPr/>
          <a:lstStyle/>
          <a:p>
            <a:r>
              <a:rPr lang="en-GB" b="0" i="0" u="none" strike="noStrike" dirty="0">
                <a:solidFill>
                  <a:srgbClr val="343A40"/>
                </a:solidFill>
                <a:effectLst/>
                <a:latin typeface="inherit"/>
              </a:rPr>
              <a:t>06. Exercise: A dynamic user interface</a:t>
            </a:r>
            <a:endParaRPr lang="fr-CH" dirty="0"/>
          </a:p>
        </p:txBody>
      </p:sp>
      <p:sp>
        <p:nvSpPr>
          <p:cNvPr id="5" name="Rectangle 4">
            <a:extLst>
              <a:ext uri="{FF2B5EF4-FFF2-40B4-BE49-F238E27FC236}">
                <a16:creationId xmlns:a16="http://schemas.microsoft.com/office/drawing/2014/main" id="{48AEA600-AFA9-4F01-F1FE-B785C2E6B0C6}"/>
              </a:ext>
            </a:extLst>
          </p:cNvPr>
          <p:cNvSpPr/>
          <p:nvPr/>
        </p:nvSpPr>
        <p:spPr>
          <a:xfrm>
            <a:off x="1103242" y="1690688"/>
            <a:ext cx="10177671" cy="4524315"/>
          </a:xfrm>
          <a:prstGeom prst="rect">
            <a:avLst/>
          </a:prstGeom>
        </p:spPr>
        <p:txBody>
          <a:bodyPr wrap="square">
            <a:spAutoFit/>
          </a:bodyPr>
          <a:lstStyle/>
          <a:p>
            <a:r>
              <a:rPr lang="en-GB" b="0" i="0" u="none" strike="noStrike" dirty="0">
                <a:solidFill>
                  <a:srgbClr val="212529"/>
                </a:solidFill>
                <a:effectLst/>
                <a:latin typeface="Merriweather" pitchFamily="2" charset="77"/>
              </a:rPr>
              <a:t>In this exercise, you are going to program your first dynamic user interface. You will have the following elements:</a:t>
            </a:r>
          </a:p>
          <a:p>
            <a:pPr>
              <a:buFont typeface="Arial" panose="020B0604020202020204" pitchFamily="34" charset="0"/>
              <a:buChar char="•"/>
            </a:pPr>
            <a:r>
              <a:rPr lang="en-GB" b="0" i="0" u="none" strike="noStrike" dirty="0">
                <a:solidFill>
                  <a:srgbClr val="212529"/>
                </a:solidFill>
                <a:effectLst/>
                <a:latin typeface="Merriweather" pitchFamily="2" charset="77"/>
              </a:rPr>
              <a:t>a paragraph of text which should be empty when the page is first opened</a:t>
            </a:r>
          </a:p>
          <a:p>
            <a:pPr>
              <a:buFont typeface="Arial" panose="020B0604020202020204" pitchFamily="34" charset="0"/>
              <a:buChar char="•"/>
            </a:pPr>
            <a:r>
              <a:rPr lang="en-GB" b="0" i="0" u="none" strike="noStrike">
                <a:solidFill>
                  <a:srgbClr val="212529"/>
                </a:solidFill>
                <a:effectLst/>
                <a:latin typeface="Merriweather" pitchFamily="2" charset="77"/>
              </a:rPr>
              <a:t>a textbox	</a:t>
            </a:r>
            <a:endParaRPr lang="en-GB" b="0" i="0" u="none" strike="noStrike" dirty="0">
              <a:solidFill>
                <a:srgbClr val="212529"/>
              </a:solidFill>
              <a:effectLst/>
              <a:latin typeface="Merriweather" pitchFamily="2" charset="77"/>
            </a:endParaRPr>
          </a:p>
          <a:p>
            <a:pPr>
              <a:buFont typeface="Arial" panose="020B0604020202020204" pitchFamily="34" charset="0"/>
              <a:buChar char="•"/>
            </a:pPr>
            <a:r>
              <a:rPr lang="en-GB" b="0" i="0" u="none" strike="noStrike" dirty="0">
                <a:solidFill>
                  <a:srgbClr val="212529"/>
                </a:solidFill>
                <a:effectLst/>
                <a:latin typeface="Merriweather" pitchFamily="2" charset="77"/>
              </a:rPr>
              <a:t>a button</a:t>
            </a:r>
          </a:p>
          <a:p>
            <a:r>
              <a:rPr lang="en-GB" b="0" i="0" u="none" strike="noStrike" dirty="0">
                <a:solidFill>
                  <a:srgbClr val="212529"/>
                </a:solidFill>
                <a:effectLst/>
                <a:latin typeface="Merriweather" pitchFamily="2" charset="77"/>
              </a:rPr>
              <a:t>When the button is clicked, the paragraph of text will display what is currently in the textbox.</a:t>
            </a:r>
          </a:p>
          <a:p>
            <a:endParaRPr lang="en-GB" b="1" i="0" u="none" strike="noStrike" dirty="0">
              <a:solidFill>
                <a:srgbClr val="212529"/>
              </a:solidFill>
              <a:effectLst/>
              <a:latin typeface="Merriweather" pitchFamily="2" charset="77"/>
            </a:endParaRPr>
          </a:p>
          <a:p>
            <a:r>
              <a:rPr lang="en-GB" b="1" i="0" u="none" strike="noStrike" dirty="0">
                <a:solidFill>
                  <a:srgbClr val="212529"/>
                </a:solidFill>
                <a:effectLst/>
                <a:latin typeface="Merriweather" pitchFamily="2" charset="77"/>
              </a:rPr>
              <a:t>Hint:</a:t>
            </a:r>
            <a:r>
              <a:rPr lang="en-GB" b="0" i="0" u="none" strike="noStrike" dirty="0">
                <a:solidFill>
                  <a:srgbClr val="212529"/>
                </a:solidFill>
                <a:effectLst/>
                <a:latin typeface="Merriweather" pitchFamily="2" charset="77"/>
              </a:rPr>
              <a:t> Depending on your Browser settings, it might happen that the JavaScript and CSS files get cached. This means, that upon opening the page again the "cached" and thus previous version of your JavaScript and CSS files get applied. In this case, please try what's called a </a:t>
            </a:r>
            <a:r>
              <a:rPr lang="en-GB" b="0" i="1" u="none" strike="noStrike" dirty="0">
                <a:solidFill>
                  <a:srgbClr val="212529"/>
                </a:solidFill>
                <a:effectLst/>
                <a:latin typeface="Merriweather" pitchFamily="2" charset="77"/>
              </a:rPr>
              <a:t>hard refresh</a:t>
            </a:r>
            <a:r>
              <a:rPr lang="en-GB" b="0" i="0" u="none" strike="noStrike" dirty="0">
                <a:solidFill>
                  <a:srgbClr val="212529"/>
                </a:solidFill>
                <a:effectLst/>
                <a:latin typeface="Merriweather" pitchFamily="2" charset="77"/>
              </a:rPr>
              <a:t>. Depending on your operating system there is a key combination for that. For instance, on Windows hold down Ctrl and click the reload button, on Mac OS hold down ⇧ Shift and click the reload button. </a:t>
            </a:r>
          </a:p>
          <a:p>
            <a:r>
              <a:rPr lang="en-GB" b="0" i="0" u="none" strike="noStrike" dirty="0">
                <a:solidFill>
                  <a:srgbClr val="212529"/>
                </a:solidFill>
                <a:effectLst/>
                <a:latin typeface="Merriweather" pitchFamily="2" charset="77"/>
              </a:rPr>
              <a:t>Of course, should you have any question or problem, reach out to us by using the Q&amp;A section below or by booking a one-on-one meeting!</a:t>
            </a:r>
          </a:p>
        </p:txBody>
      </p:sp>
    </p:spTree>
    <p:extLst>
      <p:ext uri="{BB962C8B-B14F-4D97-AF65-F5344CB8AC3E}">
        <p14:creationId xmlns:p14="http://schemas.microsoft.com/office/powerpoint/2010/main" val="2052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0D8-5391-747E-FF4E-BED9A141C4EB}"/>
              </a:ext>
            </a:extLst>
          </p:cNvPr>
          <p:cNvSpPr>
            <a:spLocks noGrp="1"/>
          </p:cNvSpPr>
          <p:nvPr>
            <p:ph type="title"/>
          </p:nvPr>
        </p:nvSpPr>
        <p:spPr/>
        <p:txBody>
          <a:bodyPr>
            <a:normAutofit/>
          </a:bodyPr>
          <a:lstStyle/>
          <a:p>
            <a:r>
              <a:rPr lang="fr-CH" dirty="0"/>
              <a:t>15.08 </a:t>
            </a:r>
            <a:r>
              <a:rPr lang="en-GB" dirty="0"/>
              <a:t>Exercise: Add elements to your web page</a:t>
            </a:r>
            <a:endParaRPr lang="fr-CH" dirty="0"/>
          </a:p>
        </p:txBody>
      </p:sp>
      <p:sp>
        <p:nvSpPr>
          <p:cNvPr id="3" name="Rectangle 2">
            <a:extLst>
              <a:ext uri="{FF2B5EF4-FFF2-40B4-BE49-F238E27FC236}">
                <a16:creationId xmlns:a16="http://schemas.microsoft.com/office/drawing/2014/main" id="{74DD27E8-49AE-62B8-3F51-AF31B076E072}"/>
              </a:ext>
            </a:extLst>
          </p:cNvPr>
          <p:cNvSpPr/>
          <p:nvPr/>
        </p:nvSpPr>
        <p:spPr>
          <a:xfrm>
            <a:off x="838200" y="2301796"/>
            <a:ext cx="10515600" cy="3416320"/>
          </a:xfrm>
          <a:prstGeom prst="rect">
            <a:avLst/>
          </a:prstGeom>
        </p:spPr>
        <p:txBody>
          <a:bodyPr wrap="square">
            <a:spAutoFit/>
          </a:bodyPr>
          <a:lstStyle/>
          <a:p>
            <a:r>
              <a:rPr lang="en-GB" dirty="0">
                <a:solidFill>
                  <a:srgbClr val="212529"/>
                </a:solidFill>
                <a:latin typeface="Merriweather" pitchFamily="2" charset="77"/>
              </a:rPr>
              <a:t>Take the page you had to create in the previous exercise and add the following HTML to it:</a:t>
            </a:r>
          </a:p>
          <a:p>
            <a:pPr>
              <a:buFont typeface="Arial" panose="020B0604020202020204" pitchFamily="34" charset="0"/>
              <a:buChar char="•"/>
            </a:pPr>
            <a:r>
              <a:rPr lang="en-GB" dirty="0">
                <a:solidFill>
                  <a:srgbClr val="212529"/>
                </a:solidFill>
                <a:latin typeface="Merriweather" pitchFamily="2" charset="77"/>
              </a:rPr>
              <a:t>another button</a:t>
            </a:r>
          </a:p>
          <a:p>
            <a:pPr>
              <a:buFont typeface="Arial" panose="020B0604020202020204" pitchFamily="34" charset="0"/>
              <a:buChar char="•"/>
            </a:pPr>
            <a:r>
              <a:rPr lang="en-GB" dirty="0">
                <a:solidFill>
                  <a:srgbClr val="212529"/>
                </a:solidFill>
                <a:latin typeface="Merriweather" pitchFamily="2" charset="77"/>
              </a:rPr>
              <a:t>a second text box</a:t>
            </a:r>
          </a:p>
          <a:p>
            <a:endParaRPr lang="en-GB" dirty="0">
              <a:solidFill>
                <a:srgbClr val="212529"/>
              </a:solidFill>
              <a:latin typeface="Merriweather" pitchFamily="2" charset="77"/>
            </a:endParaRPr>
          </a:p>
          <a:p>
            <a:r>
              <a:rPr lang="en-GB" dirty="0">
                <a:solidFill>
                  <a:srgbClr val="212529"/>
                </a:solidFill>
                <a:latin typeface="Merriweather" pitchFamily="2" charset="77"/>
              </a:rPr>
              <a:t>When the user clicks on the new button, it should add the content of the second textbox between the textbox and the elements you did set in the previous exercise. These new paragraphs should also implement a style class.</a:t>
            </a:r>
          </a:p>
          <a:p>
            <a:r>
              <a:rPr lang="en-GB" dirty="0">
                <a:solidFill>
                  <a:srgbClr val="212529"/>
                </a:solidFill>
                <a:latin typeface="Merriweather" pitchFamily="2" charset="77"/>
              </a:rPr>
              <a:t>In the next video, I will go through this briefly one more time but if you have any issue completing this exercise, reach out for help… …and don't forget to push your code to GitHub!</a:t>
            </a:r>
          </a:p>
          <a:p>
            <a:endParaRPr lang="en-GB" dirty="0">
              <a:solidFill>
                <a:srgbClr val="212529"/>
              </a:solidFill>
              <a:latin typeface="Merriweather" pitchFamily="2" charset="77"/>
            </a:endParaRPr>
          </a:p>
          <a:p>
            <a:r>
              <a:rPr lang="en-GB" dirty="0">
                <a:solidFill>
                  <a:srgbClr val="212529"/>
                </a:solidFill>
                <a:latin typeface="Merriweather" pitchFamily="2" charset="77"/>
              </a:rPr>
              <a:t>Good luck!</a:t>
            </a:r>
            <a:endParaRPr lang="en-GB" b="0" i="0" u="none" strike="noStrike" dirty="0">
              <a:solidFill>
                <a:srgbClr val="212529"/>
              </a:solidFill>
              <a:effectLst/>
              <a:latin typeface="Merriweather" pitchFamily="2" charset="77"/>
            </a:endParaRPr>
          </a:p>
        </p:txBody>
      </p:sp>
    </p:spTree>
    <p:extLst>
      <p:ext uri="{BB962C8B-B14F-4D97-AF65-F5344CB8AC3E}">
        <p14:creationId xmlns:p14="http://schemas.microsoft.com/office/powerpoint/2010/main" val="383641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9C3A-31D7-5229-DDE0-6A3991C680E8}"/>
              </a:ext>
            </a:extLst>
          </p:cNvPr>
          <p:cNvSpPr>
            <a:spLocks noGrp="1"/>
          </p:cNvSpPr>
          <p:nvPr>
            <p:ph type="title"/>
          </p:nvPr>
        </p:nvSpPr>
        <p:spPr/>
        <p:txBody>
          <a:bodyPr/>
          <a:lstStyle/>
          <a:p>
            <a:r>
              <a:rPr lang="en-GB" dirty="0">
                <a:solidFill>
                  <a:srgbClr val="343A40"/>
                </a:solidFill>
                <a:latin typeface="inherit"/>
              </a:rPr>
              <a:t>11. Exercise: Get rid of these!</a:t>
            </a:r>
            <a:endParaRPr lang="fr-CH" dirty="0"/>
          </a:p>
        </p:txBody>
      </p:sp>
      <p:sp>
        <p:nvSpPr>
          <p:cNvPr id="3" name="Rectangle 2">
            <a:extLst>
              <a:ext uri="{FF2B5EF4-FFF2-40B4-BE49-F238E27FC236}">
                <a16:creationId xmlns:a16="http://schemas.microsoft.com/office/drawing/2014/main" id="{7A3D0764-45F7-AA12-3C94-D0BA5CCEE477}"/>
              </a:ext>
            </a:extLst>
          </p:cNvPr>
          <p:cNvSpPr/>
          <p:nvPr/>
        </p:nvSpPr>
        <p:spPr>
          <a:xfrm>
            <a:off x="838200" y="2459841"/>
            <a:ext cx="10515600" cy="3139321"/>
          </a:xfrm>
          <a:prstGeom prst="rect">
            <a:avLst/>
          </a:prstGeom>
        </p:spPr>
        <p:txBody>
          <a:bodyPr wrap="square">
            <a:spAutoFit/>
          </a:bodyPr>
          <a:lstStyle/>
          <a:p>
            <a:r>
              <a:rPr lang="en-GB" dirty="0">
                <a:solidFill>
                  <a:srgbClr val="212529"/>
                </a:solidFill>
                <a:latin typeface="Merriweather" pitchFamily="2" charset="77"/>
              </a:rPr>
              <a:t>It should come as no surprise but in this exercise, I want you to add one more button to your page… …and when the button is clicked, you will need to remove the </a:t>
            </a:r>
            <a:r>
              <a:rPr lang="en-GB" b="1" dirty="0">
                <a:solidFill>
                  <a:srgbClr val="212529"/>
                </a:solidFill>
                <a:latin typeface="Merriweather" pitchFamily="2" charset="77"/>
              </a:rPr>
              <a:t>last</a:t>
            </a:r>
            <a:r>
              <a:rPr lang="en-GB" dirty="0">
                <a:solidFill>
                  <a:srgbClr val="212529"/>
                </a:solidFill>
                <a:latin typeface="Merriweather" pitchFamily="2" charset="77"/>
              </a:rPr>
              <a:t> paragraph that was created as long as there are paragraphs (yes, the </a:t>
            </a:r>
            <a:r>
              <a:rPr lang="en-GB" i="1" dirty="0">
                <a:solidFill>
                  <a:srgbClr val="212529"/>
                </a:solidFill>
                <a:latin typeface="Merriweather" pitchFamily="2" charset="77"/>
              </a:rPr>
              <a:t>last</a:t>
            </a:r>
            <a:r>
              <a:rPr lang="en-GB" dirty="0">
                <a:solidFill>
                  <a:srgbClr val="212529"/>
                </a:solidFill>
                <a:latin typeface="Merriweather" pitchFamily="2" charset="77"/>
              </a:rPr>
              <a:t> and not the first like in the previous video!)</a:t>
            </a:r>
          </a:p>
          <a:p>
            <a:endParaRPr lang="en-GB" dirty="0">
              <a:solidFill>
                <a:srgbClr val="212529"/>
              </a:solidFill>
              <a:latin typeface="Merriweather" pitchFamily="2" charset="77"/>
            </a:endParaRPr>
          </a:p>
          <a:p>
            <a:r>
              <a:rPr lang="en-GB" dirty="0">
                <a:solidFill>
                  <a:srgbClr val="212529"/>
                </a:solidFill>
                <a:latin typeface="Merriweather" pitchFamily="2" charset="77"/>
              </a:rPr>
              <a:t>Don't forget to push your code to GitHub and in the next lesson, I will walk you through my solution!</a:t>
            </a:r>
          </a:p>
          <a:p>
            <a:endParaRPr lang="en-GB" dirty="0">
              <a:solidFill>
                <a:srgbClr val="212529"/>
              </a:solidFill>
              <a:latin typeface="Merriweather" pitchFamily="2" charset="77"/>
            </a:endParaRPr>
          </a:p>
          <a:p>
            <a:r>
              <a:rPr lang="en-GB" dirty="0">
                <a:solidFill>
                  <a:srgbClr val="212529"/>
                </a:solidFill>
                <a:latin typeface="Merriweather" pitchFamily="2" charset="77"/>
              </a:rPr>
              <a:t>Good luck!</a:t>
            </a:r>
          </a:p>
          <a:p>
            <a:br>
              <a:rPr lang="en-GB" dirty="0"/>
            </a:br>
            <a:endParaRPr lang="en-GB" dirty="0">
              <a:effectLst/>
            </a:endParaRPr>
          </a:p>
        </p:txBody>
      </p:sp>
    </p:spTree>
    <p:extLst>
      <p:ext uri="{BB962C8B-B14F-4D97-AF65-F5344CB8AC3E}">
        <p14:creationId xmlns:p14="http://schemas.microsoft.com/office/powerpoint/2010/main" val="265139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CD70-C1D3-AD09-CC1C-8DF2F760E20F}"/>
              </a:ext>
            </a:extLst>
          </p:cNvPr>
          <p:cNvSpPr>
            <a:spLocks noGrp="1"/>
          </p:cNvSpPr>
          <p:nvPr>
            <p:ph type="title"/>
          </p:nvPr>
        </p:nvSpPr>
        <p:spPr/>
        <p:txBody>
          <a:bodyPr>
            <a:normAutofit/>
          </a:bodyPr>
          <a:lstStyle/>
          <a:p>
            <a:r>
              <a:rPr lang="en-GB" dirty="0"/>
              <a:t>15.14. Exercise: A persistent item list</a:t>
            </a:r>
            <a:endParaRPr lang="fr-CH" dirty="0"/>
          </a:p>
        </p:txBody>
      </p:sp>
      <p:pic>
        <p:nvPicPr>
          <p:cNvPr id="3" name="Picture 2" descr="Graphical user interface, website&#10;&#10;Description automatically generated">
            <a:extLst>
              <a:ext uri="{FF2B5EF4-FFF2-40B4-BE49-F238E27FC236}">
                <a16:creationId xmlns:a16="http://schemas.microsoft.com/office/drawing/2014/main" id="{293E2D6D-D1E0-CF58-1E47-435BFAB2A746}"/>
              </a:ext>
            </a:extLst>
          </p:cNvPr>
          <p:cNvPicPr>
            <a:picLocks noChangeAspect="1"/>
          </p:cNvPicPr>
          <p:nvPr/>
        </p:nvPicPr>
        <p:blipFill>
          <a:blip r:embed="rId2"/>
          <a:stretch>
            <a:fillRect/>
          </a:stretch>
        </p:blipFill>
        <p:spPr>
          <a:xfrm>
            <a:off x="1692308" y="2774197"/>
            <a:ext cx="8072821" cy="2563666"/>
          </a:xfrm>
          <a:prstGeom prst="rect">
            <a:avLst/>
          </a:prstGeom>
        </p:spPr>
      </p:pic>
    </p:spTree>
    <p:extLst>
      <p:ext uri="{BB962C8B-B14F-4D97-AF65-F5344CB8AC3E}">
        <p14:creationId xmlns:p14="http://schemas.microsoft.com/office/powerpoint/2010/main" val="47714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5D7DD646-2FD0-3C38-A489-053C177D1014}"/>
              </a:ext>
            </a:extLst>
          </p:cNvPr>
          <p:cNvPicPr>
            <a:picLocks noChangeAspect="1"/>
          </p:cNvPicPr>
          <p:nvPr/>
        </p:nvPicPr>
        <p:blipFill>
          <a:blip r:embed="rId2"/>
          <a:stretch>
            <a:fillRect/>
          </a:stretch>
        </p:blipFill>
        <p:spPr>
          <a:xfrm>
            <a:off x="2724150" y="508000"/>
            <a:ext cx="6743700" cy="5842000"/>
          </a:xfrm>
          <a:prstGeom prst="rect">
            <a:avLst/>
          </a:prstGeom>
        </p:spPr>
      </p:pic>
    </p:spTree>
    <p:extLst>
      <p:ext uri="{BB962C8B-B14F-4D97-AF65-F5344CB8AC3E}">
        <p14:creationId xmlns:p14="http://schemas.microsoft.com/office/powerpoint/2010/main" val="26880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924887E3-615E-1C43-302B-AF942EBB65E3}"/>
              </a:ext>
            </a:extLst>
          </p:cNvPr>
          <p:cNvPicPr>
            <a:picLocks noChangeAspect="1"/>
          </p:cNvPicPr>
          <p:nvPr/>
        </p:nvPicPr>
        <p:blipFill>
          <a:blip r:embed="rId2"/>
          <a:stretch>
            <a:fillRect/>
          </a:stretch>
        </p:blipFill>
        <p:spPr>
          <a:xfrm>
            <a:off x="3275371" y="0"/>
            <a:ext cx="5641258" cy="6858000"/>
          </a:xfrm>
          <a:prstGeom prst="rect">
            <a:avLst/>
          </a:prstGeom>
        </p:spPr>
      </p:pic>
    </p:spTree>
    <p:extLst>
      <p:ext uri="{BB962C8B-B14F-4D97-AF65-F5344CB8AC3E}">
        <p14:creationId xmlns:p14="http://schemas.microsoft.com/office/powerpoint/2010/main" val="4208427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TotalTime>
  <Words>421</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inherit</vt:lpstr>
      <vt:lpstr>Merriweather</vt:lpstr>
      <vt:lpstr>Office Theme</vt:lpstr>
      <vt:lpstr>06. Exercise: A dynamic user interface</vt:lpstr>
      <vt:lpstr>15.08 Exercise: Add elements to your web page</vt:lpstr>
      <vt:lpstr>11. Exercise: Get rid of these!</vt:lpstr>
      <vt:lpstr>15.14. Exercise: A persistent item list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Exercise: A dynamic user interface</dc:title>
  <dc:creator>ziva tavcar</dc:creator>
  <cp:lastModifiedBy>ziva tavcar</cp:lastModifiedBy>
  <cp:revision>5</cp:revision>
  <cp:lastPrinted>2022-04-27T14:23:19Z</cp:lastPrinted>
  <dcterms:created xsi:type="dcterms:W3CDTF">2022-04-25T15:30:29Z</dcterms:created>
  <dcterms:modified xsi:type="dcterms:W3CDTF">2022-04-27T17:56:12Z</dcterms:modified>
</cp:coreProperties>
</file>