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7" r:id="rId4"/>
    <p:sldId id="268" r:id="rId5"/>
    <p:sldId id="260" r:id="rId6"/>
    <p:sldId id="273" r:id="rId7"/>
    <p:sldId id="261" r:id="rId8"/>
    <p:sldId id="274" r:id="rId9"/>
    <p:sldId id="262" r:id="rId10"/>
    <p:sldId id="269" r:id="rId11"/>
    <p:sldId id="263" r:id="rId12"/>
    <p:sldId id="275" r:id="rId13"/>
    <p:sldId id="264" r:id="rId14"/>
    <p:sldId id="270" r:id="rId15"/>
    <p:sldId id="265" r:id="rId16"/>
    <p:sldId id="276" r:id="rId17"/>
    <p:sldId id="266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2965"/>
    <a:srgbClr val="FA1F1A"/>
    <a:srgbClr val="BC1448"/>
    <a:srgbClr val="F2B800"/>
    <a:srgbClr val="FB3333"/>
    <a:srgbClr val="EFF26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6" d="100"/>
          <a:sy n="86" d="100"/>
        </p:scale>
        <p:origin x="-894" y="6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BBB6-B957-4954-A69E-E1D8B62DFD0F}" type="datetimeFigureOut">
              <a:rPr lang="en-US" smtClean="0"/>
              <a:pPr/>
              <a:t>14-Jul-17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01F3-A9B6-4C95-B160-5A0319BCB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BBB6-B957-4954-A69E-E1D8B62DFD0F}" type="datetimeFigureOut">
              <a:rPr lang="en-US" smtClean="0"/>
              <a:pPr/>
              <a:t>14-Jul-17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01F3-A9B6-4C95-B160-5A0319BCB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BBB6-B957-4954-A69E-E1D8B62DFD0F}" type="datetimeFigureOut">
              <a:rPr lang="en-US" smtClean="0"/>
              <a:pPr/>
              <a:t>14-Jul-17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01F3-A9B6-4C95-B160-5A0319BCB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BBB6-B957-4954-A69E-E1D8B62DFD0F}" type="datetimeFigureOut">
              <a:rPr lang="en-US" smtClean="0"/>
              <a:pPr/>
              <a:t>14-Jul-17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01F3-A9B6-4C95-B160-5A0319BCB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BBB6-B957-4954-A69E-E1D8B62DFD0F}" type="datetimeFigureOut">
              <a:rPr lang="en-US" smtClean="0"/>
              <a:pPr/>
              <a:t>14-Jul-17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01F3-A9B6-4C95-B160-5A0319BCB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BBB6-B957-4954-A69E-E1D8B62DFD0F}" type="datetimeFigureOut">
              <a:rPr lang="en-US" smtClean="0"/>
              <a:pPr/>
              <a:t>14-Jul-17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01F3-A9B6-4C95-B160-5A0319BCB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BBB6-B957-4954-A69E-E1D8B62DFD0F}" type="datetimeFigureOut">
              <a:rPr lang="en-US" smtClean="0"/>
              <a:pPr/>
              <a:t>14-Jul-17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01F3-A9B6-4C95-B160-5A0319BCB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BBB6-B957-4954-A69E-E1D8B62DFD0F}" type="datetimeFigureOut">
              <a:rPr lang="en-US" smtClean="0"/>
              <a:pPr/>
              <a:t>14-Jul-17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01F3-A9B6-4C95-B160-5A0319BCB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BBB6-B957-4954-A69E-E1D8B62DFD0F}" type="datetimeFigureOut">
              <a:rPr lang="en-US" smtClean="0"/>
              <a:pPr/>
              <a:t>14-Jul-17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01F3-A9B6-4C95-B160-5A0319BCB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BBB6-B957-4954-A69E-E1D8B62DFD0F}" type="datetimeFigureOut">
              <a:rPr lang="en-US" smtClean="0"/>
              <a:pPr/>
              <a:t>14-Jul-17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01F3-A9B6-4C95-B160-5A0319BCB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BBB6-B957-4954-A69E-E1D8B62DFD0F}" type="datetimeFigureOut">
              <a:rPr lang="en-US" smtClean="0"/>
              <a:pPr/>
              <a:t>14-Jul-17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01F3-A9B6-4C95-B160-5A0319BCB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BBBB6-B957-4954-A69E-E1D8B62DFD0F}" type="datetimeFigureOut">
              <a:rPr lang="en-US" smtClean="0"/>
              <a:pPr/>
              <a:t>14-Jul-17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C01F3-A9B6-4C95-B160-5A0319BCB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cc Cem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6200"/>
            <a:ext cx="1600200" cy="762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00600" y="0"/>
            <a:ext cx="43434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http://clipart-library.com/image_gallery/150342.png"/>
          <p:cNvPicPr>
            <a:picLocks noChangeAspect="1" noChangeArrowheads="1"/>
          </p:cNvPicPr>
          <p:nvPr/>
        </p:nvPicPr>
        <p:blipFill>
          <a:blip r:embed="rId3"/>
          <a:srcRect t="15254" b="18644"/>
          <a:stretch>
            <a:fillRect/>
          </a:stretch>
        </p:blipFill>
        <p:spPr bwMode="auto">
          <a:xfrm>
            <a:off x="0" y="3048000"/>
            <a:ext cx="4611076" cy="29718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029200" y="1524000"/>
            <a:ext cx="4114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rade Gothic LT Com Cn" pitchFamily="34" charset="0"/>
              </a:rPr>
              <a:t>Analysis of ACC CSR Monthly Progress Report Data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05400" y="3276600"/>
            <a:ext cx="1981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rade Gothic LT Com Cn" pitchFamily="34" charset="0"/>
              </a:rPr>
              <a:t>Quick Report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Trade Gothic LT Com Cn" pitchFamily="34" charset="0"/>
              </a:rPr>
              <a:t>June 2017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72400" y="633478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rade Gothic LT Com Cn" pitchFamily="34" charset="0"/>
              </a:rPr>
              <a:t>Submitted 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rade Gothic LT Com Cn" pitchFamily="34" charset="0"/>
              </a:rPr>
              <a:t>12 July 2017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211669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Access Dashboard at</a:t>
            </a:r>
          </a:p>
          <a:p>
            <a:r>
              <a:rPr lang="en-US" sz="1200" dirty="0" smtClean="0"/>
              <a:t>https://datastudio.google.com/u/0/org//reporting/0B9KpuN-Luu2gZGd4cWJzV0xjUjQ/page/QM0E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29200" y="22860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Budget v/s Expenditure</a:t>
            </a:r>
            <a:endParaRPr lang="en-US" sz="2400" dirty="0"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990601"/>
            <a:ext cx="7772400" cy="40010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rade Gothic LT Com Cn" pitchFamily="34" charset="0"/>
              </a:rPr>
              <a:t>Plants have failed to initiate Planned projects</a:t>
            </a:r>
            <a:r>
              <a:rPr lang="en-US" sz="2000" dirty="0" smtClean="0"/>
              <a:t>: </a:t>
            </a:r>
            <a:r>
              <a:rPr lang="en-US" dirty="0" smtClean="0"/>
              <a:t>A number of projects which were planned have not seen start of implementation (expenditure) despite budget allocation. This is alarming given half the year has passed by.</a:t>
            </a:r>
          </a:p>
          <a:p>
            <a:pPr marL="517525" indent="-176213">
              <a:buFont typeface="Wingdings" pitchFamily="2" charset="2"/>
              <a:buChar char="§"/>
            </a:pPr>
            <a:r>
              <a:rPr lang="en-US" dirty="0" err="1" smtClean="0"/>
              <a:t>Kymore</a:t>
            </a:r>
            <a:r>
              <a:rPr lang="en-US" dirty="0" smtClean="0"/>
              <a:t> : #</a:t>
            </a:r>
            <a:r>
              <a:rPr lang="en-US" dirty="0" err="1" smtClean="0"/>
              <a:t>SaveKidsLives</a:t>
            </a:r>
            <a:r>
              <a:rPr lang="en-US" dirty="0" smtClean="0"/>
              <a:t>, </a:t>
            </a:r>
            <a:r>
              <a:rPr lang="en-US" dirty="0" err="1" smtClean="0"/>
              <a:t>Swavlamban</a:t>
            </a:r>
            <a:r>
              <a:rPr lang="en-US" dirty="0" smtClean="0"/>
              <a:t>, </a:t>
            </a:r>
            <a:r>
              <a:rPr lang="en-US" dirty="0" err="1" smtClean="0"/>
              <a:t>Vidyasaarthi</a:t>
            </a:r>
            <a:endParaRPr lang="en-US" dirty="0" smtClean="0"/>
          </a:p>
          <a:p>
            <a:pPr marL="517525" indent="-176213">
              <a:buFont typeface="Wingdings" pitchFamily="2" charset="2"/>
              <a:buChar char="§"/>
            </a:pPr>
            <a:r>
              <a:rPr lang="en-US" dirty="0" err="1" smtClean="0"/>
              <a:t>Tikaria</a:t>
            </a:r>
            <a:r>
              <a:rPr lang="en-US" dirty="0" smtClean="0"/>
              <a:t>: </a:t>
            </a:r>
            <a:r>
              <a:rPr lang="en-US" dirty="0" err="1" smtClean="0"/>
              <a:t>Drona</a:t>
            </a:r>
            <a:r>
              <a:rPr lang="en-US" dirty="0" smtClean="0"/>
              <a:t>, </a:t>
            </a:r>
            <a:r>
              <a:rPr lang="en-US" dirty="0" err="1" smtClean="0"/>
              <a:t>S.Paryavaran</a:t>
            </a:r>
            <a:endParaRPr lang="en-US" dirty="0" smtClean="0"/>
          </a:p>
          <a:p>
            <a:pPr marL="517525" indent="-176213">
              <a:buFont typeface="Wingdings" pitchFamily="2" charset="2"/>
              <a:buChar char="§"/>
            </a:pPr>
            <a:r>
              <a:rPr lang="en-US" dirty="0" err="1" smtClean="0"/>
              <a:t>Bargarh</a:t>
            </a:r>
            <a:r>
              <a:rPr lang="en-US" dirty="0" smtClean="0"/>
              <a:t>: </a:t>
            </a:r>
            <a:r>
              <a:rPr lang="en-US" dirty="0" err="1" smtClean="0"/>
              <a:t>Drona</a:t>
            </a:r>
            <a:endParaRPr lang="en-US" dirty="0" smtClean="0"/>
          </a:p>
          <a:p>
            <a:pPr marL="517525" indent="-176213">
              <a:buFont typeface="Wingdings" pitchFamily="2" charset="2"/>
              <a:buChar char="§"/>
            </a:pPr>
            <a:r>
              <a:rPr lang="en-US" dirty="0" err="1" smtClean="0"/>
              <a:t>Damodar</a:t>
            </a:r>
            <a:r>
              <a:rPr lang="en-US" dirty="0" smtClean="0"/>
              <a:t>: </a:t>
            </a:r>
            <a:r>
              <a:rPr lang="en-US" dirty="0" err="1" smtClean="0"/>
              <a:t>Drona</a:t>
            </a:r>
            <a:endParaRPr lang="en-US" dirty="0" smtClean="0"/>
          </a:p>
          <a:p>
            <a:pPr marL="517525" indent="-176213">
              <a:buFont typeface="Wingdings" pitchFamily="2" charset="2"/>
              <a:buChar char="§"/>
            </a:pPr>
            <a:r>
              <a:rPr lang="en-US" dirty="0" err="1" smtClean="0"/>
              <a:t>Lakheri</a:t>
            </a:r>
            <a:r>
              <a:rPr lang="en-US" dirty="0" smtClean="0"/>
              <a:t>: </a:t>
            </a:r>
            <a:r>
              <a:rPr lang="en-US" dirty="0" err="1" smtClean="0"/>
              <a:t>Arogyam</a:t>
            </a:r>
            <a:r>
              <a:rPr lang="en-US" dirty="0" smtClean="0"/>
              <a:t>, </a:t>
            </a:r>
            <a:r>
              <a:rPr lang="en-US" dirty="0" err="1" smtClean="0"/>
              <a:t>Disha</a:t>
            </a:r>
            <a:r>
              <a:rPr lang="en-US" dirty="0" smtClean="0"/>
              <a:t>, S </a:t>
            </a:r>
            <a:r>
              <a:rPr lang="en-US" dirty="0" err="1" smtClean="0"/>
              <a:t>Swacchata</a:t>
            </a:r>
            <a:endParaRPr lang="en-US" dirty="0" smtClean="0"/>
          </a:p>
          <a:p>
            <a:pPr marL="517525" indent="-176213">
              <a:buFont typeface="Wingdings" pitchFamily="2" charset="2"/>
              <a:buChar char="§"/>
            </a:pPr>
            <a:r>
              <a:rPr lang="en-US" dirty="0" err="1" smtClean="0"/>
              <a:t>Sindri</a:t>
            </a:r>
            <a:r>
              <a:rPr lang="en-US" dirty="0" smtClean="0"/>
              <a:t>: </a:t>
            </a:r>
            <a:r>
              <a:rPr lang="en-US" dirty="0" err="1" smtClean="0"/>
              <a:t>Drona</a:t>
            </a:r>
            <a:r>
              <a:rPr lang="en-US" dirty="0" smtClean="0"/>
              <a:t>, </a:t>
            </a:r>
          </a:p>
          <a:p>
            <a:pPr marL="517525" indent="-176213">
              <a:buFont typeface="Wingdings" pitchFamily="2" charset="2"/>
              <a:buChar char="§"/>
            </a:pPr>
            <a:r>
              <a:rPr lang="en-US" dirty="0" err="1" smtClean="0"/>
              <a:t>Chanda</a:t>
            </a:r>
            <a:r>
              <a:rPr lang="en-US" dirty="0" smtClean="0"/>
              <a:t> &amp; </a:t>
            </a:r>
            <a:r>
              <a:rPr lang="en-US" dirty="0" err="1" smtClean="0"/>
              <a:t>Gagal</a:t>
            </a:r>
            <a:r>
              <a:rPr lang="en-US" dirty="0" smtClean="0"/>
              <a:t>: </a:t>
            </a:r>
            <a:r>
              <a:rPr lang="en-US" dirty="0" err="1" smtClean="0"/>
              <a:t>Drona</a:t>
            </a:r>
            <a:endParaRPr lang="en-US" dirty="0" smtClean="0"/>
          </a:p>
          <a:p>
            <a:pPr marL="517525" indent="-176213">
              <a:buFont typeface="Wingdings" pitchFamily="2" charset="2"/>
              <a:buChar char="§"/>
            </a:pPr>
            <a:r>
              <a:rPr lang="en-US" dirty="0" err="1" smtClean="0"/>
              <a:t>Wadi</a:t>
            </a:r>
            <a:r>
              <a:rPr lang="en-US" dirty="0" smtClean="0"/>
              <a:t> : S. </a:t>
            </a:r>
            <a:r>
              <a:rPr lang="en-US" dirty="0" err="1" smtClean="0"/>
              <a:t>Paryavaran</a:t>
            </a:r>
            <a:r>
              <a:rPr lang="en-US" dirty="0" smtClean="0"/>
              <a:t>, S. </a:t>
            </a:r>
            <a:r>
              <a:rPr lang="en-US" dirty="0" err="1" smtClean="0"/>
              <a:t>Swacchata</a:t>
            </a:r>
            <a:r>
              <a:rPr lang="en-US" dirty="0" smtClean="0"/>
              <a:t>, </a:t>
            </a:r>
            <a:r>
              <a:rPr lang="en-US" dirty="0" err="1" smtClean="0"/>
              <a:t>Swavlamban</a:t>
            </a:r>
            <a:endParaRPr lang="en-US" dirty="0" smtClean="0"/>
          </a:p>
          <a:p>
            <a:pPr marL="517525" indent="-176213">
              <a:buFont typeface="Wingdings" pitchFamily="2" charset="2"/>
              <a:buChar char="§"/>
            </a:pPr>
            <a:r>
              <a:rPr lang="en-US" dirty="0" err="1" smtClean="0"/>
              <a:t>Madukkarai</a:t>
            </a:r>
            <a:r>
              <a:rPr lang="en-US" dirty="0" smtClean="0"/>
              <a:t>:  </a:t>
            </a:r>
            <a:r>
              <a:rPr lang="en-US" dirty="0" err="1" smtClean="0"/>
              <a:t>Drona</a:t>
            </a:r>
            <a:r>
              <a:rPr lang="en-US" dirty="0" smtClean="0"/>
              <a:t>, </a:t>
            </a:r>
            <a:r>
              <a:rPr lang="en-US" dirty="0" err="1" smtClean="0"/>
              <a:t>Disha</a:t>
            </a:r>
            <a:r>
              <a:rPr lang="en-US" dirty="0" smtClean="0"/>
              <a:t>, </a:t>
            </a:r>
            <a:r>
              <a:rPr lang="en-US" dirty="0" err="1" smtClean="0"/>
              <a:t>Leisa</a:t>
            </a:r>
            <a:endParaRPr lang="en-US" dirty="0" smtClean="0"/>
          </a:p>
          <a:p>
            <a:pPr marL="517525" indent="-176213">
              <a:buFont typeface="Wingdings" pitchFamily="2" charset="2"/>
              <a:buChar char="§"/>
            </a:pPr>
            <a:r>
              <a:rPr lang="en-US" dirty="0" err="1" smtClean="0"/>
              <a:t>Chaibasa</a:t>
            </a:r>
            <a:r>
              <a:rPr lang="en-US" dirty="0" smtClean="0"/>
              <a:t>: </a:t>
            </a:r>
            <a:r>
              <a:rPr lang="en-US" dirty="0" err="1" smtClean="0"/>
              <a:t>Drona</a:t>
            </a:r>
            <a:endParaRPr lang="en-US" dirty="0" smtClean="0"/>
          </a:p>
          <a:p>
            <a:pPr marL="165100" indent="-104775"/>
            <a:endParaRPr lang="en-US" dirty="0" smtClean="0"/>
          </a:p>
        </p:txBody>
      </p:sp>
      <p:pic>
        <p:nvPicPr>
          <p:cNvPr id="8" name="Picture 7" descr="Desktop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0" y="6558642"/>
            <a:ext cx="762000" cy="29935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cc Cem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6200"/>
            <a:ext cx="1600200" cy="76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71800" y="22860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Leverage by Plant : Planned v/s Achieved </a:t>
            </a:r>
            <a:endParaRPr lang="en-US" sz="2400" dirty="0">
              <a:latin typeface="Arial Black" pitchFamily="34" charset="0"/>
            </a:endParaRPr>
          </a:p>
        </p:txBody>
      </p:sp>
      <p:pic>
        <p:nvPicPr>
          <p:cNvPr id="22" name="Picture 21" descr="Desktop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0" y="6558642"/>
            <a:ext cx="762000" cy="299357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09600" y="1600200"/>
          <a:ext cx="6781801" cy="358497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90600"/>
                <a:gridCol w="893043"/>
                <a:gridCol w="1062128"/>
                <a:gridCol w="1092829"/>
                <a:gridCol w="488331"/>
                <a:gridCol w="756206"/>
                <a:gridCol w="756206"/>
                <a:gridCol w="742458"/>
              </a:tblGrid>
              <a:tr h="25400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/>
                        <a:t>Plant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/>
                        <a:t>Leverage (</a:t>
                      </a:r>
                      <a:r>
                        <a:rPr lang="en-US" sz="1200" u="none" strike="noStrike" dirty="0" smtClean="0"/>
                        <a:t>YTY) </a:t>
                      </a:r>
                    </a:p>
                    <a:p>
                      <a:pPr algn="ctr" rtl="0" fontAlgn="ctr"/>
                      <a:r>
                        <a:rPr lang="en-US" sz="1200" u="none" strike="noStrike" dirty="0" smtClean="0"/>
                        <a:t>Jan-Dec 2017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 smtClean="0"/>
                        <a:t>Leverage(YTD) Jan-June 2017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/>
                        <a:t>Leverage </a:t>
                      </a:r>
                      <a:r>
                        <a:rPr lang="en-US" sz="1200" u="none" strike="noStrike" dirty="0" err="1"/>
                        <a:t>Realised</a:t>
                      </a:r>
                      <a:r>
                        <a:rPr lang="en-US" sz="1200" u="none" strike="noStrike" dirty="0"/>
                        <a:t> (YTD</a:t>
                      </a:r>
                      <a:r>
                        <a:rPr lang="en-US" sz="1200" u="none" strike="noStrike" dirty="0" smtClean="0"/>
                        <a:t>)          Jan-June 2017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/>
                        <a:t>Achieved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1400" u="none" strike="noStrike" dirty="0"/>
                        <a:t>leverage Ratio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68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/>
                        <a:t>YTY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</a:rPr>
                        <a:t>YTD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407" marR="9407" marT="9407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dirty="0" smtClean="0"/>
                        <a:t>Planned</a:t>
                      </a:r>
                    </a:p>
                    <a:p>
                      <a:pPr algn="ctr" rtl="0" fontAlgn="b"/>
                      <a:r>
                        <a:rPr lang="en-US" sz="1000" u="none" strike="noStrike" dirty="0" smtClean="0"/>
                        <a:t> </a:t>
                      </a:r>
                      <a:r>
                        <a:rPr lang="en-US" sz="1000" u="none" strike="noStrike" dirty="0"/>
                        <a:t>(YTY)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dirty="0"/>
                        <a:t>Achieved (YTD)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b"/>
                </a:tc>
              </a:tr>
              <a:tr h="19003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/>
                        <a:t>Tikaria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/>
                        <a:t>10,842,000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/>
                        <a:t>7,413,500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/>
                        <a:t>214,950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/>
                        <a:t>2%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</a:rPr>
                        <a:t>3%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407" marR="9407" marT="94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/>
                        <a:t>54%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/>
                        <a:t>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</a:tr>
              <a:tr h="19003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/>
                        <a:t>Gagal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/>
                        <a:t>18,159,000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/>
                        <a:t>8,570,000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/>
                        <a:t>450,000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/>
                        <a:t>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</a:rPr>
                        <a:t>5%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407" marR="9407" marT="94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/>
                        <a:t>102%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/>
                        <a:t>7%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</a:tr>
              <a:tr h="19003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/>
                        <a:t>Sindri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/>
                        <a:t>18,875,000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/>
                        <a:t>7,252,150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/>
                        <a:t>608,650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/>
                        <a:t>3%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</a:rPr>
                        <a:t>8%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407" marR="9407" marT="94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/>
                        <a:t>100%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/>
                        <a:t>12%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</a:tr>
              <a:tr h="19003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/>
                        <a:t>Kymore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/>
                        <a:t>17,250,000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/>
                        <a:t>11,495,000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/>
                        <a:t>1,331,250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/>
                        <a:t>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</a:rPr>
                        <a:t>12%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407" marR="9407" marT="94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/>
                        <a:t>114%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/>
                        <a:t>50%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</a:tr>
              <a:tr h="19003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/>
                        <a:t>Chaibasa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/>
                        <a:t>14,829,000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/>
                        <a:t>9,607,496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/>
                        <a:t>1,625,740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/>
                        <a:t>11%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</a:rPr>
                        <a:t>17%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407" marR="9407" marT="94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/>
                        <a:t>139%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/>
                        <a:t>28%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</a:tr>
              <a:tr h="19003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/>
                        <a:t>Bargarh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/>
                        <a:t>2,430,500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/>
                        <a:t>1,430,000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/>
                        <a:t>511,800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/>
                        <a:t>21%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</a:rPr>
                        <a:t>36%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407" marR="9407" marT="94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/>
                        <a:t>13%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/>
                        <a:t>11%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</a:tr>
              <a:tr h="19003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/>
                        <a:t>Chanda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/>
                        <a:t>6,724,000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/>
                        <a:t>4,154,010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/>
                        <a:t>1,528,624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/>
                        <a:t>23%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</a:rPr>
                        <a:t>37%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407" marR="9407" marT="94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/>
                        <a:t>57%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/>
                        <a:t>43%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</a:tr>
              <a:tr h="19003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/>
                        <a:t>Kudithini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/>
                        <a:t>7,576,500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/>
                        <a:t>5,100,200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/>
                        <a:t>2,549,630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/>
                        <a:t>34%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407" marR="9407" marT="94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/>
                        <a:t>100%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/>
                        <a:t>109%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</a:tr>
              <a:tr h="19003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/>
                        <a:t>Jamul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/>
                        <a:t>6,380,000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/>
                        <a:t>5,780,000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/>
                        <a:t>3,980,000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/>
                        <a:t>62%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</a:rPr>
                        <a:t>69%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407" marR="9407" marT="94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/>
                        <a:t>60%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/>
                        <a:t>45%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</a:tr>
              <a:tr h="19003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/>
                        <a:t>Damodhar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/>
                        <a:t>5,391,500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/>
                        <a:t>2,690,748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/>
                        <a:t>2,542,415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/>
                        <a:t>47%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</a:rPr>
                        <a:t>94%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407" marR="9407" marT="94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/>
                        <a:t>143%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/>
                        <a:t>160%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</a:tr>
              <a:tr h="21467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/>
                        <a:t>Lakheri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/>
                        <a:t>7,000,000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/>
                        <a:t>3,000,000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/>
                        <a:t>3,185,000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/>
                        <a:t>46%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</a:rPr>
                        <a:t>106%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407" marR="9407" marT="94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/>
                        <a:t>90%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/>
                        <a:t>147%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</a:tr>
              <a:tr h="19003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/>
                        <a:t>Wadi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/>
                        <a:t>12,514,000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/>
                        <a:t>5,855,000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/>
                        <a:t>6,568,282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/>
                        <a:t>52%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</a:rPr>
                        <a:t>112%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407" marR="9407" marT="94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/>
                        <a:t>128%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/>
                        <a:t>221%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</a:tr>
              <a:tr h="24967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/>
                        <a:t>Thondebhavi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/>
                        <a:t>16,492,000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/>
                        <a:t>591,000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/>
                        <a:t>696,840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/>
                        <a:t>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</a:rPr>
                        <a:t>118%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407" marR="9407" marT="94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/>
                        <a:t>454%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/>
                        <a:t>55%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</a:tr>
              <a:tr h="19003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/>
                        <a:t>Madukkarai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/>
                        <a:t>3,940,000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/>
                        <a:t>870,000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/>
                        <a:t>2,400,000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/>
                        <a:t>61%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</a:rPr>
                        <a:t>276%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407" marR="9407" marT="94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/>
                        <a:t>27%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/>
                        <a:t>44%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</a:tr>
              <a:tr h="19003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/>
                        <a:t>Total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/>
                        <a:t>148,403,500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/>
                        <a:t>73,809,104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/>
                        <a:t>28,193,181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/>
                        <a:t>19%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/>
                        <a:t>38%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/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 dirty="0"/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07" marR="9407" marT="9407" marB="0" anchor="ctr"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rot="5400000">
            <a:off x="7087394" y="2666206"/>
            <a:ext cx="9144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96200" y="24384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LOW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7277894" y="3466306"/>
            <a:ext cx="533400" cy="158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08064" y="3264664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2B800"/>
                </a:solidFill>
              </a:rPr>
              <a:t>AVERAGE</a:t>
            </a:r>
            <a:endParaRPr lang="en-US" sz="2400" b="1" dirty="0">
              <a:solidFill>
                <a:srgbClr val="F2B8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7468394" y="3885406"/>
            <a:ext cx="152400" cy="1588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00" y="369983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GOOD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7087394" y="4495006"/>
            <a:ext cx="914400" cy="1588"/>
          </a:xfrm>
          <a:prstGeom prst="line">
            <a:avLst/>
          </a:prstGeom>
          <a:ln w="57150">
            <a:solidFill>
              <a:srgbClr val="BC14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0000" y="4267200"/>
            <a:ext cx="129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B2965"/>
                </a:solidFill>
              </a:rPr>
              <a:t>Extraordinary</a:t>
            </a:r>
            <a:endParaRPr lang="en-US" sz="2400" b="1" dirty="0">
              <a:solidFill>
                <a:srgbClr val="EB2965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1800" y="22860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Leverage by Plant : Planned v/s Achieved </a:t>
            </a:r>
            <a:endParaRPr lang="en-US" sz="2400" dirty="0"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447800"/>
            <a:ext cx="7772400" cy="3293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rade Gothic LT Com Cn" pitchFamily="34" charset="0"/>
              </a:rPr>
              <a:t>Poor Leverage Performance (below 20% of planned YTD)</a:t>
            </a:r>
            <a:r>
              <a:rPr lang="en-US" sz="2000" dirty="0" smtClean="0"/>
              <a:t>: </a:t>
            </a:r>
            <a:r>
              <a:rPr lang="en-US" b="1" dirty="0" err="1" smtClean="0">
                <a:solidFill>
                  <a:srgbClr val="FF0000"/>
                </a:solidFill>
              </a:rPr>
              <a:t>Tikaria</a:t>
            </a:r>
            <a:r>
              <a:rPr lang="en-US" b="1" dirty="0" smtClean="0">
                <a:solidFill>
                  <a:srgbClr val="FF0000"/>
                </a:solidFill>
              </a:rPr>
              <a:t>(3%), </a:t>
            </a:r>
            <a:r>
              <a:rPr lang="en-US" b="1" dirty="0" err="1" smtClean="0">
                <a:solidFill>
                  <a:srgbClr val="FF0000"/>
                </a:solidFill>
              </a:rPr>
              <a:t>Gagal</a:t>
            </a:r>
            <a:r>
              <a:rPr lang="en-US" b="1" dirty="0" smtClean="0">
                <a:solidFill>
                  <a:srgbClr val="FF0000"/>
                </a:solidFill>
              </a:rPr>
              <a:t>(5%), </a:t>
            </a:r>
            <a:r>
              <a:rPr lang="en-US" b="1" dirty="0" err="1" smtClean="0">
                <a:solidFill>
                  <a:srgbClr val="FF0000"/>
                </a:solidFill>
              </a:rPr>
              <a:t>Sindri</a:t>
            </a:r>
            <a:r>
              <a:rPr lang="en-US" b="1" dirty="0" smtClean="0">
                <a:solidFill>
                  <a:srgbClr val="FF0000"/>
                </a:solidFill>
              </a:rPr>
              <a:t>(8%), </a:t>
            </a:r>
            <a:r>
              <a:rPr lang="en-US" b="1" dirty="0" err="1" smtClean="0">
                <a:solidFill>
                  <a:srgbClr val="FF0000"/>
                </a:solidFill>
              </a:rPr>
              <a:t>Kymore</a:t>
            </a:r>
            <a:r>
              <a:rPr lang="en-US" b="1" dirty="0" smtClean="0">
                <a:solidFill>
                  <a:srgbClr val="FF0000"/>
                </a:solidFill>
              </a:rPr>
              <a:t> (12%), </a:t>
            </a:r>
            <a:r>
              <a:rPr lang="en-US" b="1" dirty="0" err="1" smtClean="0">
                <a:solidFill>
                  <a:srgbClr val="FF0000"/>
                </a:solidFill>
              </a:rPr>
              <a:t>Chaibasa</a:t>
            </a:r>
            <a:r>
              <a:rPr lang="en-US" b="1" dirty="0" smtClean="0">
                <a:solidFill>
                  <a:srgbClr val="FF0000"/>
                </a:solidFill>
              </a:rPr>
              <a:t> (17%). </a:t>
            </a:r>
            <a:r>
              <a:rPr lang="en-US" dirty="0" smtClean="0"/>
              <a:t>Big push needed. 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latin typeface="Trade Gothic LT Com Cn" pitchFamily="34" charset="0"/>
              </a:rPr>
              <a:t>Average Leverage Performance (20% to 50% of planned YTD) : </a:t>
            </a:r>
            <a:r>
              <a:rPr lang="en-US" b="1" dirty="0" err="1" smtClean="0">
                <a:solidFill>
                  <a:srgbClr val="FF0000"/>
                </a:solidFill>
              </a:rPr>
              <a:t>Bargarh</a:t>
            </a:r>
            <a:r>
              <a:rPr lang="en-US" b="1" dirty="0" smtClean="0">
                <a:solidFill>
                  <a:srgbClr val="FF0000"/>
                </a:solidFill>
              </a:rPr>
              <a:t> (36%), </a:t>
            </a:r>
            <a:r>
              <a:rPr lang="en-US" b="1" dirty="0" err="1" smtClean="0">
                <a:solidFill>
                  <a:srgbClr val="FF0000"/>
                </a:solidFill>
              </a:rPr>
              <a:t>Chanda</a:t>
            </a:r>
            <a:r>
              <a:rPr lang="en-US" b="1" dirty="0" smtClean="0">
                <a:solidFill>
                  <a:srgbClr val="FF0000"/>
                </a:solidFill>
              </a:rPr>
              <a:t>(37%), </a:t>
            </a:r>
            <a:r>
              <a:rPr lang="en-US" b="1" dirty="0" err="1" smtClean="0">
                <a:solidFill>
                  <a:srgbClr val="FF0000"/>
                </a:solidFill>
              </a:rPr>
              <a:t>Kudithini</a:t>
            </a:r>
            <a:r>
              <a:rPr lang="en-US" b="1" dirty="0" smtClean="0">
                <a:solidFill>
                  <a:srgbClr val="FF0000"/>
                </a:solidFill>
              </a:rPr>
              <a:t>( 50%). </a:t>
            </a:r>
          </a:p>
          <a:p>
            <a:endParaRPr lang="en-US" sz="2000" dirty="0" smtClean="0">
              <a:latin typeface="Trade Gothic LT Com Cn" pitchFamily="34" charset="0"/>
            </a:endParaRPr>
          </a:p>
          <a:p>
            <a:r>
              <a:rPr lang="en-US" sz="2000" dirty="0" smtClean="0">
                <a:latin typeface="Trade Gothic LT Com Cn" pitchFamily="34" charset="0"/>
              </a:rPr>
              <a:t>Good Performers ( 50% to 75% YTD) 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FF0000"/>
                </a:solidFill>
              </a:rPr>
              <a:t>Jamul (67%)</a:t>
            </a:r>
          </a:p>
          <a:p>
            <a:endParaRPr lang="en-US" dirty="0" smtClean="0"/>
          </a:p>
          <a:p>
            <a:r>
              <a:rPr lang="en-US" sz="2000" dirty="0" smtClean="0">
                <a:latin typeface="Trade Gothic LT Com Cn" pitchFamily="34" charset="0"/>
              </a:rPr>
              <a:t>Super Performers (75% and above YTD): </a:t>
            </a:r>
            <a:r>
              <a:rPr lang="en-US" b="1" dirty="0" err="1" smtClean="0">
                <a:solidFill>
                  <a:srgbClr val="FF0000"/>
                </a:solidFill>
              </a:rPr>
              <a:t>Damodar</a:t>
            </a:r>
            <a:r>
              <a:rPr lang="en-US" b="1" dirty="0" smtClean="0">
                <a:solidFill>
                  <a:srgbClr val="FF0000"/>
                </a:solidFill>
              </a:rPr>
              <a:t> (94%), </a:t>
            </a:r>
            <a:r>
              <a:rPr lang="en-US" b="1" dirty="0" err="1" smtClean="0">
                <a:solidFill>
                  <a:srgbClr val="FF0000"/>
                </a:solidFill>
              </a:rPr>
              <a:t>Lakheri</a:t>
            </a:r>
            <a:r>
              <a:rPr lang="en-US" b="1" dirty="0" smtClean="0">
                <a:solidFill>
                  <a:srgbClr val="FF0000"/>
                </a:solidFill>
              </a:rPr>
              <a:t>(106%), </a:t>
            </a:r>
            <a:r>
              <a:rPr lang="en-US" b="1" dirty="0" err="1" smtClean="0">
                <a:solidFill>
                  <a:srgbClr val="FF0000"/>
                </a:solidFill>
              </a:rPr>
              <a:t>Wadi</a:t>
            </a:r>
            <a:r>
              <a:rPr lang="en-US" b="1" dirty="0" smtClean="0">
                <a:solidFill>
                  <a:srgbClr val="FF0000"/>
                </a:solidFill>
              </a:rPr>
              <a:t> (112%), </a:t>
            </a:r>
            <a:r>
              <a:rPr lang="en-US" b="1" dirty="0" err="1" smtClean="0">
                <a:solidFill>
                  <a:srgbClr val="FF0000"/>
                </a:solidFill>
              </a:rPr>
              <a:t>Thondebhavi</a:t>
            </a:r>
            <a:r>
              <a:rPr lang="en-US" b="1" dirty="0" smtClean="0">
                <a:solidFill>
                  <a:srgbClr val="FF0000"/>
                </a:solidFill>
              </a:rPr>
              <a:t>(118%), </a:t>
            </a:r>
            <a:r>
              <a:rPr lang="en-US" b="1" dirty="0" err="1" smtClean="0">
                <a:solidFill>
                  <a:srgbClr val="FF0000"/>
                </a:solidFill>
              </a:rPr>
              <a:t>Madukkarai</a:t>
            </a:r>
            <a:r>
              <a:rPr lang="en-US" b="1" dirty="0" smtClean="0">
                <a:solidFill>
                  <a:srgbClr val="FF0000"/>
                </a:solidFill>
              </a:rPr>
              <a:t> (276%)</a:t>
            </a:r>
          </a:p>
          <a:p>
            <a:pPr marL="165100" indent="-104775">
              <a:buFont typeface="Wingdings" pitchFamily="2" charset="2"/>
              <a:buChar char="§"/>
            </a:pP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c Cem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6200"/>
            <a:ext cx="1600200" cy="76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71800" y="15240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Leverage by Sector : Planned v/s Achieved </a:t>
            </a:r>
            <a:endParaRPr lang="en-US" sz="2400" dirty="0">
              <a:latin typeface="Arial Black" pitchFamily="34" charset="0"/>
            </a:endParaRPr>
          </a:p>
        </p:txBody>
      </p:sp>
      <p:pic>
        <p:nvPicPr>
          <p:cNvPr id="9" name="Picture 8" descr="Desktop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0" y="6558642"/>
            <a:ext cx="762000" cy="299357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1" y="1295402"/>
          <a:ext cx="8534399" cy="3886196"/>
        </p:xfrm>
        <a:graphic>
          <a:graphicData uri="http://schemas.openxmlformats.org/drawingml/2006/table">
            <a:tbl>
              <a:tblPr/>
              <a:tblGrid>
                <a:gridCol w="1377189"/>
                <a:gridCol w="1460655"/>
                <a:gridCol w="1335455"/>
                <a:gridCol w="1043324"/>
                <a:gridCol w="991159"/>
                <a:gridCol w="991159"/>
                <a:gridCol w="667729"/>
                <a:gridCol w="667729"/>
              </a:tblGrid>
              <a:tr h="22327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Plant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Leverage (YTY)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Jan-Dec 2017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Leverage(YTD)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Jan-June 2017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Leverage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Realised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(YTD)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Jan-June 2017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Leverage Achieved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Leverage Ratio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78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YTY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YTD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YTY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YTD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08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NGO admin /others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500,000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200,000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7%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08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S.Paryavaran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7,400,000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325000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4,917,500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4%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7%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34%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4%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08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S.Swacchata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42,778,000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4230665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24,680,498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10%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17%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146%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47%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08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Vidya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Utkarsh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7,634,000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1035240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5944996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14%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17%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23%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11%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08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Leisa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15,630,000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1847567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10,279,600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12%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18%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151%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44%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08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# Save Kids Life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159,500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16000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56000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10%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29%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46%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26%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08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Dhrona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3,385,000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782490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1,654,000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23%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47%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61%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59%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08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Swavlamban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44,060,000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9435593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13,230,210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21%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71%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244%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121%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08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Disha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10,876,000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4674500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5,993,000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43%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78%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49%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43%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08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Arogyam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15,481,000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5846126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6853300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38%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85%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86%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133%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08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Vidya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Saarthi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500,000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32%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08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148,403,500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28,193,181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73,809,104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19%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50%</a:t>
                      </a:r>
                    </a:p>
                  </a:txBody>
                  <a:tcPr marL="7458" marR="7458" marT="74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1219201"/>
            <a:ext cx="7772400" cy="1846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rade Gothic LT Com Cn" pitchFamily="34" charset="0"/>
              </a:rPr>
              <a:t>Poor Leverage Performance</a:t>
            </a:r>
            <a:r>
              <a:rPr lang="en-US" sz="2000" dirty="0" smtClean="0"/>
              <a:t>: </a:t>
            </a:r>
            <a:r>
              <a:rPr lang="en-US" b="1" dirty="0" smtClean="0">
                <a:solidFill>
                  <a:srgbClr val="FF0000"/>
                </a:solidFill>
              </a:rPr>
              <a:t>S. </a:t>
            </a:r>
            <a:r>
              <a:rPr lang="en-US" b="1" dirty="0" err="1" smtClean="0">
                <a:solidFill>
                  <a:srgbClr val="FF0000"/>
                </a:solidFill>
              </a:rPr>
              <a:t>Paryavaran</a:t>
            </a:r>
            <a:r>
              <a:rPr lang="en-US" b="1" dirty="0" smtClean="0">
                <a:solidFill>
                  <a:srgbClr val="FF0000"/>
                </a:solidFill>
              </a:rPr>
              <a:t> (7%). S. </a:t>
            </a:r>
            <a:r>
              <a:rPr lang="en-US" b="1" dirty="0" err="1" smtClean="0">
                <a:solidFill>
                  <a:srgbClr val="FF0000"/>
                </a:solidFill>
              </a:rPr>
              <a:t>Swachata</a:t>
            </a:r>
            <a:r>
              <a:rPr lang="en-US" b="1" dirty="0" smtClean="0">
                <a:solidFill>
                  <a:srgbClr val="FF0000"/>
                </a:solidFill>
              </a:rPr>
              <a:t>(17%), </a:t>
            </a:r>
            <a:r>
              <a:rPr lang="en-US" b="1" dirty="0" err="1" smtClean="0">
                <a:solidFill>
                  <a:srgbClr val="FF0000"/>
                </a:solidFill>
              </a:rPr>
              <a:t>Vidya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Utkarsh</a:t>
            </a:r>
            <a:r>
              <a:rPr lang="en-US" b="1" dirty="0" smtClean="0">
                <a:solidFill>
                  <a:srgbClr val="FF0000"/>
                </a:solidFill>
              </a:rPr>
              <a:t>(17%), LEISA (18%), # </a:t>
            </a:r>
            <a:r>
              <a:rPr lang="en-US" b="1" dirty="0" err="1" smtClean="0">
                <a:solidFill>
                  <a:srgbClr val="FF0000"/>
                </a:solidFill>
              </a:rPr>
              <a:t>Savekidslife</a:t>
            </a:r>
            <a:r>
              <a:rPr lang="en-US" b="1" dirty="0" smtClean="0">
                <a:solidFill>
                  <a:srgbClr val="FF0000"/>
                </a:solidFill>
              </a:rPr>
              <a:t>(29%)</a:t>
            </a:r>
          </a:p>
          <a:p>
            <a:endParaRPr lang="en-US" sz="2000" dirty="0" smtClean="0"/>
          </a:p>
          <a:p>
            <a:r>
              <a:rPr lang="en-US" sz="2000" dirty="0" smtClean="0">
                <a:latin typeface="Trade Gothic LT Com Cn" pitchFamily="34" charset="0"/>
              </a:rPr>
              <a:t>Good Performance </a:t>
            </a:r>
            <a:r>
              <a:rPr lang="en-US" sz="2000" dirty="0" smtClean="0"/>
              <a:t>: </a:t>
            </a:r>
            <a:r>
              <a:rPr lang="en-US" b="1" dirty="0" err="1" smtClean="0">
                <a:solidFill>
                  <a:srgbClr val="FF0000"/>
                </a:solidFill>
              </a:rPr>
              <a:t>Drona</a:t>
            </a:r>
            <a:r>
              <a:rPr lang="en-US" b="1" dirty="0" smtClean="0">
                <a:solidFill>
                  <a:srgbClr val="FF0000"/>
                </a:solidFill>
              </a:rPr>
              <a:t>(47%), </a:t>
            </a:r>
            <a:r>
              <a:rPr lang="en-US" b="1" dirty="0" err="1" smtClean="0">
                <a:solidFill>
                  <a:srgbClr val="FF0000"/>
                </a:solidFill>
              </a:rPr>
              <a:t>Swavlamban</a:t>
            </a:r>
            <a:r>
              <a:rPr lang="en-US" b="1" dirty="0" smtClean="0">
                <a:solidFill>
                  <a:srgbClr val="FF0000"/>
                </a:solidFill>
              </a:rPr>
              <a:t>(71%), </a:t>
            </a:r>
            <a:r>
              <a:rPr lang="en-US" b="1" dirty="0" err="1" smtClean="0">
                <a:solidFill>
                  <a:srgbClr val="FF0000"/>
                </a:solidFill>
              </a:rPr>
              <a:t>Disha</a:t>
            </a:r>
            <a:r>
              <a:rPr lang="en-US" b="1" dirty="0" smtClean="0">
                <a:solidFill>
                  <a:srgbClr val="FF0000"/>
                </a:solidFill>
              </a:rPr>
              <a:t>(78%), </a:t>
            </a:r>
            <a:r>
              <a:rPr lang="en-US" b="1" dirty="0" err="1" smtClean="0">
                <a:solidFill>
                  <a:srgbClr val="FF0000"/>
                </a:solidFill>
              </a:rPr>
              <a:t>Arogyam</a:t>
            </a:r>
            <a:r>
              <a:rPr lang="en-US" b="1" dirty="0" smtClean="0">
                <a:solidFill>
                  <a:srgbClr val="FF0000"/>
                </a:solidFill>
              </a:rPr>
              <a:t> (85%)</a:t>
            </a:r>
          </a:p>
          <a:p>
            <a:pPr marL="165100" indent="-104775"/>
            <a:endParaRPr lang="en-US" dirty="0" smtClean="0"/>
          </a:p>
        </p:txBody>
      </p:sp>
      <p:pic>
        <p:nvPicPr>
          <p:cNvPr id="7" name="Picture 6" descr="Desktop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0" y="6558642"/>
            <a:ext cx="762000" cy="2993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71800" y="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Leverage by Sector : Planned v/s Achieved </a:t>
            </a:r>
            <a:endParaRPr lang="en-US" sz="24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cc Cem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6200"/>
            <a:ext cx="1600200" cy="762000"/>
          </a:xfrm>
          <a:prstGeom prst="rect">
            <a:avLst/>
          </a:prstGeom>
        </p:spPr>
      </p:pic>
      <p:pic>
        <p:nvPicPr>
          <p:cNvPr id="5" name="Picture 4" descr="Desktop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0" y="6558642"/>
            <a:ext cx="762000" cy="2993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10200" y="2286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Beneficiary by Plant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7277894" y="1637506"/>
            <a:ext cx="3810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7239794" y="2056606"/>
            <a:ext cx="457200" cy="158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6858794" y="2818606"/>
            <a:ext cx="1219200" cy="1588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6781800" y="4191000"/>
            <a:ext cx="1371600" cy="1588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00" y="13716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LOW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43800" y="18288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2B800"/>
                </a:solidFill>
              </a:rPr>
              <a:t>AVERAGE</a:t>
            </a:r>
            <a:endParaRPr lang="en-US" sz="2400" b="1" dirty="0">
              <a:solidFill>
                <a:srgbClr val="F2B8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00" y="24384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GOOD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43800" y="3505200"/>
            <a:ext cx="16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OVER ACHIEVER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04801" y="990596"/>
          <a:ext cx="7010399" cy="4224693"/>
        </p:xfrm>
        <a:graphic>
          <a:graphicData uri="http://schemas.openxmlformats.org/drawingml/2006/table">
            <a:tbl>
              <a:tblPr/>
              <a:tblGrid>
                <a:gridCol w="990599"/>
                <a:gridCol w="1084344"/>
                <a:gridCol w="1323523"/>
                <a:gridCol w="1323523"/>
                <a:gridCol w="537948"/>
                <a:gridCol w="657491"/>
                <a:gridCol w="546486"/>
                <a:gridCol w="546485"/>
              </a:tblGrid>
              <a:tr h="24204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Plant</a:t>
                      </a:r>
                    </a:p>
                  </a:txBody>
                  <a:tcPr marL="7434" marR="7434" marT="7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Target Beneficiary(YTY)</a:t>
                      </a:r>
                    </a:p>
                  </a:txBody>
                  <a:tcPr marL="7434" marR="7434" marT="7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Target Beneficiary(YTD)</a:t>
                      </a:r>
                    </a:p>
                  </a:txBody>
                  <a:tcPr marL="7434" marR="7434" marT="7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Actual Beneficiary(YTD)</a:t>
                      </a:r>
                    </a:p>
                  </a:txBody>
                  <a:tcPr marL="7434" marR="7434" marT="7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Beneficiary Achieved</a:t>
                      </a:r>
                    </a:p>
                  </a:txBody>
                  <a:tcPr marL="7434" marR="7434" marT="7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Cost/Beneficiary</a:t>
                      </a:r>
                    </a:p>
                  </a:txBody>
                  <a:tcPr marL="7434" marR="7434" marT="7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20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(YTY)</a:t>
                      </a:r>
                    </a:p>
                  </a:txBody>
                  <a:tcPr marL="7434" marR="7434" marT="7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(YTD)</a:t>
                      </a:r>
                    </a:p>
                  </a:txBody>
                  <a:tcPr marL="7434" marR="7434" marT="7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(YTY)</a:t>
                      </a:r>
                    </a:p>
                  </a:txBody>
                  <a:tcPr marL="7434" marR="7434" marT="7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(YTD)</a:t>
                      </a:r>
                    </a:p>
                  </a:txBody>
                  <a:tcPr marL="7434" marR="7434" marT="7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Tikaria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9,732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4,223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914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9%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22%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1,734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2,781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Kymore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34,072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17,455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5,739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17%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33%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451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Damodhar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12,828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7,481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3,800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30%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51%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295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266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Bargarh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16,312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7,495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4,605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28%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61%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1,106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722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Kudithini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21,455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15,770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11,889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55%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75%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353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Chaibasa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24,142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10,318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7,899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33%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77%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443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656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4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Gagal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39,141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26,214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21,783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56%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83%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455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266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Wadi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6,638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2,570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2,201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33%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83%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1,470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1,198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Sindri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24,301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12,660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13,354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55%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105%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776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264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Thondebhavi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7,251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4,560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5,283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73%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116%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498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187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Jamul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1,687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1,687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2,187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130%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130%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10,580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3,993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Lakheri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7,002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4,540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6,706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96%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148%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1,114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272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Chanda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10,679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3,944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5,996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56%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152%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1,106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546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Madukkarai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272,560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100,980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155,999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57%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154%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53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487,800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219,897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248,355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29400" y="2286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Beneficiary</a:t>
            </a:r>
            <a:endParaRPr lang="en-US" sz="2400" dirty="0"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914400"/>
            <a:ext cx="7772400" cy="2369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rade Gothic LT Com Cn" pitchFamily="34" charset="0"/>
              </a:rPr>
              <a:t>Majority of the Plants show high achievement in beneficiary coverage</a:t>
            </a:r>
            <a:r>
              <a:rPr lang="en-US" sz="2000" dirty="0" smtClean="0"/>
              <a:t>: </a:t>
            </a:r>
            <a:r>
              <a:rPr lang="en-US" dirty="0" smtClean="0"/>
              <a:t>Except for </a:t>
            </a:r>
            <a:r>
              <a:rPr lang="en-US" dirty="0" err="1" smtClean="0"/>
              <a:t>Tikaria</a:t>
            </a:r>
            <a:r>
              <a:rPr lang="en-US" dirty="0" smtClean="0"/>
              <a:t>( 22%) and </a:t>
            </a:r>
            <a:r>
              <a:rPr lang="en-US" dirty="0" err="1" smtClean="0"/>
              <a:t>Kymore</a:t>
            </a:r>
            <a:r>
              <a:rPr lang="en-US" dirty="0" smtClean="0"/>
              <a:t>(33%), the remaining Plants have performed well. </a:t>
            </a:r>
            <a:r>
              <a:rPr lang="en-US" b="1" dirty="0" smtClean="0">
                <a:solidFill>
                  <a:srgbClr val="FF0000"/>
                </a:solidFill>
              </a:rPr>
              <a:t>7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plants</a:t>
            </a:r>
            <a:r>
              <a:rPr lang="en-US" dirty="0" smtClean="0"/>
              <a:t> have returned average to good performance and </a:t>
            </a:r>
            <a:r>
              <a:rPr lang="en-US" b="1" dirty="0" smtClean="0">
                <a:solidFill>
                  <a:srgbClr val="FF0000"/>
                </a:solidFill>
              </a:rPr>
              <a:t>6 plants </a:t>
            </a:r>
            <a:r>
              <a:rPr lang="en-US" dirty="0" smtClean="0"/>
              <a:t>have over achieved (i.e. surpassed the YTD beneficiary targets)</a:t>
            </a:r>
          </a:p>
          <a:p>
            <a:endParaRPr lang="en-US" dirty="0" smtClean="0"/>
          </a:p>
          <a:p>
            <a:r>
              <a:rPr lang="en-US" sz="2000" dirty="0" smtClean="0">
                <a:latin typeface="Trade Gothic LT Com Cn" pitchFamily="34" charset="0"/>
              </a:rPr>
              <a:t>Cost per beneficiary remains within estimates</a:t>
            </a:r>
            <a:r>
              <a:rPr lang="en-US" dirty="0" smtClean="0"/>
              <a:t>: Except for </a:t>
            </a:r>
            <a:r>
              <a:rPr lang="en-US" dirty="0" err="1" smtClean="0"/>
              <a:t>Tikaria</a:t>
            </a:r>
            <a:r>
              <a:rPr lang="en-US" dirty="0" smtClean="0"/>
              <a:t> and </a:t>
            </a:r>
            <a:r>
              <a:rPr lang="en-US" dirty="0" err="1" smtClean="0"/>
              <a:t>Chaibasa</a:t>
            </a:r>
            <a:r>
              <a:rPr lang="en-US" dirty="0" smtClean="0"/>
              <a:t>, the cost /beneficiary remains within budgeted limits for rest of the plants.  </a:t>
            </a:r>
          </a:p>
          <a:p>
            <a:pPr marL="165100" indent="-104775">
              <a:buFont typeface="Wingdings" pitchFamily="2" charset="2"/>
              <a:buChar char="§"/>
            </a:pPr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cc Cem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6200"/>
            <a:ext cx="1600200" cy="76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05400" y="228600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Beneficiary by Sector</a:t>
            </a:r>
            <a:endParaRPr lang="en-US" sz="2400" dirty="0">
              <a:latin typeface="Arial Black" pitchFamily="34" charset="0"/>
            </a:endParaRPr>
          </a:p>
        </p:txBody>
      </p:sp>
      <p:pic>
        <p:nvPicPr>
          <p:cNvPr id="8" name="Picture 7" descr="Desktop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0" y="6558642"/>
            <a:ext cx="762000" cy="299357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796" y="1397001"/>
          <a:ext cx="6781808" cy="4063998"/>
        </p:xfrm>
        <a:graphic>
          <a:graphicData uri="http://schemas.openxmlformats.org/drawingml/2006/table">
            <a:tbl>
              <a:tblPr/>
              <a:tblGrid>
                <a:gridCol w="847726"/>
                <a:gridCol w="847726"/>
                <a:gridCol w="847726"/>
                <a:gridCol w="847726"/>
                <a:gridCol w="847726"/>
                <a:gridCol w="847726"/>
                <a:gridCol w="847726"/>
                <a:gridCol w="847726"/>
              </a:tblGrid>
              <a:tr h="36239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Vertical</a:t>
                      </a:r>
                    </a:p>
                  </a:txBody>
                  <a:tcPr marL="8628" marR="8628" marT="86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Target Beneficiary(YTY)</a:t>
                      </a:r>
                    </a:p>
                  </a:txBody>
                  <a:tcPr marL="8628" marR="8628" marT="86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Target Beneficiary(YTD)</a:t>
                      </a:r>
                    </a:p>
                  </a:txBody>
                  <a:tcPr marL="8628" marR="8628" marT="8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Actual Beneficiary(YTD)</a:t>
                      </a:r>
                    </a:p>
                  </a:txBody>
                  <a:tcPr marL="8628" marR="8628" marT="8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Beneficiary Achieved</a:t>
                      </a:r>
                    </a:p>
                  </a:txBody>
                  <a:tcPr marL="8628" marR="8628" marT="8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Cost/Beneficiary</a:t>
                      </a:r>
                    </a:p>
                  </a:txBody>
                  <a:tcPr marL="8628" marR="8628" marT="86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98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(YTY)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(YTD)</a:t>
                      </a:r>
                    </a:p>
                  </a:txBody>
                  <a:tcPr marL="8628" marR="8628" marT="86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(YTY)</a:t>
                      </a:r>
                    </a:p>
                  </a:txBody>
                  <a:tcPr marL="8628" marR="8628" marT="86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(YTD)</a:t>
                      </a:r>
                    </a:p>
                  </a:txBody>
                  <a:tcPr marL="8628" marR="8628" marT="86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1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Leisa 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156,626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154,427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1,562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1%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1%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66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2,702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7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NGO admin /others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1,367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1,049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4%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5%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5348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37798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1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# Save Kids Life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3980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1470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490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12%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33%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1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Vidya Utkarsh 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49,851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34,927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13,928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28%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40%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657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707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1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Disha 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5,763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3,416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2,237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39%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65%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3855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4,847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1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S.Swacchata 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51,614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38,105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33,290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64%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87%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568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270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1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Swavlamban 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20,532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11,001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9,711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47%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88%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879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802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1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Dhrona 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10,428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6,734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6478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62%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96%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530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205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1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Arogyam 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84,863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43413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42421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50%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98%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211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103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1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S.Paryavaran 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124,885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114,130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163,875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131%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144%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172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7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Vidya Saarthi 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102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15490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8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510011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408672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274048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28" marR="8628" marT="8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29400" y="2286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Beneficiary</a:t>
            </a:r>
            <a:endParaRPr lang="en-US" sz="2400" dirty="0"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1219201"/>
            <a:ext cx="7772400" cy="2123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rade Gothic LT Com Cn" pitchFamily="34" charset="0"/>
              </a:rPr>
              <a:t>LEISA performance very poor: </a:t>
            </a:r>
            <a:r>
              <a:rPr lang="en-US" dirty="0" smtClean="0"/>
              <a:t>Only 1% of the budgeted beneficiaries has been achieved. This is because 1,50,000 beneficiaries targeted to benefit from removal of </a:t>
            </a:r>
            <a:r>
              <a:rPr lang="en-US" i="1" dirty="0" err="1" smtClean="0"/>
              <a:t>prosopis</a:t>
            </a:r>
            <a:r>
              <a:rPr lang="en-US" i="1" dirty="0" smtClean="0"/>
              <a:t> </a:t>
            </a:r>
            <a:r>
              <a:rPr lang="en-US" i="1" dirty="0" err="1" smtClean="0"/>
              <a:t>juliflora</a:t>
            </a:r>
            <a:r>
              <a:rPr lang="en-US" i="1" dirty="0" smtClean="0"/>
              <a:t> </a:t>
            </a:r>
            <a:r>
              <a:rPr lang="en-US" dirty="0" smtClean="0"/>
              <a:t>trees, the project not yet started.</a:t>
            </a:r>
          </a:p>
          <a:p>
            <a:endParaRPr lang="en-US" sz="2000" dirty="0" smtClean="0">
              <a:latin typeface="Trade Gothic LT Com Cn" pitchFamily="34" charset="0"/>
            </a:endParaRPr>
          </a:p>
          <a:p>
            <a:r>
              <a:rPr lang="en-US" sz="2000" dirty="0" smtClean="0">
                <a:latin typeface="Trade Gothic LT Com Cn" pitchFamily="34" charset="0"/>
              </a:rPr>
              <a:t>Most Projects Performing well </a:t>
            </a:r>
            <a:r>
              <a:rPr lang="en-US" sz="2000" dirty="0" smtClean="0"/>
              <a:t>: </a:t>
            </a:r>
            <a:r>
              <a:rPr lang="en-US" dirty="0" smtClean="0"/>
              <a:t>Most of the projects are doing reasonably well in terms of beneficiary reached. </a:t>
            </a:r>
          </a:p>
          <a:p>
            <a:pPr marL="165100" indent="-104775">
              <a:buFont typeface="Wingdings" pitchFamily="2" charset="2"/>
              <a:buChar char="§"/>
            </a:pPr>
            <a:endParaRPr lang="en-US" dirty="0" smtClean="0"/>
          </a:p>
        </p:txBody>
      </p:sp>
      <p:pic>
        <p:nvPicPr>
          <p:cNvPr id="9" name="Picture 8" descr="Desktop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0" y="6558642"/>
            <a:ext cx="762000" cy="29935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1752600"/>
            <a:ext cx="5943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Trade Gothic LT Com Cn" pitchFamily="34" charset="0"/>
              </a:rPr>
              <a:t>Thank You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934670"/>
            <a:ext cx="7772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The MPR Dashboard is available at </a:t>
            </a:r>
          </a:p>
          <a:p>
            <a:r>
              <a:rPr lang="en-US" sz="1050" dirty="0" smtClean="0"/>
              <a:t>https://datastudio.google.com/u/0/org//reporting/0B9KpuN-Luu2gZGd4cWJzV0xjUjQ/page/QM0E</a:t>
            </a:r>
          </a:p>
        </p:txBody>
      </p:sp>
      <p:pic>
        <p:nvPicPr>
          <p:cNvPr id="6" name="Picture 5" descr="Desktop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0" y="6558642"/>
            <a:ext cx="762000" cy="2993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 Same Side Corner Rectangle 60"/>
          <p:cNvSpPr/>
          <p:nvPr/>
        </p:nvSpPr>
        <p:spPr>
          <a:xfrm>
            <a:off x="1600200" y="1846006"/>
            <a:ext cx="1143000" cy="81534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bIns="91440" rtlCol="0" anchor="ctr"/>
          <a:lstStyle/>
          <a:p>
            <a:pPr algn="ctr">
              <a:lnSpc>
                <a:spcPts val="1300"/>
              </a:lnSpc>
            </a:pPr>
            <a:endParaRPr lang="en-US" b="1" dirty="0" smtClean="0">
              <a:solidFill>
                <a:schemeClr val="tx1"/>
              </a:solidFill>
              <a:effectLst>
                <a:outerShdw blurRad="63500" dist="25400" dir="5400000" algn="t" rotWithShape="0">
                  <a:prstClr val="black">
                    <a:alpha val="30000"/>
                  </a:prstClr>
                </a:outerShdw>
              </a:effectLst>
              <a:latin typeface="Trade Gothic LT Com Cn" pitchFamily="34" charset="0"/>
              <a:cs typeface="Arial" pitchFamily="34" charset="0"/>
            </a:endParaRPr>
          </a:p>
          <a:p>
            <a:pPr algn="ctr">
              <a:lnSpc>
                <a:spcPts val="1300"/>
              </a:lnSpc>
            </a:pPr>
            <a:r>
              <a:rPr lang="en-US" b="1" dirty="0" smtClean="0">
                <a:solidFill>
                  <a:schemeClr val="tx1"/>
                </a:solidFill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latin typeface="Trade Gothic LT Com Cn" pitchFamily="34" charset="0"/>
                <a:cs typeface="Arial" pitchFamily="34" charset="0"/>
              </a:rPr>
              <a:t>Planned</a:t>
            </a:r>
          </a:p>
          <a:p>
            <a:pPr algn="ctr">
              <a:lnSpc>
                <a:spcPts val="1300"/>
              </a:lnSpc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cs typeface="Arial" pitchFamily="34" charset="0"/>
              </a:rPr>
              <a:t>till June 2017</a:t>
            </a:r>
          </a:p>
          <a:p>
            <a:pPr algn="ctr">
              <a:lnSpc>
                <a:spcPts val="1300"/>
              </a:lnSpc>
            </a:pPr>
            <a:endParaRPr lang="en-US" b="1" dirty="0" smtClean="0">
              <a:solidFill>
                <a:schemeClr val="tx1"/>
              </a:solidFill>
              <a:effectLst>
                <a:outerShdw blurRad="63500" dist="25400" dir="5400000" algn="t" rotWithShape="0">
                  <a:prstClr val="black">
                    <a:alpha val="30000"/>
                  </a:prstClr>
                </a:outerShdw>
              </a:effectLst>
              <a:latin typeface="Trade Gothic LT Com Cn" pitchFamily="34" charset="0"/>
              <a:cs typeface="Arial" pitchFamily="34" charset="0"/>
            </a:endParaRPr>
          </a:p>
        </p:txBody>
      </p:sp>
      <p:sp>
        <p:nvSpPr>
          <p:cNvPr id="63" name="Round Same Side Corner Rectangle 62"/>
          <p:cNvSpPr/>
          <p:nvPr/>
        </p:nvSpPr>
        <p:spPr>
          <a:xfrm>
            <a:off x="4114801" y="1846006"/>
            <a:ext cx="1142999" cy="81534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bIns="91440" rtlCol="0" anchor="ctr"/>
          <a:lstStyle/>
          <a:p>
            <a:pPr algn="ctr">
              <a:lnSpc>
                <a:spcPts val="1300"/>
              </a:lnSpc>
            </a:pPr>
            <a:r>
              <a:rPr lang="en-US" b="1" dirty="0" smtClean="0">
                <a:solidFill>
                  <a:schemeClr val="tx1"/>
                </a:solidFill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latin typeface="Trade Gothic LT Com Cn" pitchFamily="34" charset="0"/>
                <a:cs typeface="Arial" pitchFamily="34" charset="0"/>
              </a:rPr>
              <a:t>% Achieved</a:t>
            </a:r>
          </a:p>
        </p:txBody>
      </p:sp>
      <p:sp>
        <p:nvSpPr>
          <p:cNvPr id="64" name="Round Same Side Corner Rectangle 63"/>
          <p:cNvSpPr/>
          <p:nvPr/>
        </p:nvSpPr>
        <p:spPr>
          <a:xfrm>
            <a:off x="2895601" y="1846006"/>
            <a:ext cx="1142999" cy="81534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bIns="91440" rtlCol="0" anchor="ctr"/>
          <a:lstStyle/>
          <a:p>
            <a:pPr algn="ctr">
              <a:lnSpc>
                <a:spcPts val="1300"/>
              </a:lnSpc>
            </a:pPr>
            <a:r>
              <a:rPr lang="en-US" b="1" dirty="0" smtClean="0">
                <a:solidFill>
                  <a:schemeClr val="tx1"/>
                </a:solidFill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latin typeface="Trade Gothic LT Com Cn" pitchFamily="34" charset="0"/>
                <a:cs typeface="Arial" pitchFamily="34" charset="0"/>
              </a:rPr>
              <a:t>Achieved</a:t>
            </a:r>
          </a:p>
          <a:p>
            <a:pPr algn="ctr">
              <a:lnSpc>
                <a:spcPts val="1300"/>
              </a:lnSpc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latin typeface="+mj-lt"/>
                <a:cs typeface="Arial" pitchFamily="34" charset="0"/>
              </a:rPr>
              <a:t>till June 2017</a:t>
            </a:r>
          </a:p>
        </p:txBody>
      </p:sp>
      <p:sp>
        <p:nvSpPr>
          <p:cNvPr id="74" name="Rectangle 73"/>
          <p:cNvSpPr/>
          <p:nvPr/>
        </p:nvSpPr>
        <p:spPr>
          <a:xfrm>
            <a:off x="0" y="2743200"/>
            <a:ext cx="1600200" cy="533400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bIns="45720" rtlCol="0" anchor="ctr"/>
          <a:lstStyle/>
          <a:p>
            <a:pPr algn="ctr">
              <a:lnSpc>
                <a:spcPts val="1300"/>
              </a:lnSpc>
              <a:defRPr/>
            </a:pPr>
            <a:r>
              <a:rPr lang="en-US" sz="2000" b="1" dirty="0"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latin typeface="Trade Gothic LT Com Cn" pitchFamily="34" charset="0"/>
                <a:cs typeface="Arial" pitchFamily="34" charset="0"/>
              </a:rPr>
              <a:t>Budget </a:t>
            </a:r>
            <a:endParaRPr lang="en-US" sz="2000" b="1" dirty="0" smtClean="0">
              <a:effectLst>
                <a:outerShdw blurRad="63500" dist="25400" dir="5400000" algn="t" rotWithShape="0">
                  <a:prstClr val="black">
                    <a:alpha val="30000"/>
                  </a:prstClr>
                </a:outerShdw>
              </a:effectLst>
              <a:latin typeface="Trade Gothic LT Com Cn" pitchFamily="34" charset="0"/>
              <a:cs typeface="Arial" pitchFamily="34" charset="0"/>
            </a:endParaRPr>
          </a:p>
          <a:p>
            <a:pPr algn="ctr">
              <a:lnSpc>
                <a:spcPts val="1300"/>
              </a:lnSpc>
              <a:defRPr/>
            </a:pPr>
            <a:r>
              <a:rPr lang="en-US" sz="1400" b="1" dirty="0" smtClean="0"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latin typeface="Trade Gothic LT Com Cn" pitchFamily="34" charset="0"/>
                <a:cs typeface="Arial" pitchFamily="34" charset="0"/>
              </a:rPr>
              <a:t>(₹</a:t>
            </a:r>
            <a:r>
              <a:rPr lang="en-US" sz="1400" b="1" dirty="0" err="1" smtClean="0"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latin typeface="Trade Gothic LT Com Cn" pitchFamily="34" charset="0"/>
                <a:cs typeface="Arial" pitchFamily="34" charset="0"/>
              </a:rPr>
              <a:t>crore</a:t>
            </a:r>
            <a:r>
              <a:rPr lang="en-US" sz="1400" b="1" dirty="0" smtClean="0"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latin typeface="+mj-lt"/>
                <a:cs typeface="Arial" pitchFamily="34" charset="0"/>
              </a:rPr>
              <a:t>)</a:t>
            </a:r>
            <a:endParaRPr lang="en-US" sz="1400" b="1" dirty="0">
              <a:effectLst>
                <a:outerShdw blurRad="63500" dist="25400" dir="5400000" algn="t" rotWithShape="0">
                  <a:prstClr val="black">
                    <a:alpha val="30000"/>
                  </a:prst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0" y="3352800"/>
            <a:ext cx="1600200" cy="533400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bIns="45720" rtlCol="0" anchor="ctr"/>
          <a:lstStyle/>
          <a:p>
            <a:pPr algn="ctr">
              <a:lnSpc>
                <a:spcPts val="1300"/>
              </a:lnSpc>
              <a:defRPr/>
            </a:pPr>
            <a:r>
              <a:rPr lang="en-US" sz="2000" b="1" dirty="0" smtClean="0"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latin typeface="Trade Gothic LT Com Cn" pitchFamily="34" charset="0"/>
                <a:cs typeface="Arial" pitchFamily="34" charset="0"/>
              </a:rPr>
              <a:t>Leverage</a:t>
            </a:r>
          </a:p>
          <a:p>
            <a:pPr algn="ctr">
              <a:lnSpc>
                <a:spcPts val="1300"/>
              </a:lnSpc>
              <a:defRPr/>
            </a:pPr>
            <a:r>
              <a:rPr lang="en-US" sz="2000" b="1" dirty="0" smtClean="0"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latin typeface="+mj-lt"/>
                <a:cs typeface="Arial" pitchFamily="34" charset="0"/>
              </a:rPr>
              <a:t> </a:t>
            </a:r>
            <a:r>
              <a:rPr lang="en-US" sz="1400" b="1" dirty="0" smtClean="0"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latin typeface="+mj-lt"/>
                <a:cs typeface="Arial" pitchFamily="34" charset="0"/>
              </a:rPr>
              <a:t>(₹ </a:t>
            </a:r>
            <a:r>
              <a:rPr lang="en-US" sz="1400" b="1" dirty="0" err="1" smtClean="0"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latin typeface="+mj-lt"/>
                <a:cs typeface="Arial" pitchFamily="34" charset="0"/>
              </a:rPr>
              <a:t>crore</a:t>
            </a:r>
            <a:r>
              <a:rPr lang="en-US" sz="1400" b="1" dirty="0" smtClean="0"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latin typeface="+mj-lt"/>
                <a:cs typeface="Arial" pitchFamily="34" charset="0"/>
              </a:rPr>
              <a:t>)</a:t>
            </a:r>
            <a:endParaRPr lang="en-US" sz="1400" b="1" dirty="0">
              <a:effectLst>
                <a:outerShdw blurRad="63500" dist="25400" dir="5400000" algn="t" rotWithShape="0">
                  <a:prstClr val="black">
                    <a:alpha val="30000"/>
                  </a:prst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0" y="3962400"/>
            <a:ext cx="1600200" cy="533400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bIns="45720" rtlCol="0" anchor="ctr"/>
          <a:lstStyle/>
          <a:p>
            <a:pPr algn="ctr">
              <a:lnSpc>
                <a:spcPts val="1300"/>
              </a:lnSpc>
              <a:defRPr/>
            </a:pPr>
            <a:r>
              <a:rPr lang="en-US" sz="2000" b="1" dirty="0" smtClean="0"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latin typeface="Trade Gothic LT Com Cn" pitchFamily="34" charset="0"/>
                <a:cs typeface="Arial" pitchFamily="34" charset="0"/>
              </a:rPr>
              <a:t>Beneficiaries</a:t>
            </a:r>
          </a:p>
          <a:p>
            <a:pPr algn="ctr">
              <a:lnSpc>
                <a:spcPts val="1300"/>
              </a:lnSpc>
              <a:defRPr/>
            </a:pPr>
            <a:r>
              <a:rPr lang="en-US" sz="1400" b="1" dirty="0" smtClean="0"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latin typeface="+mj-lt"/>
                <a:cs typeface="Arial" pitchFamily="34" charset="0"/>
              </a:rPr>
              <a:t>( nos.)</a:t>
            </a:r>
            <a:endParaRPr lang="en-US" sz="1400" b="1" dirty="0">
              <a:effectLst>
                <a:outerShdw blurRad="63500" dist="25400" dir="5400000" algn="t" rotWithShape="0">
                  <a:prstClr val="black">
                    <a:alpha val="30000"/>
                  </a:prst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0" y="4572000"/>
            <a:ext cx="1600200" cy="533400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bIns="45720" rtlCol="0" anchor="ctr"/>
          <a:lstStyle/>
          <a:p>
            <a:pPr algn="ctr">
              <a:lnSpc>
                <a:spcPts val="1300"/>
              </a:lnSpc>
              <a:defRPr/>
            </a:pPr>
            <a:r>
              <a:rPr lang="en-US" sz="2000" b="1" dirty="0"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latin typeface="Trade Gothic LT Com Cn" pitchFamily="34" charset="0"/>
                <a:cs typeface="Arial" pitchFamily="34" charset="0"/>
              </a:rPr>
              <a:t>Leverage Ratio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0" y="5181600"/>
            <a:ext cx="1600200" cy="533400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bIns="45720" rtlCol="0" anchor="ctr"/>
          <a:lstStyle/>
          <a:p>
            <a:pPr algn="ctr">
              <a:lnSpc>
                <a:spcPts val="1500"/>
              </a:lnSpc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sz="2000" b="1" dirty="0"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latin typeface="Trade Gothic LT Com Cn" pitchFamily="34" charset="0"/>
                <a:cs typeface="Arial" pitchFamily="34" charset="0"/>
              </a:rPr>
              <a:t>Cost</a:t>
            </a:r>
            <a:r>
              <a:rPr lang="en-US" sz="2000" b="1" dirty="0" smtClean="0"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latin typeface="Trade Gothic LT Com Cn" pitchFamily="34" charset="0"/>
                <a:cs typeface="Arial" pitchFamily="34" charset="0"/>
              </a:rPr>
              <a:t>/  Beneficiary</a:t>
            </a:r>
            <a:endParaRPr lang="en-US" sz="2000" b="1" dirty="0">
              <a:effectLst>
                <a:outerShdw blurRad="63500" dist="25400" dir="5400000" algn="t" rotWithShape="0">
                  <a:prstClr val="black">
                    <a:alpha val="30000"/>
                  </a:prstClr>
                </a:outerShdw>
              </a:effectLst>
              <a:latin typeface="Trade Gothic LT Com Cn" pitchFamily="34" charset="0"/>
              <a:cs typeface="Arial" pitchFamily="34" charset="0"/>
            </a:endParaRPr>
          </a:p>
        </p:txBody>
      </p:sp>
      <p:sp>
        <p:nvSpPr>
          <p:cNvPr id="115" name="Round Same Side Corner Rectangle 114"/>
          <p:cNvSpPr/>
          <p:nvPr/>
        </p:nvSpPr>
        <p:spPr>
          <a:xfrm>
            <a:off x="5486400" y="1851660"/>
            <a:ext cx="1142508" cy="81534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bIns="91440" rtlCol="0" anchor="ctr"/>
          <a:lstStyle/>
          <a:p>
            <a:pPr algn="ctr">
              <a:lnSpc>
                <a:spcPts val="1300"/>
              </a:lnSpc>
            </a:pPr>
            <a:r>
              <a:rPr lang="en-US" b="1" dirty="0" smtClean="0">
                <a:solidFill>
                  <a:schemeClr val="tx1"/>
                </a:solidFill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latin typeface="Trade Gothic LT Com Cn" pitchFamily="34" charset="0"/>
                <a:cs typeface="Arial" pitchFamily="34" charset="0"/>
              </a:rPr>
              <a:t>Planned</a:t>
            </a:r>
          </a:p>
          <a:p>
            <a:pPr algn="ctr">
              <a:lnSpc>
                <a:spcPts val="1300"/>
              </a:lnSpc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cs typeface="Arial" pitchFamily="34" charset="0"/>
              </a:rPr>
              <a:t>Jan-Dec 2017</a:t>
            </a:r>
            <a:endParaRPr lang="en-US" sz="1200" b="1" dirty="0" smtClean="0">
              <a:solidFill>
                <a:schemeClr val="tx1"/>
              </a:solidFill>
              <a:effectLst>
                <a:outerShdw blurRad="63500" dist="25400" dir="5400000" algn="t" rotWithShape="0">
                  <a:prstClr val="black">
                    <a:alpha val="30000"/>
                  </a:prst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116" name="Round Same Side Corner Rectangle 115"/>
          <p:cNvSpPr/>
          <p:nvPr/>
        </p:nvSpPr>
        <p:spPr>
          <a:xfrm>
            <a:off x="7925017" y="1851660"/>
            <a:ext cx="1142783" cy="81534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bIns="91440" rtlCol="0" anchor="ctr"/>
          <a:lstStyle/>
          <a:p>
            <a:pPr algn="ctr">
              <a:lnSpc>
                <a:spcPts val="1300"/>
              </a:lnSpc>
            </a:pPr>
            <a:r>
              <a:rPr lang="en-US" b="1" dirty="0" smtClean="0">
                <a:solidFill>
                  <a:schemeClr val="tx1"/>
                </a:solidFill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latin typeface="Trade Gothic LT Com Cn" pitchFamily="34" charset="0"/>
                <a:cs typeface="Arial" pitchFamily="34" charset="0"/>
              </a:rPr>
              <a:t>% Achieved</a:t>
            </a:r>
          </a:p>
        </p:txBody>
      </p:sp>
      <p:sp>
        <p:nvSpPr>
          <p:cNvPr id="117" name="Round Same Side Corner Rectangle 116"/>
          <p:cNvSpPr/>
          <p:nvPr/>
        </p:nvSpPr>
        <p:spPr>
          <a:xfrm>
            <a:off x="6697566" y="1851660"/>
            <a:ext cx="1151034" cy="81534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bIns="91440" rtlCol="0" anchor="ctr"/>
          <a:lstStyle/>
          <a:p>
            <a:pPr algn="ctr">
              <a:lnSpc>
                <a:spcPts val="1300"/>
              </a:lnSpc>
            </a:pPr>
            <a:r>
              <a:rPr lang="en-US" b="1" dirty="0" smtClean="0">
                <a:solidFill>
                  <a:schemeClr val="tx1"/>
                </a:solidFill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latin typeface="Trade Gothic LT Com Cn" pitchFamily="34" charset="0"/>
                <a:cs typeface="Arial" pitchFamily="34" charset="0"/>
              </a:rPr>
              <a:t>Achieved</a:t>
            </a:r>
          </a:p>
          <a:p>
            <a:pPr algn="ctr">
              <a:lnSpc>
                <a:spcPts val="1300"/>
              </a:lnSpc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cs typeface="Arial" pitchFamily="34" charset="0"/>
              </a:rPr>
              <a:t>till June 2017</a:t>
            </a:r>
            <a:endParaRPr lang="en-US" sz="1200" b="1" dirty="0" smtClean="0">
              <a:solidFill>
                <a:schemeClr val="tx1"/>
              </a:solidFill>
              <a:effectLst>
                <a:outerShdw blurRad="63500" dist="25400" dir="5400000" algn="t" rotWithShape="0">
                  <a:prstClr val="black">
                    <a:alpha val="30000"/>
                  </a:prstClr>
                </a:outerShdw>
              </a:effectLst>
              <a:latin typeface="+mj-lt"/>
              <a:cs typeface="Arial" pitchFamily="34" charset="0"/>
            </a:endParaRPr>
          </a:p>
        </p:txBody>
      </p:sp>
      <p:pic>
        <p:nvPicPr>
          <p:cNvPr id="160" name="Picture 159" descr="Acc Cem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6200"/>
            <a:ext cx="1600200" cy="762000"/>
          </a:xfrm>
          <a:prstGeom prst="rect">
            <a:avLst/>
          </a:prstGeom>
        </p:spPr>
      </p:pic>
      <p:sp>
        <p:nvSpPr>
          <p:cNvPr id="168" name="Rounded Rectangle 167"/>
          <p:cNvSpPr/>
          <p:nvPr/>
        </p:nvSpPr>
        <p:spPr>
          <a:xfrm>
            <a:off x="2895600" y="2743200"/>
            <a:ext cx="1066800" cy="533400"/>
          </a:xfrm>
          <a:prstGeom prst="roundRect">
            <a:avLst/>
          </a:prstGeom>
          <a:solidFill>
            <a:srgbClr val="EFF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rade Gothic LT Com Cn" pitchFamily="34" charset="0"/>
              </a:rPr>
              <a:t>5.74</a:t>
            </a:r>
            <a:endParaRPr lang="en-US" sz="2800" b="1" dirty="0">
              <a:solidFill>
                <a:schemeClr val="tx1"/>
              </a:solidFill>
              <a:latin typeface="Trade Gothic LT Com Cn" pitchFamily="34" charset="0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2895600" y="3352800"/>
            <a:ext cx="1066800" cy="533400"/>
          </a:xfrm>
          <a:prstGeom prst="roundRect">
            <a:avLst/>
          </a:prstGeom>
          <a:solidFill>
            <a:srgbClr val="EFF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rade Gothic LT Com Cn" pitchFamily="34" charset="0"/>
              </a:rPr>
              <a:t>2.82</a:t>
            </a:r>
            <a:endParaRPr lang="en-US" sz="2800" b="1" dirty="0">
              <a:solidFill>
                <a:schemeClr val="tx1"/>
              </a:solidFill>
              <a:latin typeface="Trade Gothic LT Com Cn" pitchFamily="34" charset="0"/>
            </a:endParaRPr>
          </a:p>
        </p:txBody>
      </p:sp>
      <p:sp>
        <p:nvSpPr>
          <p:cNvPr id="170" name="Rounded Rectangle 169"/>
          <p:cNvSpPr/>
          <p:nvPr/>
        </p:nvSpPr>
        <p:spPr>
          <a:xfrm>
            <a:off x="2895600" y="3962400"/>
            <a:ext cx="1066800" cy="533400"/>
          </a:xfrm>
          <a:prstGeom prst="roundRect">
            <a:avLst/>
          </a:prstGeom>
          <a:solidFill>
            <a:srgbClr val="EFF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rade Gothic LT Com Cn" pitchFamily="34" charset="0"/>
              </a:rPr>
              <a:t>2,74,021</a:t>
            </a:r>
            <a:endParaRPr lang="en-US" sz="2000" b="1" dirty="0">
              <a:solidFill>
                <a:schemeClr val="tx1"/>
              </a:solidFill>
              <a:latin typeface="Trade Gothic LT Com Cn" pitchFamily="34" charset="0"/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2895600" y="4572000"/>
            <a:ext cx="1066800" cy="533400"/>
          </a:xfrm>
          <a:prstGeom prst="roundRect">
            <a:avLst/>
          </a:prstGeom>
          <a:solidFill>
            <a:srgbClr val="EFF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rade Gothic LT Com Cn" pitchFamily="34" charset="0"/>
              </a:rPr>
              <a:t>49%</a:t>
            </a:r>
            <a:endParaRPr lang="en-US" sz="2800" b="1" dirty="0">
              <a:solidFill>
                <a:schemeClr val="tx1"/>
              </a:solidFill>
              <a:latin typeface="Trade Gothic LT Com Cn" pitchFamily="34" charset="0"/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2895600" y="5181600"/>
            <a:ext cx="1066800" cy="533400"/>
          </a:xfrm>
          <a:prstGeom prst="roundRect">
            <a:avLst/>
          </a:prstGeom>
          <a:solidFill>
            <a:srgbClr val="EFF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rade Gothic LT Com Cn" pitchFamily="34" charset="0"/>
              </a:rPr>
              <a:t>209</a:t>
            </a:r>
            <a:endParaRPr lang="en-US" sz="2800" b="1" dirty="0">
              <a:solidFill>
                <a:schemeClr val="tx1"/>
              </a:solidFill>
              <a:latin typeface="Trade Gothic LT Com Cn" pitchFamily="34" charset="0"/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1676400" y="2743200"/>
            <a:ext cx="1066800" cy="533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rade Gothic LT Com Cn" pitchFamily="34" charset="0"/>
              </a:rPr>
              <a:t>9.32</a:t>
            </a:r>
            <a:endParaRPr lang="en-US" sz="2800" b="1" dirty="0">
              <a:solidFill>
                <a:schemeClr val="tx1"/>
              </a:solidFill>
              <a:latin typeface="Trade Gothic LT Com Cn" pitchFamily="34" charset="0"/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1676400" y="3352800"/>
            <a:ext cx="1066800" cy="533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rade Gothic LT Com Cn" pitchFamily="34" charset="0"/>
              </a:rPr>
              <a:t>7.38</a:t>
            </a:r>
            <a:endParaRPr lang="en-US" sz="2800" b="1" dirty="0">
              <a:solidFill>
                <a:schemeClr val="tx1"/>
              </a:solidFill>
              <a:latin typeface="Trade Gothic LT Com Cn" pitchFamily="34" charset="0"/>
            </a:endParaRPr>
          </a:p>
        </p:txBody>
      </p:sp>
      <p:sp>
        <p:nvSpPr>
          <p:cNvPr id="180" name="Rounded Rectangle 179"/>
          <p:cNvSpPr/>
          <p:nvPr/>
        </p:nvSpPr>
        <p:spPr>
          <a:xfrm>
            <a:off x="1676400" y="3962400"/>
            <a:ext cx="1066800" cy="533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rade Gothic LT Com Cn" pitchFamily="34" charset="0"/>
              </a:rPr>
              <a:t>4,08,672</a:t>
            </a:r>
          </a:p>
        </p:txBody>
      </p:sp>
      <p:sp>
        <p:nvSpPr>
          <p:cNvPr id="181" name="Rounded Rectangle 180"/>
          <p:cNvSpPr/>
          <p:nvPr/>
        </p:nvSpPr>
        <p:spPr>
          <a:xfrm>
            <a:off x="1676400" y="4572000"/>
            <a:ext cx="1066800" cy="533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rade Gothic LT Com Cn" pitchFamily="34" charset="0"/>
              </a:rPr>
              <a:t>79%</a:t>
            </a:r>
            <a:endParaRPr lang="en-US" sz="2800" b="1" dirty="0">
              <a:solidFill>
                <a:schemeClr val="tx1"/>
              </a:solidFill>
              <a:latin typeface="Trade Gothic LT Com Cn" pitchFamily="34" charset="0"/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1676400" y="5181600"/>
            <a:ext cx="1066800" cy="533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rade Gothic LT Com Cn" pitchFamily="34" charset="0"/>
              </a:rPr>
              <a:t>228</a:t>
            </a:r>
            <a:endParaRPr lang="en-US" sz="2800" b="1" dirty="0">
              <a:solidFill>
                <a:schemeClr val="tx1"/>
              </a:solidFill>
              <a:latin typeface="Trade Gothic LT Com Cn" pitchFamily="34" charset="0"/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4114800" y="2743200"/>
            <a:ext cx="1066800" cy="533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rade Gothic LT Com Cn" pitchFamily="34" charset="0"/>
              </a:rPr>
              <a:t>62%</a:t>
            </a:r>
            <a:endParaRPr lang="en-US" sz="2800" b="1" dirty="0">
              <a:solidFill>
                <a:schemeClr val="tx1"/>
              </a:solidFill>
              <a:latin typeface="Trade Gothic LT Com Cn" pitchFamily="34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4114800" y="3352800"/>
            <a:ext cx="1066800" cy="533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rade Gothic LT Com Cn" pitchFamily="34" charset="0"/>
              </a:rPr>
              <a:t>38%</a:t>
            </a:r>
            <a:endParaRPr lang="en-US" sz="2800" b="1" dirty="0">
              <a:solidFill>
                <a:schemeClr val="tx1"/>
              </a:solidFill>
              <a:latin typeface="Trade Gothic LT Com Cn" pitchFamily="34" charset="0"/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4114800" y="3962400"/>
            <a:ext cx="1066800" cy="533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rade Gothic LT Com Cn" pitchFamily="34" charset="0"/>
              </a:rPr>
              <a:t>67%</a:t>
            </a:r>
            <a:endParaRPr lang="en-US" sz="2800" b="1" dirty="0">
              <a:solidFill>
                <a:schemeClr val="tx1"/>
              </a:solidFill>
              <a:latin typeface="Trade Gothic LT Com Cn" pitchFamily="34" charset="0"/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1752600" y="1066800"/>
            <a:ext cx="3429000" cy="6858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Trade Gothic LT Com Cn" pitchFamily="34" charset="0"/>
              </a:rPr>
              <a:t>ACC YTD [Jan – June 2017]</a:t>
            </a:r>
            <a:endParaRPr lang="en-US" sz="2000" b="1" dirty="0">
              <a:solidFill>
                <a:schemeClr val="bg1"/>
              </a:solidFill>
              <a:latin typeface="Trade Gothic LT Com Cn" pitchFamily="34" charset="0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5638800" y="1066800"/>
            <a:ext cx="3429000" cy="6858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Trade Gothic LT Com Cn" pitchFamily="34" charset="0"/>
              </a:rPr>
              <a:t>ACC YTY [Jan – Dec 2017]</a:t>
            </a:r>
            <a:endParaRPr lang="en-US" sz="2000" b="1" dirty="0">
              <a:solidFill>
                <a:schemeClr val="bg1"/>
              </a:solidFill>
              <a:latin typeface="Trade Gothic LT Com Cn" pitchFamily="34" charset="0"/>
            </a:endParaRPr>
          </a:p>
        </p:txBody>
      </p:sp>
      <p:cxnSp>
        <p:nvCxnSpPr>
          <p:cNvPr id="191" name="Straight Connector 190"/>
          <p:cNvCxnSpPr/>
          <p:nvPr/>
        </p:nvCxnSpPr>
        <p:spPr>
          <a:xfrm rot="5400000">
            <a:off x="3086100" y="3390106"/>
            <a:ext cx="4648200" cy="1588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ounded Rectangle 192"/>
          <p:cNvSpPr/>
          <p:nvPr/>
        </p:nvSpPr>
        <p:spPr>
          <a:xfrm>
            <a:off x="6781800" y="2743200"/>
            <a:ext cx="1066800" cy="533400"/>
          </a:xfrm>
          <a:prstGeom prst="roundRect">
            <a:avLst/>
          </a:prstGeom>
          <a:solidFill>
            <a:srgbClr val="EFF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rade Gothic LT Com Cn" pitchFamily="34" charset="0"/>
              </a:rPr>
              <a:t>5.74</a:t>
            </a:r>
            <a:endParaRPr lang="en-US" sz="2800" b="1" dirty="0">
              <a:solidFill>
                <a:schemeClr val="tx1"/>
              </a:solidFill>
              <a:latin typeface="Trade Gothic LT Com Cn" pitchFamily="34" charset="0"/>
            </a:endParaRPr>
          </a:p>
        </p:txBody>
      </p:sp>
      <p:sp>
        <p:nvSpPr>
          <p:cNvPr id="194" name="Rounded Rectangle 193"/>
          <p:cNvSpPr/>
          <p:nvPr/>
        </p:nvSpPr>
        <p:spPr>
          <a:xfrm>
            <a:off x="6781800" y="3352800"/>
            <a:ext cx="1066800" cy="533400"/>
          </a:xfrm>
          <a:prstGeom prst="roundRect">
            <a:avLst/>
          </a:prstGeom>
          <a:solidFill>
            <a:srgbClr val="EFF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rade Gothic LT Com Cn" pitchFamily="34" charset="0"/>
              </a:rPr>
              <a:t>2.82</a:t>
            </a:r>
            <a:endParaRPr lang="en-US" sz="2800" b="1" dirty="0">
              <a:solidFill>
                <a:schemeClr val="tx1"/>
              </a:solidFill>
              <a:latin typeface="Trade Gothic LT Com Cn" pitchFamily="34" charset="0"/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6781800" y="3962400"/>
            <a:ext cx="1066800" cy="533400"/>
          </a:xfrm>
          <a:prstGeom prst="roundRect">
            <a:avLst/>
          </a:prstGeom>
          <a:solidFill>
            <a:srgbClr val="EFF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rade Gothic LT Com Cn" pitchFamily="34" charset="0"/>
              </a:rPr>
              <a:t>2,74,021</a:t>
            </a:r>
          </a:p>
        </p:txBody>
      </p:sp>
      <p:sp>
        <p:nvSpPr>
          <p:cNvPr id="196" name="Rounded Rectangle 195"/>
          <p:cNvSpPr/>
          <p:nvPr/>
        </p:nvSpPr>
        <p:spPr>
          <a:xfrm>
            <a:off x="6781800" y="4572000"/>
            <a:ext cx="1066800" cy="533400"/>
          </a:xfrm>
          <a:prstGeom prst="roundRect">
            <a:avLst/>
          </a:prstGeom>
          <a:solidFill>
            <a:srgbClr val="EFF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rade Gothic LT Com Cn" pitchFamily="34" charset="0"/>
              </a:rPr>
              <a:t>49%</a:t>
            </a:r>
            <a:endParaRPr lang="en-US" sz="2800" b="1" dirty="0">
              <a:solidFill>
                <a:schemeClr val="tx1"/>
              </a:solidFill>
              <a:latin typeface="Trade Gothic LT Com Cn" pitchFamily="34" charset="0"/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6781800" y="5181600"/>
            <a:ext cx="1066800" cy="533400"/>
          </a:xfrm>
          <a:prstGeom prst="roundRect">
            <a:avLst/>
          </a:prstGeom>
          <a:solidFill>
            <a:srgbClr val="EFF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rade Gothic LT Com Cn" pitchFamily="34" charset="0"/>
              </a:rPr>
              <a:t>209</a:t>
            </a:r>
            <a:endParaRPr lang="en-US" sz="2800" b="1" dirty="0">
              <a:solidFill>
                <a:schemeClr val="tx1"/>
              </a:solidFill>
              <a:latin typeface="Trade Gothic LT Com Cn" pitchFamily="34" charset="0"/>
            </a:endParaRPr>
          </a:p>
        </p:txBody>
      </p:sp>
      <p:sp>
        <p:nvSpPr>
          <p:cNvPr id="198" name="Rounded Rectangle 197"/>
          <p:cNvSpPr/>
          <p:nvPr/>
        </p:nvSpPr>
        <p:spPr>
          <a:xfrm>
            <a:off x="5562600" y="2743200"/>
            <a:ext cx="1066800" cy="533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rade Gothic LT Com Cn" pitchFamily="34" charset="0"/>
              </a:rPr>
              <a:t>16.69</a:t>
            </a:r>
            <a:endParaRPr lang="en-US" sz="2000" b="1" dirty="0">
              <a:solidFill>
                <a:schemeClr val="tx1"/>
              </a:solidFill>
              <a:latin typeface="Trade Gothic LT Com Cn" pitchFamily="34" charset="0"/>
            </a:endParaRPr>
          </a:p>
        </p:txBody>
      </p:sp>
      <p:sp>
        <p:nvSpPr>
          <p:cNvPr id="199" name="Rounded Rectangle 198"/>
          <p:cNvSpPr/>
          <p:nvPr/>
        </p:nvSpPr>
        <p:spPr>
          <a:xfrm>
            <a:off x="5562600" y="3352800"/>
            <a:ext cx="1066800" cy="533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rade Gothic LT Com Cn" pitchFamily="34" charset="0"/>
              </a:rPr>
              <a:t>14.84</a:t>
            </a:r>
            <a:endParaRPr lang="en-US" sz="2800" b="1" dirty="0">
              <a:solidFill>
                <a:schemeClr val="tx1"/>
              </a:solidFill>
              <a:latin typeface="Trade Gothic LT Com Cn" pitchFamily="34" charset="0"/>
            </a:endParaRPr>
          </a:p>
        </p:txBody>
      </p:sp>
      <p:sp>
        <p:nvSpPr>
          <p:cNvPr id="200" name="Rounded Rectangle 199"/>
          <p:cNvSpPr/>
          <p:nvPr/>
        </p:nvSpPr>
        <p:spPr>
          <a:xfrm>
            <a:off x="5562600" y="3962400"/>
            <a:ext cx="1066800" cy="533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rade Gothic LT Com Cn" pitchFamily="34" charset="0"/>
              </a:rPr>
              <a:t>5,10,011</a:t>
            </a:r>
          </a:p>
        </p:txBody>
      </p:sp>
      <p:sp>
        <p:nvSpPr>
          <p:cNvPr id="201" name="Rounded Rectangle 200"/>
          <p:cNvSpPr/>
          <p:nvPr/>
        </p:nvSpPr>
        <p:spPr>
          <a:xfrm>
            <a:off x="5562600" y="4572000"/>
            <a:ext cx="1066800" cy="533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rade Gothic LT Com Cn" pitchFamily="34" charset="0"/>
              </a:rPr>
              <a:t>89%</a:t>
            </a:r>
            <a:endParaRPr lang="en-US" sz="2800" b="1" dirty="0">
              <a:solidFill>
                <a:schemeClr val="tx1"/>
              </a:solidFill>
              <a:latin typeface="Trade Gothic LT Com Cn" pitchFamily="34" charset="0"/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5562600" y="5181600"/>
            <a:ext cx="1066800" cy="533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rade Gothic LT Com Cn" pitchFamily="34" charset="0"/>
              </a:rPr>
              <a:t>327</a:t>
            </a:r>
            <a:endParaRPr lang="en-US" sz="2800" b="1" dirty="0">
              <a:solidFill>
                <a:schemeClr val="tx1"/>
              </a:solidFill>
              <a:latin typeface="Trade Gothic LT Com Cn" pitchFamily="34" charset="0"/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8001000" y="2743200"/>
            <a:ext cx="1066800" cy="533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rade Gothic LT Com Cn" pitchFamily="34" charset="0"/>
              </a:rPr>
              <a:t>34%</a:t>
            </a:r>
            <a:endParaRPr lang="en-US" sz="2800" b="1" dirty="0">
              <a:solidFill>
                <a:schemeClr val="tx1"/>
              </a:solidFill>
              <a:latin typeface="Trade Gothic LT Com Cn" pitchFamily="34" charset="0"/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8001000" y="3352800"/>
            <a:ext cx="1066800" cy="533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rade Gothic LT Com Cn" pitchFamily="34" charset="0"/>
              </a:rPr>
              <a:t>19%</a:t>
            </a:r>
            <a:endParaRPr lang="en-US" sz="2800" b="1" dirty="0">
              <a:solidFill>
                <a:schemeClr val="tx1"/>
              </a:solidFill>
              <a:latin typeface="Trade Gothic LT Com Cn" pitchFamily="34" charset="0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8001000" y="3962400"/>
            <a:ext cx="1066800" cy="533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rade Gothic LT Com Cn" pitchFamily="34" charset="0"/>
              </a:rPr>
              <a:t>54%</a:t>
            </a:r>
            <a:endParaRPr lang="en-US" sz="2800" b="1" dirty="0">
              <a:solidFill>
                <a:schemeClr val="tx1"/>
              </a:solidFill>
              <a:latin typeface="Trade Gothic LT Com Cn" pitchFamily="34" charset="0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0" y="6400800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ACC Plant </a:t>
            </a:r>
            <a:r>
              <a:rPr lang="en-US" sz="1400" smtClean="0"/>
              <a:t>MPR </a:t>
            </a:r>
            <a:r>
              <a:rPr lang="en-US" sz="1400" smtClean="0"/>
              <a:t>June</a:t>
            </a:r>
            <a:r>
              <a:rPr lang="en-US" sz="1400" smtClean="0"/>
              <a:t>, </a:t>
            </a:r>
            <a:r>
              <a:rPr lang="en-US" sz="1400" dirty="0" smtClean="0"/>
              <a:t>2017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6400800" y="2286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Key Indicators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2971800" y="533400"/>
            <a:ext cx="35052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0" y="58674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(*) Note</a:t>
            </a:r>
            <a:r>
              <a:rPr lang="en-US" sz="1200" dirty="0" smtClean="0"/>
              <a:t>: YTY Planned data (for Jan-Dec) taken from MPR except for Jamul for which no planned data is available in MPR, ACC Business plan figures sued. There is also a mismatch between the MPR Plan data and the ACC Business Plan figures  and needs to be reconciled. </a:t>
            </a:r>
            <a:endParaRPr lang="en-US" sz="1200" dirty="0"/>
          </a:p>
        </p:txBody>
      </p:sp>
      <p:pic>
        <p:nvPicPr>
          <p:cNvPr id="50" name="Picture 49" descr="Desktop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0" y="6558642"/>
            <a:ext cx="762000" cy="2993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29200" y="22860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What is the Big Picture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895600" y="533400"/>
            <a:ext cx="22098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8200" y="762000"/>
            <a:ext cx="7924800" cy="2123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de Gothic LT Com Cn" pitchFamily="34" charset="0"/>
              </a:rPr>
              <a:t>Planned figures not met</a:t>
            </a:r>
            <a:r>
              <a:rPr lang="en-US" sz="2000" dirty="0" smtClean="0"/>
              <a:t>: </a:t>
            </a:r>
            <a:r>
              <a:rPr lang="en-US" b="1" dirty="0" smtClean="0">
                <a:solidFill>
                  <a:srgbClr val="FF0000"/>
                </a:solidFill>
              </a:rPr>
              <a:t>62%</a:t>
            </a:r>
            <a:r>
              <a:rPr lang="en-US" dirty="0" smtClean="0"/>
              <a:t> of the </a:t>
            </a:r>
            <a:r>
              <a:rPr lang="en-US" b="1" dirty="0" smtClean="0"/>
              <a:t>Planned Spend targets </a:t>
            </a:r>
            <a:r>
              <a:rPr lang="en-US" dirty="0" smtClean="0"/>
              <a:t>till June 2017 has been met. Shortfall of Expenditure by </a:t>
            </a:r>
            <a:r>
              <a:rPr lang="en-US" b="1" dirty="0" smtClean="0">
                <a:solidFill>
                  <a:srgbClr val="FF0000"/>
                </a:solidFill>
              </a:rPr>
              <a:t>Rs. 3.58 </a:t>
            </a:r>
            <a:r>
              <a:rPr lang="en-US" b="1" dirty="0" err="1" smtClean="0">
                <a:solidFill>
                  <a:srgbClr val="FF0000"/>
                </a:solidFill>
              </a:rPr>
              <a:t>crore</a:t>
            </a:r>
            <a:r>
              <a:rPr lang="en-US" b="1" dirty="0" smtClean="0">
                <a:solidFill>
                  <a:srgbClr val="FF0000"/>
                </a:solidFill>
              </a:rPr>
              <a:t>(YTD). </a:t>
            </a:r>
          </a:p>
          <a:p>
            <a:r>
              <a:rPr lang="en-US" dirty="0" smtClean="0">
                <a:latin typeface="Trade Gothic LT Com Cn" pitchFamily="34" charset="0"/>
              </a:rPr>
              <a:t>High Pressure to Spend in 3rd &amp;4th quarter</a:t>
            </a:r>
            <a:r>
              <a:rPr lang="en-US" dirty="0" smtClean="0"/>
              <a:t>: Of the yearly targets, only </a:t>
            </a:r>
            <a:r>
              <a:rPr lang="en-US" b="1" dirty="0" smtClean="0">
                <a:solidFill>
                  <a:srgbClr val="FF0000"/>
                </a:solidFill>
              </a:rPr>
              <a:t>34%</a:t>
            </a:r>
            <a:r>
              <a:rPr lang="en-US" dirty="0" smtClean="0"/>
              <a:t> has been achieved till date. 76% of the expenditure to be done in 3</a:t>
            </a:r>
            <a:r>
              <a:rPr lang="en-US" baseline="30000" dirty="0" smtClean="0"/>
              <a:t>rd</a:t>
            </a:r>
            <a:r>
              <a:rPr lang="en-US" dirty="0" smtClean="0"/>
              <a:t> and 4</a:t>
            </a:r>
            <a:r>
              <a:rPr lang="en-US" baseline="30000" dirty="0" smtClean="0"/>
              <a:t>th</a:t>
            </a:r>
            <a:r>
              <a:rPr lang="en-US" dirty="0" smtClean="0"/>
              <a:t> quarter. </a:t>
            </a:r>
          </a:p>
          <a:p>
            <a:r>
              <a:rPr lang="en-US" dirty="0" smtClean="0">
                <a:latin typeface="Trade Gothic LT Com Cn" pitchFamily="34" charset="0"/>
              </a:rPr>
              <a:t>Average Monthly Spend need Acceleration</a:t>
            </a:r>
            <a:r>
              <a:rPr lang="en-US" dirty="0" smtClean="0"/>
              <a:t>: The average monthly spending till May 2017 has been </a:t>
            </a:r>
            <a:r>
              <a:rPr lang="en-US" b="1" dirty="0" smtClean="0">
                <a:solidFill>
                  <a:srgbClr val="FF0000"/>
                </a:solidFill>
              </a:rPr>
              <a:t>Rs. 95 </a:t>
            </a:r>
            <a:r>
              <a:rPr lang="en-US" b="1" dirty="0" err="1" smtClean="0">
                <a:solidFill>
                  <a:srgbClr val="FF0000"/>
                </a:solidFill>
              </a:rPr>
              <a:t>lakhs</a:t>
            </a:r>
            <a:r>
              <a:rPr lang="en-US" b="1" dirty="0" smtClean="0">
                <a:solidFill>
                  <a:srgbClr val="FF0000"/>
                </a:solidFill>
              </a:rPr>
              <a:t>/month</a:t>
            </a:r>
            <a:r>
              <a:rPr lang="en-US" dirty="0" smtClean="0"/>
              <a:t>. Going forward this has to be accelerated to </a:t>
            </a:r>
            <a:r>
              <a:rPr lang="en-US" b="1" dirty="0" smtClean="0">
                <a:solidFill>
                  <a:srgbClr val="FF0000"/>
                </a:solidFill>
              </a:rPr>
              <a:t>Rs. 1.82 </a:t>
            </a:r>
            <a:r>
              <a:rPr lang="en-US" b="1" dirty="0" err="1" smtClean="0">
                <a:solidFill>
                  <a:srgbClr val="FF0000"/>
                </a:solidFill>
              </a:rPr>
              <a:t>crore</a:t>
            </a:r>
            <a:r>
              <a:rPr lang="en-US" b="1" dirty="0" smtClean="0">
                <a:solidFill>
                  <a:srgbClr val="FF0000"/>
                </a:solidFill>
              </a:rPr>
              <a:t>/month</a:t>
            </a:r>
            <a:r>
              <a:rPr lang="en-US" dirty="0" smtClean="0"/>
              <a:t> if the yearly target of 16. 69 </a:t>
            </a:r>
            <a:r>
              <a:rPr lang="en-US" dirty="0" err="1" smtClean="0"/>
              <a:t>crores</a:t>
            </a:r>
            <a:r>
              <a:rPr lang="en-US" dirty="0" smtClean="0"/>
              <a:t> is to be met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3048000"/>
            <a:ext cx="7924800" cy="2062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de Gothic LT Com Cn" pitchFamily="34" charset="0"/>
              </a:rPr>
              <a:t>Leverage not keeping pace</a:t>
            </a:r>
            <a:r>
              <a:rPr lang="en-US" sz="2000" dirty="0" smtClean="0"/>
              <a:t>: </a:t>
            </a:r>
            <a:r>
              <a:rPr lang="en-US" b="1" dirty="0" smtClean="0">
                <a:solidFill>
                  <a:srgbClr val="FF0000"/>
                </a:solidFill>
              </a:rPr>
              <a:t>Only 38%</a:t>
            </a:r>
            <a:r>
              <a:rPr lang="en-US" dirty="0" smtClean="0"/>
              <a:t> of the Planned leverage targets till June 2017 has been met. Shortfall in Leverage is by </a:t>
            </a:r>
            <a:r>
              <a:rPr lang="en-US" b="1" dirty="0" smtClean="0">
                <a:solidFill>
                  <a:srgbClr val="FF0000"/>
                </a:solidFill>
              </a:rPr>
              <a:t>Rs. 4.56 </a:t>
            </a:r>
            <a:r>
              <a:rPr lang="en-US" b="1" dirty="0" err="1" smtClean="0">
                <a:solidFill>
                  <a:srgbClr val="FF0000"/>
                </a:solidFill>
              </a:rPr>
              <a:t>crores</a:t>
            </a:r>
            <a:r>
              <a:rPr lang="en-US" b="1" dirty="0" smtClean="0">
                <a:solidFill>
                  <a:srgbClr val="FF0000"/>
                </a:solidFill>
              </a:rPr>
              <a:t> (YTD). </a:t>
            </a:r>
          </a:p>
          <a:p>
            <a:r>
              <a:rPr lang="en-US" dirty="0" smtClean="0">
                <a:latin typeface="Trade Gothic LT Com Cn" pitchFamily="34" charset="0"/>
              </a:rPr>
              <a:t>Yearly Leverage Target Seem Unattainable</a:t>
            </a:r>
            <a:r>
              <a:rPr lang="en-US" dirty="0" smtClean="0"/>
              <a:t>: Of the yearly Planned Leverage targets, only </a:t>
            </a:r>
            <a:r>
              <a:rPr lang="en-US" b="1" dirty="0" smtClean="0">
                <a:solidFill>
                  <a:srgbClr val="FF0000"/>
                </a:solidFill>
              </a:rPr>
              <a:t>19%</a:t>
            </a:r>
            <a:r>
              <a:rPr lang="en-US" dirty="0" smtClean="0"/>
              <a:t> has been achieved till date. </a:t>
            </a:r>
          </a:p>
          <a:p>
            <a:r>
              <a:rPr lang="en-US" dirty="0" smtClean="0">
                <a:latin typeface="Trade Gothic LT Com Cn" pitchFamily="34" charset="0"/>
              </a:rPr>
              <a:t>Average Monthly Leverage Needs Big Push</a:t>
            </a:r>
            <a:r>
              <a:rPr lang="en-US" dirty="0" smtClean="0"/>
              <a:t>: The average monthly leverage till June 2017 has been </a:t>
            </a:r>
            <a:r>
              <a:rPr lang="en-US" b="1" dirty="0" smtClean="0">
                <a:solidFill>
                  <a:srgbClr val="FF0000"/>
                </a:solidFill>
              </a:rPr>
              <a:t>Rs 47 </a:t>
            </a:r>
            <a:r>
              <a:rPr lang="en-US" b="1" dirty="0" err="1" smtClean="0">
                <a:solidFill>
                  <a:srgbClr val="FF0000"/>
                </a:solidFill>
              </a:rPr>
              <a:t>lakhs</a:t>
            </a:r>
            <a:r>
              <a:rPr lang="en-US" b="1" dirty="0" smtClean="0">
                <a:solidFill>
                  <a:srgbClr val="FF0000"/>
                </a:solidFill>
              </a:rPr>
              <a:t>/month</a:t>
            </a:r>
            <a:r>
              <a:rPr lang="en-US" dirty="0" smtClean="0"/>
              <a:t>. Going forward this has to be accelerated to </a:t>
            </a:r>
            <a:r>
              <a:rPr lang="en-US" b="1" dirty="0" smtClean="0">
                <a:solidFill>
                  <a:srgbClr val="FF0000"/>
                </a:solidFill>
              </a:rPr>
              <a:t>Rs. 2.0 </a:t>
            </a:r>
            <a:r>
              <a:rPr lang="en-US" b="1" dirty="0" err="1" smtClean="0">
                <a:solidFill>
                  <a:srgbClr val="FF0000"/>
                </a:solidFill>
              </a:rPr>
              <a:t>crore</a:t>
            </a:r>
            <a:r>
              <a:rPr lang="en-US" b="1" dirty="0" smtClean="0">
                <a:solidFill>
                  <a:srgbClr val="FF0000"/>
                </a:solidFill>
              </a:rPr>
              <a:t>/month </a:t>
            </a:r>
            <a:r>
              <a:rPr lang="en-US" dirty="0" smtClean="0"/>
              <a:t>if the yearly target has to be achieved.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5257800"/>
            <a:ext cx="7924800" cy="1415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de Gothic LT Com Cn" pitchFamily="34" charset="0"/>
              </a:rPr>
              <a:t>Beneficiary Target on Track</a:t>
            </a:r>
            <a:r>
              <a:rPr lang="en-US" sz="2000" dirty="0" smtClean="0"/>
              <a:t>: </a:t>
            </a:r>
            <a:r>
              <a:rPr lang="en-US" dirty="0" smtClean="0"/>
              <a:t>With </a:t>
            </a:r>
            <a:r>
              <a:rPr lang="en-US" b="1" dirty="0" smtClean="0">
                <a:solidFill>
                  <a:srgbClr val="FF0000"/>
                </a:solidFill>
              </a:rPr>
              <a:t>2.74 </a:t>
            </a:r>
            <a:r>
              <a:rPr lang="en-US" b="1" dirty="0" err="1" smtClean="0">
                <a:solidFill>
                  <a:srgbClr val="FF0000"/>
                </a:solidFill>
              </a:rPr>
              <a:t>lakh</a:t>
            </a:r>
            <a:r>
              <a:rPr lang="en-US" b="1" dirty="0" smtClean="0">
                <a:solidFill>
                  <a:srgbClr val="FF0000"/>
                </a:solidFill>
              </a:rPr>
              <a:t> beneficiary </a:t>
            </a:r>
            <a:r>
              <a:rPr lang="en-US" dirty="0" smtClean="0"/>
              <a:t>reached 64% of the YTD targets achieved. </a:t>
            </a:r>
          </a:p>
          <a:p>
            <a:pPr marL="165100" indent="-165100"/>
            <a:r>
              <a:rPr lang="en-US" dirty="0" smtClean="0">
                <a:latin typeface="Trade Gothic LT Com Cn" pitchFamily="34" charset="0"/>
              </a:rPr>
              <a:t>Yearly Targets Achievement on Upward trend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FF0000"/>
                </a:solidFill>
              </a:rPr>
              <a:t>51%  </a:t>
            </a:r>
            <a:r>
              <a:rPr lang="en-US" dirty="0" smtClean="0"/>
              <a:t>of YTY targets has been achieved as on date.</a:t>
            </a:r>
          </a:p>
          <a:p>
            <a:pPr marL="165100" indent="-165100">
              <a:buFont typeface="Wingdings" pitchFamily="2" charset="2"/>
              <a:buChar char="§"/>
            </a:pPr>
            <a:r>
              <a:rPr lang="en-US" sz="1000" dirty="0" smtClean="0"/>
              <a:t>The possibility of double counting of beneficiaries has to be assessed </a:t>
            </a:r>
          </a:p>
        </p:txBody>
      </p:sp>
      <p:pic>
        <p:nvPicPr>
          <p:cNvPr id="13" name="Picture 12" descr="Desktop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0" y="6558642"/>
            <a:ext cx="762000" cy="2993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29200" y="22860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What is the Big Picture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819400" y="533400"/>
            <a:ext cx="22098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8200" y="762001"/>
            <a:ext cx="777240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de Gothic LT Com Cn" pitchFamily="34" charset="0"/>
              </a:rPr>
              <a:t>Leverage Ratio Can Do Better: </a:t>
            </a:r>
            <a:r>
              <a:rPr lang="en-US" dirty="0" smtClean="0"/>
              <a:t>Till the month of June,  </a:t>
            </a:r>
            <a:r>
              <a:rPr lang="en-US" b="1" dirty="0" smtClean="0">
                <a:solidFill>
                  <a:srgbClr val="FF0000"/>
                </a:solidFill>
              </a:rPr>
              <a:t>49%</a:t>
            </a:r>
            <a:r>
              <a:rPr lang="en-US" dirty="0" smtClean="0"/>
              <a:t> of the Expenditure could be leveraged against the Planned target  leverage ratio of </a:t>
            </a:r>
            <a:r>
              <a:rPr lang="en-US" b="1" dirty="0" smtClean="0">
                <a:solidFill>
                  <a:srgbClr val="FF0000"/>
                </a:solidFill>
              </a:rPr>
              <a:t>76%. </a:t>
            </a:r>
          </a:p>
          <a:p>
            <a:r>
              <a:rPr lang="en-US" dirty="0" smtClean="0">
                <a:latin typeface="Trade Gothic LT Com Cn" pitchFamily="34" charset="0"/>
              </a:rPr>
              <a:t>Yearly Targets too Ambitious to be Achieved</a:t>
            </a:r>
            <a:r>
              <a:rPr lang="en-US" dirty="0" smtClean="0"/>
              <a:t>: The Leverage ratio for the year is </a:t>
            </a:r>
            <a:r>
              <a:rPr lang="en-US" b="1" dirty="0" smtClean="0">
                <a:solidFill>
                  <a:srgbClr val="FF0000"/>
                </a:solidFill>
              </a:rPr>
              <a:t>96%</a:t>
            </a:r>
            <a:r>
              <a:rPr lang="en-US" dirty="0" smtClean="0"/>
              <a:t> against the achieved leverage ratio till date of </a:t>
            </a:r>
            <a:r>
              <a:rPr lang="en-US" b="1" dirty="0" smtClean="0">
                <a:solidFill>
                  <a:srgbClr val="FF0000"/>
                </a:solidFill>
              </a:rPr>
              <a:t>49%</a:t>
            </a:r>
            <a:r>
              <a:rPr lang="en-US" dirty="0" smtClean="0"/>
              <a:t>, achieving of which is a tall order.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2590800"/>
            <a:ext cx="77724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de Gothic LT Com Cn" pitchFamily="34" charset="0"/>
              </a:rPr>
              <a:t>Cost/Beneficiary  Performance Good :</a:t>
            </a:r>
            <a:r>
              <a:rPr lang="en-US" dirty="0" smtClean="0"/>
              <a:t>The Cost/Beneficiary achieved is Rs 209 against Planned cost/beneficiary of Rs 327. This indicates in all probability all the capital expenditure items have not kicked in. </a:t>
            </a:r>
          </a:p>
        </p:txBody>
      </p:sp>
      <p:pic>
        <p:nvPicPr>
          <p:cNvPr id="8" name="Picture 7" descr="Desktop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0" y="6558642"/>
            <a:ext cx="762000" cy="2993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cc Cem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6200"/>
            <a:ext cx="1600200" cy="76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0" y="2286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 Black" pitchFamily="34" charset="0"/>
              </a:rPr>
              <a:t>Plantwise</a:t>
            </a:r>
            <a:r>
              <a:rPr lang="en-US" sz="2400" dirty="0" smtClean="0">
                <a:latin typeface="Arial Black" pitchFamily="34" charset="0"/>
              </a:rPr>
              <a:t>: Budget v/s Expenditure 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200900" y="1943100"/>
            <a:ext cx="3810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6858000" y="2819400"/>
            <a:ext cx="1066800" cy="158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6743700" y="4076700"/>
            <a:ext cx="1295400" cy="1588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7124700" y="5372100"/>
            <a:ext cx="533400" cy="1588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43800" y="17526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LOW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43800" y="28956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2B800"/>
                </a:solidFill>
              </a:rPr>
              <a:t>AVERAGE</a:t>
            </a:r>
            <a:endParaRPr lang="en-US" sz="2400" b="1" dirty="0">
              <a:solidFill>
                <a:srgbClr val="F2B8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43800" y="41910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GOOD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43800" y="4800600"/>
            <a:ext cx="16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OVER ACHIEVER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905000" y="533400"/>
            <a:ext cx="10668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Desktop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0" y="6558642"/>
            <a:ext cx="762000" cy="29935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28601" y="914402"/>
          <a:ext cx="6953249" cy="502919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02550"/>
                <a:gridCol w="1182813"/>
                <a:gridCol w="1385581"/>
                <a:gridCol w="1660163"/>
                <a:gridCol w="811071"/>
                <a:gridCol w="811071"/>
              </a:tblGrid>
              <a:tr h="29683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Plant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Budget (YTY)</a:t>
                      </a:r>
                      <a:br>
                        <a:rPr lang="en-US" sz="1200" u="none" strike="noStrike" dirty="0"/>
                      </a:br>
                      <a:r>
                        <a:rPr lang="en-US" sz="1200" b="1" u="none" strike="noStrike" dirty="0"/>
                        <a:t>Jan-Dec 2017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Budget (YTD)</a:t>
                      </a:r>
                      <a:br>
                        <a:rPr lang="en-US" sz="1200" u="none" strike="noStrike" dirty="0"/>
                      </a:br>
                      <a:r>
                        <a:rPr lang="en-US" sz="1200" b="1" u="none" strike="noStrike" dirty="0"/>
                        <a:t>Jan-June </a:t>
                      </a:r>
                      <a:r>
                        <a:rPr lang="en-US" sz="1200" b="1" u="none" strike="noStrike" dirty="0" smtClean="0"/>
                        <a:t>2017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Expenditure (YTD)</a:t>
                      </a:r>
                      <a:br>
                        <a:rPr lang="en-US" sz="1200" u="none" strike="noStrike" dirty="0"/>
                      </a:br>
                      <a:r>
                        <a:rPr lang="en-US" sz="1200" b="1" u="none" strike="noStrike" dirty="0"/>
                        <a:t>Jan-June </a:t>
                      </a:r>
                      <a:r>
                        <a:rPr lang="en-US" sz="1200" b="1" u="none" strike="noStrike" dirty="0" smtClean="0"/>
                        <a:t>2017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Achieved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36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YTY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YTD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82698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 dirty="0" err="1"/>
                        <a:t>Kymore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15,160,000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8,760,000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2,687,085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18%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31%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82698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/>
                        <a:t>Tikaria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16,879,315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11,896,858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4,068,894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24%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34%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82698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/>
                        <a:t>Kudithini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7,576,500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5,143,800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2,328,590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31%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45%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82698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/>
                        <a:t>Bargarh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18,042,017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10,245,017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4,768,338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26%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47%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82698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/>
                        <a:t>Chanda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11,808,751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6,312,256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3,565,798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30%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56%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82698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/>
                        <a:t>Lakheri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7,800,000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3,660,000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2,168,000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28%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59%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82698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/>
                        <a:t>Sindri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18,858,998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8,114,019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4,976,836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26%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61%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82698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/>
                        <a:t>Damodhar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3,779,520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2,378,348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1,589,470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42%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67%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82698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/>
                        <a:t>Gagal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17,792,500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10,182,000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6,834,218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38%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67%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82698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/>
                        <a:t>Wadi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9,755,000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4,022,500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2,977,500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31%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74%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82698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/>
                        <a:t>Madukkarai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14,395,000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6,618,000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5,414,500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38%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82%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82698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/>
                        <a:t>Thondebhavi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3,629,550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1,337,950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1,274,927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35%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95%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82698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/>
                        <a:t>Jamul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10,691,141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8,751,141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8,847,141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83%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101%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6833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/>
                        <a:t>Chaibasa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10,691,000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5,732,896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5,854,949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55%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102%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6833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/>
                        <a:t>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166,859,292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93,154,785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57,356,246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34%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62%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0" y="228600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Inference: Budget v/s Expenditure</a:t>
            </a:r>
            <a:endParaRPr lang="en-US" sz="2400" dirty="0"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762000"/>
            <a:ext cx="7772400" cy="2616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de Gothic LT Com Cn" pitchFamily="34" charset="0"/>
              </a:rPr>
              <a:t>Some Plants have Seriously Fallen Behind in Spending</a:t>
            </a:r>
            <a:r>
              <a:rPr lang="en-US" sz="2000" dirty="0" smtClean="0"/>
              <a:t>: </a:t>
            </a:r>
            <a:r>
              <a:rPr lang="en-US" dirty="0" err="1" smtClean="0"/>
              <a:t>Kymore</a:t>
            </a:r>
            <a:r>
              <a:rPr lang="en-US" dirty="0" smtClean="0"/>
              <a:t>, and </a:t>
            </a:r>
            <a:r>
              <a:rPr lang="en-US" dirty="0" err="1" smtClean="0"/>
              <a:t>Tikaria</a:t>
            </a:r>
            <a:r>
              <a:rPr lang="en-US" dirty="0" smtClean="0"/>
              <a:t> have only spend on an average </a:t>
            </a:r>
            <a:r>
              <a:rPr lang="en-US" b="1" dirty="0" smtClean="0">
                <a:solidFill>
                  <a:srgbClr val="FF0000"/>
                </a:solidFill>
              </a:rPr>
              <a:t>30%  of their budget allocations </a:t>
            </a:r>
            <a:r>
              <a:rPr lang="en-US" dirty="0" smtClean="0"/>
              <a:t>on YTD basis as on June 2017. Kymore and </a:t>
            </a:r>
            <a:r>
              <a:rPr lang="en-US" dirty="0" err="1" smtClean="0"/>
              <a:t>Tikaria</a:t>
            </a:r>
            <a:r>
              <a:rPr lang="en-US" dirty="0" smtClean="0"/>
              <a:t> with budgets over a </a:t>
            </a:r>
            <a:r>
              <a:rPr lang="en-US" dirty="0" err="1" smtClean="0"/>
              <a:t>crore</a:t>
            </a:r>
            <a:r>
              <a:rPr lang="en-US" dirty="0" smtClean="0"/>
              <a:t> need to be closely monitored for spends if the overall ACC target are to be achieved. </a:t>
            </a:r>
          </a:p>
          <a:p>
            <a:r>
              <a:rPr lang="en-US" dirty="0" smtClean="0">
                <a:latin typeface="Trade Gothic LT Com Cn" pitchFamily="34" charset="0"/>
              </a:rPr>
              <a:t>Traditional Good Performers Returning Average Performance</a:t>
            </a:r>
            <a:r>
              <a:rPr lang="en-US" dirty="0" smtClean="0"/>
              <a:t>: </a:t>
            </a:r>
            <a:r>
              <a:rPr lang="en-US" dirty="0" err="1" smtClean="0"/>
              <a:t>Kudithini</a:t>
            </a:r>
            <a:r>
              <a:rPr lang="en-US" dirty="0" smtClean="0"/>
              <a:t>, </a:t>
            </a:r>
            <a:r>
              <a:rPr lang="en-US" dirty="0" err="1" smtClean="0"/>
              <a:t>Bargarh</a:t>
            </a:r>
            <a:r>
              <a:rPr lang="en-US" dirty="0" smtClean="0"/>
              <a:t>, </a:t>
            </a:r>
            <a:r>
              <a:rPr lang="en-US" dirty="0" err="1" smtClean="0"/>
              <a:t>Chanda</a:t>
            </a:r>
            <a:r>
              <a:rPr lang="en-US" dirty="0" smtClean="0"/>
              <a:t> and </a:t>
            </a:r>
            <a:r>
              <a:rPr lang="en-US" dirty="0" err="1" smtClean="0"/>
              <a:t>Lakheri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are returning average performance </a:t>
            </a:r>
            <a:r>
              <a:rPr lang="en-US" dirty="0" smtClean="0"/>
              <a:t>with having spend 40-60% of their allotted budgets till June 2017. The spends need to be ramped up.</a:t>
            </a:r>
          </a:p>
          <a:p>
            <a:r>
              <a:rPr lang="en-US" dirty="0" smtClean="0">
                <a:latin typeface="Trade Gothic LT Com Cn" pitchFamily="34" charset="0"/>
              </a:rPr>
              <a:t>Over Achievers – A surprise Pack: </a:t>
            </a:r>
            <a:r>
              <a:rPr lang="en-US" dirty="0" smtClean="0"/>
              <a:t>Jamul and </a:t>
            </a:r>
            <a:r>
              <a:rPr lang="en-US" dirty="0" err="1" smtClean="0"/>
              <a:t>Chaibasa</a:t>
            </a:r>
            <a:r>
              <a:rPr lang="en-US" dirty="0" smtClean="0"/>
              <a:t> are the surprise pick having achieved more than the targeted spends. </a:t>
            </a:r>
            <a:endParaRPr lang="en-US" dirty="0" err="1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cc Cem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6200"/>
            <a:ext cx="1600200" cy="76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24200" y="2286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 Black" pitchFamily="34" charset="0"/>
              </a:rPr>
              <a:t>Sectorwise</a:t>
            </a:r>
            <a:r>
              <a:rPr lang="en-US" sz="2400" dirty="0" smtClean="0">
                <a:latin typeface="Arial Black" pitchFamily="34" charset="0"/>
              </a:rPr>
              <a:t>: Budget v/s Expenditure 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6401594" y="2361406"/>
            <a:ext cx="12192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6630194" y="3580606"/>
            <a:ext cx="762000" cy="158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6400800" y="4648200"/>
            <a:ext cx="1219200" cy="1588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67600" y="19812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LOW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15200" y="33528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2B800"/>
                </a:solidFill>
              </a:rPr>
              <a:t>AVERAGE</a:t>
            </a:r>
            <a:endParaRPr lang="en-US" sz="2400" b="1" dirty="0">
              <a:solidFill>
                <a:srgbClr val="F2B8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91400" y="44196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GOOD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676400" y="533400"/>
            <a:ext cx="14478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Desktop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0" y="6558642"/>
            <a:ext cx="762000" cy="299357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85800" y="1066802"/>
          <a:ext cx="6019800" cy="449580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71600"/>
                <a:gridCol w="983659"/>
                <a:gridCol w="952204"/>
                <a:gridCol w="1327313"/>
                <a:gridCol w="692512"/>
                <a:gridCol w="692512"/>
              </a:tblGrid>
              <a:tr h="33243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Plant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Budget (YTY)</a:t>
                      </a:r>
                      <a:br>
                        <a:rPr lang="en-US" sz="1200" u="none" strike="noStrike" dirty="0"/>
                      </a:br>
                      <a:r>
                        <a:rPr lang="en-US" sz="1200" b="1" u="none" strike="noStrike" dirty="0"/>
                        <a:t>Jan-Dec 2017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Budget (YTD)</a:t>
                      </a:r>
                      <a:br>
                        <a:rPr lang="en-US" sz="1200" u="none" strike="noStrike" dirty="0"/>
                      </a:br>
                      <a:r>
                        <a:rPr lang="en-US" sz="1200" b="1" u="none" strike="noStrike" dirty="0"/>
                        <a:t>Jan-June </a:t>
                      </a:r>
                      <a:r>
                        <a:rPr lang="en-US" sz="1200" b="1" u="none" strike="noStrike" dirty="0" smtClean="0"/>
                        <a:t>2017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Expenditure (YTD)</a:t>
                      </a:r>
                      <a:br>
                        <a:rPr lang="en-US" sz="1200" u="none" strike="noStrike" dirty="0"/>
                      </a:br>
                      <a:r>
                        <a:rPr lang="en-US" sz="1200" b="1" u="none" strike="noStrike" dirty="0"/>
                        <a:t>Jan-June </a:t>
                      </a:r>
                      <a:r>
                        <a:rPr lang="en-US" sz="1200" b="1" u="none" strike="noStrike" dirty="0" smtClean="0"/>
                        <a:t>2017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Achieved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24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YTY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YTD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6606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/>
                        <a:t># Save Kids Life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350,000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155,000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60,901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17%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39%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6606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/>
                        <a:t>S.Swacchata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29,339,526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19,985,847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8,999,086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31%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45%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6606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/>
                        <a:t>Arogyam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17,929,271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9,131,404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4,381,831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24%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48%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6606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/>
                        <a:t>Dhrona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5,525,000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2,707,500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1,326,955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24%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49%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6606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/>
                        <a:t>NGO admin /others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7,310,828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4,038,172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2,116,667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29%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52%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6606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/>
                        <a:t>S.Paryavaran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21,485,494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13,112,000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7,761,879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36%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59%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6606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/>
                        <a:t>Leisa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10,325,440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6,410,755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4,220,222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41%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66%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6606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/>
                        <a:t>Disha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22,218,680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14,568,680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10,842,640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49%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74%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6606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/>
                        <a:t>Vidya Utkarsh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32,740,704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13,135,760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9,842,567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30%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75%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6606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/>
                        <a:t>Swavlamban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18,054,349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9,889,666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7,787,448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43%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79%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32436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/>
                        <a:t>Vidya Saarthi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1,580,000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20,000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16,050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80%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32436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/>
                        <a:t>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166,859,292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93,154,784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57,356,246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34%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62%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0" y="228600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Inference: Budget v/s Expenditure</a:t>
            </a:r>
            <a:endParaRPr lang="en-US" sz="24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990600"/>
            <a:ext cx="7772400" cy="1785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de Gothic LT Com Cn" pitchFamily="34" charset="0"/>
              </a:rPr>
              <a:t>Key Verticals Showing Low Spends</a:t>
            </a:r>
            <a:r>
              <a:rPr lang="en-US" sz="2000" dirty="0" smtClean="0">
                <a:latin typeface="Trade Gothic LT Com Cn" pitchFamily="34" charset="0"/>
              </a:rPr>
              <a:t>: </a:t>
            </a:r>
            <a:r>
              <a:rPr lang="en-US" dirty="0" smtClean="0"/>
              <a:t>Important verticals like </a:t>
            </a:r>
            <a:r>
              <a:rPr lang="en-US" dirty="0" err="1" smtClean="0"/>
              <a:t>Sampoorn</a:t>
            </a:r>
            <a:r>
              <a:rPr lang="en-US" dirty="0" smtClean="0"/>
              <a:t> </a:t>
            </a:r>
            <a:r>
              <a:rPr lang="en-US" dirty="0" err="1" smtClean="0"/>
              <a:t>Swacchata</a:t>
            </a:r>
            <a:r>
              <a:rPr lang="en-US" dirty="0" smtClean="0"/>
              <a:t> and </a:t>
            </a:r>
            <a:r>
              <a:rPr lang="en-US" dirty="0" err="1" smtClean="0"/>
              <a:t>Arogyam</a:t>
            </a:r>
            <a:r>
              <a:rPr lang="en-US" dirty="0" smtClean="0"/>
              <a:t> have shown very poor spends averaging 30% of the planned budgets.</a:t>
            </a:r>
          </a:p>
          <a:p>
            <a:r>
              <a:rPr lang="en-US" dirty="0" smtClean="0">
                <a:latin typeface="Trade Gothic LT Com Cn" pitchFamily="34" charset="0"/>
              </a:rPr>
              <a:t>Three Sectors mainstay in Spending : </a:t>
            </a:r>
            <a:r>
              <a:rPr lang="en-US" dirty="0" err="1" smtClean="0"/>
              <a:t>Disha</a:t>
            </a:r>
            <a:r>
              <a:rPr lang="en-US" dirty="0" smtClean="0"/>
              <a:t>, </a:t>
            </a:r>
            <a:r>
              <a:rPr lang="en-US" dirty="0" err="1" smtClean="0"/>
              <a:t>Vidya</a:t>
            </a:r>
            <a:r>
              <a:rPr lang="en-US" dirty="0" smtClean="0"/>
              <a:t> </a:t>
            </a:r>
            <a:r>
              <a:rPr lang="en-US" dirty="0" err="1" smtClean="0"/>
              <a:t>Utkarsh</a:t>
            </a:r>
            <a:r>
              <a:rPr lang="en-US" dirty="0" smtClean="0"/>
              <a:t> and </a:t>
            </a:r>
            <a:r>
              <a:rPr lang="en-US" dirty="0" err="1" smtClean="0"/>
              <a:t>Swavlamban</a:t>
            </a:r>
            <a:r>
              <a:rPr lang="en-US" dirty="0" smtClean="0"/>
              <a:t> which constitute 50% of the total spending show good spending performance compared to the target. </a:t>
            </a:r>
          </a:p>
          <a:p>
            <a:pPr marL="165100" indent="-104775">
              <a:buFont typeface="Wingdings" pitchFamily="2" charset="2"/>
              <a:buChar char="§"/>
            </a:pP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52600" y="152400"/>
            <a:ext cx="73914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Arial Black" pitchFamily="34" charset="0"/>
              </a:rPr>
              <a:t>Budget Achievement (Vertical and Plant)</a:t>
            </a:r>
          </a:p>
        </p:txBody>
      </p:sp>
      <p:pic>
        <p:nvPicPr>
          <p:cNvPr id="5" name="Picture 4" descr="Acc Cem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6200"/>
            <a:ext cx="1600200" cy="76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472440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Yellow boxes are sectors for which there is budget allocation but no expenditure has been initiated as on June 2017.</a:t>
            </a:r>
          </a:p>
          <a:p>
            <a:endParaRPr lang="en-US" dirty="0" smtClean="0"/>
          </a:p>
          <a:p>
            <a:r>
              <a:rPr lang="en-US" dirty="0" smtClean="0"/>
              <a:t>Null means there is no budget allocation.</a:t>
            </a:r>
            <a:endParaRPr lang="en-US" dirty="0"/>
          </a:p>
        </p:txBody>
      </p:sp>
      <p:pic>
        <p:nvPicPr>
          <p:cNvPr id="9" name="Picture 8" descr="Desktop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0" y="6558642"/>
            <a:ext cx="762000" cy="299357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04799" y="1143001"/>
          <a:ext cx="8458200" cy="3451739"/>
        </p:xfrm>
        <a:graphic>
          <a:graphicData uri="http://schemas.openxmlformats.org/drawingml/2006/table">
            <a:tbl>
              <a:tblPr/>
              <a:tblGrid>
                <a:gridCol w="793802"/>
                <a:gridCol w="926102"/>
                <a:gridCol w="565283"/>
                <a:gridCol w="469065"/>
                <a:gridCol w="532208"/>
                <a:gridCol w="505146"/>
                <a:gridCol w="733666"/>
                <a:gridCol w="781774"/>
                <a:gridCol w="745692"/>
                <a:gridCol w="769748"/>
                <a:gridCol w="793802"/>
                <a:gridCol w="841912"/>
              </a:tblGrid>
              <a:tr h="57770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# Save Kids Life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Arogyam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Dhrona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Disha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Leisa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NGO admin /others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S.Paryavaran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S.Swacchata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Swavlamban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Vidya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Saarthi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Vidya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Utkarsh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5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Kymore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4.04%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63.49%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5.29%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20.10%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20.67%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8.16%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43.70%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5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Kudithini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76.18%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14.62%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19.52%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70.26%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4.74%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39.18%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33.82%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321%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15.96%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5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Tikaria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5.24%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49.59%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4.76%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45.93%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62.52%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26.25%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5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Bargarh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17.96%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57.18%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41.79%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12.75%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5.60%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31.29%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14.98%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5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Damodhar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14.78%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13.25%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48.49%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37.02%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55.13%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5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Lakheri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22.50%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31.67%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102.50%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22.09%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5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Sindri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25.12%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48.89%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12.39%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12.50%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62.51%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3.40%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5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Chanda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38.61%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23.61%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23.33%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58.38%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34.52%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5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Gagal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69.99%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23.04%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43.72%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36.99%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32.02%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5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Jamul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170.31%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55.21%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64.59%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5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Wadi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26.82%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42.82%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23.25%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5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Madukkarai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27.39%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4.81%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5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Thondebhavi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54.08%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3.93%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28.84%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21.29%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99.36%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12.47%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65.29%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63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Chaibasa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14.95%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36.48%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110.82%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32.34%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93.33%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62.96%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69.96%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53.45%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5579</TotalTime>
  <Words>2439</Words>
  <Application>Microsoft Office PowerPoint</Application>
  <PresentationFormat>On-screen Show (4:3)</PresentationFormat>
  <Paragraphs>969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59</cp:revision>
  <dcterms:created xsi:type="dcterms:W3CDTF">2017-06-10T05:03:51Z</dcterms:created>
  <dcterms:modified xsi:type="dcterms:W3CDTF">2017-07-14T10:17:57Z</dcterms:modified>
</cp:coreProperties>
</file>