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7" r:id="rId4"/>
    <p:sldId id="268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6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800"/>
    <a:srgbClr val="FB3333"/>
    <a:srgbClr val="EFF268"/>
    <a:srgbClr val="FA1F1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6" d="100"/>
          <a:sy n="86" d="100"/>
        </p:scale>
        <p:origin x="-810" y="8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BBB6-B957-4954-A69E-E1D8B62DFD0F}" type="datetimeFigureOut">
              <a:rPr lang="en-US" smtClean="0"/>
              <a:pPr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01F3-A9B6-4C95-B160-5A0319BCB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BBB6-B957-4954-A69E-E1D8B62DFD0F}" type="datetimeFigureOut">
              <a:rPr lang="en-US" smtClean="0"/>
              <a:pPr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01F3-A9B6-4C95-B160-5A0319BCB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BBB6-B957-4954-A69E-E1D8B62DFD0F}" type="datetimeFigureOut">
              <a:rPr lang="en-US" smtClean="0"/>
              <a:pPr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01F3-A9B6-4C95-B160-5A0319BCB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BBB6-B957-4954-A69E-E1D8B62DFD0F}" type="datetimeFigureOut">
              <a:rPr lang="en-US" smtClean="0"/>
              <a:pPr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01F3-A9B6-4C95-B160-5A0319BCB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BBB6-B957-4954-A69E-E1D8B62DFD0F}" type="datetimeFigureOut">
              <a:rPr lang="en-US" smtClean="0"/>
              <a:pPr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01F3-A9B6-4C95-B160-5A0319BCB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BBB6-B957-4954-A69E-E1D8B62DFD0F}" type="datetimeFigureOut">
              <a:rPr lang="en-US" smtClean="0"/>
              <a:pPr/>
              <a:t>6/10/2017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01F3-A9B6-4C95-B160-5A0319BCB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BBB6-B957-4954-A69E-E1D8B62DFD0F}" type="datetimeFigureOut">
              <a:rPr lang="en-US" smtClean="0"/>
              <a:pPr/>
              <a:t>6/10/2017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01F3-A9B6-4C95-B160-5A0319BCB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BBB6-B957-4954-A69E-E1D8B62DFD0F}" type="datetimeFigureOut">
              <a:rPr lang="en-US" smtClean="0"/>
              <a:pPr/>
              <a:t>6/10/2017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01F3-A9B6-4C95-B160-5A0319BCB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BBB6-B957-4954-A69E-E1D8B62DFD0F}" type="datetimeFigureOut">
              <a:rPr lang="en-US" smtClean="0"/>
              <a:pPr/>
              <a:t>6/10/2017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01F3-A9B6-4C95-B160-5A0319BCB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BBB6-B957-4954-A69E-E1D8B62DFD0F}" type="datetimeFigureOut">
              <a:rPr lang="en-US" smtClean="0"/>
              <a:pPr/>
              <a:t>6/10/2017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01F3-A9B6-4C95-B160-5A0319BCB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BBB6-B957-4954-A69E-E1D8B62DFD0F}" type="datetimeFigureOut">
              <a:rPr lang="en-US" smtClean="0"/>
              <a:pPr/>
              <a:t>6/10/2017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01F3-A9B6-4C95-B160-5A0319BCB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BBBB6-B957-4954-A69E-E1D8B62DFD0F}" type="datetimeFigureOut">
              <a:rPr lang="en-US" smtClean="0"/>
              <a:pPr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C01F3-A9B6-4C95-B160-5A0319BCB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cc Ceme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76200"/>
            <a:ext cx="1600200" cy="762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00600" y="0"/>
            <a:ext cx="43434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http://clipart-library.com/image_gallery/150342.png"/>
          <p:cNvPicPr>
            <a:picLocks noChangeAspect="1" noChangeArrowheads="1"/>
          </p:cNvPicPr>
          <p:nvPr/>
        </p:nvPicPr>
        <p:blipFill>
          <a:blip r:embed="rId3"/>
          <a:srcRect t="15254" b="18644"/>
          <a:stretch>
            <a:fillRect/>
          </a:stretch>
        </p:blipFill>
        <p:spPr bwMode="auto">
          <a:xfrm>
            <a:off x="0" y="3048000"/>
            <a:ext cx="4611076" cy="29718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029200" y="1524000"/>
            <a:ext cx="4114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rade Gothic LT Com Cn" pitchFamily="34" charset="0"/>
              </a:rPr>
              <a:t>Analysis of ACC CSR Monthly Progress Report Data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05400" y="3276600"/>
            <a:ext cx="1981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Trade Gothic LT Com Cn" pitchFamily="34" charset="0"/>
              </a:rPr>
              <a:t>Quick Report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Trade Gothic LT Com Cn" pitchFamily="34" charset="0"/>
              </a:rPr>
              <a:t>May 2017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72400" y="633478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rade Gothic LT Com Cn" pitchFamily="34" charset="0"/>
              </a:rPr>
              <a:t>Submitted 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rade Gothic LT Com Cn" pitchFamily="34" charset="0"/>
              </a:rPr>
              <a:t>12 June 2017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6211669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Access Dashboard at</a:t>
            </a:r>
          </a:p>
          <a:p>
            <a:r>
              <a:rPr lang="en-US" sz="1200" dirty="0" smtClean="0"/>
              <a:t>https://datastudio.google.com/u/0/org//reporting/0B9KpuN-Luu2gZGd4cWJzV0xjUjQ/page/QM0E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199" y="990602"/>
          <a:ext cx="8305800" cy="3765843"/>
        </p:xfrm>
        <a:graphic>
          <a:graphicData uri="http://schemas.openxmlformats.org/drawingml/2006/table">
            <a:tbl>
              <a:tblPr/>
              <a:tblGrid>
                <a:gridCol w="1295401"/>
                <a:gridCol w="1219200"/>
                <a:gridCol w="1066800"/>
                <a:gridCol w="1600200"/>
                <a:gridCol w="838200"/>
                <a:gridCol w="838200"/>
                <a:gridCol w="812649"/>
                <a:gridCol w="635150"/>
              </a:tblGrid>
              <a:tr h="2744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Plant</a:t>
                      </a:r>
                    </a:p>
                  </a:txBody>
                  <a:tcPr marL="8965" marR="8965" marT="89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endParaRPr lang="en-US" sz="1400" u="none" strike="noStrike" dirty="0" smtClean="0">
                        <a:latin typeface="Trade Gothic LT Com Cn" pitchFamily="34" charset="0"/>
                      </a:endParaRPr>
                    </a:p>
                    <a:p>
                      <a:pPr algn="ctr" rtl="0" fontAlgn="ctr"/>
                      <a:r>
                        <a:rPr lang="en-US" sz="1400" u="none" strike="noStrike" dirty="0" smtClean="0">
                          <a:latin typeface="Trade Gothic LT Com Cn" pitchFamily="34" charset="0"/>
                        </a:rPr>
                        <a:t>Leverage (YTY)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Jan-Dec 2017</a:t>
                      </a:r>
                    </a:p>
                  </a:txBody>
                  <a:tcPr marL="8965" marR="8965" marT="89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endParaRPr lang="en-US" sz="1400" u="none" strike="noStrike" dirty="0" smtClean="0">
                        <a:latin typeface="Trade Gothic LT Com Cn" pitchFamily="34" charset="0"/>
                      </a:endParaRPr>
                    </a:p>
                    <a:p>
                      <a:pPr algn="ctr" rtl="0" fontAlgn="ctr"/>
                      <a:r>
                        <a:rPr lang="en-US" sz="1400" u="none" strike="noStrike" dirty="0" smtClean="0">
                          <a:latin typeface="Trade Gothic LT Com Cn" pitchFamily="34" charset="0"/>
                        </a:rPr>
                        <a:t>Leverage (YTD)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Jan-May 2017</a:t>
                      </a:r>
                      <a:endParaRPr lang="en-US" sz="1100" b="1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65" marR="8965" marT="89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endParaRPr lang="en-US" sz="1400" u="none" strike="noStrike" dirty="0" smtClean="0">
                        <a:latin typeface="Trade Gothic LT Com Cn" pitchFamily="34" charset="0"/>
                      </a:endParaRPr>
                    </a:p>
                    <a:p>
                      <a:pPr algn="ctr" rtl="0" fontAlgn="ctr"/>
                      <a:r>
                        <a:rPr lang="en-US" sz="1400" u="none" strike="noStrike" dirty="0" smtClean="0">
                          <a:latin typeface="Trade Gothic LT Com Cn" pitchFamily="34" charset="0"/>
                        </a:rPr>
                        <a:t>Leverage </a:t>
                      </a:r>
                      <a:r>
                        <a:rPr lang="en-US" sz="1400" u="none" strike="noStrike" dirty="0" err="1" smtClean="0">
                          <a:latin typeface="Trade Gothic LT Com Cn" pitchFamily="34" charset="0"/>
                        </a:rPr>
                        <a:t>Realised</a:t>
                      </a:r>
                      <a:r>
                        <a:rPr lang="en-US" sz="1400" u="none" strike="noStrike" dirty="0" smtClean="0">
                          <a:latin typeface="Trade Gothic LT Com Cn" pitchFamily="34" charset="0"/>
                        </a:rPr>
                        <a:t> (YTD)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Jan-May 2017</a:t>
                      </a:r>
                      <a:endParaRPr lang="en-US" sz="1100" b="1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65" marR="8965" marT="89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Leverage Achieved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Leverage Ratio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4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YTY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YTD</a:t>
                      </a:r>
                    </a:p>
                  </a:txBody>
                  <a:tcPr marL="8965" marR="8965" marT="8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YTY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YTD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# Save Kids Life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159,500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48500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0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0%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0%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46%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0%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NGO admin /others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500,000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100000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0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0%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0%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7%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0%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S.Paryavaran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7,416,667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3431667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175,000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2%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5%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34%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3%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Leisa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15,630,000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8868000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1,347,967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9%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15%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151%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44%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Vidya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Utkarsh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7,817,333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5874998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914,947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12%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16%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24%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12%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S.Swacchata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58,798,000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21036249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3,567,332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6%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17%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198%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51%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Dhrona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3,385,000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1246000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429,890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13%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35%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57%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49%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Arogyam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18,481,000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6257692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3,894,676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21%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62%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88%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100%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Disha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11,876,000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3823000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3,473,000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29%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91%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52%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38%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Swavlamban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45,135,000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9407260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9,411,168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21%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100%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229%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151%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4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Vidya Saarthi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500,000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0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0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0%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null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15%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0%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4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Total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169,698,500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60,093,366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23,213,980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 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 </a:t>
                      </a:r>
                    </a:p>
                  </a:txBody>
                  <a:tcPr marL="8965" marR="8965" marT="8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14%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39%</a:t>
                      </a:r>
                    </a:p>
                  </a:txBody>
                  <a:tcPr marL="8965" marR="8965" marT="89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Picture 6" descr="Acc Ceme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76200"/>
            <a:ext cx="1600200" cy="76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71800" y="152400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Leverage by Sector : Planned v/s Achieved </a:t>
            </a:r>
            <a:endParaRPr lang="en-US" sz="2400" dirty="0">
              <a:latin typeface="Arial Black" pitchFamily="34" charset="0"/>
            </a:endParaRPr>
          </a:p>
        </p:txBody>
      </p:sp>
      <p:pic>
        <p:nvPicPr>
          <p:cNvPr id="9" name="Picture 8" descr="Desktop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0" y="6558642"/>
            <a:ext cx="762000" cy="29935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10400" y="2286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Leverage</a:t>
            </a:r>
            <a:endParaRPr lang="en-US" sz="2400" dirty="0"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914400"/>
            <a:ext cx="7772400" cy="1231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rade Gothic LT Com Cn" pitchFamily="34" charset="0"/>
              </a:rPr>
              <a:t>Majority of the Plants show Poor Leverage Performance</a:t>
            </a:r>
            <a:r>
              <a:rPr lang="en-US" sz="2000" dirty="0" smtClean="0"/>
              <a:t>:</a:t>
            </a:r>
          </a:p>
          <a:p>
            <a:pPr marL="165100" indent="-104775"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FF0000"/>
                </a:solidFill>
              </a:rPr>
              <a:t>8</a:t>
            </a:r>
            <a:r>
              <a:rPr lang="en-US" dirty="0" smtClean="0"/>
              <a:t> Plants have shown below average target achievement on YTD basis ranging from </a:t>
            </a:r>
            <a:r>
              <a:rPr lang="en-US" b="1" dirty="0" smtClean="0">
                <a:solidFill>
                  <a:srgbClr val="FF0000"/>
                </a:solidFill>
              </a:rPr>
              <a:t>2% (</a:t>
            </a:r>
            <a:r>
              <a:rPr lang="en-US" b="1" dirty="0" err="1" smtClean="0">
                <a:solidFill>
                  <a:srgbClr val="FF0000"/>
                </a:solidFill>
              </a:rPr>
              <a:t>Chaibasa</a:t>
            </a:r>
            <a:r>
              <a:rPr lang="en-US" b="1" dirty="0" smtClean="0">
                <a:solidFill>
                  <a:srgbClr val="FF0000"/>
                </a:solidFill>
              </a:rPr>
              <a:t>) to 40% (Jamul)</a:t>
            </a:r>
          </a:p>
          <a:p>
            <a:pPr marL="165100" indent="-104775"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09600" y="2438400"/>
            <a:ext cx="7772400" cy="23391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rade Gothic LT Com Cn" pitchFamily="34" charset="0"/>
              </a:rPr>
              <a:t>Majority of the Plants show Poor Leverage Performance</a:t>
            </a:r>
            <a:r>
              <a:rPr lang="en-US" sz="2000" dirty="0" smtClean="0"/>
              <a:t>:</a:t>
            </a:r>
          </a:p>
          <a:p>
            <a:pPr marL="165100" indent="-104775">
              <a:buFont typeface="Wingdings" pitchFamily="2" charset="2"/>
              <a:buChar char="§"/>
            </a:pPr>
            <a:r>
              <a:rPr lang="en-US" dirty="0" smtClean="0"/>
              <a:t>Except for </a:t>
            </a:r>
            <a:r>
              <a:rPr lang="en-US" dirty="0" err="1" smtClean="0"/>
              <a:t>Disha</a:t>
            </a:r>
            <a:r>
              <a:rPr lang="en-US" dirty="0" smtClean="0"/>
              <a:t> and </a:t>
            </a:r>
            <a:r>
              <a:rPr lang="en-US" dirty="0" err="1" smtClean="0"/>
              <a:t>Svalamban</a:t>
            </a:r>
            <a:r>
              <a:rPr lang="en-US" dirty="0" smtClean="0"/>
              <a:t> where the Leverage performance on YTD basis a on May 2017 is above 90%, the remaining sectors have leverage performance range from low to average. </a:t>
            </a:r>
            <a:r>
              <a:rPr lang="en-US" b="1" dirty="0" err="1" smtClean="0">
                <a:solidFill>
                  <a:srgbClr val="FF0000"/>
                </a:solidFill>
              </a:rPr>
              <a:t>S.Paryavaran</a:t>
            </a:r>
            <a:r>
              <a:rPr lang="en-US" b="1" dirty="0" smtClean="0">
                <a:solidFill>
                  <a:srgbClr val="FF0000"/>
                </a:solidFill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Leisa</a:t>
            </a:r>
            <a:r>
              <a:rPr lang="en-US" b="1" dirty="0" smtClean="0">
                <a:solidFill>
                  <a:srgbClr val="FF0000"/>
                </a:solidFill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Vidya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Utkarsh</a:t>
            </a:r>
            <a:r>
              <a:rPr lang="en-US" b="1" dirty="0" smtClean="0">
                <a:solidFill>
                  <a:srgbClr val="FF0000"/>
                </a:solidFill>
              </a:rPr>
              <a:t> and </a:t>
            </a:r>
            <a:r>
              <a:rPr lang="en-US" b="1" dirty="0" err="1" smtClean="0">
                <a:solidFill>
                  <a:srgbClr val="FF0000"/>
                </a:solidFill>
              </a:rPr>
              <a:t>S.Swacchata</a:t>
            </a:r>
            <a:r>
              <a:rPr lang="en-US" b="1" dirty="0" smtClean="0">
                <a:solidFill>
                  <a:srgbClr val="FF0000"/>
                </a:solidFill>
              </a:rPr>
              <a:t> are a particular cause for concern </a:t>
            </a:r>
            <a:r>
              <a:rPr lang="en-US" dirty="0" smtClean="0"/>
              <a:t>in terms of Leverage traction achieved.</a:t>
            </a:r>
          </a:p>
          <a:p>
            <a:pPr marL="165100" indent="-104775"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dirty="0" smtClean="0"/>
              <a:t>Leverage Ratio (%age of ACC share leveraged) across the board has been poor, except for </a:t>
            </a:r>
            <a:r>
              <a:rPr lang="en-US" dirty="0" err="1" smtClean="0"/>
              <a:t>Svalambhan</a:t>
            </a:r>
            <a:r>
              <a:rPr lang="en-US" dirty="0" smtClean="0"/>
              <a:t> and </a:t>
            </a:r>
            <a:r>
              <a:rPr lang="en-US" dirty="0" err="1" smtClean="0"/>
              <a:t>Arogyam</a:t>
            </a:r>
            <a:r>
              <a:rPr lang="en-US" dirty="0" smtClean="0"/>
              <a:t>.</a:t>
            </a:r>
            <a:endParaRPr lang="en-US" dirty="0" smtClean="0"/>
          </a:p>
          <a:p>
            <a:pPr marL="165100" indent="-104775">
              <a:buFont typeface="Wingdings" pitchFamily="2" charset="2"/>
              <a:buChar char="§"/>
            </a:pPr>
            <a:endParaRPr lang="en-US" dirty="0" smtClean="0"/>
          </a:p>
        </p:txBody>
      </p:sp>
      <p:pic>
        <p:nvPicPr>
          <p:cNvPr id="7" name="Picture 6" descr="Desktop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0" y="6558642"/>
            <a:ext cx="762000" cy="29935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cc Ceme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76200"/>
            <a:ext cx="1600200" cy="762000"/>
          </a:xfrm>
          <a:prstGeom prst="rect">
            <a:avLst/>
          </a:prstGeom>
        </p:spPr>
      </p:pic>
      <p:pic>
        <p:nvPicPr>
          <p:cNvPr id="5" name="Picture 4" descr="Desktop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0" y="6558642"/>
            <a:ext cx="762000" cy="299357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1" y="990596"/>
          <a:ext cx="7086599" cy="3702209"/>
        </p:xfrm>
        <a:graphic>
          <a:graphicData uri="http://schemas.openxmlformats.org/drawingml/2006/table">
            <a:tbl>
              <a:tblPr/>
              <a:tblGrid>
                <a:gridCol w="873933"/>
                <a:gridCol w="1074224"/>
                <a:gridCol w="1154464"/>
                <a:gridCol w="1082310"/>
                <a:gridCol w="721540"/>
                <a:gridCol w="721540"/>
                <a:gridCol w="721540"/>
                <a:gridCol w="737048"/>
              </a:tblGrid>
              <a:tr h="21777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Plant</a:t>
                      </a:r>
                    </a:p>
                  </a:txBody>
                  <a:tcPr marL="7434" marR="7434" marT="7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Target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Beneficiary (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YTY)</a:t>
                      </a:r>
                    </a:p>
                  </a:txBody>
                  <a:tcPr marL="7434" marR="7434" marT="7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Target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Beneficiary (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YTD)</a:t>
                      </a:r>
                    </a:p>
                  </a:txBody>
                  <a:tcPr marL="7434" marR="7434" marT="7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Actual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Beneficiary (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YTD)</a:t>
                      </a:r>
                    </a:p>
                  </a:txBody>
                  <a:tcPr marL="7434" marR="7434" marT="7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Beneficiary Achieved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Cost/Beneficiary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77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(YTY)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(YTD)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(YTY)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(YTD)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77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Tikaria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9,732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4,223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914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9%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22%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1,734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2,781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77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Kymore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34,072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17,455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5,739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17%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33%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451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199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77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Damodhar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12,828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7,481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3,800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30%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51%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295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266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77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Bargarh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16,312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7,495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4,605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28%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61%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1,106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722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77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Kudithini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21,455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15,770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11,889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55%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75%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353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88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77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Chaibasa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24,142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10,318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7,899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33%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77%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443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656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77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Gagal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39,141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26,214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21,783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56%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83%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455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266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77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Wadi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6,638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2,570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2,201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33%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83%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1,470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1,198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77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Sindri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24,301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12,660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13,354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55%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105%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776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264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77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Thondebhavi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7,251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4,560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5,283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73%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116%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498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187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77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Jamul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1,687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1,687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2,187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130%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130%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10,580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3,993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77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Lakheri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7,002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4,540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6,706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96%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148%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1,114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272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77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Chanda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10,679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3,944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5,996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56%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152%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1,106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546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77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Madukkarai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272,560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100,980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155,999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57%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154%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53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24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77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Total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487,800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219,897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248,355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 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 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 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 </a:t>
                      </a:r>
                    </a:p>
                  </a:txBody>
                  <a:tcPr marL="7434" marR="7434" marT="74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410200" y="22860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Beneficiary by Plant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7277894" y="1637506"/>
            <a:ext cx="3810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7239794" y="2056606"/>
            <a:ext cx="457200" cy="1588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6973094" y="2704306"/>
            <a:ext cx="990600" cy="1588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6820694" y="3847306"/>
            <a:ext cx="1295400" cy="1588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00" y="13716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LOW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43800" y="18288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2B800"/>
                </a:solidFill>
              </a:rPr>
              <a:t>AVERAGE</a:t>
            </a:r>
            <a:endParaRPr lang="en-US" sz="2400" b="1" dirty="0">
              <a:solidFill>
                <a:srgbClr val="F2B8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0000" y="24384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GOOD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43800" y="3505200"/>
            <a:ext cx="16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OVER ACHIEVER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cc Ceme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76200"/>
            <a:ext cx="1600200" cy="7620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799" y="1066804"/>
          <a:ext cx="7239001" cy="3581394"/>
        </p:xfrm>
        <a:graphic>
          <a:graphicData uri="http://schemas.openxmlformats.org/drawingml/2006/table">
            <a:tbl>
              <a:tblPr/>
              <a:tblGrid>
                <a:gridCol w="1049888"/>
                <a:gridCol w="931313"/>
                <a:gridCol w="990600"/>
                <a:gridCol w="990600"/>
                <a:gridCol w="838200"/>
                <a:gridCol w="914400"/>
                <a:gridCol w="762000"/>
                <a:gridCol w="762000"/>
              </a:tblGrid>
              <a:tr h="26539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Vertical</a:t>
                      </a:r>
                    </a:p>
                  </a:txBody>
                  <a:tcPr marL="5802" marR="5802" marT="580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Target Beneficiary(YTY)</a:t>
                      </a:r>
                    </a:p>
                  </a:txBody>
                  <a:tcPr marL="5802" marR="5802" marT="580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Target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Beneficiary (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YTD)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Actual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Beneficiary (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YTD)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Beneficiary Achieved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Cost/Beneficiary</a:t>
                      </a:r>
                    </a:p>
                  </a:txBody>
                  <a:tcPr marL="5802" marR="5802" marT="58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53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(YTY)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(YTD)</a:t>
                      </a:r>
                    </a:p>
                  </a:txBody>
                  <a:tcPr marL="5802" marR="5802" marT="58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(YTY)</a:t>
                      </a:r>
                    </a:p>
                  </a:txBody>
                  <a:tcPr marL="5802" marR="5802" marT="58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(YTD)</a:t>
                      </a:r>
                    </a:p>
                  </a:txBody>
                  <a:tcPr marL="5802" marR="5802" marT="58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Vidya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Saarthi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102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0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0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0%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null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33,137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null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NGO admin /others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1,353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932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26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2%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3%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5,216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51,974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0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# Save Kids Life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3,980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1,360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490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12%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36%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88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124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Leisa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156,626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3,996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1,258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1%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31%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66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2,458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Disha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5,763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2,986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1,613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28%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52%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3,926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5,597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Dhrona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10,428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5,956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5,052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48%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85%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573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174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Swavlamban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20,812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7,896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8,815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42%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112%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948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705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Vidya Utkarsh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32,060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15,811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12,700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40%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80%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1,007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626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S.Swacchata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47,114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35,686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21,256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45%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60%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629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331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Arogyam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85,677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34,734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36,620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43%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105%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246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106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39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S.Paryavaran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123,885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110,540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160,525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130%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145%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175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33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39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Total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487800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219897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248355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 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 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 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 </a:t>
                      </a:r>
                    </a:p>
                  </a:txBody>
                  <a:tcPr marL="5802" marR="5802" marT="58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05400" y="228600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Beneficiary by Sector</a:t>
            </a:r>
            <a:endParaRPr lang="en-US" sz="2400" dirty="0">
              <a:latin typeface="Arial Black" pitchFamily="34" charset="0"/>
            </a:endParaRPr>
          </a:p>
        </p:txBody>
      </p:sp>
      <p:pic>
        <p:nvPicPr>
          <p:cNvPr id="8" name="Picture 7" descr="Desktop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0" y="6558642"/>
            <a:ext cx="762000" cy="29935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29400" y="2286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Beneficiary</a:t>
            </a:r>
            <a:endParaRPr lang="en-US" sz="2400" dirty="0"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914400"/>
            <a:ext cx="7772400" cy="20621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rade Gothic LT Com Cn" pitchFamily="34" charset="0"/>
              </a:rPr>
              <a:t>Majority of the Plants show high achievement in beneficiary coverage</a:t>
            </a:r>
            <a:r>
              <a:rPr lang="en-US" sz="2000" dirty="0" smtClean="0"/>
              <a:t>:</a:t>
            </a:r>
          </a:p>
          <a:p>
            <a:pPr marL="165100" indent="-104775">
              <a:buFont typeface="Wingdings" pitchFamily="2" charset="2"/>
              <a:buChar char="§"/>
            </a:pPr>
            <a:r>
              <a:rPr lang="en-US" dirty="0" smtClean="0"/>
              <a:t>Except for </a:t>
            </a:r>
            <a:r>
              <a:rPr lang="en-US" dirty="0" err="1" smtClean="0"/>
              <a:t>Tikaria</a:t>
            </a:r>
            <a:r>
              <a:rPr lang="en-US" dirty="0" smtClean="0"/>
              <a:t> and Kymore, the remaining Plants have performed well. </a:t>
            </a:r>
            <a:r>
              <a:rPr lang="en-US" b="1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rgbClr val="FF0000"/>
                </a:solidFill>
              </a:rPr>
              <a:t>plants</a:t>
            </a:r>
            <a:r>
              <a:rPr lang="en-US" dirty="0" smtClean="0"/>
              <a:t> have returned average to good performance and </a:t>
            </a:r>
            <a:r>
              <a:rPr lang="en-US" b="1" dirty="0" smtClean="0">
                <a:solidFill>
                  <a:srgbClr val="FF0000"/>
                </a:solidFill>
              </a:rPr>
              <a:t>6 plants </a:t>
            </a:r>
            <a:r>
              <a:rPr lang="en-US" dirty="0" smtClean="0"/>
              <a:t>have over achieved (i.e. surpassed the YTD beneficiary targets)</a:t>
            </a:r>
          </a:p>
          <a:p>
            <a:pPr marL="165100" indent="-104775">
              <a:buFont typeface="Wingdings" pitchFamily="2" charset="2"/>
              <a:buChar char="§"/>
            </a:pPr>
            <a:r>
              <a:rPr lang="en-US" dirty="0" smtClean="0"/>
              <a:t>Cost per beneficiary remains high for </a:t>
            </a:r>
            <a:r>
              <a:rPr lang="en-US" dirty="0" err="1" smtClean="0"/>
              <a:t>Tikaria</a:t>
            </a:r>
            <a:r>
              <a:rPr lang="en-US" dirty="0" smtClean="0"/>
              <a:t>, Jamul and </a:t>
            </a:r>
            <a:r>
              <a:rPr lang="en-US" dirty="0" err="1" smtClean="0"/>
              <a:t>Wali</a:t>
            </a:r>
            <a:r>
              <a:rPr lang="en-US" dirty="0" smtClean="0"/>
              <a:t>. Kymore, </a:t>
            </a:r>
            <a:r>
              <a:rPr lang="en-US" dirty="0" err="1" smtClean="0"/>
              <a:t>Kudithini</a:t>
            </a:r>
            <a:r>
              <a:rPr lang="en-US" dirty="0" smtClean="0"/>
              <a:t>, </a:t>
            </a:r>
            <a:r>
              <a:rPr lang="en-US" dirty="0" err="1" smtClean="0"/>
              <a:t>Thondebhavi</a:t>
            </a:r>
            <a:r>
              <a:rPr lang="en-US" dirty="0" smtClean="0"/>
              <a:t> and </a:t>
            </a:r>
            <a:r>
              <a:rPr lang="en-US" dirty="0" err="1" smtClean="0"/>
              <a:t>Madukarrai</a:t>
            </a:r>
            <a:r>
              <a:rPr lang="en-US" dirty="0" smtClean="0"/>
              <a:t> have very competitive cost/</a:t>
            </a:r>
            <a:r>
              <a:rPr lang="en-US" dirty="0" err="1" smtClean="0"/>
              <a:t>beneficary</a:t>
            </a:r>
            <a:r>
              <a:rPr lang="en-US" dirty="0" smtClean="0"/>
              <a:t> ratio. </a:t>
            </a:r>
          </a:p>
          <a:p>
            <a:pPr marL="165100" indent="-104775"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09600" y="3048000"/>
            <a:ext cx="7772400" cy="1231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rade Gothic LT Com Cn" pitchFamily="34" charset="0"/>
              </a:rPr>
              <a:t>In some of the key sectors beneficiary achievement is poor</a:t>
            </a:r>
            <a:r>
              <a:rPr lang="en-US" sz="2000" dirty="0" smtClean="0"/>
              <a:t>:</a:t>
            </a:r>
          </a:p>
          <a:p>
            <a:pPr marL="165100" indent="-104775">
              <a:buFont typeface="Wingdings" pitchFamily="2" charset="2"/>
              <a:buChar char="§"/>
            </a:pPr>
            <a:r>
              <a:rPr lang="en-US" dirty="0" smtClean="0"/>
              <a:t> For # </a:t>
            </a:r>
            <a:r>
              <a:rPr lang="en-US" dirty="0" err="1" smtClean="0"/>
              <a:t>Savekidslife</a:t>
            </a:r>
            <a:r>
              <a:rPr lang="en-US" dirty="0" smtClean="0"/>
              <a:t>, LEISA and </a:t>
            </a:r>
            <a:r>
              <a:rPr lang="en-US" dirty="0" err="1" smtClean="0"/>
              <a:t>Disha</a:t>
            </a:r>
            <a:r>
              <a:rPr lang="en-US" dirty="0" smtClean="0"/>
              <a:t>, only 50% of the beneficiary targets have been achieved and a close monitoring of the coverage is in order.</a:t>
            </a:r>
          </a:p>
          <a:p>
            <a:pPr marL="165100" indent="-104775"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09600" y="4800600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</a:t>
            </a:r>
          </a:p>
          <a:p>
            <a:pPr marL="176213" indent="-176213">
              <a:buFont typeface="Wingdings" pitchFamily="2" charset="2"/>
              <a:buChar char="§"/>
            </a:pPr>
            <a:r>
              <a:rPr lang="en-US" dirty="0" smtClean="0"/>
              <a:t>The correlation between spending and beneficiary coverage is low. </a:t>
            </a:r>
            <a:endParaRPr lang="en-US" dirty="0" smtClean="0"/>
          </a:p>
          <a:p>
            <a:pPr marL="176213" indent="-176213">
              <a:buFont typeface="Wingdings" pitchFamily="2" charset="2"/>
              <a:buChar char="§"/>
            </a:pPr>
            <a:r>
              <a:rPr lang="en-US" dirty="0" smtClean="0"/>
              <a:t>Also it is critical to asses for double counting of beneficiaries and also attributing beneficiary numbers for capital intensive projects. </a:t>
            </a:r>
            <a:endParaRPr lang="en-US" dirty="0"/>
          </a:p>
        </p:txBody>
      </p:sp>
      <p:pic>
        <p:nvPicPr>
          <p:cNvPr id="9" name="Picture 8" descr="Desktop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0" y="6558642"/>
            <a:ext cx="762000" cy="29935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1752600"/>
            <a:ext cx="5943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Trade Gothic LT Com Cn" pitchFamily="34" charset="0"/>
              </a:rPr>
              <a:t>Thank You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934670"/>
            <a:ext cx="7772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The </a:t>
            </a:r>
            <a:r>
              <a:rPr lang="en-US" sz="1050" dirty="0" smtClean="0"/>
              <a:t>MPR </a:t>
            </a:r>
            <a:r>
              <a:rPr lang="en-US" sz="1050" dirty="0" smtClean="0"/>
              <a:t>Dashboard is available at </a:t>
            </a:r>
            <a:endParaRPr lang="en-US" sz="1050" dirty="0" smtClean="0"/>
          </a:p>
          <a:p>
            <a:r>
              <a:rPr lang="en-US" sz="1050" dirty="0" smtClean="0"/>
              <a:t>https</a:t>
            </a:r>
            <a:r>
              <a:rPr lang="en-US" sz="1050" dirty="0" smtClean="0"/>
              <a:t>://datastudio.google.com/u/0/org//reporting/0B9KpuN-Luu2gZGd4cWJzV0xjUjQ/page/QM0E</a:t>
            </a:r>
          </a:p>
        </p:txBody>
      </p:sp>
      <p:pic>
        <p:nvPicPr>
          <p:cNvPr id="6" name="Picture 5" descr="Desktop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0" y="6558642"/>
            <a:ext cx="762000" cy="29935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 Same Side Corner Rectangle 60"/>
          <p:cNvSpPr/>
          <p:nvPr/>
        </p:nvSpPr>
        <p:spPr>
          <a:xfrm>
            <a:off x="1600200" y="1846006"/>
            <a:ext cx="1143000" cy="81534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bIns="91440" rtlCol="0" anchor="ctr"/>
          <a:lstStyle/>
          <a:p>
            <a:pPr algn="ctr">
              <a:lnSpc>
                <a:spcPts val="1300"/>
              </a:lnSpc>
            </a:pPr>
            <a:endParaRPr lang="en-US" b="1" dirty="0" smtClean="0">
              <a:solidFill>
                <a:schemeClr val="tx1"/>
              </a:solidFill>
              <a:effectLst>
                <a:outerShdw blurRad="63500" dist="25400" dir="5400000" algn="t" rotWithShape="0">
                  <a:prstClr val="black">
                    <a:alpha val="30000"/>
                  </a:prstClr>
                </a:outerShdw>
              </a:effectLst>
              <a:latin typeface="Trade Gothic LT Com Cn" pitchFamily="34" charset="0"/>
              <a:cs typeface="Arial" pitchFamily="34" charset="0"/>
            </a:endParaRPr>
          </a:p>
          <a:p>
            <a:pPr algn="ctr">
              <a:lnSpc>
                <a:spcPts val="1300"/>
              </a:lnSpc>
            </a:pPr>
            <a:r>
              <a:rPr lang="en-US" b="1" dirty="0" smtClean="0">
                <a:solidFill>
                  <a:schemeClr val="tx1"/>
                </a:solidFill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latin typeface="Trade Gothic LT Com Cn" pitchFamily="34" charset="0"/>
                <a:cs typeface="Arial" pitchFamily="34" charset="0"/>
              </a:rPr>
              <a:t>Planned</a:t>
            </a:r>
          </a:p>
          <a:p>
            <a:pPr algn="ctr">
              <a:lnSpc>
                <a:spcPts val="1300"/>
              </a:lnSpc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cs typeface="Arial" pitchFamily="34" charset="0"/>
              </a:rPr>
              <a:t>till </a:t>
            </a:r>
            <a:r>
              <a:rPr lang="en-US" sz="1200" b="1" dirty="0" smtClean="0">
                <a:solidFill>
                  <a:schemeClr val="tx1"/>
                </a:solidFill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cs typeface="Arial" pitchFamily="34" charset="0"/>
              </a:rPr>
              <a:t>May </a:t>
            </a:r>
            <a:r>
              <a:rPr lang="en-US" sz="1200" b="1" dirty="0" smtClean="0">
                <a:solidFill>
                  <a:schemeClr val="tx1"/>
                </a:solidFill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cs typeface="Arial" pitchFamily="34" charset="0"/>
              </a:rPr>
              <a:t>2017</a:t>
            </a:r>
          </a:p>
          <a:p>
            <a:pPr algn="ctr">
              <a:lnSpc>
                <a:spcPts val="1300"/>
              </a:lnSpc>
            </a:pPr>
            <a:endParaRPr lang="en-US" b="1" dirty="0" smtClean="0">
              <a:solidFill>
                <a:schemeClr val="tx1"/>
              </a:solidFill>
              <a:effectLst>
                <a:outerShdw blurRad="63500" dist="25400" dir="5400000" algn="t" rotWithShape="0">
                  <a:prstClr val="black">
                    <a:alpha val="30000"/>
                  </a:prstClr>
                </a:outerShdw>
              </a:effectLst>
              <a:latin typeface="Trade Gothic LT Com Cn" pitchFamily="34" charset="0"/>
              <a:cs typeface="Arial" pitchFamily="34" charset="0"/>
            </a:endParaRPr>
          </a:p>
        </p:txBody>
      </p:sp>
      <p:sp>
        <p:nvSpPr>
          <p:cNvPr id="63" name="Round Same Side Corner Rectangle 62"/>
          <p:cNvSpPr/>
          <p:nvPr/>
        </p:nvSpPr>
        <p:spPr>
          <a:xfrm>
            <a:off x="4114801" y="1846006"/>
            <a:ext cx="1142999" cy="81534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bIns="91440" rtlCol="0" anchor="ctr"/>
          <a:lstStyle/>
          <a:p>
            <a:pPr algn="ctr">
              <a:lnSpc>
                <a:spcPts val="1300"/>
              </a:lnSpc>
            </a:pPr>
            <a:r>
              <a:rPr lang="en-US" b="1" dirty="0" smtClean="0">
                <a:solidFill>
                  <a:schemeClr val="tx1"/>
                </a:solidFill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latin typeface="Trade Gothic LT Com Cn" pitchFamily="34" charset="0"/>
                <a:cs typeface="Arial" pitchFamily="34" charset="0"/>
              </a:rPr>
              <a:t>% Achieved</a:t>
            </a:r>
          </a:p>
        </p:txBody>
      </p:sp>
      <p:sp>
        <p:nvSpPr>
          <p:cNvPr id="64" name="Round Same Side Corner Rectangle 63"/>
          <p:cNvSpPr/>
          <p:nvPr/>
        </p:nvSpPr>
        <p:spPr>
          <a:xfrm>
            <a:off x="2895601" y="1846006"/>
            <a:ext cx="1142999" cy="81534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bIns="91440" rtlCol="0" anchor="ctr"/>
          <a:lstStyle/>
          <a:p>
            <a:pPr algn="ctr">
              <a:lnSpc>
                <a:spcPts val="1300"/>
              </a:lnSpc>
            </a:pPr>
            <a:r>
              <a:rPr lang="en-US" b="1" dirty="0" smtClean="0">
                <a:solidFill>
                  <a:schemeClr val="tx1"/>
                </a:solidFill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latin typeface="Trade Gothic LT Com Cn" pitchFamily="34" charset="0"/>
                <a:cs typeface="Arial" pitchFamily="34" charset="0"/>
              </a:rPr>
              <a:t>Achieved</a:t>
            </a:r>
          </a:p>
          <a:p>
            <a:pPr algn="ctr">
              <a:lnSpc>
                <a:spcPts val="1300"/>
              </a:lnSpc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latin typeface="+mj-lt"/>
                <a:cs typeface="Arial" pitchFamily="34" charset="0"/>
              </a:rPr>
              <a:t>t</a:t>
            </a:r>
            <a:r>
              <a:rPr lang="en-US" sz="1200" b="1" dirty="0" smtClean="0">
                <a:solidFill>
                  <a:schemeClr val="tx1"/>
                </a:solidFill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latin typeface="+mj-lt"/>
                <a:cs typeface="Arial" pitchFamily="34" charset="0"/>
              </a:rPr>
              <a:t>ill May 2017</a:t>
            </a:r>
            <a:endParaRPr lang="en-US" sz="1200" b="1" dirty="0" smtClean="0">
              <a:solidFill>
                <a:schemeClr val="tx1"/>
              </a:solidFill>
              <a:effectLst>
                <a:outerShdw blurRad="63500" dist="25400" dir="5400000" algn="t" rotWithShape="0">
                  <a:prstClr val="black">
                    <a:alpha val="30000"/>
                  </a:prst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0" y="2743200"/>
            <a:ext cx="1600200" cy="533400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bIns="45720" rtlCol="0" anchor="ctr"/>
          <a:lstStyle/>
          <a:p>
            <a:pPr algn="ctr">
              <a:lnSpc>
                <a:spcPts val="1300"/>
              </a:lnSpc>
              <a:defRPr/>
            </a:pPr>
            <a:r>
              <a:rPr lang="en-US" sz="2000" b="1" dirty="0"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latin typeface="Trade Gothic LT Com Cn" pitchFamily="34" charset="0"/>
                <a:cs typeface="Arial" pitchFamily="34" charset="0"/>
              </a:rPr>
              <a:t>Budget </a:t>
            </a:r>
            <a:endParaRPr lang="en-US" sz="2000" b="1" dirty="0" smtClean="0">
              <a:effectLst>
                <a:outerShdw blurRad="63500" dist="25400" dir="5400000" algn="t" rotWithShape="0">
                  <a:prstClr val="black">
                    <a:alpha val="30000"/>
                  </a:prstClr>
                </a:outerShdw>
              </a:effectLst>
              <a:latin typeface="Trade Gothic LT Com Cn" pitchFamily="34" charset="0"/>
              <a:cs typeface="Arial" pitchFamily="34" charset="0"/>
            </a:endParaRPr>
          </a:p>
          <a:p>
            <a:pPr algn="ctr">
              <a:lnSpc>
                <a:spcPts val="1300"/>
              </a:lnSpc>
              <a:defRPr/>
            </a:pPr>
            <a:r>
              <a:rPr lang="en-US" sz="1400" b="1" dirty="0" smtClean="0"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latin typeface="Trade Gothic LT Com Cn" pitchFamily="34" charset="0"/>
                <a:cs typeface="Arial" pitchFamily="34" charset="0"/>
              </a:rPr>
              <a:t>(₹</a:t>
            </a:r>
            <a:r>
              <a:rPr lang="en-US" sz="1400" b="1" dirty="0" err="1" smtClean="0"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latin typeface="Trade Gothic LT Com Cn" pitchFamily="34" charset="0"/>
                <a:cs typeface="Arial" pitchFamily="34" charset="0"/>
              </a:rPr>
              <a:t>c</a:t>
            </a:r>
            <a:r>
              <a:rPr lang="en-US" sz="1400" b="1" dirty="0" err="1" smtClean="0"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latin typeface="Trade Gothic LT Com Cn" pitchFamily="34" charset="0"/>
                <a:cs typeface="Arial" pitchFamily="34" charset="0"/>
              </a:rPr>
              <a:t>rore</a:t>
            </a:r>
            <a:r>
              <a:rPr lang="en-US" sz="1400" b="1" dirty="0" smtClean="0"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latin typeface="+mj-lt"/>
                <a:cs typeface="Arial" pitchFamily="34" charset="0"/>
              </a:rPr>
              <a:t>)</a:t>
            </a:r>
            <a:endParaRPr lang="en-US" sz="1400" b="1" dirty="0">
              <a:effectLst>
                <a:outerShdw blurRad="63500" dist="25400" dir="5400000" algn="t" rotWithShape="0">
                  <a:prstClr val="black">
                    <a:alpha val="30000"/>
                  </a:prst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0" y="3352800"/>
            <a:ext cx="1600200" cy="533400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bIns="45720" rtlCol="0" anchor="ctr"/>
          <a:lstStyle/>
          <a:p>
            <a:pPr algn="ctr">
              <a:lnSpc>
                <a:spcPts val="1300"/>
              </a:lnSpc>
              <a:defRPr/>
            </a:pPr>
            <a:r>
              <a:rPr lang="en-US" sz="2000" b="1" dirty="0" smtClean="0"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latin typeface="Trade Gothic LT Com Cn" pitchFamily="34" charset="0"/>
                <a:cs typeface="Arial" pitchFamily="34" charset="0"/>
              </a:rPr>
              <a:t>Leverage</a:t>
            </a:r>
          </a:p>
          <a:p>
            <a:pPr algn="ctr">
              <a:lnSpc>
                <a:spcPts val="1300"/>
              </a:lnSpc>
              <a:defRPr/>
            </a:pPr>
            <a:r>
              <a:rPr lang="en-US" sz="2000" b="1" dirty="0" smtClean="0"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latin typeface="+mj-lt"/>
                <a:cs typeface="Arial" pitchFamily="34" charset="0"/>
              </a:rPr>
              <a:t> </a:t>
            </a:r>
            <a:r>
              <a:rPr lang="en-US" sz="1400" b="1" dirty="0" smtClean="0"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latin typeface="+mj-lt"/>
                <a:cs typeface="Arial" pitchFamily="34" charset="0"/>
              </a:rPr>
              <a:t>(</a:t>
            </a:r>
            <a:r>
              <a:rPr lang="en-US" sz="1400" b="1" dirty="0" smtClean="0"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latin typeface="+mj-lt"/>
                <a:cs typeface="Arial" pitchFamily="34" charset="0"/>
              </a:rPr>
              <a:t>₹ </a:t>
            </a:r>
            <a:r>
              <a:rPr lang="en-US" sz="1400" b="1" dirty="0" err="1" smtClean="0"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latin typeface="+mj-lt"/>
                <a:cs typeface="Arial" pitchFamily="34" charset="0"/>
              </a:rPr>
              <a:t>crore</a:t>
            </a:r>
            <a:r>
              <a:rPr lang="en-US" sz="1400" b="1" dirty="0" smtClean="0"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latin typeface="+mj-lt"/>
                <a:cs typeface="Arial" pitchFamily="34" charset="0"/>
              </a:rPr>
              <a:t>)</a:t>
            </a:r>
            <a:endParaRPr lang="en-US" sz="1400" b="1" dirty="0">
              <a:effectLst>
                <a:outerShdw blurRad="63500" dist="25400" dir="5400000" algn="t" rotWithShape="0">
                  <a:prstClr val="black">
                    <a:alpha val="30000"/>
                  </a:prst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0" y="3962400"/>
            <a:ext cx="1600200" cy="533400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bIns="45720" rtlCol="0" anchor="ctr"/>
          <a:lstStyle/>
          <a:p>
            <a:pPr algn="ctr">
              <a:lnSpc>
                <a:spcPts val="1300"/>
              </a:lnSpc>
              <a:defRPr/>
            </a:pPr>
            <a:r>
              <a:rPr lang="en-US" sz="2000" b="1" dirty="0" smtClean="0"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latin typeface="Trade Gothic LT Com Cn" pitchFamily="34" charset="0"/>
                <a:cs typeface="Arial" pitchFamily="34" charset="0"/>
              </a:rPr>
              <a:t>Beneficiaries</a:t>
            </a:r>
          </a:p>
          <a:p>
            <a:pPr algn="ctr">
              <a:lnSpc>
                <a:spcPts val="1300"/>
              </a:lnSpc>
              <a:defRPr/>
            </a:pPr>
            <a:r>
              <a:rPr lang="en-US" sz="1400" b="1" dirty="0" smtClean="0"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latin typeface="+mj-lt"/>
                <a:cs typeface="Arial" pitchFamily="34" charset="0"/>
              </a:rPr>
              <a:t>( nos.)</a:t>
            </a:r>
            <a:endParaRPr lang="en-US" sz="1400" b="1" dirty="0">
              <a:effectLst>
                <a:outerShdw blurRad="63500" dist="25400" dir="5400000" algn="t" rotWithShape="0">
                  <a:prstClr val="black">
                    <a:alpha val="30000"/>
                  </a:prst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0" y="4572000"/>
            <a:ext cx="1600200" cy="533400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bIns="45720" rtlCol="0" anchor="ctr"/>
          <a:lstStyle/>
          <a:p>
            <a:pPr algn="ctr">
              <a:lnSpc>
                <a:spcPts val="1300"/>
              </a:lnSpc>
              <a:defRPr/>
            </a:pPr>
            <a:r>
              <a:rPr lang="en-US" sz="2000" b="1" dirty="0"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latin typeface="Trade Gothic LT Com Cn" pitchFamily="34" charset="0"/>
                <a:cs typeface="Arial" pitchFamily="34" charset="0"/>
              </a:rPr>
              <a:t>Leverage Ratio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0" y="5181600"/>
            <a:ext cx="1600200" cy="533400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bIns="45720" rtlCol="0" anchor="ctr"/>
          <a:lstStyle/>
          <a:p>
            <a:pPr algn="ctr">
              <a:lnSpc>
                <a:spcPts val="1500"/>
              </a:lnSpc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sz="2000" b="1" dirty="0"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latin typeface="Trade Gothic LT Com Cn" pitchFamily="34" charset="0"/>
                <a:cs typeface="Arial" pitchFamily="34" charset="0"/>
              </a:rPr>
              <a:t>Cost</a:t>
            </a:r>
            <a:r>
              <a:rPr lang="en-US" sz="2000" b="1" dirty="0" smtClean="0"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latin typeface="Trade Gothic LT Com Cn" pitchFamily="34" charset="0"/>
                <a:cs typeface="Arial" pitchFamily="34" charset="0"/>
              </a:rPr>
              <a:t>/  Beneficiary</a:t>
            </a:r>
            <a:endParaRPr lang="en-US" sz="2000" b="1" dirty="0">
              <a:effectLst>
                <a:outerShdw blurRad="63500" dist="25400" dir="5400000" algn="t" rotWithShape="0">
                  <a:prstClr val="black">
                    <a:alpha val="30000"/>
                  </a:prstClr>
                </a:outerShdw>
              </a:effectLst>
              <a:latin typeface="Trade Gothic LT Com Cn" pitchFamily="34" charset="0"/>
              <a:cs typeface="Arial" pitchFamily="34" charset="0"/>
            </a:endParaRPr>
          </a:p>
        </p:txBody>
      </p:sp>
      <p:sp>
        <p:nvSpPr>
          <p:cNvPr id="115" name="Round Same Side Corner Rectangle 114"/>
          <p:cNvSpPr/>
          <p:nvPr/>
        </p:nvSpPr>
        <p:spPr>
          <a:xfrm>
            <a:off x="5486400" y="1851660"/>
            <a:ext cx="1142508" cy="81534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bIns="91440" rtlCol="0" anchor="ctr"/>
          <a:lstStyle/>
          <a:p>
            <a:pPr algn="ctr">
              <a:lnSpc>
                <a:spcPts val="1300"/>
              </a:lnSpc>
            </a:pPr>
            <a:r>
              <a:rPr lang="en-US" b="1" dirty="0" smtClean="0">
                <a:solidFill>
                  <a:schemeClr val="tx1"/>
                </a:solidFill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latin typeface="Trade Gothic LT Com Cn" pitchFamily="34" charset="0"/>
                <a:cs typeface="Arial" pitchFamily="34" charset="0"/>
              </a:rPr>
              <a:t>Planned</a:t>
            </a:r>
          </a:p>
          <a:p>
            <a:pPr algn="ctr">
              <a:lnSpc>
                <a:spcPts val="1300"/>
              </a:lnSpc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cs typeface="Arial" pitchFamily="34" charset="0"/>
              </a:rPr>
              <a:t>Jan-Dec 2017</a:t>
            </a:r>
            <a:endParaRPr lang="en-US" sz="1200" b="1" dirty="0" smtClean="0">
              <a:solidFill>
                <a:schemeClr val="tx1"/>
              </a:solidFill>
              <a:effectLst>
                <a:outerShdw blurRad="63500" dist="25400" dir="5400000" algn="t" rotWithShape="0">
                  <a:prstClr val="black">
                    <a:alpha val="30000"/>
                  </a:prst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116" name="Round Same Side Corner Rectangle 115"/>
          <p:cNvSpPr/>
          <p:nvPr/>
        </p:nvSpPr>
        <p:spPr>
          <a:xfrm>
            <a:off x="7925017" y="1851660"/>
            <a:ext cx="1142783" cy="81534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bIns="91440" rtlCol="0" anchor="ctr"/>
          <a:lstStyle/>
          <a:p>
            <a:pPr algn="ctr">
              <a:lnSpc>
                <a:spcPts val="1300"/>
              </a:lnSpc>
            </a:pPr>
            <a:r>
              <a:rPr lang="en-US" b="1" dirty="0" smtClean="0">
                <a:solidFill>
                  <a:schemeClr val="tx1"/>
                </a:solidFill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latin typeface="Trade Gothic LT Com Cn" pitchFamily="34" charset="0"/>
                <a:cs typeface="Arial" pitchFamily="34" charset="0"/>
              </a:rPr>
              <a:t>% Achieved</a:t>
            </a:r>
          </a:p>
        </p:txBody>
      </p:sp>
      <p:sp>
        <p:nvSpPr>
          <p:cNvPr id="117" name="Round Same Side Corner Rectangle 116"/>
          <p:cNvSpPr/>
          <p:nvPr/>
        </p:nvSpPr>
        <p:spPr>
          <a:xfrm>
            <a:off x="6697566" y="1851660"/>
            <a:ext cx="1151034" cy="81534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bIns="91440" rtlCol="0" anchor="ctr"/>
          <a:lstStyle/>
          <a:p>
            <a:pPr algn="ctr">
              <a:lnSpc>
                <a:spcPts val="1300"/>
              </a:lnSpc>
            </a:pPr>
            <a:r>
              <a:rPr lang="en-US" b="1" dirty="0" smtClean="0">
                <a:solidFill>
                  <a:schemeClr val="tx1"/>
                </a:solidFill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latin typeface="Trade Gothic LT Com Cn" pitchFamily="34" charset="0"/>
                <a:cs typeface="Arial" pitchFamily="34" charset="0"/>
              </a:rPr>
              <a:t>Achieved</a:t>
            </a:r>
          </a:p>
          <a:p>
            <a:pPr algn="ctr">
              <a:lnSpc>
                <a:spcPts val="1300"/>
              </a:lnSpc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cs typeface="Arial" pitchFamily="34" charset="0"/>
              </a:rPr>
              <a:t>till </a:t>
            </a:r>
            <a:r>
              <a:rPr lang="en-US" sz="1200" b="1" dirty="0" smtClean="0">
                <a:solidFill>
                  <a:schemeClr val="tx1"/>
                </a:solidFill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cs typeface="Arial" pitchFamily="34" charset="0"/>
              </a:rPr>
              <a:t>May </a:t>
            </a:r>
            <a:r>
              <a:rPr lang="en-US" sz="1200" b="1" dirty="0" smtClean="0">
                <a:solidFill>
                  <a:schemeClr val="tx1"/>
                </a:solidFill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cs typeface="Arial" pitchFamily="34" charset="0"/>
              </a:rPr>
              <a:t>2017</a:t>
            </a:r>
            <a:endParaRPr lang="en-US" sz="1200" b="1" dirty="0" smtClean="0">
              <a:solidFill>
                <a:schemeClr val="tx1"/>
              </a:solidFill>
              <a:effectLst>
                <a:outerShdw blurRad="63500" dist="25400" dir="5400000" algn="t" rotWithShape="0">
                  <a:prstClr val="black">
                    <a:alpha val="30000"/>
                  </a:prstClr>
                </a:outerShdw>
              </a:effectLst>
              <a:latin typeface="+mj-lt"/>
              <a:cs typeface="Arial" pitchFamily="34" charset="0"/>
            </a:endParaRPr>
          </a:p>
        </p:txBody>
      </p:sp>
      <p:pic>
        <p:nvPicPr>
          <p:cNvPr id="160" name="Picture 159" descr="Acc Ceme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76200"/>
            <a:ext cx="1600200" cy="762000"/>
          </a:xfrm>
          <a:prstGeom prst="rect">
            <a:avLst/>
          </a:prstGeom>
        </p:spPr>
      </p:pic>
      <p:sp>
        <p:nvSpPr>
          <p:cNvPr id="168" name="Rounded Rectangle 167"/>
          <p:cNvSpPr/>
          <p:nvPr/>
        </p:nvSpPr>
        <p:spPr>
          <a:xfrm>
            <a:off x="2895600" y="2743200"/>
            <a:ext cx="1066800" cy="533400"/>
          </a:xfrm>
          <a:prstGeom prst="roundRect">
            <a:avLst/>
          </a:prstGeom>
          <a:solidFill>
            <a:srgbClr val="EFF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rade Gothic LT Com Cn" pitchFamily="34" charset="0"/>
              </a:rPr>
              <a:t>4.48</a:t>
            </a:r>
            <a:endParaRPr lang="en-US" sz="2800" b="1" dirty="0">
              <a:solidFill>
                <a:schemeClr val="tx1"/>
              </a:solidFill>
              <a:latin typeface="Trade Gothic LT Com Cn" pitchFamily="34" charset="0"/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2895600" y="3352800"/>
            <a:ext cx="1066800" cy="533400"/>
          </a:xfrm>
          <a:prstGeom prst="roundRect">
            <a:avLst/>
          </a:prstGeom>
          <a:solidFill>
            <a:srgbClr val="EFF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rade Gothic LT Com Cn" pitchFamily="34" charset="0"/>
              </a:rPr>
              <a:t>2.32</a:t>
            </a:r>
            <a:endParaRPr lang="en-US" sz="2800" b="1" dirty="0">
              <a:solidFill>
                <a:schemeClr val="tx1"/>
              </a:solidFill>
              <a:latin typeface="Trade Gothic LT Com Cn" pitchFamily="34" charset="0"/>
            </a:endParaRPr>
          </a:p>
        </p:txBody>
      </p:sp>
      <p:sp>
        <p:nvSpPr>
          <p:cNvPr id="170" name="Rounded Rectangle 169"/>
          <p:cNvSpPr/>
          <p:nvPr/>
        </p:nvSpPr>
        <p:spPr>
          <a:xfrm>
            <a:off x="2895600" y="3962400"/>
            <a:ext cx="1066800" cy="533400"/>
          </a:xfrm>
          <a:prstGeom prst="roundRect">
            <a:avLst/>
          </a:prstGeom>
          <a:solidFill>
            <a:srgbClr val="EFF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rade Gothic LT Com Cn" pitchFamily="34" charset="0"/>
              </a:rPr>
              <a:t>2,48,297</a:t>
            </a:r>
            <a:endParaRPr lang="en-US" sz="2000" b="1" dirty="0">
              <a:solidFill>
                <a:schemeClr val="tx1"/>
              </a:solidFill>
              <a:latin typeface="Trade Gothic LT Com Cn" pitchFamily="34" charset="0"/>
            </a:endParaRPr>
          </a:p>
        </p:txBody>
      </p:sp>
      <p:sp>
        <p:nvSpPr>
          <p:cNvPr id="171" name="Rounded Rectangle 170"/>
          <p:cNvSpPr/>
          <p:nvPr/>
        </p:nvSpPr>
        <p:spPr>
          <a:xfrm>
            <a:off x="2895600" y="4572000"/>
            <a:ext cx="1066800" cy="533400"/>
          </a:xfrm>
          <a:prstGeom prst="roundRect">
            <a:avLst/>
          </a:prstGeom>
          <a:solidFill>
            <a:srgbClr val="EFF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rade Gothic LT Com Cn" pitchFamily="34" charset="0"/>
              </a:rPr>
              <a:t>5</a:t>
            </a:r>
            <a:r>
              <a:rPr lang="en-US" sz="2800" b="1" dirty="0" smtClean="0">
                <a:solidFill>
                  <a:schemeClr val="tx1"/>
                </a:solidFill>
                <a:latin typeface="Trade Gothic LT Com Cn" pitchFamily="34" charset="0"/>
              </a:rPr>
              <a:t>2%</a:t>
            </a:r>
            <a:endParaRPr lang="en-US" sz="2800" b="1" dirty="0">
              <a:solidFill>
                <a:schemeClr val="tx1"/>
              </a:solidFill>
              <a:latin typeface="Trade Gothic LT Com Cn" pitchFamily="34" charset="0"/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2895600" y="5181600"/>
            <a:ext cx="1066800" cy="533400"/>
          </a:xfrm>
          <a:prstGeom prst="roundRect">
            <a:avLst/>
          </a:prstGeom>
          <a:solidFill>
            <a:srgbClr val="EFF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rade Gothic LT Com Cn" pitchFamily="34" charset="0"/>
              </a:rPr>
              <a:t>180</a:t>
            </a:r>
            <a:endParaRPr lang="en-US" sz="2800" b="1" dirty="0">
              <a:solidFill>
                <a:schemeClr val="tx1"/>
              </a:solidFill>
              <a:latin typeface="Trade Gothic LT Com Cn" pitchFamily="34" charset="0"/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1676400" y="2743200"/>
            <a:ext cx="1066800" cy="533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rade Gothic LT Com Cn" pitchFamily="34" charset="0"/>
              </a:rPr>
              <a:t>7.91</a:t>
            </a:r>
            <a:endParaRPr lang="en-US" sz="2800" b="1" dirty="0">
              <a:solidFill>
                <a:schemeClr val="tx1"/>
              </a:solidFill>
              <a:latin typeface="Trade Gothic LT Com Cn" pitchFamily="34" charset="0"/>
            </a:endParaRPr>
          </a:p>
        </p:txBody>
      </p:sp>
      <p:sp>
        <p:nvSpPr>
          <p:cNvPr id="179" name="Rounded Rectangle 178"/>
          <p:cNvSpPr/>
          <p:nvPr/>
        </p:nvSpPr>
        <p:spPr>
          <a:xfrm>
            <a:off x="1676400" y="3352800"/>
            <a:ext cx="1066800" cy="533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rade Gothic LT Com Cn" pitchFamily="34" charset="0"/>
              </a:rPr>
              <a:t>6.01</a:t>
            </a:r>
            <a:endParaRPr lang="en-US" sz="2800" b="1" dirty="0">
              <a:solidFill>
                <a:schemeClr val="tx1"/>
              </a:solidFill>
              <a:latin typeface="Trade Gothic LT Com Cn" pitchFamily="34" charset="0"/>
            </a:endParaRPr>
          </a:p>
        </p:txBody>
      </p:sp>
      <p:sp>
        <p:nvSpPr>
          <p:cNvPr id="180" name="Rounded Rectangle 179"/>
          <p:cNvSpPr/>
          <p:nvPr/>
        </p:nvSpPr>
        <p:spPr>
          <a:xfrm>
            <a:off x="1676400" y="3962400"/>
            <a:ext cx="1066800" cy="533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rade Gothic LT Com Cn" pitchFamily="34" charset="0"/>
              </a:rPr>
              <a:t>2,19,897</a:t>
            </a:r>
            <a:endParaRPr lang="en-US" sz="2000" b="1" dirty="0" smtClean="0">
              <a:solidFill>
                <a:schemeClr val="tx1"/>
              </a:solidFill>
              <a:latin typeface="Trade Gothic LT Com Cn" pitchFamily="34" charset="0"/>
            </a:endParaRPr>
          </a:p>
        </p:txBody>
      </p:sp>
      <p:sp>
        <p:nvSpPr>
          <p:cNvPr id="181" name="Rounded Rectangle 180"/>
          <p:cNvSpPr/>
          <p:nvPr/>
        </p:nvSpPr>
        <p:spPr>
          <a:xfrm>
            <a:off x="1676400" y="4572000"/>
            <a:ext cx="1066800" cy="533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rade Gothic LT Com Cn" pitchFamily="34" charset="0"/>
              </a:rPr>
              <a:t>76%</a:t>
            </a:r>
            <a:endParaRPr lang="en-US" sz="2800" b="1" dirty="0">
              <a:solidFill>
                <a:schemeClr val="tx1"/>
              </a:solidFill>
              <a:latin typeface="Trade Gothic LT Com Cn" pitchFamily="34" charset="0"/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1676400" y="5181600"/>
            <a:ext cx="1066800" cy="533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rade Gothic LT Com Cn" pitchFamily="34" charset="0"/>
              </a:rPr>
              <a:t>360</a:t>
            </a:r>
            <a:endParaRPr lang="en-US" sz="2800" b="1" dirty="0">
              <a:solidFill>
                <a:schemeClr val="tx1"/>
              </a:solidFill>
              <a:latin typeface="Trade Gothic LT Com Cn" pitchFamily="34" charset="0"/>
            </a:endParaRPr>
          </a:p>
        </p:txBody>
      </p:sp>
      <p:sp>
        <p:nvSpPr>
          <p:cNvPr id="183" name="Rounded Rectangle 182"/>
          <p:cNvSpPr/>
          <p:nvPr/>
        </p:nvSpPr>
        <p:spPr>
          <a:xfrm>
            <a:off x="4114800" y="2743200"/>
            <a:ext cx="1066800" cy="533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rade Gothic LT Com Cn" pitchFamily="34" charset="0"/>
              </a:rPr>
              <a:t>57%</a:t>
            </a:r>
            <a:endParaRPr lang="en-US" sz="2800" b="1" dirty="0">
              <a:solidFill>
                <a:schemeClr val="tx1"/>
              </a:solidFill>
              <a:latin typeface="Trade Gothic LT Com Cn" pitchFamily="34" charset="0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4114800" y="3352800"/>
            <a:ext cx="1066800" cy="533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rade Gothic LT Com Cn" pitchFamily="34" charset="0"/>
              </a:rPr>
              <a:t>39%</a:t>
            </a:r>
            <a:endParaRPr lang="en-US" sz="2800" b="1" dirty="0">
              <a:solidFill>
                <a:schemeClr val="tx1"/>
              </a:solidFill>
              <a:latin typeface="Trade Gothic LT Com Cn" pitchFamily="34" charset="0"/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4114800" y="3962400"/>
            <a:ext cx="1066800" cy="533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rade Gothic LT Com Cn" pitchFamily="34" charset="0"/>
              </a:rPr>
              <a:t>113%</a:t>
            </a:r>
            <a:endParaRPr lang="en-US" sz="2800" b="1" dirty="0">
              <a:solidFill>
                <a:schemeClr val="tx1"/>
              </a:solidFill>
              <a:latin typeface="Trade Gothic LT Com Cn" pitchFamily="34" charset="0"/>
            </a:endParaRPr>
          </a:p>
        </p:txBody>
      </p:sp>
      <p:sp>
        <p:nvSpPr>
          <p:cNvPr id="188" name="Rounded Rectangle 187"/>
          <p:cNvSpPr/>
          <p:nvPr/>
        </p:nvSpPr>
        <p:spPr>
          <a:xfrm>
            <a:off x="1752600" y="1066800"/>
            <a:ext cx="3429000" cy="6858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Trade Gothic LT Com Cn" pitchFamily="34" charset="0"/>
              </a:rPr>
              <a:t>ACC YTD </a:t>
            </a:r>
            <a:r>
              <a:rPr lang="en-US" sz="2000" b="1" dirty="0" smtClean="0">
                <a:solidFill>
                  <a:schemeClr val="bg1"/>
                </a:solidFill>
                <a:latin typeface="Trade Gothic LT Com Cn" pitchFamily="34" charset="0"/>
              </a:rPr>
              <a:t>[Jan </a:t>
            </a:r>
            <a:r>
              <a:rPr lang="en-US" sz="2000" b="1" dirty="0" smtClean="0">
                <a:solidFill>
                  <a:schemeClr val="bg1"/>
                </a:solidFill>
                <a:latin typeface="Trade Gothic LT Com Cn" pitchFamily="34" charset="0"/>
              </a:rPr>
              <a:t>– May </a:t>
            </a:r>
            <a:r>
              <a:rPr lang="en-US" sz="2000" b="1" dirty="0" smtClean="0">
                <a:solidFill>
                  <a:schemeClr val="bg1"/>
                </a:solidFill>
                <a:latin typeface="Trade Gothic LT Com Cn" pitchFamily="34" charset="0"/>
              </a:rPr>
              <a:t>2017]</a:t>
            </a:r>
            <a:endParaRPr lang="en-US" sz="2000" b="1" dirty="0">
              <a:solidFill>
                <a:schemeClr val="bg1"/>
              </a:solidFill>
              <a:latin typeface="Trade Gothic LT Com Cn" pitchFamily="34" charset="0"/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5638800" y="1066800"/>
            <a:ext cx="3429000" cy="6858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Trade Gothic LT Com Cn" pitchFamily="34" charset="0"/>
              </a:rPr>
              <a:t>ACC YTY </a:t>
            </a:r>
            <a:r>
              <a:rPr lang="en-US" sz="2000" b="1" dirty="0" smtClean="0">
                <a:solidFill>
                  <a:schemeClr val="bg1"/>
                </a:solidFill>
                <a:latin typeface="Trade Gothic LT Com Cn" pitchFamily="34" charset="0"/>
              </a:rPr>
              <a:t>[Jan </a:t>
            </a:r>
            <a:r>
              <a:rPr lang="en-US" sz="2000" b="1" dirty="0" smtClean="0">
                <a:solidFill>
                  <a:schemeClr val="bg1"/>
                </a:solidFill>
                <a:latin typeface="Trade Gothic LT Com Cn" pitchFamily="34" charset="0"/>
              </a:rPr>
              <a:t>– Dec </a:t>
            </a:r>
            <a:r>
              <a:rPr lang="en-US" sz="2000" b="1" dirty="0" smtClean="0">
                <a:solidFill>
                  <a:schemeClr val="bg1"/>
                </a:solidFill>
                <a:latin typeface="Trade Gothic LT Com Cn" pitchFamily="34" charset="0"/>
              </a:rPr>
              <a:t>2017]</a:t>
            </a:r>
            <a:endParaRPr lang="en-US" sz="2000" b="1" dirty="0">
              <a:solidFill>
                <a:schemeClr val="bg1"/>
              </a:solidFill>
              <a:latin typeface="Trade Gothic LT Com Cn" pitchFamily="34" charset="0"/>
            </a:endParaRPr>
          </a:p>
        </p:txBody>
      </p:sp>
      <p:cxnSp>
        <p:nvCxnSpPr>
          <p:cNvPr id="191" name="Straight Connector 190"/>
          <p:cNvCxnSpPr/>
          <p:nvPr/>
        </p:nvCxnSpPr>
        <p:spPr>
          <a:xfrm rot="5400000">
            <a:off x="3086100" y="3390106"/>
            <a:ext cx="4648200" cy="1588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ounded Rectangle 192"/>
          <p:cNvSpPr/>
          <p:nvPr/>
        </p:nvSpPr>
        <p:spPr>
          <a:xfrm>
            <a:off x="6781800" y="2743200"/>
            <a:ext cx="1066800" cy="533400"/>
          </a:xfrm>
          <a:prstGeom prst="roundRect">
            <a:avLst/>
          </a:prstGeom>
          <a:solidFill>
            <a:srgbClr val="EFF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rade Gothic LT Com Cn" pitchFamily="34" charset="0"/>
              </a:rPr>
              <a:t>4.48</a:t>
            </a:r>
            <a:endParaRPr lang="en-US" sz="2800" b="1" dirty="0">
              <a:solidFill>
                <a:schemeClr val="tx1"/>
              </a:solidFill>
              <a:latin typeface="Trade Gothic LT Com Cn" pitchFamily="34" charset="0"/>
            </a:endParaRPr>
          </a:p>
        </p:txBody>
      </p:sp>
      <p:sp>
        <p:nvSpPr>
          <p:cNvPr id="194" name="Rounded Rectangle 193"/>
          <p:cNvSpPr/>
          <p:nvPr/>
        </p:nvSpPr>
        <p:spPr>
          <a:xfrm>
            <a:off x="6781800" y="3352800"/>
            <a:ext cx="1066800" cy="533400"/>
          </a:xfrm>
          <a:prstGeom prst="roundRect">
            <a:avLst/>
          </a:prstGeom>
          <a:solidFill>
            <a:srgbClr val="EFF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rade Gothic LT Com Cn" pitchFamily="34" charset="0"/>
              </a:rPr>
              <a:t>2.32</a:t>
            </a:r>
            <a:endParaRPr lang="en-US" sz="2800" b="1" dirty="0">
              <a:solidFill>
                <a:schemeClr val="tx1"/>
              </a:solidFill>
              <a:latin typeface="Trade Gothic LT Com Cn" pitchFamily="34" charset="0"/>
            </a:endParaRPr>
          </a:p>
        </p:txBody>
      </p:sp>
      <p:sp>
        <p:nvSpPr>
          <p:cNvPr id="195" name="Rounded Rectangle 194"/>
          <p:cNvSpPr/>
          <p:nvPr/>
        </p:nvSpPr>
        <p:spPr>
          <a:xfrm>
            <a:off x="6781800" y="3962400"/>
            <a:ext cx="1066800" cy="533400"/>
          </a:xfrm>
          <a:prstGeom prst="roundRect">
            <a:avLst/>
          </a:prstGeom>
          <a:solidFill>
            <a:srgbClr val="EFF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rade Gothic LT Com Cn" pitchFamily="34" charset="0"/>
              </a:rPr>
              <a:t>2,48,297</a:t>
            </a:r>
            <a:endParaRPr lang="en-US" sz="2000" b="1" dirty="0" smtClean="0">
              <a:solidFill>
                <a:schemeClr val="tx1"/>
              </a:solidFill>
              <a:latin typeface="Trade Gothic LT Com Cn" pitchFamily="34" charset="0"/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6781800" y="4572000"/>
            <a:ext cx="1066800" cy="533400"/>
          </a:xfrm>
          <a:prstGeom prst="roundRect">
            <a:avLst/>
          </a:prstGeom>
          <a:solidFill>
            <a:srgbClr val="EFF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rade Gothic LT Com Cn" pitchFamily="34" charset="0"/>
              </a:rPr>
              <a:t>52%</a:t>
            </a:r>
            <a:endParaRPr lang="en-US" sz="2800" b="1" dirty="0">
              <a:solidFill>
                <a:schemeClr val="tx1"/>
              </a:solidFill>
              <a:latin typeface="Trade Gothic LT Com Cn" pitchFamily="34" charset="0"/>
            </a:endParaRPr>
          </a:p>
        </p:txBody>
      </p:sp>
      <p:sp>
        <p:nvSpPr>
          <p:cNvPr id="197" name="Rounded Rectangle 196"/>
          <p:cNvSpPr/>
          <p:nvPr/>
        </p:nvSpPr>
        <p:spPr>
          <a:xfrm>
            <a:off x="6781800" y="5181600"/>
            <a:ext cx="1066800" cy="533400"/>
          </a:xfrm>
          <a:prstGeom prst="roundRect">
            <a:avLst/>
          </a:prstGeom>
          <a:solidFill>
            <a:srgbClr val="EFF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rade Gothic LT Com Cn" pitchFamily="34" charset="0"/>
              </a:rPr>
              <a:t>180</a:t>
            </a:r>
            <a:endParaRPr lang="en-US" sz="2800" b="1" dirty="0">
              <a:solidFill>
                <a:schemeClr val="tx1"/>
              </a:solidFill>
              <a:latin typeface="Trade Gothic LT Com Cn" pitchFamily="34" charset="0"/>
            </a:endParaRPr>
          </a:p>
        </p:txBody>
      </p:sp>
      <p:sp>
        <p:nvSpPr>
          <p:cNvPr id="198" name="Rounded Rectangle 197"/>
          <p:cNvSpPr/>
          <p:nvPr/>
        </p:nvSpPr>
        <p:spPr>
          <a:xfrm>
            <a:off x="5562600" y="2743200"/>
            <a:ext cx="1066800" cy="533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rade Gothic LT Com Cn" pitchFamily="34" charset="0"/>
              </a:rPr>
              <a:t>17.42</a:t>
            </a:r>
            <a:r>
              <a:rPr lang="en-US" sz="2000" b="1" dirty="0" smtClean="0">
                <a:solidFill>
                  <a:schemeClr val="tx1"/>
                </a:solidFill>
                <a:latin typeface="Trade Gothic LT Com Cn" pitchFamily="34" charset="0"/>
              </a:rPr>
              <a:t>*</a:t>
            </a:r>
            <a:endParaRPr lang="en-US" sz="2000" b="1" dirty="0">
              <a:solidFill>
                <a:schemeClr val="tx1"/>
              </a:solidFill>
              <a:latin typeface="Trade Gothic LT Com Cn" pitchFamily="34" charset="0"/>
            </a:endParaRPr>
          </a:p>
        </p:txBody>
      </p:sp>
      <p:sp>
        <p:nvSpPr>
          <p:cNvPr id="199" name="Rounded Rectangle 198"/>
          <p:cNvSpPr/>
          <p:nvPr/>
        </p:nvSpPr>
        <p:spPr>
          <a:xfrm>
            <a:off x="5562600" y="3352800"/>
            <a:ext cx="1066800" cy="533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rade Gothic LT Com Cn" pitchFamily="34" charset="0"/>
              </a:rPr>
              <a:t>16.97</a:t>
            </a:r>
            <a:endParaRPr lang="en-US" sz="2800" b="1" dirty="0">
              <a:solidFill>
                <a:schemeClr val="tx1"/>
              </a:solidFill>
              <a:latin typeface="Trade Gothic LT Com Cn" pitchFamily="34" charset="0"/>
            </a:endParaRPr>
          </a:p>
        </p:txBody>
      </p:sp>
      <p:sp>
        <p:nvSpPr>
          <p:cNvPr id="200" name="Rounded Rectangle 199"/>
          <p:cNvSpPr/>
          <p:nvPr/>
        </p:nvSpPr>
        <p:spPr>
          <a:xfrm>
            <a:off x="5562600" y="3962400"/>
            <a:ext cx="1066800" cy="533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rade Gothic LT Com Cn" pitchFamily="34" charset="0"/>
              </a:rPr>
              <a:t>4,87,800</a:t>
            </a:r>
            <a:endParaRPr lang="en-US" sz="2000" b="1" dirty="0" smtClean="0">
              <a:solidFill>
                <a:schemeClr val="tx1"/>
              </a:solidFill>
              <a:latin typeface="Trade Gothic LT Com Cn" pitchFamily="34" charset="0"/>
            </a:endParaRPr>
          </a:p>
        </p:txBody>
      </p:sp>
      <p:sp>
        <p:nvSpPr>
          <p:cNvPr id="201" name="Rounded Rectangle 200"/>
          <p:cNvSpPr/>
          <p:nvPr/>
        </p:nvSpPr>
        <p:spPr>
          <a:xfrm>
            <a:off x="5562600" y="4572000"/>
            <a:ext cx="1066800" cy="533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rade Gothic LT Com Cn" pitchFamily="34" charset="0"/>
              </a:rPr>
              <a:t>97%</a:t>
            </a:r>
            <a:endParaRPr lang="en-US" sz="2800" b="1" dirty="0">
              <a:solidFill>
                <a:schemeClr val="tx1"/>
              </a:solidFill>
              <a:latin typeface="Trade Gothic LT Com Cn" pitchFamily="34" charset="0"/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5562600" y="5181600"/>
            <a:ext cx="1066800" cy="533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rade Gothic LT Com Cn" pitchFamily="34" charset="0"/>
              </a:rPr>
              <a:t>357</a:t>
            </a:r>
            <a:endParaRPr lang="en-US" sz="2800" b="1" dirty="0">
              <a:solidFill>
                <a:schemeClr val="tx1"/>
              </a:solidFill>
              <a:latin typeface="Trade Gothic LT Com Cn" pitchFamily="34" charset="0"/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8001000" y="2743200"/>
            <a:ext cx="1066800" cy="533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rade Gothic LT Com Cn" pitchFamily="34" charset="0"/>
              </a:rPr>
              <a:t>26%</a:t>
            </a:r>
            <a:endParaRPr lang="en-US" sz="2800" b="1" dirty="0">
              <a:solidFill>
                <a:schemeClr val="tx1"/>
              </a:solidFill>
              <a:latin typeface="Trade Gothic LT Com Cn" pitchFamily="34" charset="0"/>
            </a:endParaRPr>
          </a:p>
        </p:txBody>
      </p:sp>
      <p:sp>
        <p:nvSpPr>
          <p:cNvPr id="204" name="Rounded Rectangle 203"/>
          <p:cNvSpPr/>
          <p:nvPr/>
        </p:nvSpPr>
        <p:spPr>
          <a:xfrm>
            <a:off x="8001000" y="3352800"/>
            <a:ext cx="1066800" cy="533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rade Gothic LT Com Cn" pitchFamily="34" charset="0"/>
              </a:rPr>
              <a:t>14%</a:t>
            </a:r>
            <a:endParaRPr lang="en-US" sz="2800" b="1" dirty="0">
              <a:solidFill>
                <a:schemeClr val="tx1"/>
              </a:solidFill>
              <a:latin typeface="Trade Gothic LT Com Cn" pitchFamily="34" charset="0"/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8001000" y="3962400"/>
            <a:ext cx="1066800" cy="533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rade Gothic LT Com Cn" pitchFamily="34" charset="0"/>
              </a:rPr>
              <a:t>51%</a:t>
            </a:r>
            <a:endParaRPr lang="en-US" sz="2800" b="1" dirty="0">
              <a:solidFill>
                <a:schemeClr val="tx1"/>
              </a:solidFill>
              <a:latin typeface="Trade Gothic LT Com Cn" pitchFamily="34" charset="0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0" y="6400800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Source: </a:t>
            </a:r>
            <a:r>
              <a:rPr lang="en-US" sz="1400" dirty="0" smtClean="0"/>
              <a:t>ACC Plant MPR </a:t>
            </a:r>
            <a:r>
              <a:rPr lang="en-US" sz="1400" dirty="0" smtClean="0"/>
              <a:t>May, 2017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6400800" y="2286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Key Indicators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2971800" y="533400"/>
            <a:ext cx="350520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0" y="58674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(*) Note</a:t>
            </a:r>
            <a:r>
              <a:rPr lang="en-US" sz="1200" dirty="0" smtClean="0"/>
              <a:t>: YTY Planned data (for Jan-Dec) taken from MPR except for Jamul for which no planned data is available in MPR, ACC Business plan figures sued. There is also a mismatch between the MPR Plan data and the ACC Business Plan figures  and needs to be reconciled. </a:t>
            </a:r>
            <a:endParaRPr lang="en-US" sz="1200" dirty="0"/>
          </a:p>
        </p:txBody>
      </p:sp>
      <p:pic>
        <p:nvPicPr>
          <p:cNvPr id="50" name="Picture 49" descr="Desktop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0" y="6558642"/>
            <a:ext cx="762000" cy="2993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29200" y="228600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What is the Big Picture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895600" y="533400"/>
            <a:ext cx="220980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8200" y="762000"/>
            <a:ext cx="7772400" cy="23391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rade Gothic LT Com Cn" pitchFamily="34" charset="0"/>
              </a:rPr>
              <a:t>Planned figures not met</a:t>
            </a:r>
            <a:r>
              <a:rPr lang="en-US" sz="2000" dirty="0" smtClean="0"/>
              <a:t>: </a:t>
            </a:r>
          </a:p>
          <a:p>
            <a:pPr marL="165100" indent="-165100"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FF0000"/>
                </a:solidFill>
              </a:rPr>
              <a:t>Only 57%</a:t>
            </a:r>
            <a:r>
              <a:rPr lang="en-US" dirty="0" smtClean="0"/>
              <a:t> of the </a:t>
            </a:r>
            <a:r>
              <a:rPr lang="en-US" b="1" dirty="0" smtClean="0"/>
              <a:t>Planned Spend targets </a:t>
            </a:r>
            <a:r>
              <a:rPr lang="en-US" dirty="0" smtClean="0"/>
              <a:t>till May 2017 has been met. There is a shortfall of Expenditure </a:t>
            </a:r>
            <a:r>
              <a:rPr lang="en-US" dirty="0" err="1" smtClean="0"/>
              <a:t>vis</a:t>
            </a:r>
            <a:r>
              <a:rPr lang="en-US" dirty="0" smtClean="0"/>
              <a:t>-a-</a:t>
            </a:r>
            <a:r>
              <a:rPr lang="en-US" dirty="0" err="1" smtClean="0"/>
              <a:t>vis</a:t>
            </a:r>
            <a:r>
              <a:rPr lang="en-US" dirty="0" smtClean="0"/>
              <a:t> Planned by </a:t>
            </a:r>
            <a:r>
              <a:rPr lang="en-US" b="1" dirty="0" smtClean="0">
                <a:solidFill>
                  <a:srgbClr val="FF0000"/>
                </a:solidFill>
              </a:rPr>
              <a:t>Rs. 3.43 </a:t>
            </a:r>
            <a:r>
              <a:rPr lang="en-US" b="1" dirty="0" err="1" smtClean="0">
                <a:solidFill>
                  <a:srgbClr val="FF0000"/>
                </a:solidFill>
              </a:rPr>
              <a:t>crore</a:t>
            </a:r>
            <a:r>
              <a:rPr lang="en-US" b="1" dirty="0" smtClean="0">
                <a:solidFill>
                  <a:srgbClr val="FF0000"/>
                </a:solidFill>
              </a:rPr>
              <a:t> on YTD basis. </a:t>
            </a:r>
          </a:p>
          <a:p>
            <a:pPr marL="165100" indent="-165100">
              <a:buFont typeface="Wingdings" pitchFamily="2" charset="2"/>
              <a:buChar char="§"/>
            </a:pPr>
            <a:r>
              <a:rPr lang="en-US" dirty="0" smtClean="0"/>
              <a:t>Of the </a:t>
            </a:r>
            <a:r>
              <a:rPr lang="en-US" dirty="0" smtClean="0"/>
              <a:t>yearly </a:t>
            </a:r>
            <a:r>
              <a:rPr lang="en-US" dirty="0" smtClean="0"/>
              <a:t>Planned </a:t>
            </a:r>
            <a:r>
              <a:rPr lang="en-US" dirty="0" smtClean="0"/>
              <a:t>targets, </a:t>
            </a:r>
            <a:r>
              <a:rPr lang="en-US" dirty="0" smtClean="0"/>
              <a:t>only </a:t>
            </a:r>
            <a:r>
              <a:rPr lang="en-US" b="1" dirty="0" smtClean="0">
                <a:solidFill>
                  <a:srgbClr val="FF0000"/>
                </a:solidFill>
              </a:rPr>
              <a:t>26%</a:t>
            </a:r>
            <a:r>
              <a:rPr lang="en-US" dirty="0" smtClean="0"/>
              <a:t> has been </a:t>
            </a:r>
            <a:r>
              <a:rPr lang="en-US" dirty="0" smtClean="0"/>
              <a:t>achieved till date. </a:t>
            </a:r>
            <a:r>
              <a:rPr lang="en-US" dirty="0" smtClean="0"/>
              <a:t>This will put significant spending pressure in the third and fourth quarter. </a:t>
            </a:r>
          </a:p>
          <a:p>
            <a:pPr marL="165100" indent="-165100">
              <a:buFont typeface="Wingdings" pitchFamily="2" charset="2"/>
              <a:buChar char="§"/>
            </a:pPr>
            <a:r>
              <a:rPr lang="en-US" dirty="0" smtClean="0"/>
              <a:t>The average monthly spending till May 2017 has been </a:t>
            </a:r>
            <a:r>
              <a:rPr lang="en-US" b="1" dirty="0" smtClean="0">
                <a:solidFill>
                  <a:srgbClr val="FF0000"/>
                </a:solidFill>
              </a:rPr>
              <a:t>Rs. </a:t>
            </a:r>
            <a:r>
              <a:rPr lang="en-US" b="1" dirty="0" smtClean="0">
                <a:solidFill>
                  <a:srgbClr val="FF0000"/>
                </a:solidFill>
              </a:rPr>
              <a:t>89.6 </a:t>
            </a:r>
            <a:r>
              <a:rPr lang="en-US" b="1" dirty="0" err="1" smtClean="0">
                <a:solidFill>
                  <a:srgbClr val="FF0000"/>
                </a:solidFill>
              </a:rPr>
              <a:t>lakhs</a:t>
            </a:r>
            <a:r>
              <a:rPr lang="en-US" b="1" dirty="0" smtClean="0">
                <a:solidFill>
                  <a:srgbClr val="FF0000"/>
                </a:solidFill>
              </a:rPr>
              <a:t>/month</a:t>
            </a:r>
            <a:r>
              <a:rPr lang="en-US" dirty="0" smtClean="0"/>
              <a:t>. Going forward this has to be accelerated to </a:t>
            </a:r>
            <a:r>
              <a:rPr lang="en-US" b="1" dirty="0" smtClean="0">
                <a:solidFill>
                  <a:srgbClr val="FF0000"/>
                </a:solidFill>
              </a:rPr>
              <a:t>Rs. </a:t>
            </a:r>
            <a:r>
              <a:rPr lang="en-US" b="1" dirty="0" smtClean="0">
                <a:solidFill>
                  <a:srgbClr val="FF0000"/>
                </a:solidFill>
              </a:rPr>
              <a:t>1.85 </a:t>
            </a:r>
            <a:r>
              <a:rPr lang="en-US" b="1" dirty="0" err="1" smtClean="0">
                <a:solidFill>
                  <a:srgbClr val="FF0000"/>
                </a:solidFill>
              </a:rPr>
              <a:t>crore</a:t>
            </a:r>
            <a:r>
              <a:rPr lang="en-US" b="1" dirty="0" smtClean="0">
                <a:solidFill>
                  <a:srgbClr val="FF0000"/>
                </a:solidFill>
              </a:rPr>
              <a:t>/month</a:t>
            </a:r>
            <a:r>
              <a:rPr lang="en-US" dirty="0" smtClean="0"/>
              <a:t> </a:t>
            </a:r>
            <a:r>
              <a:rPr lang="en-US" dirty="0" smtClean="0"/>
              <a:t>if the yearly target has to be achieved. 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838200" y="3200400"/>
            <a:ext cx="7772400" cy="20621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rade Gothic LT Com Cn" pitchFamily="34" charset="0"/>
              </a:rPr>
              <a:t>Leverage not keeping pace</a:t>
            </a:r>
            <a:r>
              <a:rPr lang="en-US" sz="2000" dirty="0" smtClean="0"/>
              <a:t>: </a:t>
            </a:r>
          </a:p>
          <a:p>
            <a:pPr marL="165100" indent="-165100"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FF0000"/>
                </a:solidFill>
              </a:rPr>
              <a:t>Only 39%</a:t>
            </a:r>
            <a:r>
              <a:rPr lang="en-US" dirty="0" smtClean="0"/>
              <a:t> of the Planned leverage targets till May 2017 has been met. There is a shortfall in planned v/s achieved Leverage by </a:t>
            </a:r>
            <a:r>
              <a:rPr lang="en-US" b="1" dirty="0" smtClean="0">
                <a:solidFill>
                  <a:srgbClr val="FF0000"/>
                </a:solidFill>
              </a:rPr>
              <a:t>Rs. 3.69 </a:t>
            </a:r>
            <a:r>
              <a:rPr lang="en-US" b="1" dirty="0" err="1" smtClean="0">
                <a:solidFill>
                  <a:srgbClr val="FF0000"/>
                </a:solidFill>
              </a:rPr>
              <a:t>crores</a:t>
            </a:r>
            <a:r>
              <a:rPr lang="en-US" b="1" dirty="0" smtClean="0">
                <a:solidFill>
                  <a:srgbClr val="FF0000"/>
                </a:solidFill>
              </a:rPr>
              <a:t> on YTD basis. </a:t>
            </a:r>
          </a:p>
          <a:p>
            <a:pPr marL="165100" indent="-165100">
              <a:buFont typeface="Wingdings" pitchFamily="2" charset="2"/>
              <a:buChar char="§"/>
            </a:pPr>
            <a:r>
              <a:rPr lang="en-US" dirty="0" smtClean="0"/>
              <a:t>Of the </a:t>
            </a:r>
            <a:r>
              <a:rPr lang="en-US" dirty="0" smtClean="0"/>
              <a:t>yearly </a:t>
            </a:r>
            <a:r>
              <a:rPr lang="en-US" dirty="0" smtClean="0"/>
              <a:t>Planned </a:t>
            </a:r>
            <a:r>
              <a:rPr lang="en-US" dirty="0" smtClean="0"/>
              <a:t>Leverage targets, </a:t>
            </a:r>
            <a:r>
              <a:rPr lang="en-US" dirty="0" smtClean="0"/>
              <a:t>only </a:t>
            </a:r>
            <a:r>
              <a:rPr lang="en-US" b="1" dirty="0" smtClean="0">
                <a:solidFill>
                  <a:srgbClr val="FF0000"/>
                </a:solidFill>
              </a:rPr>
              <a:t>14%</a:t>
            </a:r>
            <a:r>
              <a:rPr lang="en-US" dirty="0" smtClean="0"/>
              <a:t> </a:t>
            </a:r>
            <a:r>
              <a:rPr lang="en-US" dirty="0" smtClean="0"/>
              <a:t>has been </a:t>
            </a:r>
            <a:r>
              <a:rPr lang="en-US" dirty="0" smtClean="0"/>
              <a:t>achieved till date. </a:t>
            </a:r>
            <a:endParaRPr lang="en-US" dirty="0" smtClean="0"/>
          </a:p>
          <a:p>
            <a:pPr marL="165100" indent="-165100">
              <a:buFont typeface="Wingdings" pitchFamily="2" charset="2"/>
              <a:buChar char="§"/>
            </a:pPr>
            <a:r>
              <a:rPr lang="en-US" dirty="0" smtClean="0"/>
              <a:t>The average monthly </a:t>
            </a:r>
            <a:r>
              <a:rPr lang="en-US" dirty="0" smtClean="0"/>
              <a:t>leverage </a:t>
            </a:r>
            <a:r>
              <a:rPr lang="en-US" dirty="0" smtClean="0"/>
              <a:t>till May 2017 has been </a:t>
            </a:r>
            <a:r>
              <a:rPr lang="en-US" b="1" dirty="0" smtClean="0">
                <a:solidFill>
                  <a:srgbClr val="FF0000"/>
                </a:solidFill>
              </a:rPr>
              <a:t>Rs 46 </a:t>
            </a:r>
            <a:r>
              <a:rPr lang="en-US" b="1" dirty="0" err="1" smtClean="0">
                <a:solidFill>
                  <a:srgbClr val="FF0000"/>
                </a:solidFill>
              </a:rPr>
              <a:t>lakhs</a:t>
            </a:r>
            <a:r>
              <a:rPr lang="en-US" b="1" dirty="0" smtClean="0">
                <a:solidFill>
                  <a:srgbClr val="FF0000"/>
                </a:solidFill>
              </a:rPr>
              <a:t>/month</a:t>
            </a:r>
            <a:r>
              <a:rPr lang="en-US" dirty="0" smtClean="0"/>
              <a:t>. Going forward this has to be accelerated to </a:t>
            </a:r>
            <a:r>
              <a:rPr lang="en-US" b="1" dirty="0" smtClean="0">
                <a:solidFill>
                  <a:srgbClr val="FF0000"/>
                </a:solidFill>
              </a:rPr>
              <a:t>Rs. </a:t>
            </a:r>
            <a:r>
              <a:rPr lang="en-US" b="1" dirty="0" smtClean="0">
                <a:solidFill>
                  <a:srgbClr val="FF0000"/>
                </a:solidFill>
              </a:rPr>
              <a:t>2.09 </a:t>
            </a:r>
            <a:r>
              <a:rPr lang="en-US" b="1" dirty="0" err="1" smtClean="0">
                <a:solidFill>
                  <a:srgbClr val="FF0000"/>
                </a:solidFill>
              </a:rPr>
              <a:t>crore</a:t>
            </a:r>
            <a:r>
              <a:rPr lang="en-US" b="1" dirty="0" smtClean="0">
                <a:solidFill>
                  <a:srgbClr val="FF0000"/>
                </a:solidFill>
              </a:rPr>
              <a:t>/month </a:t>
            </a:r>
            <a:r>
              <a:rPr lang="en-US" dirty="0" smtClean="0"/>
              <a:t>if </a:t>
            </a:r>
            <a:r>
              <a:rPr lang="en-US" dirty="0" smtClean="0"/>
              <a:t>the yearly target has to be achieved.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" y="5410200"/>
            <a:ext cx="7772400" cy="1231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rade Gothic LT Com Cn" pitchFamily="34" charset="0"/>
              </a:rPr>
              <a:t>Beneficiary Target on Track</a:t>
            </a:r>
            <a:r>
              <a:rPr lang="en-US" sz="2000" dirty="0" smtClean="0"/>
              <a:t>: </a:t>
            </a:r>
          </a:p>
          <a:p>
            <a:pPr marL="165100" indent="-165100">
              <a:buFont typeface="Wingdings" pitchFamily="2" charset="2"/>
              <a:buChar char="§"/>
            </a:pPr>
            <a:r>
              <a:rPr lang="en-US" dirty="0" smtClean="0"/>
              <a:t>With </a:t>
            </a:r>
            <a:r>
              <a:rPr lang="en-US" dirty="0" smtClean="0">
                <a:solidFill>
                  <a:srgbClr val="FF0000"/>
                </a:solidFill>
              </a:rPr>
              <a:t>2.48 </a:t>
            </a:r>
            <a:r>
              <a:rPr lang="en-US" dirty="0" err="1" smtClean="0">
                <a:solidFill>
                  <a:srgbClr val="FF0000"/>
                </a:solidFill>
              </a:rPr>
              <a:t>lakh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beneficiary </a:t>
            </a:r>
            <a:r>
              <a:rPr lang="en-US" dirty="0" smtClean="0"/>
              <a:t>reached it has surpassed the YTD target by 13</a:t>
            </a:r>
            <a:r>
              <a:rPr lang="en-US" dirty="0" smtClean="0"/>
              <a:t>%. </a:t>
            </a:r>
            <a:endParaRPr lang="en-US" dirty="0" smtClean="0"/>
          </a:p>
          <a:p>
            <a:pPr marL="165100" indent="-165100">
              <a:buFont typeface="Wingdings" pitchFamily="2" charset="2"/>
              <a:buChar char="§"/>
            </a:pPr>
            <a:r>
              <a:rPr lang="en-US" dirty="0" smtClean="0"/>
              <a:t>Of </a:t>
            </a:r>
            <a:r>
              <a:rPr lang="en-US" dirty="0" smtClean="0"/>
              <a:t>the total yearly target, </a:t>
            </a:r>
            <a:r>
              <a:rPr lang="en-US" dirty="0" smtClean="0">
                <a:solidFill>
                  <a:srgbClr val="FF0000"/>
                </a:solidFill>
              </a:rPr>
              <a:t>51%</a:t>
            </a:r>
            <a:r>
              <a:rPr lang="en-US" dirty="0" smtClean="0"/>
              <a:t> </a:t>
            </a:r>
            <a:r>
              <a:rPr lang="en-US" dirty="0" smtClean="0"/>
              <a:t>achieved as on date.</a:t>
            </a:r>
            <a:endParaRPr lang="en-US" dirty="0" smtClean="0"/>
          </a:p>
          <a:p>
            <a:pPr marL="165100" indent="-165100">
              <a:buFont typeface="Wingdings" pitchFamily="2" charset="2"/>
              <a:buChar char="§"/>
            </a:pPr>
            <a:r>
              <a:rPr lang="en-US" dirty="0" smtClean="0"/>
              <a:t>The </a:t>
            </a:r>
            <a:r>
              <a:rPr lang="en-US" dirty="0" smtClean="0"/>
              <a:t>possibility of double counting of beneficiaries has to be assessed </a:t>
            </a:r>
          </a:p>
        </p:txBody>
      </p:sp>
      <p:pic>
        <p:nvPicPr>
          <p:cNvPr id="13" name="Picture 12" descr="Desktop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0" y="6558642"/>
            <a:ext cx="762000" cy="2993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29200" y="228600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What is the Big Picture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819400" y="533400"/>
            <a:ext cx="220980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8200" y="762001"/>
            <a:ext cx="7772400" cy="1508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rade Gothic LT Com Cn" pitchFamily="34" charset="0"/>
              </a:rPr>
              <a:t>Leverage Ratio Reasonable Achievement</a:t>
            </a:r>
            <a:endParaRPr lang="en-US" sz="2000" dirty="0" smtClean="0"/>
          </a:p>
          <a:p>
            <a:pPr marL="165100" indent="-165100">
              <a:buFont typeface="Wingdings" pitchFamily="2" charset="2"/>
              <a:buChar char="§"/>
            </a:pPr>
            <a:r>
              <a:rPr lang="en-US" dirty="0" smtClean="0"/>
              <a:t>Till the month of May,  52% of the Expenditure could be leveraged against the Planned target  leverage ratio of 76%</a:t>
            </a:r>
          </a:p>
          <a:p>
            <a:pPr marL="165100" indent="-165100">
              <a:buFont typeface="Wingdings" pitchFamily="2" charset="2"/>
              <a:buChar char="§"/>
            </a:pPr>
            <a:r>
              <a:rPr lang="en-US" dirty="0" smtClean="0"/>
              <a:t>The Leverage ratio for the year is 96% against the achieved leverage ratio till date of 52%, necessitating ramping up of leverage performance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38200" y="2590800"/>
            <a:ext cx="7772400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rade Gothic LT Com Cn" pitchFamily="34" charset="0"/>
              </a:rPr>
              <a:t>Cost/Beneficiary  Performance Good</a:t>
            </a:r>
          </a:p>
          <a:p>
            <a:pPr marL="165100" indent="-165100">
              <a:buFont typeface="Wingdings" pitchFamily="2" charset="2"/>
              <a:buChar char="§"/>
            </a:pPr>
            <a:r>
              <a:rPr lang="en-US" dirty="0" smtClean="0"/>
              <a:t>The Cost/Beneficiary achieved is Rs 180 against Planned cost/beneficiary of Rs 360</a:t>
            </a:r>
            <a:endParaRPr lang="en-US" dirty="0" smtClean="0"/>
          </a:p>
        </p:txBody>
      </p:sp>
      <p:pic>
        <p:nvPicPr>
          <p:cNvPr id="8" name="Picture 7" descr="Desktop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0" y="6558642"/>
            <a:ext cx="762000" cy="2993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cc Ceme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76200"/>
            <a:ext cx="1600200" cy="762000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88899" y="914400"/>
          <a:ext cx="7073902" cy="493204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221393"/>
                <a:gridCol w="1184380"/>
                <a:gridCol w="1207514"/>
                <a:gridCol w="1684043"/>
                <a:gridCol w="888286"/>
                <a:gridCol w="888286"/>
              </a:tblGrid>
              <a:tr h="29012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Plant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latin typeface="Trade Gothic LT Com Cn" pitchFamily="34" charset="0"/>
                        </a:rPr>
                        <a:t>Budget (YTY</a:t>
                      </a:r>
                      <a:r>
                        <a:rPr lang="en-US" sz="1800" u="none" strike="noStrike" dirty="0" smtClean="0">
                          <a:latin typeface="Trade Gothic LT Com Cn" pitchFamily="34" charset="0"/>
                        </a:rPr>
                        <a:t>)</a:t>
                      </a:r>
                    </a:p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Jan-Dec 2017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dirty="0" smtClean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Budget </a:t>
                      </a:r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(YTD</a:t>
                      </a:r>
                      <a:r>
                        <a:rPr lang="en-US" sz="1800" u="none" strike="noStrike" kern="1200" dirty="0" smtClean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1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Jan-May 2017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latin typeface="Trade Gothic LT Com Cn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Expenditure (YTD</a:t>
                      </a:r>
                      <a:r>
                        <a:rPr lang="en-US" sz="1800" u="none" strike="noStrike" kern="1200" dirty="0" smtClean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Jan-May 2017</a:t>
                      </a:r>
                      <a:endParaRPr lang="en-US" sz="1400" b="1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Achieved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0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YTY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YTD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90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Kymore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Trade Gothic LT Com Cn" pitchFamily="34" charset="0"/>
                        </a:rPr>
                        <a:t>15,360,000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6,910,000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1,143,992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17%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90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Kudithini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7,576,500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4,785,800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1,046,128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14%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22%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90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Tikaria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16,879,314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9,400,548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2,541,925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15%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27%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90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Bargarh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18,042,017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8,060,517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3,323,509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18%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41%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90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Damodhar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3,779,520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2,119,713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1,009,585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27%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48%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90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Lakheri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7,800,000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3,370,000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1,826,000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23%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54%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90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Sindri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18,858,998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6,450,134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3,527,995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19%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55%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90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Chanda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11,808,751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5,304,380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3,275,697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28%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62%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90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Gagal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17,792,500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8,122,500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5,783,865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33%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71%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90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Jamul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17,848,000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11,993,497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8,733,141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49%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73%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90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Wadi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9,755,000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3,139,500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2,637,000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27%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84%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90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Madukkarai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14,372,000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3,941,000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3,785,500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26%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96%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90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Thondebhavi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3,612,200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1,001,100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989,377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27%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99%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90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Chaibasa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10,691,000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4,502,730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5,179,949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48%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115%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90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174,175,800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79,101,419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44,803,663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26%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57%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76600" y="2286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 Black" pitchFamily="34" charset="0"/>
              </a:rPr>
              <a:t>Plantwise</a:t>
            </a:r>
            <a:r>
              <a:rPr lang="en-US" sz="2400" dirty="0" smtClean="0">
                <a:latin typeface="Arial Black" pitchFamily="34" charset="0"/>
              </a:rPr>
              <a:t>: Budget v/s Expenditure 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6972300" y="1943100"/>
            <a:ext cx="8382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6706394" y="3123406"/>
            <a:ext cx="1371600" cy="1588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6973094" y="4304506"/>
            <a:ext cx="838200" cy="1588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7011194" y="5180806"/>
            <a:ext cx="762000" cy="1588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543800" y="17526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LOW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43800" y="28956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2B800"/>
                </a:solidFill>
              </a:rPr>
              <a:t>AVERAGE</a:t>
            </a:r>
            <a:endParaRPr lang="en-US" sz="2400" b="1" dirty="0">
              <a:solidFill>
                <a:srgbClr val="F2B8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43800" y="41910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GOOD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43800" y="4800600"/>
            <a:ext cx="16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OVER ACHIEVER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1905000" y="533400"/>
            <a:ext cx="144780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Desktop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0" y="6558642"/>
            <a:ext cx="762000" cy="29935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cc Ceme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76200"/>
            <a:ext cx="1600200" cy="76200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198" y="990604"/>
          <a:ext cx="6705601" cy="460795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295402"/>
                <a:gridCol w="1295400"/>
                <a:gridCol w="1095270"/>
                <a:gridCol w="1571730"/>
                <a:gridCol w="676855"/>
                <a:gridCol w="770944"/>
              </a:tblGrid>
              <a:tr h="41695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Plant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latin typeface="Trade Gothic LT Com Cn" pitchFamily="34" charset="0"/>
                        </a:rPr>
                        <a:t>Budget (YTY</a:t>
                      </a:r>
                      <a:r>
                        <a:rPr lang="en-US" sz="1800" u="none" strike="noStrike" dirty="0" smtClean="0">
                          <a:latin typeface="Trade Gothic LT Com Cn" pitchFamily="34" charset="0"/>
                        </a:rPr>
                        <a:t>)</a:t>
                      </a:r>
                    </a:p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Jan-Dec 2017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dirty="0" smtClean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Budget </a:t>
                      </a:r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(YTD</a:t>
                      </a:r>
                      <a:r>
                        <a:rPr lang="en-US" sz="1800" u="none" strike="noStrike" kern="1200" dirty="0" smtClean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1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Jan-May 2017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latin typeface="Trade Gothic LT Com Cn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Expenditure (YTD</a:t>
                      </a:r>
                      <a:r>
                        <a:rPr lang="en-US" sz="1800" u="none" strike="noStrike" kern="1200" dirty="0" smtClean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Jan-May 2017</a:t>
                      </a:r>
                      <a:endParaRPr lang="en-US" sz="1400" b="1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Achieved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69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YTY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YTD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0908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Vidya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Saarthi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latin typeface="Trade Gothic LT Com Cn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3,380,000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770,000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16,050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2%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Dhrona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latin typeface="Trade Gothic LT Com Cn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5,973,004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2,305,835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881,000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15%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38%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Vidya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Utkarsh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latin typeface="Trade Gothic LT Com Cn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32,298,450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17,192,758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7,952,976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25%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41%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9709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NGO admin /others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7,057,827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3,172,229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1,351,334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19%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43%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6479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Arogyam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latin typeface="Trade Gothic LT Com Cn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21,082,271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8,117,955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3,886,672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18%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48%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# Save Kids Life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350,000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125,000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60,901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17%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49%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8003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S.Paryavaran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latin typeface="Trade Gothic LT Com Cn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21,721,490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10,158,294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5,281,116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24%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52%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Leisa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latin typeface="Trade Gothic LT Com Cn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10,325,440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5,145,272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3,092,643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30%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60%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S.Swacchata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latin typeface="Trade Gothic LT Com Cn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29,627,969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13,098,640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7,040,584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24%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69%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Disha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latin typeface="Trade Gothic LT Com Cn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22,628,000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11,155,596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9,028,310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40%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71%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8003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Swavlamban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latin typeface="Trade Gothic LT Com Cn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19,731,349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7,859,839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6,212,077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31%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79%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1695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174,175,800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79,101,418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44,803,663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26%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latin typeface="Trade Gothic LT Com Cn" pitchFamily="34" charset="0"/>
                          <a:ea typeface="+mn-ea"/>
                          <a:cs typeface="+mn-cs"/>
                        </a:rPr>
                        <a:t>57%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124200" y="2286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 Black" pitchFamily="34" charset="0"/>
              </a:rPr>
              <a:t>Sectorwise</a:t>
            </a:r>
            <a:r>
              <a:rPr lang="en-US" sz="2400" dirty="0" smtClean="0">
                <a:latin typeface="Arial Black" pitchFamily="34" charset="0"/>
              </a:rPr>
              <a:t>: Budget v/s Expenditure 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6515894" y="2247106"/>
            <a:ext cx="9906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6287294" y="3923506"/>
            <a:ext cx="1447800" cy="1588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6592094" y="5142706"/>
            <a:ext cx="838200" cy="1588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467600" y="19812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LOW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15200" y="37338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2B800"/>
                </a:solidFill>
              </a:rPr>
              <a:t>AVERAGE</a:t>
            </a:r>
            <a:endParaRPr lang="en-US" sz="2400" b="1" dirty="0">
              <a:solidFill>
                <a:srgbClr val="F2B8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91400" y="49530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GOOD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676400" y="533400"/>
            <a:ext cx="144780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Desktop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0" y="6558642"/>
            <a:ext cx="762000" cy="2993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52600" y="152400"/>
            <a:ext cx="73914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Arial Black" pitchFamily="34" charset="0"/>
              </a:rPr>
              <a:t>Budget v/s Expenditure </a:t>
            </a:r>
            <a:r>
              <a:rPr lang="en-US" sz="2400" dirty="0" smtClean="0">
                <a:latin typeface="Arial Black" pitchFamily="34" charset="0"/>
              </a:rPr>
              <a:t>(Vertical </a:t>
            </a:r>
            <a:r>
              <a:rPr lang="en-US" sz="2400" dirty="0" smtClean="0">
                <a:latin typeface="Arial Black" pitchFamily="34" charset="0"/>
              </a:rPr>
              <a:t>and Plant)</a:t>
            </a:r>
          </a:p>
        </p:txBody>
      </p:sp>
      <p:pic>
        <p:nvPicPr>
          <p:cNvPr id="5" name="Picture 4" descr="Acc Ceme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76200"/>
            <a:ext cx="1600200" cy="76200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1" y="914408"/>
          <a:ext cx="8610599" cy="3476445"/>
        </p:xfrm>
        <a:graphic>
          <a:graphicData uri="http://schemas.openxmlformats.org/drawingml/2006/table">
            <a:tbl>
              <a:tblPr/>
              <a:tblGrid>
                <a:gridCol w="797054"/>
                <a:gridCol w="929897"/>
                <a:gridCol w="567599"/>
                <a:gridCol w="470986"/>
                <a:gridCol w="374374"/>
                <a:gridCol w="350221"/>
                <a:gridCol w="1171429"/>
                <a:gridCol w="784977"/>
                <a:gridCol w="748747"/>
                <a:gridCol w="772901"/>
                <a:gridCol w="797054"/>
                <a:gridCol w="845360"/>
              </a:tblGrid>
              <a:tr h="2317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 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# Save Kids Life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Arogyam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Dhrona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Disha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Leisa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NGO admin /others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S.Paryavaran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S.Swacchata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Swavlamban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Vidya Saarthi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Vidya Utkarsh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7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Kymore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0%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11%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0%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18%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22%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2%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14%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3%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0%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0%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34%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7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Kudithini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null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84%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101%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28%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62%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100%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0%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54%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321%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128%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7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Tikaria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null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12%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0%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null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40%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4%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0%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55%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57%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null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39%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7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Bargarh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45%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77%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0%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45%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null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0%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27%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0%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52%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null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57%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7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Damodhar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null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28%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null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null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20%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100%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0%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66%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115%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null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null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7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Lakheri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null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0%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60%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0%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46%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null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118%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0%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110%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null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93%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7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Sindri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null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77%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0%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37%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null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null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20%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24%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174%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null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0%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317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Chanda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null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112%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null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0%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35%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null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null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46%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100%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null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159%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7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Gagal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null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109%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38%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null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null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null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null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60%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86%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null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96%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7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Jamul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null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0%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0%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99%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null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null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63%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84%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0%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0%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97%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7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Wadi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null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89%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null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110%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null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100%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0%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0%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0%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null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79%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7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Madukkarai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null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null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null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null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null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null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96%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null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103%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null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100%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7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Thondebhavi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null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72%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100%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100%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null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102%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105%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99%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103%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null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95%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7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Chaibasa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null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36%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null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55%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259%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64%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150%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81%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200%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null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rade Gothic LT Com Cn" pitchFamily="34" charset="0"/>
                        </a:rPr>
                        <a:t>104%</a:t>
                      </a:r>
                    </a:p>
                  </a:txBody>
                  <a:tcPr marL="6412" marR="6412" marT="64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4800" y="4724400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Yellow boxes are sectors for which there is budget allocation but no expenditure has been initiated as on May 2017.</a:t>
            </a:r>
          </a:p>
          <a:p>
            <a:endParaRPr lang="en-US" dirty="0" smtClean="0"/>
          </a:p>
          <a:p>
            <a:r>
              <a:rPr lang="en-US" dirty="0" smtClean="0"/>
              <a:t>Null means there is no budget allocation.</a:t>
            </a:r>
            <a:endParaRPr lang="en-US" dirty="0"/>
          </a:p>
        </p:txBody>
      </p:sp>
      <p:pic>
        <p:nvPicPr>
          <p:cNvPr id="9" name="Picture 8" descr="Desktop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0" y="6558642"/>
            <a:ext cx="762000" cy="2993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29200" y="228600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Budget v/s Expenditure</a:t>
            </a:r>
            <a:endParaRPr lang="en-US" sz="2400" dirty="0"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762000"/>
            <a:ext cx="7772400" cy="23391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rade Gothic LT Com Cn" pitchFamily="34" charset="0"/>
              </a:rPr>
              <a:t>Some Plants have Seriously Fallen Behind in Spending</a:t>
            </a:r>
            <a:r>
              <a:rPr lang="en-US" sz="2000" dirty="0" smtClean="0"/>
              <a:t>:</a:t>
            </a:r>
          </a:p>
          <a:p>
            <a:pPr marL="165100" indent="-104775">
              <a:buFont typeface="Wingdings" pitchFamily="2" charset="2"/>
              <a:buChar char="§"/>
            </a:pPr>
            <a:r>
              <a:rPr lang="en-US" dirty="0" smtClean="0"/>
              <a:t>Kymore, </a:t>
            </a:r>
            <a:r>
              <a:rPr lang="en-US" dirty="0" err="1" smtClean="0"/>
              <a:t>Kudhithini</a:t>
            </a:r>
            <a:r>
              <a:rPr lang="en-US" dirty="0" smtClean="0"/>
              <a:t> and </a:t>
            </a:r>
            <a:r>
              <a:rPr lang="en-US" dirty="0" err="1" smtClean="0"/>
              <a:t>Tikaria</a:t>
            </a:r>
            <a:r>
              <a:rPr lang="en-US" dirty="0" smtClean="0"/>
              <a:t> have only spend on an average </a:t>
            </a:r>
            <a:r>
              <a:rPr lang="en-US" dirty="0" smtClean="0">
                <a:solidFill>
                  <a:srgbClr val="FF0000"/>
                </a:solidFill>
              </a:rPr>
              <a:t>quarter of their budget allocations </a:t>
            </a:r>
            <a:r>
              <a:rPr lang="en-US" dirty="0" smtClean="0"/>
              <a:t>on YTD basis as on May 2017. Kymore and </a:t>
            </a:r>
            <a:r>
              <a:rPr lang="en-US" dirty="0" err="1" smtClean="0"/>
              <a:t>Tikaria</a:t>
            </a:r>
            <a:r>
              <a:rPr lang="en-US" dirty="0" smtClean="0"/>
              <a:t> with budgets over a </a:t>
            </a:r>
            <a:r>
              <a:rPr lang="en-US" dirty="0" err="1" smtClean="0"/>
              <a:t>crore</a:t>
            </a:r>
            <a:r>
              <a:rPr lang="en-US" dirty="0" smtClean="0"/>
              <a:t> need to be closely monitored for spends if the overall ACC target are to be achieved. </a:t>
            </a:r>
          </a:p>
          <a:p>
            <a:pPr marL="165100" indent="-104775">
              <a:buFont typeface="Wingdings" pitchFamily="2" charset="2"/>
              <a:buChar char="§"/>
            </a:pPr>
            <a:r>
              <a:rPr lang="en-US" dirty="0" smtClean="0"/>
              <a:t>6 plants including </a:t>
            </a:r>
            <a:r>
              <a:rPr lang="en-US" dirty="0" err="1" smtClean="0"/>
              <a:t>Bargarh</a:t>
            </a:r>
            <a:r>
              <a:rPr lang="en-US" dirty="0" smtClean="0"/>
              <a:t>, </a:t>
            </a:r>
            <a:r>
              <a:rPr lang="en-US" dirty="0" err="1" smtClean="0"/>
              <a:t>Damodar</a:t>
            </a:r>
            <a:r>
              <a:rPr lang="en-US" dirty="0" smtClean="0"/>
              <a:t>, </a:t>
            </a:r>
            <a:r>
              <a:rPr lang="en-US" dirty="0" err="1" smtClean="0"/>
              <a:t>Lakheri</a:t>
            </a:r>
            <a:r>
              <a:rPr lang="en-US" dirty="0" smtClean="0"/>
              <a:t>, </a:t>
            </a:r>
            <a:r>
              <a:rPr lang="en-US" dirty="0" err="1" smtClean="0"/>
              <a:t>Sindri</a:t>
            </a:r>
            <a:r>
              <a:rPr lang="en-US" dirty="0" smtClean="0"/>
              <a:t> and </a:t>
            </a:r>
            <a:r>
              <a:rPr lang="en-US" dirty="0" err="1" smtClean="0"/>
              <a:t>Chanda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are average performers </a:t>
            </a:r>
            <a:r>
              <a:rPr lang="en-US" dirty="0" smtClean="0"/>
              <a:t>having spend 40-60% of their allotted budgets till May 2017. The spends need to be ramped up.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3276600"/>
            <a:ext cx="7772400" cy="1815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rade Gothic LT Com Cn" pitchFamily="34" charset="0"/>
              </a:rPr>
              <a:t>Sectorwise</a:t>
            </a:r>
            <a:r>
              <a:rPr lang="en-US" sz="2000" dirty="0" smtClean="0">
                <a:latin typeface="Trade Gothic LT Com Cn" pitchFamily="34" charset="0"/>
              </a:rPr>
              <a:t> Spending has significant variation</a:t>
            </a:r>
            <a:r>
              <a:rPr lang="en-US" sz="2000" dirty="0" smtClean="0"/>
              <a:t>:</a:t>
            </a:r>
          </a:p>
          <a:p>
            <a:pPr marL="165100" indent="-104775">
              <a:buFont typeface="Wingdings" pitchFamily="2" charset="2"/>
              <a:buChar char="§"/>
            </a:pPr>
            <a:r>
              <a:rPr lang="en-US" sz="2000" dirty="0" smtClean="0"/>
              <a:t> </a:t>
            </a:r>
            <a:r>
              <a:rPr lang="en-US" dirty="0" smtClean="0"/>
              <a:t>Expenditure performance for for DISHA and </a:t>
            </a:r>
            <a:r>
              <a:rPr lang="en-US" dirty="0" err="1" smtClean="0"/>
              <a:t>Swavlamban</a:t>
            </a:r>
            <a:r>
              <a:rPr lang="en-US" dirty="0" smtClean="0"/>
              <a:t> have been satisfactory, for the remaining sectors the spending range from poor to average. </a:t>
            </a:r>
          </a:p>
          <a:p>
            <a:pPr marL="165100" indent="-104775">
              <a:buFont typeface="Wingdings" pitchFamily="2" charset="2"/>
              <a:buChar char="§"/>
            </a:pPr>
            <a:r>
              <a:rPr lang="en-US" dirty="0" smtClean="0"/>
              <a:t>6 plants including </a:t>
            </a:r>
            <a:r>
              <a:rPr lang="en-US" dirty="0" err="1" smtClean="0"/>
              <a:t>Bargarh</a:t>
            </a:r>
            <a:r>
              <a:rPr lang="en-US" dirty="0" smtClean="0"/>
              <a:t>, </a:t>
            </a:r>
            <a:r>
              <a:rPr lang="en-US" dirty="0" err="1" smtClean="0"/>
              <a:t>Damodar</a:t>
            </a:r>
            <a:r>
              <a:rPr lang="en-US" dirty="0" smtClean="0"/>
              <a:t>, </a:t>
            </a:r>
            <a:r>
              <a:rPr lang="en-US" dirty="0" err="1" smtClean="0"/>
              <a:t>Lakheri</a:t>
            </a:r>
            <a:r>
              <a:rPr lang="en-US" dirty="0" smtClean="0"/>
              <a:t>, </a:t>
            </a:r>
            <a:r>
              <a:rPr lang="en-US" dirty="0" err="1" smtClean="0"/>
              <a:t>Sindri</a:t>
            </a:r>
            <a:r>
              <a:rPr lang="en-US" dirty="0" smtClean="0"/>
              <a:t> and </a:t>
            </a:r>
            <a:r>
              <a:rPr lang="en-US" dirty="0" err="1" smtClean="0"/>
              <a:t>Chanda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are average performers </a:t>
            </a:r>
            <a:r>
              <a:rPr lang="en-US" dirty="0" smtClean="0"/>
              <a:t>having spend 40-60% of their allotted budgets till May 2017. The spends need to be ramped up.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5257800"/>
            <a:ext cx="7772400" cy="9848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rade Gothic LT Com Cn" pitchFamily="34" charset="0"/>
              </a:rPr>
              <a:t>Plants have failed to </a:t>
            </a:r>
            <a:r>
              <a:rPr lang="en-US" sz="2000" dirty="0" err="1" smtClean="0">
                <a:latin typeface="Trade Gothic LT Com Cn" pitchFamily="34" charset="0"/>
              </a:rPr>
              <a:t>intiate</a:t>
            </a:r>
            <a:r>
              <a:rPr lang="en-US" sz="2000" dirty="0" smtClean="0">
                <a:latin typeface="Trade Gothic LT Com Cn" pitchFamily="34" charset="0"/>
              </a:rPr>
              <a:t> Planned projects</a:t>
            </a:r>
            <a:r>
              <a:rPr lang="en-US" sz="2000" dirty="0" smtClean="0"/>
              <a:t>:</a:t>
            </a:r>
          </a:p>
          <a:p>
            <a:pPr marL="165100" indent="-104775">
              <a:buFont typeface="Wingdings" pitchFamily="2" charset="2"/>
              <a:buChar char="§"/>
            </a:pPr>
            <a:r>
              <a:rPr lang="en-US" sz="2000" dirty="0" smtClean="0"/>
              <a:t> </a:t>
            </a:r>
            <a:r>
              <a:rPr lang="en-US" dirty="0" smtClean="0"/>
              <a:t>A number of projects which were planned have not seen start of </a:t>
            </a:r>
            <a:r>
              <a:rPr lang="en-US" dirty="0" err="1" smtClean="0"/>
              <a:t>implementtion</a:t>
            </a:r>
            <a:r>
              <a:rPr lang="en-US" dirty="0" smtClean="0"/>
              <a:t> (expenditure). This is alarming given half the year has passed by</a:t>
            </a:r>
          </a:p>
        </p:txBody>
      </p:sp>
      <p:pic>
        <p:nvPicPr>
          <p:cNvPr id="8" name="Picture 7" descr="Desktop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0" y="6558642"/>
            <a:ext cx="762000" cy="29935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cc Ceme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76200"/>
            <a:ext cx="1600200" cy="76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71800" y="228600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Leverage by Plant : Planned v/s Achieved </a:t>
            </a:r>
            <a:endParaRPr lang="en-US" sz="2400" dirty="0">
              <a:latin typeface="Arial Black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1" y="1295400"/>
          <a:ext cx="5715000" cy="392743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34999"/>
                <a:gridCol w="873126"/>
                <a:gridCol w="884889"/>
                <a:gridCol w="883585"/>
                <a:gridCol w="547627"/>
                <a:gridCol w="630258"/>
                <a:gridCol w="630258"/>
                <a:gridCol w="630258"/>
              </a:tblGrid>
              <a:tr h="364184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latin typeface="Trade Gothic LT Com Cn" pitchFamily="34" charset="0"/>
                        </a:rPr>
                        <a:t>Plant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endParaRPr lang="en-US" sz="1100" u="none" strike="noStrike" dirty="0" smtClean="0">
                        <a:latin typeface="Trade Gothic LT Com Cn" pitchFamily="34" charset="0"/>
                      </a:endParaRPr>
                    </a:p>
                    <a:p>
                      <a:pPr algn="ctr" rtl="0" fontAlgn="ctr"/>
                      <a:r>
                        <a:rPr lang="en-US" sz="1100" u="none" strike="noStrike" dirty="0" smtClean="0">
                          <a:latin typeface="Trade Gothic LT Com Cn" pitchFamily="34" charset="0"/>
                        </a:rPr>
                        <a:t>Leverage </a:t>
                      </a:r>
                      <a:r>
                        <a:rPr lang="en-US" sz="1100" u="none" strike="noStrike" dirty="0">
                          <a:latin typeface="Trade Gothic LT Com Cn" pitchFamily="34" charset="0"/>
                        </a:rPr>
                        <a:t>(YTY</a:t>
                      </a:r>
                      <a:r>
                        <a:rPr lang="en-US" sz="1100" u="none" strike="noStrike" dirty="0" smtClean="0">
                          <a:latin typeface="Trade Gothic LT Com Cn" pitchFamily="34" charset="0"/>
                        </a:rPr>
                        <a:t>)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Jan-Dec 2017</a:t>
                      </a:r>
                    </a:p>
                    <a:p>
                      <a:pPr algn="ctr" rtl="0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 smtClean="0">
                          <a:latin typeface="Trade Gothic LT Com Cn" pitchFamily="34" charset="0"/>
                        </a:rPr>
                        <a:t>Leverage (</a:t>
                      </a:r>
                      <a:r>
                        <a:rPr lang="en-US" sz="1100" u="none" strike="noStrike" dirty="0">
                          <a:latin typeface="Trade Gothic LT Com Cn" pitchFamily="34" charset="0"/>
                        </a:rPr>
                        <a:t>YTD</a:t>
                      </a:r>
                      <a:r>
                        <a:rPr lang="en-US" sz="1100" u="none" strike="noStrike" dirty="0" smtClean="0">
                          <a:latin typeface="Trade Gothic LT Com Cn" pitchFamily="34" charset="0"/>
                        </a:rPr>
                        <a:t>)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Jan-May 2017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endParaRPr lang="en-US" sz="1100" u="none" strike="noStrike" dirty="0" smtClean="0">
                        <a:latin typeface="Trade Gothic LT Com Cn" pitchFamily="34" charset="0"/>
                      </a:endParaRPr>
                    </a:p>
                    <a:p>
                      <a:pPr algn="ctr" rtl="0" fontAlgn="ctr"/>
                      <a:r>
                        <a:rPr lang="en-US" sz="1100" u="none" strike="noStrike" dirty="0" smtClean="0">
                          <a:latin typeface="Trade Gothic LT Com Cn" pitchFamily="34" charset="0"/>
                        </a:rPr>
                        <a:t>Leverage </a:t>
                      </a:r>
                      <a:r>
                        <a:rPr lang="en-US" sz="1100" u="none" strike="noStrike" dirty="0" err="1">
                          <a:latin typeface="Trade Gothic LT Com Cn" pitchFamily="34" charset="0"/>
                        </a:rPr>
                        <a:t>Realised</a:t>
                      </a:r>
                      <a:r>
                        <a:rPr lang="en-US" sz="1100" u="none" strike="noStrike" dirty="0">
                          <a:latin typeface="Trade Gothic LT Com Cn" pitchFamily="34" charset="0"/>
                        </a:rPr>
                        <a:t> (YTD</a:t>
                      </a:r>
                      <a:r>
                        <a:rPr lang="en-US" sz="1100" u="none" strike="noStrike" dirty="0" smtClean="0">
                          <a:latin typeface="Trade Gothic LT Com Cn" pitchFamily="34" charset="0"/>
                        </a:rPr>
                        <a:t>)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Jan-May 2017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ctr"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latin typeface="Trade Gothic LT Com Cn" pitchFamily="34" charset="0"/>
                        </a:rPr>
                        <a:t>Achieved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latin typeface="Trade Gothic LT Com Cn" pitchFamily="34" charset="0"/>
                        </a:rPr>
                        <a:t>leverage Ratio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90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latin typeface="Trade Gothic LT Com Cn" pitchFamily="34" charset="0"/>
                        </a:rPr>
                        <a:t>YTY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latin typeface="Trade Gothic LT Com Cn" pitchFamily="34" charset="0"/>
                        </a:rPr>
                        <a:t>YTD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Planned (YTY)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Achieved (YTD)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</a:tr>
              <a:tr h="18580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 dirty="0" err="1">
                          <a:latin typeface="Trade Gothic LT Com Cn" pitchFamily="34" charset="0"/>
                        </a:rPr>
                        <a:t>Chaibasa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latin typeface="Trade Gothic LT Com Cn" pitchFamily="34" charset="0"/>
                        </a:rPr>
                        <a:t>15,329,000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latin typeface="Trade Gothic LT Com Cn" pitchFamily="34" charset="0"/>
                        </a:rPr>
                        <a:t>6,684,247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124,240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latin typeface="Trade Gothic LT Com Cn" pitchFamily="34" charset="0"/>
                        </a:rPr>
                        <a:t>2%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143%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</a:tr>
              <a:tr h="18580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Tikaria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10,917,000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latin typeface="Trade Gothic LT Com Cn" pitchFamily="34" charset="0"/>
                        </a:rPr>
                        <a:t>4,847,500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latin typeface="Trade Gothic LT Com Cn" pitchFamily="34" charset="0"/>
                        </a:rPr>
                        <a:t>197,950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latin typeface="Trade Gothic LT Com Cn" pitchFamily="34" charset="0"/>
                        </a:rPr>
                        <a:t>4%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65%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</a:tr>
              <a:tr h="18580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Gagal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18,159,000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5,845,000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latin typeface="Trade Gothic LT Com Cn" pitchFamily="34" charset="0"/>
                        </a:rPr>
                        <a:t>375,000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latin typeface="Trade Gothic LT Com Cn" pitchFamily="34" charset="0"/>
                        </a:rPr>
                        <a:t>6%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102%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</a:tr>
              <a:tr h="18580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Sindri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18,875,000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5,303,950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428,650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latin typeface="Trade Gothic LT Com Cn" pitchFamily="34" charset="0"/>
                        </a:rPr>
                        <a:t>8%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100%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12%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</a:tr>
              <a:tr h="18580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Bargarh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2,430,500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1,121,000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276,500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11%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latin typeface="Trade Gothic LT Com Cn" pitchFamily="34" charset="0"/>
                        </a:rPr>
                        <a:t>25%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13%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</a:tr>
              <a:tr h="18580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Kymore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17,250,000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8,245,000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2,207,757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13%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latin typeface="Trade Gothic LT Com Cn" pitchFamily="34" charset="0"/>
                        </a:rPr>
                        <a:t>27%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112%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193%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</a:tr>
              <a:tr h="18580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Chanda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6,724,000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3,521,675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1,385,111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latin typeface="Trade Gothic LT Com Cn" pitchFamily="34" charset="0"/>
                        </a:rPr>
                        <a:t>21%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latin typeface="Trade Gothic LT Com Cn" pitchFamily="34" charset="0"/>
                        </a:rPr>
                        <a:t>39%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57%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42%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</a:tr>
              <a:tr h="18580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Jamul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27,100,000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9,915,004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3,980,000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15%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latin typeface="Trade Gothic LT Com Cn" pitchFamily="34" charset="0"/>
                        </a:rPr>
                        <a:t>40%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152%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46%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</a:tr>
              <a:tr h="18580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Kudithini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7,576,500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3,891,700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2,128,043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28%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latin typeface="Trade Gothic LT Com Cn" pitchFamily="34" charset="0"/>
                        </a:rPr>
                        <a:t>55%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100%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203%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</a:tr>
              <a:tr h="18580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Lakheri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7,000,000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2,800,000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2,400,000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34%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latin typeface="Trade Gothic LT Com Cn" pitchFamily="34" charset="0"/>
                        </a:rPr>
                        <a:t>86%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90%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131%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</a:tr>
              <a:tr h="18580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Damodhar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5,391,500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2,242,290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2,093,957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39%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latin typeface="Trade Gothic LT Com Cn" pitchFamily="34" charset="0"/>
                        </a:rPr>
                        <a:t>93%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143%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207%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</a:tr>
              <a:tr h="18467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Thondebhavi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16,492,000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556,000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586,840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latin typeface="Trade Gothic LT Com Cn" pitchFamily="34" charset="0"/>
                        </a:rPr>
                        <a:t>106%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457%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59%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</a:tr>
              <a:tr h="18580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Wadi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12,514,000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4,520,000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4,829,932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39%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latin typeface="Trade Gothic LT Com Cn" pitchFamily="34" charset="0"/>
                        </a:rPr>
                        <a:t>107%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128%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183%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</a:tr>
              <a:tr h="27139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Madukkarai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3,940,000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600,000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2,200,000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56%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latin typeface="Trade Gothic LT Com Cn" pitchFamily="34" charset="0"/>
                        </a:rPr>
                        <a:t>367%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 dirty="0">
                          <a:latin typeface="Trade Gothic LT Com Cn" pitchFamily="34" charset="0"/>
                        </a:rPr>
                        <a:t>27%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58%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</a:tr>
              <a:tr h="34040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169,698,500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60,093,366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23,213,980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14%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latin typeface="Trade Gothic LT Com Cn" pitchFamily="34" charset="0"/>
                        </a:rPr>
                        <a:t>39%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 dirty="0">
                          <a:latin typeface="Trade Gothic LT Com Cn" pitchFamily="3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 dirty="0">
                          <a:latin typeface="Trade Gothic LT Com Cn" pitchFamily="3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Trade Gothic LT Com Cn" pitchFamily="34" charset="0"/>
                      </a:endParaRPr>
                    </a:p>
                  </a:txBody>
                  <a:tcPr marL="7432" marR="7432" marT="7432" marB="0" anchor="b"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rot="5400000">
            <a:off x="5372894" y="2780506"/>
            <a:ext cx="14478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5791994" y="3809206"/>
            <a:ext cx="609600" cy="1588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5791200" y="4419600"/>
            <a:ext cx="609600" cy="1588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24600" y="24384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LOW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24600" y="35052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GOOD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24600" y="4038600"/>
            <a:ext cx="16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OVER ACHIEVER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2" name="Picture 21" descr="Desktop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0" y="6558642"/>
            <a:ext cx="762000" cy="2993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4171</TotalTime>
  <Words>2317</Words>
  <Application>Microsoft Office PowerPoint</Application>
  <PresentationFormat>On-screen Show (4:3)</PresentationFormat>
  <Paragraphs>969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Visitor</cp:lastModifiedBy>
  <cp:revision>41</cp:revision>
  <dcterms:created xsi:type="dcterms:W3CDTF">2017-06-10T05:03:51Z</dcterms:created>
  <dcterms:modified xsi:type="dcterms:W3CDTF">2017-06-13T03:15:33Z</dcterms:modified>
</cp:coreProperties>
</file>