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54" autoAdjust="0"/>
  </p:normalViewPr>
  <p:slideViewPr>
    <p:cSldViewPr snapToGrid="0">
      <p:cViewPr varScale="1">
        <p:scale>
          <a:sx n="91" d="100"/>
          <a:sy n="91" d="100"/>
        </p:scale>
        <p:origin x="12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F319A-8628-4910-A79D-F825A5B8FD20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660AA-CD11-480F-B175-0A7B3D304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@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-check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mqtt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require('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mqtt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Don't forget to update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accessToken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constant with your device access token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thingsboardHost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'demo.thingsboard.io';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accessTokens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 'PV3CF9bG2saqH8FzQtbe' ];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minTemperature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17.5;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maxTemperature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30;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valueOffset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0.03;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minHumidity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12;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maxHumidity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90;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periodInSec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5;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initEmmiters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accessTokens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initEmmiters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accessTokens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accessTokens.forEach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accessToken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=&gt;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Initialization of temperature and humidity data with random values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const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initialData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temperature: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minTemperature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maxTemperature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minTemperature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*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Math.random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humidity: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minHumidity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maxHumidity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minHumidity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*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Math.random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};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Initialization of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mqtt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using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Thingsboard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host and device access token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console.log(`Connecting to: ${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thingsboardHost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using access token: ${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accessToken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}`);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const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clientOptions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username: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accessToken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};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const client =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mqtt.connect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(`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mqtt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://${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thingsboardHost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}`,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clientOptions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Triggers when client is successfully connected to the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Thingsboard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('connect', function()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console.log('Client connected!');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Uploads firmware version and serial number as device attributes using 'v1/devices/me/attributes' MQTT topic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client.publish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'v1/devices/me/attributes',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JSON.stringify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firmware_version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'1.0.1',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serial_number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'SN-001'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})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Schedules telemetry data upload once per second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console.log(`Uploading temperature and humidity data once per ${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periodInSec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seconds...`);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setInterval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publishTelemetry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(client,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initialData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periodInSec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1000);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//Catches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ctrl+c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process.on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('SIGINT', function()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console.log();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console.log('Disconnecting...');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client.end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console.log('Exited!');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process.exit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});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//Catches uncaught exceptions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process.on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uncaughtException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function(e)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console.log('Uncaught Exception...');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console.log(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process.exit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(99);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});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});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});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Uploads telemetry data using 'v1/devices/me/telemetry' MQTT topic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publishTelemetry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(client,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prevData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const data = { ...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prevData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return () =&gt;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data.temperature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genNextValue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data.temperature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minTemperature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maxTemperature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valueOffset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data.humidity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genNextValue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data.humidity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minHumidity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maxHumidity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valueOffset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client.publish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('v1/devices/me/telemetry',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JSON.stringify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(data));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};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Generates new random value that is within 3% range from previous value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genNextValue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prevValue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min, max,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valueOffset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const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calcValue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prevValue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(max - min) *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Math.random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- 0.5) *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valueOffset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const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newValue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Math.max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(min,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Math.min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(max,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calcValue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return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Math.round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newValue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10) / 10;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660AA-CD11-480F-B175-0A7B3D304C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30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660AA-CD11-480F-B175-0A7B3D304C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660AA-CD11-480F-B175-0A7B3D304C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2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660AA-CD11-480F-B175-0A7B3D304C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39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660AA-CD11-480F-B175-0A7B3D304C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9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C965-ED0F-476D-B8D6-263184B69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BB461-56FC-4788-A36A-7F62BC25F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2D4AB-3D47-443A-A301-975C8E66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BB98-BA32-4D55-8BEE-355265BF75AF}" type="datetime1">
              <a:rPr lang="en-US" smtClean="0"/>
              <a:t>06-Jun-19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86F45-E525-481B-AC00-5F0D30AC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37D46-8945-4F12-8776-5CD4C1B0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3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C89B-3577-4202-9D77-F05CE5DA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70356-7047-4306-8383-73AC44F65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1690B-C1B4-4BE8-B59A-63DC7B3E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C48C-143F-4264-A884-645652199174}" type="datetime1">
              <a:rPr lang="en-US" smtClean="0"/>
              <a:t>06-Jun-19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0D95-9932-4B70-9039-42F59D86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0F9D2-7ACE-49A1-A00E-7640A853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7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73DCB-E4B6-4119-BFBF-6EB622007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2BBE0-3F01-4C04-A651-D5DEC9686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AA3E9-6C76-4ADA-B5FD-10F6FD08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E7D6-8803-4048-849E-98AF6A7C35B8}" type="datetime1">
              <a:rPr lang="en-US" smtClean="0"/>
              <a:t>06-Jun-19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87A9C-6A96-44F5-A27B-D6087620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622A-9F9B-425E-BE26-2930E3E5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FF16-FBF8-4CB5-A768-E20C060E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C58E-901A-4022-BC5E-9693F959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A545B-39DE-4914-8A67-C0735443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ADDD-9E95-4F18-8627-C164F4CA3540}" type="datetime1">
              <a:rPr lang="en-US" smtClean="0"/>
              <a:t>06-Jun-19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8E53E-DEA0-44B7-8D50-56194CA8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A34A0-498F-41D7-AD89-D1E12530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6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7B1E-7F71-4294-A922-1880CACF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D6605-4C9D-47F0-9BB2-4CD00F246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15C83-D522-4078-8139-5706C810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3B07-E6F6-4EC2-81E2-9C53BB1A484F}" type="datetime1">
              <a:rPr lang="en-US" smtClean="0"/>
              <a:t>06-Jun-19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0DC59-1490-4DE8-A799-FE43F753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2F2CE-9F00-4D02-BCFF-7391411F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3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A632-85E8-4DE7-A133-D4069E38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2DA34-105C-4B99-994D-A527DAAF2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B3346-B034-40F2-B52E-55090FBED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CBFB7-7E0C-43D5-B0F5-BC632282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BAC-4E06-4B96-A487-C90A38890833}" type="datetime1">
              <a:rPr lang="en-US" smtClean="0"/>
              <a:t>06-Jun-19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41FCC-5A80-43B9-B483-9B696040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2A381-6481-45C5-ABF5-068EAC10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2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6873-9693-4235-BF7F-124DF8BA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4B950-764D-4FF5-BC64-C8B8E893B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782A1-5047-43A5-A1BA-7A19A8818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D0841-B9A1-478B-B189-771AFA402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0A9A4-3557-44C9-843A-CFF04A24D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E35B9-7E4D-416E-9C52-FEC39830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0201-3CF5-41A1-B901-561798B10888}" type="datetime1">
              <a:rPr lang="en-US" smtClean="0"/>
              <a:t>06-Jun-19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9B452-A2D9-4DC4-BBC8-1CD9E531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2B780-0AE8-4765-AEEE-8FEEF5C8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4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A9AF-B925-4E02-B3DD-EF2F7BDB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A119F-8F93-4363-A8AE-59E3E9DA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AED3-B685-4681-88EE-79DBE3913814}" type="datetime1">
              <a:rPr lang="en-US" smtClean="0"/>
              <a:t>06-Jun-19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4815E-5309-4CEC-84A6-7F4C2E3F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85203-8D07-4B6C-9A2E-7B4D7E74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4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2245C-29C1-47A5-B537-EC006EF6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5355-76AF-4674-9283-3A08548B897C}" type="datetime1">
              <a:rPr lang="en-US" smtClean="0"/>
              <a:t>06-Jun-19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81857-64E0-48FB-A8AE-F3D8FBD9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265BE-16D9-4B53-AE76-87F79409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4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B0D5-3635-44A3-8FEC-1723BD3C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D307-9E3F-4C1D-BEF7-14AEF4ADB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DCA0D-1A0F-4E47-BD99-91F8AD1BD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57184-18FE-4CB2-A8E9-8EA3E8F9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8B59-55CE-4C2A-B2CA-A8D1298B0773}" type="datetime1">
              <a:rPr lang="en-US" smtClean="0"/>
              <a:t>06-Jun-19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1A4A2-4DC5-42A4-8100-600D9C46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B5DF9-1AE7-47DA-8B1D-56B86837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8612-EB36-4848-ADC9-C9551D85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AB454-FE5A-415D-9B5F-7C992A761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17688-A919-428E-AD4C-E7B2346D0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0DD39-B157-4641-8033-6B437280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563C-BA67-4983-A78C-0E170B9728C9}" type="datetime1">
              <a:rPr lang="en-US" smtClean="0"/>
              <a:t>06-Jun-19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7D35D-4025-4A47-BABA-84B5C8EA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0619B-C33B-4121-9BB6-323C34C1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5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37119-A085-4FE7-8B9A-6818DC75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A8DB4-450A-480C-B624-FD13DE268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603EA-6525-45B9-A3AE-EE553277F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F5117-D4BC-47DC-B33A-7E1F7709D99B}" type="datetime1">
              <a:rPr lang="en-US" smtClean="0"/>
              <a:t>06-Jun-19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14BE6-96FE-4603-84CD-49446360A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3768E-6052-4F7F-B64B-DAF22FBB0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9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 userDrawn="1">
          <p15:clr>
            <a:srgbClr val="F26B43"/>
          </p15:clr>
        </p15:guide>
        <p15:guide id="2" orient="horz" pos="1440" userDrawn="1">
          <p15:clr>
            <a:srgbClr val="F26B43"/>
          </p15:clr>
        </p15:guide>
        <p15:guide id="3" orient="horz" pos="3696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1512" userDrawn="1">
          <p15:clr>
            <a:srgbClr val="F26B43"/>
          </p15:clr>
        </p15:guide>
        <p15:guide id="6" pos="5184" userDrawn="1">
          <p15:clr>
            <a:srgbClr val="F26B43"/>
          </p15:clr>
        </p15:guide>
        <p15:guide id="7" pos="702" userDrawn="1">
          <p15:clr>
            <a:srgbClr val="F26B43"/>
          </p15:clr>
        </p15:guide>
        <p15:guide id="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thingsboard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2B1A-7F9F-4691-A820-AE5406F59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Thingsboard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25D83-3AB7-4882-90B1-4A3396439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IOT platforma za vizualizaciju 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4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924DF8-95F6-4BF2-91ED-83F1A3C9C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7520"/>
            <a:ext cx="4584794" cy="3840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602A65-14EA-49E3-BBB8-225313F94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794" y="4229100"/>
            <a:ext cx="4572000" cy="26289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61F1BB60-5CBC-4123-BF3D-5C7EA94E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95800" cy="914400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4400" cap="all" dirty="0"/>
              <a:t>Data generation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45031C0-E56C-48FC-8F00-8E31DD2BA6F7}"/>
              </a:ext>
            </a:extLst>
          </p:cNvPr>
          <p:cNvSpPr txBox="1">
            <a:spLocks/>
          </p:cNvSpPr>
          <p:nvPr/>
        </p:nvSpPr>
        <p:spPr>
          <a:xfrm>
            <a:off x="238124" y="1222845"/>
            <a:ext cx="8834305" cy="153464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Testiranje</a:t>
            </a:r>
            <a:r>
              <a:rPr lang="en-US" sz="3200" dirty="0"/>
              <a:t> </a:t>
            </a:r>
            <a:r>
              <a:rPr lang="en-US" sz="3200" dirty="0" err="1"/>
              <a:t>rada</a:t>
            </a:r>
            <a:r>
              <a:rPr lang="en-US" sz="3200" dirty="0"/>
              <a:t> Sistema (</a:t>
            </a:r>
            <a:r>
              <a:rPr lang="en-US" sz="3200" dirty="0" err="1"/>
              <a:t>prikupljanje</a:t>
            </a:r>
            <a:r>
              <a:rPr lang="en-US" sz="3200" dirty="0"/>
              <a:t>, </a:t>
            </a:r>
            <a:r>
              <a:rPr lang="en-US" sz="3200" dirty="0" err="1"/>
              <a:t>obrada</a:t>
            </a:r>
            <a:r>
              <a:rPr lang="en-US" sz="3200" dirty="0"/>
              <a:t> I </a:t>
            </a:r>
            <a:r>
              <a:rPr lang="en-US" sz="3200" dirty="0" err="1"/>
              <a:t>predstavljane</a:t>
            </a:r>
            <a:r>
              <a:rPr lang="en-US" sz="3200" dirty="0"/>
              <a:t> </a:t>
            </a:r>
            <a:r>
              <a:rPr lang="en-US" sz="3200" dirty="0" err="1"/>
              <a:t>podataka</a:t>
            </a:r>
            <a:r>
              <a:rPr lang="en-US" sz="3200" dirty="0"/>
              <a:t>) </a:t>
            </a:r>
            <a:r>
              <a:rPr lang="en-US" sz="3200" dirty="0" err="1"/>
              <a:t>potpuno</a:t>
            </a:r>
            <a:r>
              <a:rPr lang="en-US" sz="3200" dirty="0"/>
              <a:t> </a:t>
            </a:r>
            <a:r>
              <a:rPr lang="en-US" sz="3200" dirty="0" err="1"/>
              <a:t>odvojeno</a:t>
            </a:r>
            <a:r>
              <a:rPr lang="en-US" sz="3200" dirty="0"/>
              <a:t> od </a:t>
            </a:r>
            <a:r>
              <a:rPr lang="en-US" sz="3200" dirty="0" err="1"/>
              <a:t>fizi</a:t>
            </a:r>
            <a:r>
              <a:rPr lang="sr-Latn-RS" sz="3200" dirty="0"/>
              <a:t>čkih uređaja.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183047-3B30-411B-823F-CF5A0DB7A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157" y="3165666"/>
            <a:ext cx="4403273" cy="914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A8FFB-820B-4820-B4B0-AF64C2A4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1F1BB60-5CBC-4123-BF3D-5C7EA94E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0550" y="631557"/>
            <a:ext cx="7886700" cy="671514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sr-Latn-RS" sz="3600" b="1" cap="all" dirty="0"/>
              <a:t>Simulacija fizičkog uređaja</a:t>
            </a:r>
            <a:endParaRPr lang="en-US" sz="3600" b="1" cap="all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C5C3E05-8BE4-4FAE-98CE-98D6F7C06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3" y="1875105"/>
            <a:ext cx="7886700" cy="4351338"/>
          </a:xfrm>
        </p:spPr>
        <p:txBody>
          <a:bodyPr/>
          <a:lstStyle/>
          <a:p>
            <a:r>
              <a:rPr lang="en-US" dirty="0" err="1"/>
              <a:t>Kod</a:t>
            </a:r>
            <a:r>
              <a:rPr lang="en-US" dirty="0"/>
              <a:t> za </a:t>
            </a:r>
            <a:r>
              <a:rPr lang="en-US" dirty="0" err="1"/>
              <a:t>simulaciju</a:t>
            </a:r>
            <a:r>
              <a:rPr lang="en-US" dirty="0"/>
              <a:t> </a:t>
            </a:r>
            <a:r>
              <a:rPr lang="en-US" dirty="0" err="1"/>
              <a:t>ure</a:t>
            </a:r>
            <a:r>
              <a:rPr lang="sr-Latn-RS" dirty="0"/>
              <a:t>đaja se nalazi u ’notes’ sekciji ovog slajda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45031C0-E56C-48FC-8F00-8E31DD2BA6F7}"/>
              </a:ext>
            </a:extLst>
          </p:cNvPr>
          <p:cNvSpPr txBox="1">
            <a:spLocks/>
          </p:cNvSpPr>
          <p:nvPr/>
        </p:nvSpPr>
        <p:spPr>
          <a:xfrm>
            <a:off x="110490" y="631509"/>
            <a:ext cx="7886700" cy="153464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6810A1-770D-421F-804C-CA2AF0835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7940"/>
            <a:ext cx="4099282" cy="4290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4C662D-A1DA-4FE1-9A5F-8342A4D68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282" y="2567940"/>
            <a:ext cx="5041837" cy="2453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80597A-8910-4B80-B1E6-EDEC6B635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9282" y="5021049"/>
            <a:ext cx="5041837" cy="1836951"/>
          </a:xfrm>
          <a:prstGeom prst="rect">
            <a:avLst/>
          </a:prstGeom>
        </p:spPr>
      </p:pic>
      <p:pic>
        <p:nvPicPr>
          <p:cNvPr id="11" name="Picture 10" descr="https://image.flaticon.com/icons/png/512/1165/1165285.png">
            <a:extLst>
              <a:ext uri="{FF2B5EF4-FFF2-40B4-BE49-F238E27FC236}">
                <a16:creationId xmlns:a16="http://schemas.microsoft.com/office/drawing/2014/main" id="{56FDB21C-DD3D-4137-BC9B-1B7585AD2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5672" y="608800"/>
            <a:ext cx="1337342" cy="133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8F2BB-DD0C-4101-AE72-5E3C7004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4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1F1BB60-5CBC-4123-BF3D-5C7EA94E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63" y="204046"/>
            <a:ext cx="7215656" cy="671514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sr-Latn-RS" sz="3600" b="1" cap="all" dirty="0"/>
              <a:t>Povezivanje Lokacije i uređaja</a:t>
            </a:r>
            <a:endParaRPr lang="en-US" sz="3600" b="1" cap="all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45031C0-E56C-48FC-8F00-8E31DD2BA6F7}"/>
              </a:ext>
            </a:extLst>
          </p:cNvPr>
          <p:cNvSpPr txBox="1">
            <a:spLocks/>
          </p:cNvSpPr>
          <p:nvPr/>
        </p:nvSpPr>
        <p:spPr>
          <a:xfrm>
            <a:off x="110490" y="631509"/>
            <a:ext cx="7886700" cy="153464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dirty="0"/>
          </a:p>
        </p:txBody>
      </p:sp>
      <p:pic>
        <p:nvPicPr>
          <p:cNvPr id="11" name="Picture 10" descr="https://image.flaticon.com/icons/png/512/1165/1165285.png">
            <a:extLst>
              <a:ext uri="{FF2B5EF4-FFF2-40B4-BE49-F238E27FC236}">
                <a16:creationId xmlns:a16="http://schemas.microsoft.com/office/drawing/2014/main" id="{56FDB21C-DD3D-4137-BC9B-1B7585AD2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8779" y="1406038"/>
            <a:ext cx="1337342" cy="133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image.flaticon.com/icons/png/512/1018/1018630.png">
            <a:extLst>
              <a:ext uri="{FF2B5EF4-FFF2-40B4-BE49-F238E27FC236}">
                <a16:creationId xmlns:a16="http://schemas.microsoft.com/office/drawing/2014/main" id="{89267690-6B7D-4049-9FA4-A7E66E5C1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088" y="1406038"/>
            <a:ext cx="1330135" cy="133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62C4F6-DC0D-485B-9D9F-F7BD6FCBB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896" y="3095077"/>
            <a:ext cx="5972208" cy="36263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81D4C1-98FC-40C7-92D1-06C3AABE86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3375" y="1737528"/>
            <a:ext cx="857250" cy="8572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EAA34-212D-4071-88A4-08B9F73A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1F1BB60-5CBC-4123-BF3D-5C7EA94E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5626"/>
            <a:ext cx="3143250" cy="642939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sr-Latn-RS" sz="3600" cap="all" dirty="0"/>
              <a:t>Dashboards</a:t>
            </a:r>
            <a:endParaRPr lang="en-US" sz="3600" cap="al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6A0472-898C-406D-B9FF-EA357BE79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949244"/>
            <a:ext cx="6648451" cy="2587564"/>
          </a:xfrm>
        </p:spPr>
        <p:txBody>
          <a:bodyPr>
            <a:normAutofit/>
          </a:bodyPr>
          <a:lstStyle/>
          <a:p>
            <a:r>
              <a:rPr lang="en-US" sz="2400" dirty="0" err="1"/>
              <a:t>Prikaz</a:t>
            </a:r>
            <a:r>
              <a:rPr lang="en-US" sz="2400" dirty="0"/>
              <a:t> </a:t>
            </a:r>
            <a:r>
              <a:rPr lang="en-US" sz="2400" dirty="0" err="1"/>
              <a:t>statusa</a:t>
            </a:r>
            <a:r>
              <a:rPr lang="en-US" sz="2400" dirty="0"/>
              <a:t> </a:t>
            </a:r>
            <a:r>
              <a:rPr lang="en-US" sz="2400" dirty="0" err="1"/>
              <a:t>senzora</a:t>
            </a:r>
            <a:r>
              <a:rPr lang="en-US" sz="2400" dirty="0"/>
              <a:t>, </a:t>
            </a:r>
            <a:r>
              <a:rPr lang="en-US" sz="2400" dirty="0" err="1"/>
              <a:t>poslednje</a:t>
            </a:r>
            <a:r>
              <a:rPr lang="en-US" sz="2400" dirty="0"/>
              <a:t> </a:t>
            </a:r>
            <a:r>
              <a:rPr lang="en-US" sz="2400" dirty="0" err="1"/>
              <a:t>vrednosti</a:t>
            </a:r>
            <a:r>
              <a:rPr lang="en-US" sz="2400" dirty="0"/>
              <a:t>, </a:t>
            </a:r>
            <a:r>
              <a:rPr lang="en-US" sz="2400" dirty="0" err="1"/>
              <a:t>istorije</a:t>
            </a:r>
            <a:r>
              <a:rPr lang="en-US" sz="2400" dirty="0"/>
              <a:t> </a:t>
            </a:r>
            <a:r>
              <a:rPr lang="en-US" sz="2400" dirty="0" err="1"/>
              <a:t>vrednosti</a:t>
            </a:r>
            <a:r>
              <a:rPr lang="en-US" sz="2400" dirty="0"/>
              <a:t>, </a:t>
            </a:r>
            <a:r>
              <a:rPr lang="en-US" sz="2400" dirty="0" err="1"/>
              <a:t>itd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Mogu</a:t>
            </a:r>
            <a:r>
              <a:rPr lang="sr-Latn-RS" sz="2400" dirty="0"/>
              <a:t>ćnost agregacije vrednosti direktno iz </a:t>
            </a:r>
            <a:r>
              <a:rPr lang="sr-Latn-RS" sz="2400" i="1" dirty="0"/>
              <a:t>widget-a</a:t>
            </a:r>
            <a:r>
              <a:rPr lang="sr-Latn-RS" sz="2400" dirty="0"/>
              <a:t>.</a:t>
            </a:r>
          </a:p>
          <a:p>
            <a:r>
              <a:rPr lang="sr-Latn-RS" sz="2400" dirty="0"/>
              <a:t>Mogućnost definisanja različitih pogleda na sistem.</a:t>
            </a:r>
          </a:p>
          <a:p>
            <a:r>
              <a:rPr lang="sr-Latn-RS" sz="2400" dirty="0"/>
              <a:t>Mogućnost definisanja </a:t>
            </a:r>
            <a:r>
              <a:rPr lang="sr-Latn-RS" sz="2400" i="1" dirty="0"/>
              <a:t>custom widget-a</a:t>
            </a:r>
            <a:r>
              <a:rPr lang="sr-Latn-RS" sz="2400" dirty="0"/>
              <a:t>.</a:t>
            </a:r>
            <a:endParaRPr lang="sr-Latn-RS" sz="2400" i="1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45031C0-E56C-48FC-8F00-8E31DD2BA6F7}"/>
              </a:ext>
            </a:extLst>
          </p:cNvPr>
          <p:cNvSpPr txBox="1">
            <a:spLocks/>
          </p:cNvSpPr>
          <p:nvPr/>
        </p:nvSpPr>
        <p:spPr>
          <a:xfrm>
            <a:off x="110490" y="631509"/>
            <a:ext cx="7886700" cy="153464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dirty="0"/>
          </a:p>
        </p:txBody>
      </p:sp>
      <p:pic>
        <p:nvPicPr>
          <p:cNvPr id="3074" name="Picture 2" descr="Dashboard premium icon">
            <a:extLst>
              <a:ext uri="{FF2B5EF4-FFF2-40B4-BE49-F238E27FC236}">
                <a16:creationId xmlns:a16="http://schemas.microsoft.com/office/drawing/2014/main" id="{4A8C9DE9-3107-4C97-803D-0F5971F08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257" y="949244"/>
            <a:ext cx="1624796" cy="162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7EF3AD-1F6D-4097-AB1E-20964C51A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36808"/>
            <a:ext cx="9144000" cy="332119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D01589-8B71-4985-87EF-3D522BE1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8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1F1BB60-5CBC-4123-BF3D-5C7EA94E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98996"/>
            <a:ext cx="4371189" cy="675621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sr-Latn-RS" sz="3600" cap="all" dirty="0"/>
              <a:t>Definisanje Entiteta</a:t>
            </a:r>
            <a:endParaRPr lang="en-US" sz="3600" cap="al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C0E576-ACF3-4850-BBED-BB2FE047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58" y="918994"/>
            <a:ext cx="6677637" cy="1113151"/>
          </a:xfrm>
        </p:spPr>
        <p:txBody>
          <a:bodyPr/>
          <a:lstStyle/>
          <a:p>
            <a:r>
              <a:rPr lang="sr-Latn-RS" dirty="0"/>
              <a:t>Grupisanje uređaja radi lakše organizacije, agregacije podataka i prikazivanja tih podataka.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45031C0-E56C-48FC-8F00-8E31DD2BA6F7}"/>
              </a:ext>
            </a:extLst>
          </p:cNvPr>
          <p:cNvSpPr txBox="1">
            <a:spLocks/>
          </p:cNvSpPr>
          <p:nvPr/>
        </p:nvSpPr>
        <p:spPr>
          <a:xfrm>
            <a:off x="110490" y="631509"/>
            <a:ext cx="7886700" cy="153464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dirty="0"/>
          </a:p>
        </p:txBody>
      </p:sp>
      <p:pic>
        <p:nvPicPr>
          <p:cNvPr id="3074" name="Picture 2" descr="Dashboard premium icon">
            <a:extLst>
              <a:ext uri="{FF2B5EF4-FFF2-40B4-BE49-F238E27FC236}">
                <a16:creationId xmlns:a16="http://schemas.microsoft.com/office/drawing/2014/main" id="{4A8C9DE9-3107-4C97-803D-0F5971F08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867" y="242103"/>
            <a:ext cx="1624796" cy="162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85CCA81-BBE1-4FB7-8E79-87FB942CF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32638"/>
            <a:ext cx="4476750" cy="1924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EC5C49-0C59-4542-89CF-B8B23730F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750" y="2132638"/>
            <a:ext cx="4651142" cy="47253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EB32FA-7973-4467-9F03-5327CED5B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90" y="4157181"/>
            <a:ext cx="4232910" cy="2600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981BB9-3CA1-47B3-A388-871647DF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1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9DDBD4D-B1D3-4CF2-9294-5503F647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300" y="1963024"/>
            <a:ext cx="4467400" cy="2931951"/>
          </a:xfrm>
        </p:spPr>
        <p:txBody>
          <a:bodyPr>
            <a:normAutofit/>
          </a:bodyPr>
          <a:lstStyle/>
          <a:p>
            <a:r>
              <a:rPr lang="sr-Latn-RS" sz="4800" b="1" dirty="0"/>
              <a:t>HVALA NA PAŽNJI</a:t>
            </a:r>
            <a:endParaRPr lang="en-US" sz="4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1AC16-7E6E-42F1-B24A-0D799FECDD1B}"/>
              </a:ext>
            </a:extLst>
          </p:cNvPr>
          <p:cNvSpPr txBox="1"/>
          <p:nvPr/>
        </p:nvSpPr>
        <p:spPr>
          <a:xfrm>
            <a:off x="5790632" y="6356351"/>
            <a:ext cx="203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Petar Stokić, 15925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C783A9E-8010-4552-BF82-C8A181FC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8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F59F-1D55-4DFF-AA2A-FF8DEA4E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5400" dirty="0"/>
              <a:t>Šta je </a:t>
            </a:r>
            <a:r>
              <a:rPr lang="sr-Latn-RS" sz="5400" i="1" dirty="0"/>
              <a:t>Thingsboard</a:t>
            </a:r>
            <a:r>
              <a:rPr lang="sr-Latn-RS" sz="5400" dirty="0"/>
              <a:t>?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6CC5D-3704-4C2C-8B20-6479D5C67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75657"/>
            <a:ext cx="7886700" cy="4080693"/>
          </a:xfrm>
        </p:spPr>
        <p:txBody>
          <a:bodyPr>
            <a:normAutofit/>
          </a:bodyPr>
          <a:lstStyle/>
          <a:p>
            <a:r>
              <a:rPr lang="sr-Latn-RS" sz="3200" dirty="0"/>
              <a:t>Thingsboard je </a:t>
            </a:r>
            <a:r>
              <a:rPr lang="sr-Latn-RS" sz="3200" i="1" dirty="0"/>
              <a:t>open-source</a:t>
            </a:r>
            <a:r>
              <a:rPr lang="sr-Latn-RS" sz="3200" dirty="0"/>
              <a:t>  IOT platforma za vizualizaciju podataka.</a:t>
            </a:r>
          </a:p>
          <a:p>
            <a:endParaRPr lang="sr-Latn-RS" sz="3200" dirty="0"/>
          </a:p>
          <a:p>
            <a:r>
              <a:rPr lang="sr-Latn-RS" sz="3200" dirty="0"/>
              <a:t>Platforma se instalirati na vašem uređaju ili može da se koriti kao online servis u svrhu demonstracije.</a:t>
            </a:r>
          </a:p>
          <a:p>
            <a:pPr marL="0" indent="0">
              <a:buNone/>
            </a:pPr>
            <a:endParaRPr lang="sr-Latn-R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https://demo.thingsboard.io/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BA351-1834-4EB0-854B-2D3D06D8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16CC23-1B2F-45E4-B3ED-41D4250E1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"/>
          <a:stretch/>
        </p:blipFill>
        <p:spPr>
          <a:xfrm>
            <a:off x="0" y="1820091"/>
            <a:ext cx="9149155" cy="5037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479A88-68FE-43F2-A89F-E3643FC8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Thingsboard</a:t>
            </a:r>
            <a:r>
              <a:rPr lang="en-US" sz="5400" dirty="0"/>
              <a:t> </a:t>
            </a:r>
            <a:r>
              <a:rPr lang="en-US" sz="5400" dirty="0" err="1"/>
              <a:t>pregled</a:t>
            </a:r>
            <a:endParaRPr lang="en-US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376A8F-C0D5-4A03-B725-F492BF7B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0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cdn-images-1.medium.com/max/1000/1*kNxjv4JQXpeNNSay24yoqQ.png">
            <a:extLst>
              <a:ext uri="{FF2B5EF4-FFF2-40B4-BE49-F238E27FC236}">
                <a16:creationId xmlns:a16="http://schemas.microsoft.com/office/drawing/2014/main" id="{BD6126D8-8737-4E0B-A46A-8263A7DDF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9144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CCD7380-EF42-4667-B4EB-5309D8894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sr-Latn-RS" b="1" dirty="0"/>
              <a:t>Primer</a:t>
            </a:r>
            <a:r>
              <a:rPr lang="en-US" b="1" dirty="0"/>
              <a:t> </a:t>
            </a:r>
            <a:r>
              <a:rPr lang="en-US" b="1" i="1" dirty="0"/>
              <a:t>dashboard-</a:t>
            </a:r>
            <a:r>
              <a:rPr lang="en-US" b="1" dirty="0"/>
              <a:t>a</a:t>
            </a:r>
            <a:r>
              <a:rPr lang="sr-Latn-RS" b="1" dirty="0"/>
              <a:t>: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580289-A162-435B-B405-6F89E24A4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1874837"/>
          </a:xfrm>
        </p:spPr>
        <p:txBody>
          <a:bodyPr>
            <a:normAutofit/>
          </a:bodyPr>
          <a:lstStyle/>
          <a:p>
            <a:r>
              <a:rPr lang="sr-Latn-RS" sz="2400" dirty="0"/>
              <a:t>Sami biramo vizualne komponente i njihov raspored. </a:t>
            </a:r>
          </a:p>
          <a:p>
            <a:r>
              <a:rPr lang="sr-Latn-RS" sz="2400" dirty="0"/>
              <a:t>Pregled parametara: status uređaja, fizičke karakteristike uređaja, lokacija, trenutna vrednost, istorija vrednosti itd.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965BF-A6CC-48E8-8489-B8CD160E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1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C8533C-8509-4AAF-99E5-656FB2E7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00" y="493111"/>
            <a:ext cx="7200900" cy="1114425"/>
          </a:xfrm>
        </p:spPr>
        <p:txBody>
          <a:bodyPr>
            <a:normAutofit/>
          </a:bodyPr>
          <a:lstStyle/>
          <a:p>
            <a:r>
              <a:rPr lang="sr-Latn-RS" sz="4800" dirty="0"/>
              <a:t>Pametna kuća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D31C2-703F-419D-B101-9AFE6338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30" y="2341654"/>
            <a:ext cx="8609570" cy="2038757"/>
          </a:xfrm>
        </p:spPr>
        <p:txBody>
          <a:bodyPr>
            <a:normAutofit/>
          </a:bodyPr>
          <a:lstStyle/>
          <a:p>
            <a:r>
              <a:rPr lang="sr-Latn-RS" sz="2700" dirty="0"/>
              <a:t>Tri senzora (uređaja):</a:t>
            </a:r>
          </a:p>
          <a:p>
            <a:pPr lvl="1"/>
            <a:r>
              <a:rPr lang="sr-Latn-RS" sz="2700" dirty="0"/>
              <a:t>Senzor za temperaturu (kolika je temperatura u sobi)</a:t>
            </a:r>
          </a:p>
          <a:p>
            <a:pPr lvl="1"/>
            <a:r>
              <a:rPr lang="sr-Latn-RS" sz="2700" dirty="0"/>
              <a:t>Senzor za vrata (da li su otvorena ili zatvorena)</a:t>
            </a:r>
          </a:p>
          <a:p>
            <a:pPr lvl="1"/>
            <a:r>
              <a:rPr lang="sr-Latn-RS" sz="2700" dirty="0"/>
              <a:t>Senzor za svetlo (da li je uključeno ili isključeno)</a:t>
            </a:r>
            <a:endParaRPr lang="en-US" sz="2700" dirty="0"/>
          </a:p>
        </p:txBody>
      </p:sp>
      <p:pic>
        <p:nvPicPr>
          <p:cNvPr id="2050" name="Picture 2" descr="https://image.flaticon.com/icons/png/512/1018/1018626.png">
            <a:extLst>
              <a:ext uri="{FF2B5EF4-FFF2-40B4-BE49-F238E27FC236}">
                <a16:creationId xmlns:a16="http://schemas.microsoft.com/office/drawing/2014/main" id="{2711B955-46BD-4A34-9F23-813D4E6AD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1952"/>
            <a:ext cx="1436741" cy="143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age.flaticon.com/icons/png/512/1165/1165285.png">
            <a:extLst>
              <a:ext uri="{FF2B5EF4-FFF2-40B4-BE49-F238E27FC236}">
                <a16:creationId xmlns:a16="http://schemas.microsoft.com/office/drawing/2014/main" id="{6C135778-441E-417E-917D-3FE3F3929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78" y="4827941"/>
            <a:ext cx="1543693" cy="15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m2.ezgif.com/tmp/ezgif-2-a0612f74eb6a.png">
            <a:extLst>
              <a:ext uri="{FF2B5EF4-FFF2-40B4-BE49-F238E27FC236}">
                <a16:creationId xmlns:a16="http://schemas.microsoft.com/office/drawing/2014/main" id="{3AD65A78-6660-491F-A61D-FF061451E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471" y="4827941"/>
            <a:ext cx="1698107" cy="169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09F46C8-F327-4844-9B4E-4C5E18403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24189" y="4827942"/>
            <a:ext cx="1613111" cy="161311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C37293-6F35-46AA-A6DE-7EAD0032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8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CF3EAAA-7022-4333-90BA-836107C6C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999"/>
          <a:stretch/>
        </p:blipFill>
        <p:spPr>
          <a:xfrm>
            <a:off x="15" y="3717661"/>
            <a:ext cx="9143985" cy="3140339"/>
          </a:xfrm>
          <a:prstGeom prst="rect">
            <a:avLst/>
          </a:prstGeom>
        </p:spPr>
      </p:pic>
      <p:pic>
        <p:nvPicPr>
          <p:cNvPr id="10" name="Picture 2" descr="https://image.flaticon.com/icons/png/512/1018/1018627.png">
            <a:extLst>
              <a:ext uri="{FF2B5EF4-FFF2-40B4-BE49-F238E27FC236}">
                <a16:creationId xmlns:a16="http://schemas.microsoft.com/office/drawing/2014/main" id="{C40EC1DE-66F1-4B67-A2E2-E24B3BCC9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308" y="509185"/>
            <a:ext cx="1327384" cy="132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image.flaticon.com/icons/png/512/1018/1018630.png">
            <a:extLst>
              <a:ext uri="{FF2B5EF4-FFF2-40B4-BE49-F238E27FC236}">
                <a16:creationId xmlns:a16="http://schemas.microsoft.com/office/drawing/2014/main" id="{44F95826-A87D-4D1D-B0B5-14A779F46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215" y="501103"/>
            <a:ext cx="1330135" cy="133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62A65E2-300D-4FED-9089-D6DC3A9F35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4176" y="2149263"/>
            <a:ext cx="1058649" cy="1058649"/>
          </a:xfrm>
          <a:prstGeom prst="rect">
            <a:avLst/>
          </a:prstGeom>
        </p:spPr>
      </p:pic>
      <p:pic>
        <p:nvPicPr>
          <p:cNvPr id="13" name="Picture 6" descr="https://image.flaticon.com/icons/png/512/1797/1797769.png">
            <a:extLst>
              <a:ext uri="{FF2B5EF4-FFF2-40B4-BE49-F238E27FC236}">
                <a16:creationId xmlns:a16="http://schemas.microsoft.com/office/drawing/2014/main" id="{AED927AF-578A-4E5A-A8F1-10DB3C49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557" y="1970551"/>
            <a:ext cx="1330135" cy="133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7C19D9-E83E-4BE7-93CE-4EFF0888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4852135" cy="1325563"/>
          </a:xfrm>
        </p:spPr>
        <p:txBody>
          <a:bodyPr/>
          <a:lstStyle/>
          <a:p>
            <a:r>
              <a:rPr lang="en-US" sz="3600" cap="all" dirty="0"/>
              <a:t>Assets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46C3-6196-4B00-8833-F9C4A5488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849384" cy="1801495"/>
          </a:xfrm>
        </p:spPr>
        <p:txBody>
          <a:bodyPr/>
          <a:lstStyle/>
          <a:p>
            <a:r>
              <a:rPr lang="sr-Latn-RS" dirty="0"/>
              <a:t>Fizička lokacija uređaja</a:t>
            </a:r>
          </a:p>
          <a:p>
            <a:r>
              <a:rPr lang="sr-Latn-RS" dirty="0"/>
              <a:t>Nešto što obuhvata više uređaja</a:t>
            </a:r>
          </a:p>
          <a:p>
            <a:pPr lvl="1"/>
            <a:r>
              <a:rPr lang="sr-Latn-RS" dirty="0"/>
              <a:t>Kuća sa IOT uređajima (vrata, sijalica, ...)</a:t>
            </a:r>
          </a:p>
          <a:p>
            <a:pPr lvl="1"/>
            <a:r>
              <a:rPr lang="sr-Latn-RS" dirty="0"/>
              <a:t>Jedan grad sa senzorima za kvalitet vazduha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639EE-C318-40A4-B200-460267EE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0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08E80F-486F-4EF0-91AF-DE672A4A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570" y="2368525"/>
            <a:ext cx="3718177" cy="1325563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3600" cap="all" dirty="0"/>
              <a:t>Devices &amp; their </a:t>
            </a:r>
            <a:r>
              <a:rPr lang="en-US" sz="3600" cap="all" dirty="0" err="1"/>
              <a:t>Atributes</a:t>
            </a:r>
            <a:endParaRPr lang="en-US" sz="3600" cap="al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74D284-BF79-4336-8ACD-8F1DCBA35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6" y="3428999"/>
            <a:ext cx="5309317" cy="3362891"/>
          </a:xfrm>
        </p:spPr>
        <p:txBody>
          <a:bodyPr>
            <a:normAutofit/>
          </a:bodyPr>
          <a:lstStyle/>
          <a:p>
            <a:r>
              <a:rPr lang="sr-Latn-RS" sz="2400" dirty="0"/>
              <a:t>Definisanje atributa:</a:t>
            </a:r>
          </a:p>
          <a:p>
            <a:pPr lvl="1"/>
            <a:r>
              <a:rPr lang="sr-Latn-RS" sz="2000" i="1" dirty="0"/>
              <a:t>On the server </a:t>
            </a:r>
            <a:r>
              <a:rPr lang="sr-Latn-RS" sz="2000" dirty="0"/>
              <a:t>atributi: statički podaci, opis uređaja, interni podaci (da li je i kada uređaj bio aktivan).</a:t>
            </a:r>
          </a:p>
          <a:p>
            <a:pPr lvl="1"/>
            <a:r>
              <a:rPr lang="sr-Latn-RS" sz="2000" i="1" dirty="0"/>
              <a:t>From the client atributi</a:t>
            </a:r>
            <a:r>
              <a:rPr lang="sr-Latn-RS" sz="2000" dirty="0"/>
              <a:t>: atributi koji se čitaju sa uređaja i nad kojima se vrši merenje i računanje statistike.</a:t>
            </a:r>
          </a:p>
          <a:p>
            <a:pPr lvl="1"/>
            <a:r>
              <a:rPr lang="sr-Latn-RS" sz="2000" i="1" dirty="0"/>
              <a:t>Shared </a:t>
            </a:r>
            <a:r>
              <a:rPr lang="sr-Latn-RS" sz="2000" dirty="0"/>
              <a:t>atributi: atributi koji su važni sistemu i korisniku sistema.</a:t>
            </a:r>
            <a:endParaRPr lang="en-US"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0AE62-3BB8-4297-9A4C-1DC10A51A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3" y="66109"/>
            <a:ext cx="5263120" cy="2631561"/>
          </a:xfrm>
          <a:prstGeom prst="rect">
            <a:avLst/>
          </a:prstGeom>
        </p:spPr>
      </p:pic>
      <p:pic>
        <p:nvPicPr>
          <p:cNvPr id="5" name="Picture 4" descr="https://image.flaticon.com/icons/png/512/1165/1165285.png">
            <a:extLst>
              <a:ext uri="{FF2B5EF4-FFF2-40B4-BE49-F238E27FC236}">
                <a16:creationId xmlns:a16="http://schemas.microsoft.com/office/drawing/2014/main" id="{EE4C19BF-9ECD-4DD4-B6A7-715DC72EE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7423" y="4099334"/>
            <a:ext cx="826833" cy="82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A1773BD-924F-4B7A-AB3E-EBB14E661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8379" y="5139066"/>
            <a:ext cx="828859" cy="828859"/>
          </a:xfrm>
          <a:prstGeom prst="rect">
            <a:avLst/>
          </a:prstGeom>
        </p:spPr>
      </p:pic>
      <p:pic>
        <p:nvPicPr>
          <p:cNvPr id="6" name="Picture 6" descr="https://im2.ezgif.com/tmp/ezgif-2-a0612f74eb6a.png">
            <a:extLst>
              <a:ext uri="{FF2B5EF4-FFF2-40B4-BE49-F238E27FC236}">
                <a16:creationId xmlns:a16="http://schemas.microsoft.com/office/drawing/2014/main" id="{09BE075F-3E27-43ED-9958-74BA55ED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5981" y="5139066"/>
            <a:ext cx="828859" cy="82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A3DB93-7C33-438F-A1A3-3E2185568A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7570" y="66109"/>
            <a:ext cx="3718177" cy="2290119"/>
          </a:xfrm>
          <a:prstGeom prst="rect">
            <a:avLst/>
          </a:prstGeom>
        </p:spPr>
      </p:pic>
      <p:pic>
        <p:nvPicPr>
          <p:cNvPr id="4098" name="Picture 2" descr="Safe driving premium icon">
            <a:extLst>
              <a:ext uri="{FF2B5EF4-FFF2-40B4-BE49-F238E27FC236}">
                <a16:creationId xmlns:a16="http://schemas.microsoft.com/office/drawing/2014/main" id="{AFD009DD-4AAA-4A9B-A6A9-1EE456D10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821" y="4087614"/>
            <a:ext cx="828859" cy="82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ACE544-196F-482A-9D2A-D5F32BFF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7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08E80F-486F-4EF0-91AF-DE672A4A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" y="182247"/>
            <a:ext cx="2876550" cy="610234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3600" cap="all" dirty="0"/>
              <a:t>Rules CHAINS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00FB-B34D-43E7-A28A-BAB1590C0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" y="792481"/>
            <a:ext cx="7886700" cy="4351338"/>
          </a:xfrm>
        </p:spPr>
        <p:txBody>
          <a:bodyPr/>
          <a:lstStyle/>
          <a:p>
            <a:r>
              <a:rPr lang="sr-Latn-RS" dirty="0"/>
              <a:t>Definisanje funkcionalnosti i pravila ponašanja sistema</a:t>
            </a:r>
          </a:p>
          <a:p>
            <a:r>
              <a:rPr lang="sr-Latn-RS" dirty="0"/>
              <a:t>Root Rule Chain</a:t>
            </a:r>
          </a:p>
          <a:p>
            <a:r>
              <a:rPr lang="sr-Latn-RS" dirty="0"/>
              <a:t>Pravila za obradu podataka</a:t>
            </a:r>
          </a:p>
          <a:p>
            <a:r>
              <a:rPr lang="sr-Latn-RS" dirty="0"/>
              <a:t>Pravila za testiranje sistema i generisanje podataka</a:t>
            </a:r>
            <a:endParaRPr lang="en-US" dirty="0"/>
          </a:p>
        </p:txBody>
      </p:sp>
      <p:pic>
        <p:nvPicPr>
          <p:cNvPr id="5" name="Picture 4" descr="https://image.flaticon.com/icons/png/512/1165/1165285.png">
            <a:extLst>
              <a:ext uri="{FF2B5EF4-FFF2-40B4-BE49-F238E27FC236}">
                <a16:creationId xmlns:a16="http://schemas.microsoft.com/office/drawing/2014/main" id="{EE4C19BF-9ECD-4DD4-B6A7-715DC72EE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2861" y="4658291"/>
            <a:ext cx="588560" cy="58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A1773BD-924F-4B7A-AB3E-EBB14E661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9192" y="3460906"/>
            <a:ext cx="590002" cy="590002"/>
          </a:xfrm>
          <a:prstGeom prst="rect">
            <a:avLst/>
          </a:prstGeom>
        </p:spPr>
      </p:pic>
      <p:pic>
        <p:nvPicPr>
          <p:cNvPr id="6" name="Picture 6" descr="https://im2.ezgif.com/tmp/ezgif-2-a0612f74eb6a.png">
            <a:extLst>
              <a:ext uri="{FF2B5EF4-FFF2-40B4-BE49-F238E27FC236}">
                <a16:creationId xmlns:a16="http://schemas.microsoft.com/office/drawing/2014/main" id="{09BE075F-3E27-43ED-9958-74BA55ED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9192" y="4658291"/>
            <a:ext cx="590002" cy="59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afe driving premium icon">
            <a:extLst>
              <a:ext uri="{FF2B5EF4-FFF2-40B4-BE49-F238E27FC236}">
                <a16:creationId xmlns:a16="http://schemas.microsoft.com/office/drawing/2014/main" id="{AFD009DD-4AAA-4A9B-A6A9-1EE456D10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61" y="3429000"/>
            <a:ext cx="590002" cy="59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105547-7AD9-425B-8ED6-6F99024E4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453640"/>
            <a:ext cx="9144000" cy="4404360"/>
          </a:xfrm>
          <a:prstGeom prst="rect">
            <a:avLst/>
          </a:prstGeom>
        </p:spPr>
      </p:pic>
      <p:pic>
        <p:nvPicPr>
          <p:cNvPr id="1026" name="Picture 2" descr="Chain premium icon">
            <a:extLst>
              <a:ext uri="{FF2B5EF4-FFF2-40B4-BE49-F238E27FC236}">
                <a16:creationId xmlns:a16="http://schemas.microsoft.com/office/drawing/2014/main" id="{FDA1299E-EA03-4AA6-8A65-627803BF9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992" y="381704"/>
            <a:ext cx="1718807" cy="171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ED29C8-24C4-4493-8BEB-2DB59EC5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6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242C0FAA-2251-46BB-8623-E6060EF5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47110" cy="631509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sr-Latn-RS" sz="3600" cap="all" dirty="0"/>
              <a:t>R</a:t>
            </a:r>
            <a:r>
              <a:rPr lang="en-US" sz="3600" cap="all" dirty="0" err="1"/>
              <a:t>oot</a:t>
            </a:r>
            <a:r>
              <a:rPr lang="en-US" sz="3600" cap="all" dirty="0"/>
              <a:t> rule chain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6CD25-6ECF-4A1B-A8BD-9249193D1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" y="631509"/>
            <a:ext cx="7886700" cy="1534644"/>
          </a:xfrm>
        </p:spPr>
        <p:txBody>
          <a:bodyPr/>
          <a:lstStyle/>
          <a:p>
            <a:r>
              <a:rPr lang="sr-Latn-RS" b="1" dirty="0"/>
              <a:t>Srce Sistema </a:t>
            </a:r>
            <a:r>
              <a:rPr lang="sr-Latn-RS" dirty="0"/>
              <a:t>gde su najčešće definisana pravila za obradu pristiglih poruka.</a:t>
            </a:r>
          </a:p>
          <a:p>
            <a:r>
              <a:rPr lang="sr-Latn-RS" dirty="0"/>
              <a:t>Sprega između različitih komponenti sistema ili različitih sistema generalno (aws, rabbitmq, e-mail...).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511684-805E-4867-9AC1-0652954F0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2677"/>
            <a:ext cx="9144000" cy="455532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601C0-5B8C-48B7-9030-9C7031E3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5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376</Words>
  <Application>Microsoft Office PowerPoint</Application>
  <PresentationFormat>On-screen Show (4:3)</PresentationFormat>
  <Paragraphs>139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Thingsboard</vt:lpstr>
      <vt:lpstr>Šta je Thingsboard?</vt:lpstr>
      <vt:lpstr>Thingsboard pregled</vt:lpstr>
      <vt:lpstr>Primer dashboard-a:</vt:lpstr>
      <vt:lpstr>Pametna kuća</vt:lpstr>
      <vt:lpstr>Assets</vt:lpstr>
      <vt:lpstr>Devices &amp; their Atributes</vt:lpstr>
      <vt:lpstr>Rules CHAINS</vt:lpstr>
      <vt:lpstr>Root rule chain</vt:lpstr>
      <vt:lpstr>Data generation</vt:lpstr>
      <vt:lpstr>Simulacija fizičkog uređaja</vt:lpstr>
      <vt:lpstr>Povezivanje Lokacije i uređaja</vt:lpstr>
      <vt:lpstr>Dashboards</vt:lpstr>
      <vt:lpstr>Definisanje Entiteta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Thingsboard</dc:title>
  <dc:creator>tsopeh</dc:creator>
  <cp:lastModifiedBy>tsopeh</cp:lastModifiedBy>
  <cp:revision>80</cp:revision>
  <dcterms:created xsi:type="dcterms:W3CDTF">2019-06-01T17:01:35Z</dcterms:created>
  <dcterms:modified xsi:type="dcterms:W3CDTF">2019-06-06T18:01:27Z</dcterms:modified>
</cp:coreProperties>
</file>