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708" r:id="rId1"/>
  </p:sldMasterIdLst>
  <p:notesMasterIdLst>
    <p:notesMasterId r:id="rId29"/>
  </p:notesMasterIdLst>
  <p:sldIdLst>
    <p:sldId id="256" r:id="rId2"/>
    <p:sldId id="257" r:id="rId3"/>
    <p:sldId id="261" r:id="rId4"/>
    <p:sldId id="263" r:id="rId5"/>
    <p:sldId id="265" r:id="rId6"/>
    <p:sldId id="267" r:id="rId7"/>
    <p:sldId id="289" r:id="rId8"/>
    <p:sldId id="268" r:id="rId9"/>
    <p:sldId id="272" r:id="rId10"/>
    <p:sldId id="269" r:id="rId11"/>
    <p:sldId id="288" r:id="rId12"/>
    <p:sldId id="273" r:id="rId13"/>
    <p:sldId id="271" r:id="rId14"/>
    <p:sldId id="274" r:id="rId15"/>
    <p:sldId id="275" r:id="rId16"/>
    <p:sldId id="277" r:id="rId17"/>
    <p:sldId id="278" r:id="rId18"/>
    <p:sldId id="279" r:id="rId19"/>
    <p:sldId id="282" r:id="rId20"/>
    <p:sldId id="280" r:id="rId21"/>
    <p:sldId id="283" r:id="rId22"/>
    <p:sldId id="284" r:id="rId23"/>
    <p:sldId id="285" r:id="rId24"/>
    <p:sldId id="286" r:id="rId25"/>
    <p:sldId id="287" r:id="rId26"/>
    <p:sldId id="281" r:id="rId27"/>
    <p:sldId id="290" r:id="rId28"/>
  </p:sldIdLst>
  <p:sldSz cx="9144000" cy="5143500" type="screen16x9"/>
  <p:notesSz cx="6858000" cy="9144000"/>
  <p:embeddedFontLst>
    <p:embeddedFont>
      <p:font typeface="Corbel" panose="020B0503020204020204" pitchFamily="34" charset="0"/>
      <p:regular r:id="rId30"/>
      <p:bold r:id="rId31"/>
      <p:italic r:id="rId32"/>
      <p:boldItalic r:id="rId33"/>
    </p:embeddedFont>
    <p:embeddedFont>
      <p:font typeface="Roboto Condensed Light" panose="020B0604020202020204" charset="0"/>
      <p:regular r:id="rId34"/>
      <p:bold r:id="rId35"/>
      <p:italic r:id="rId36"/>
      <p:boldItalic r:id="rId3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378"/>
    <a:srgbClr val="3841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FAD566-B82C-4EB0-B461-35679BFCD306}" v="462" dt="2020-12-12T17:03:17.535"/>
    <p1510:client id="{81DC9489-3238-406E-8E04-01E4D4E272CC}" v="55" dt="2020-12-12T15:24:01.589"/>
  </p1510:revLst>
</p1510:revInfo>
</file>

<file path=ppt/tableStyles.xml><?xml version="1.0" encoding="utf-8"?>
<a:tblStyleLst xmlns:a="http://schemas.openxmlformats.org/drawingml/2006/main" def="{25CE2665-CDE5-4DEE-A53D-BA796C76628F}">
  <a:tblStyle styleId="{25CE2665-CDE5-4DEE-A53D-BA796C76628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3" autoAdjust="0"/>
    <p:restoredTop sz="94611" autoAdjust="0"/>
  </p:normalViewPr>
  <p:slideViewPr>
    <p:cSldViewPr>
      <p:cViewPr varScale="1">
        <p:scale>
          <a:sx n="143" d="100"/>
          <a:sy n="143" d="100"/>
        </p:scale>
        <p:origin x="690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7286993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9153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7090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3063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1217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3566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8458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09575" y="-3572"/>
            <a:ext cx="3761184" cy="5147072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6301" y="1035052"/>
            <a:ext cx="6430967" cy="1962149"/>
          </a:xfrm>
        </p:spPr>
        <p:txBody>
          <a:bodyPr anchor="b">
            <a:normAutofit/>
          </a:bodyPr>
          <a:lstStyle>
            <a:lvl1pPr algn="r">
              <a:defRPr sz="45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533" y="2997200"/>
            <a:ext cx="5240734" cy="1041401"/>
          </a:xfrm>
        </p:spPr>
        <p:txBody>
          <a:bodyPr anchor="t">
            <a:normAutofit/>
          </a:bodyPr>
          <a:lstStyle>
            <a:lvl1pPr marL="0" indent="0" algn="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D5D88-2FEB-4993-8E71-F0D0DC011346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9309" y="4412457"/>
            <a:ext cx="3243033" cy="273844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51430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3549649"/>
            <a:ext cx="7514033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509" y="699084"/>
            <a:ext cx="6169458" cy="237373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3974702"/>
            <a:ext cx="7514033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D5D88-2FEB-4993-8E71-F0D0DC011346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6784532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514350"/>
            <a:ext cx="7514033" cy="2286000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D5D88-2FEB-4993-8E71-F0D0DC011346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9168445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27609" y="2571749"/>
            <a:ext cx="6399611" cy="28575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5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3" cy="1085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D5D88-2FEB-4993-8E71-F0D0DC011346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8106430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2481436"/>
            <a:ext cx="7514032" cy="1101600"/>
          </a:xfrm>
        </p:spPr>
        <p:txBody>
          <a:bodyPr anchor="b">
            <a:normAutofit/>
          </a:bodyPr>
          <a:lstStyle>
            <a:lvl1pPr algn="r">
              <a:defRPr sz="2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583036"/>
            <a:ext cx="7514033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D5D88-2FEB-4993-8E71-F0D0DC011346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0980934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5" y="2914650"/>
            <a:ext cx="7514033" cy="66675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1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581400"/>
            <a:ext cx="7514033" cy="762000"/>
          </a:xfrm>
        </p:spPr>
        <p:txBody>
          <a:bodyPr anchor="t">
            <a:norm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D5D88-2FEB-4993-8E71-F0D0DC011346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580277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514350"/>
            <a:ext cx="7514034" cy="2045494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4" y="2628900"/>
            <a:ext cx="7514035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D5D88-2FEB-4993-8E71-F0D0DC011346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3866730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D5D88-2FEB-4993-8E71-F0D0DC011346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83060139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9492" y="514350"/>
            <a:ext cx="1327777" cy="382905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234" y="514350"/>
            <a:ext cx="6014807" cy="382905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D5D88-2FEB-4993-8E71-F0D0DC011346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1072305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3" name="Прямоугольник 22"/>
          <p:cNvSpPr/>
          <p:nvPr userDrawn="1"/>
        </p:nvSpPr>
        <p:spPr>
          <a:xfrm>
            <a:off x="2483768" y="183032"/>
            <a:ext cx="518457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b="1" dirty="0">
                <a:solidFill>
                  <a:srgbClr val="3F5378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НАЦИОНАЛЬНЫЙ ИССЛЕДОВАТЕЛЬСКИЙ ЯДЕРНЫЙ УНИВЕРСИТЕТ «МИФИ» (НИЯУ МИФИ)</a:t>
            </a:r>
          </a:p>
          <a:p>
            <a:pPr algn="r"/>
            <a:r>
              <a:rPr lang="ru-RU" b="1" dirty="0">
                <a:solidFill>
                  <a:srgbClr val="3F5378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ОБНИНСКИЙ ИНСТИТУТ АТОМНОЙ ЭНЕРГЕТИКИ (ИАТЭ</a:t>
            </a:r>
            <a:r>
              <a:rPr lang="ru-RU" b="1" dirty="0">
                <a:solidFill>
                  <a:srgbClr val="3F5378"/>
                </a:solidFill>
              </a:rPr>
              <a:t>)</a:t>
            </a:r>
          </a:p>
        </p:txBody>
      </p:sp>
      <p:pic>
        <p:nvPicPr>
          <p:cNvPr id="24" name="Picture 2" descr="D:\лого ИаТЭ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006" y="123478"/>
            <a:ext cx="1729753" cy="851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6850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34415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D5D88-2FEB-4993-8E71-F0D0DC011346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13893" y="4400349"/>
            <a:ext cx="41337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5680045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9597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9210" y="2000249"/>
            <a:ext cx="6698060" cy="1582787"/>
          </a:xfrm>
        </p:spPr>
        <p:txBody>
          <a:bodyPr anchor="b"/>
          <a:lstStyle>
            <a:lvl1pPr algn="r">
              <a:defRPr sz="3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9209" y="3583036"/>
            <a:ext cx="6698061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D5D88-2FEB-4993-8E71-F0D0DC011346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213461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235" y="2000250"/>
            <a:ext cx="3671291" cy="2343151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5975" y="2000250"/>
            <a:ext cx="3671292" cy="234315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D5D88-2FEB-4993-8E71-F0D0DC011346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5099614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134" y="1993900"/>
            <a:ext cx="345539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233" y="2501503"/>
            <a:ext cx="3671292" cy="18418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366" y="2000250"/>
            <a:ext cx="3466903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5975" y="2501503"/>
            <a:ext cx="3671292" cy="18418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D5D88-2FEB-4993-8E71-F0D0DC011346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3937322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D5D88-2FEB-4993-8E71-F0D0DC011346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0190511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D5D88-2FEB-4993-8E71-F0D0DC011346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1862693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1200150"/>
            <a:ext cx="2661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6525" y="514350"/>
            <a:ext cx="4680743" cy="3829051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2228850"/>
            <a:ext cx="2661841" cy="13716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D5D88-2FEB-4993-8E71-F0D0DC011346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1794108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3" y="1314449"/>
            <a:ext cx="4069619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6011" y="685800"/>
            <a:ext cx="2460731" cy="3429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043" y="2343149"/>
            <a:ext cx="4069619" cy="137160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D5D88-2FEB-4993-8E71-F0D0DC011346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8599724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13109" y="0"/>
            <a:ext cx="1827610" cy="51435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3" y="2000250"/>
            <a:ext cx="7514035" cy="2343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82D5D88-2FEB-4993-8E71-F0D0DC011346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89280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  <p:sldLayoutId id="2147483726" r:id="rId18"/>
    <p:sldLayoutId id="2147483727" r:id="rId19"/>
    <p:sldLayoutId id="2147483728" r:id="rId20"/>
  </p:sldLayoutIdLst>
  <p:transition>
    <p:fade thruBlk="1"/>
  </p:transition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3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Выбор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IP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Камеры</a:t>
            </a:r>
          </a:p>
        </p:txBody>
      </p:sp>
      <p:pic>
        <p:nvPicPr>
          <p:cNvPr id="1026" name="Picture 2" descr="D:\лого ИаТЭ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006" y="123478"/>
            <a:ext cx="1729753" cy="851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A10375F-17ED-4D0C-9B8A-285647C0B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4C124D-8115-4E0F-A47E-DF44230E3799}"/>
              </a:ext>
            </a:extLst>
          </p:cNvPr>
          <p:cNvSpPr txBox="1"/>
          <p:nvPr/>
        </p:nvSpPr>
        <p:spPr>
          <a:xfrm>
            <a:off x="2987824" y="176282"/>
            <a:ext cx="48782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чувствительности к изменению веса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7BA7FD-5790-4982-9F46-AE4B8893EDE1}"/>
              </a:ext>
            </a:extLst>
          </p:cNvPr>
          <p:cNvSpPr txBox="1"/>
          <p:nvPr/>
        </p:nvSpPr>
        <p:spPr>
          <a:xfrm>
            <a:off x="-108520" y="0"/>
            <a:ext cx="107708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</a:rPr>
              <a:t>МAVT</a:t>
            </a:r>
            <a:endParaRPr lang="ru-RU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FC671C5-025B-490B-A279-26C7D8BA4F3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87624" y="699542"/>
            <a:ext cx="3044825" cy="254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9E07463-F3D6-4EB2-8496-09D915AC988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707904" y="1275606"/>
            <a:ext cx="2845435" cy="23717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E349CB4-ECE6-44B1-A6FE-9B09F6D87D6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580112" y="2283718"/>
            <a:ext cx="2976880" cy="24955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8091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3852A53-A18F-4BEC-B8D8-093D7D629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7D1D36-03B0-481F-A1C1-5F4EBCB758BC}"/>
              </a:ext>
            </a:extLst>
          </p:cNvPr>
          <p:cNvSpPr txBox="1"/>
          <p:nvPr/>
        </p:nvSpPr>
        <p:spPr>
          <a:xfrm>
            <a:off x="-22623" y="45649"/>
            <a:ext cx="85020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TOPSIS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A266520-AB3B-455C-B0EF-133D8C9865D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83768" y="1563638"/>
            <a:ext cx="4952196" cy="14498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F4F256-39E2-4973-AD09-51039F53152E}"/>
              </a:ext>
            </a:extLst>
          </p:cNvPr>
          <p:cNvSpPr txBox="1"/>
          <p:nvPr/>
        </p:nvSpPr>
        <p:spPr>
          <a:xfrm>
            <a:off x="2642163" y="627534"/>
            <a:ext cx="4635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Задание весовых коэффициентов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200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8484B3-A32B-43B9-B366-0E2A35F439A3}"/>
              </a:ext>
            </a:extLst>
          </p:cNvPr>
          <p:cNvSpPr txBox="1"/>
          <p:nvPr/>
        </p:nvSpPr>
        <p:spPr>
          <a:xfrm>
            <a:off x="2132881" y="276481"/>
            <a:ext cx="48782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метода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TOPSIS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A556BB-7559-46B4-A6EF-3763DF55848C}"/>
              </a:ext>
            </a:extLst>
          </p:cNvPr>
          <p:cNvSpPr txBox="1"/>
          <p:nvPr/>
        </p:nvSpPr>
        <p:spPr>
          <a:xfrm>
            <a:off x="-22623" y="45649"/>
            <a:ext cx="85020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TOPSIS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44EB23C-A26C-4747-B274-B3A57736BE7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05890" y="987574"/>
            <a:ext cx="6332220" cy="26206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DEF993-11FC-4ECF-A611-AC6B058D41EF}"/>
              </a:ext>
            </a:extLst>
          </p:cNvPr>
          <p:cNvSpPr txBox="1"/>
          <p:nvPr/>
        </p:nvSpPr>
        <p:spPr>
          <a:xfrm>
            <a:off x="2254296" y="3762971"/>
            <a:ext cx="46354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kern="15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Р</a:t>
            </a:r>
            <a:r>
              <a:rPr lang="ru-RU" sz="1800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ешив поставленную задачу методом </a:t>
            </a:r>
            <a:r>
              <a:rPr lang="en-US" sz="1800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TOPSIS</a:t>
            </a:r>
            <a:r>
              <a:rPr lang="ru-RU" sz="1800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получаем альтернативу «</a:t>
            </a:r>
            <a:r>
              <a:rPr lang="en-US" sz="1800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PST IP</a:t>
            </a:r>
            <a:r>
              <a:rPr lang="ru-RU" sz="1800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305» в качестве наилучшей.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872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2C974EB-19F1-4F22-9280-08BE8969F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0F8C0A-4D6E-4095-9BB1-2A6FB98F56B5}"/>
              </a:ext>
            </a:extLst>
          </p:cNvPr>
          <p:cNvSpPr txBox="1"/>
          <p:nvPr/>
        </p:nvSpPr>
        <p:spPr>
          <a:xfrm>
            <a:off x="-22623" y="45649"/>
            <a:ext cx="85020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TOPSIS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8484B3-A32B-43B9-B366-0E2A35F439A3}"/>
              </a:ext>
            </a:extLst>
          </p:cNvPr>
          <p:cNvSpPr txBox="1"/>
          <p:nvPr/>
        </p:nvSpPr>
        <p:spPr>
          <a:xfrm>
            <a:off x="2411760" y="195486"/>
            <a:ext cx="4824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800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Анализ чувствительности рангов критериев 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81AADC7-4F98-456B-9A0B-9FAFBB951EC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87625" y="843559"/>
            <a:ext cx="2376264" cy="25922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09AB074-40A7-45C7-AFDA-27E3B7393E3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635896" y="1231639"/>
            <a:ext cx="2376265" cy="26802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037261E-9D24-4F65-B328-5C56B05C738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049385" y="1851670"/>
            <a:ext cx="2777922" cy="30282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4722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0F8C0A-4D6E-4095-9BB1-2A6FB98F56B5}"/>
              </a:ext>
            </a:extLst>
          </p:cNvPr>
          <p:cNvSpPr txBox="1"/>
          <p:nvPr/>
        </p:nvSpPr>
        <p:spPr>
          <a:xfrm>
            <a:off x="-36512" y="45308"/>
            <a:ext cx="83394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400" b="1" i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АНР</a:t>
            </a:r>
            <a:endParaRPr lang="ru-RU" i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932961" y="322307"/>
            <a:ext cx="3278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Попарное сравнение критериев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0971731-C0C6-479E-BE01-68C010171E0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56396" y="1275606"/>
            <a:ext cx="5831205" cy="22034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6146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CD3BE7-FC2F-4C96-B8D2-01F40F1B71AC}"/>
              </a:ext>
            </a:extLst>
          </p:cNvPr>
          <p:cNvSpPr txBox="1"/>
          <p:nvPr/>
        </p:nvSpPr>
        <p:spPr>
          <a:xfrm>
            <a:off x="2195736" y="27660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Попарное сравнение альтернатив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8F94FB-2DEA-4F9F-86AA-2EA2898917BD}"/>
              </a:ext>
            </a:extLst>
          </p:cNvPr>
          <p:cNvSpPr txBox="1"/>
          <p:nvPr/>
        </p:nvSpPr>
        <p:spPr>
          <a:xfrm>
            <a:off x="-36512" y="45308"/>
            <a:ext cx="83394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400" b="1" i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АНР</a:t>
            </a:r>
            <a:endParaRPr lang="ru-RU" i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61059C0-B328-4ECF-AAA2-E01757E035B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75656" y="915566"/>
            <a:ext cx="4572000" cy="21145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BECDCB1-6AD0-40E0-A632-DEF3A0AD25B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283968" y="2396233"/>
            <a:ext cx="3796240" cy="20162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9494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8484B3-A32B-43B9-B366-0E2A35F439A3}"/>
              </a:ext>
            </a:extLst>
          </p:cNvPr>
          <p:cNvSpPr txBox="1"/>
          <p:nvPr/>
        </p:nvSpPr>
        <p:spPr>
          <a:xfrm>
            <a:off x="2132881" y="357304"/>
            <a:ext cx="48782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1800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Результат метода </a:t>
            </a:r>
            <a:r>
              <a:rPr lang="en-US" sz="1800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AHP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73F573-512E-4324-B7FE-6B34BD7CB24F}"/>
              </a:ext>
            </a:extLst>
          </p:cNvPr>
          <p:cNvSpPr txBox="1"/>
          <p:nvPr/>
        </p:nvSpPr>
        <p:spPr>
          <a:xfrm>
            <a:off x="1799692" y="3903048"/>
            <a:ext cx="55446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kern="15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Р</a:t>
            </a:r>
            <a:r>
              <a:rPr lang="ru-RU" sz="1800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ешив поставленную задачу методом </a:t>
            </a:r>
            <a:r>
              <a:rPr lang="en-US" sz="1800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AHP</a:t>
            </a:r>
            <a:r>
              <a:rPr lang="ru-RU" sz="1800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получаем альтернативу «</a:t>
            </a:r>
            <a:r>
              <a:rPr lang="en-US" sz="1800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PST IP</a:t>
            </a:r>
            <a:r>
              <a:rPr lang="ru-RU" sz="1800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305» в качестве наилучшей.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45BAD1-B730-4815-B724-5A8070690FC9}"/>
              </a:ext>
            </a:extLst>
          </p:cNvPr>
          <p:cNvSpPr txBox="1"/>
          <p:nvPr/>
        </p:nvSpPr>
        <p:spPr>
          <a:xfrm>
            <a:off x="-36512" y="45308"/>
            <a:ext cx="83394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400" b="1" i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АНР</a:t>
            </a:r>
            <a:endParaRPr lang="ru-RU" i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6F5080E-2F99-455C-B04D-88829AD87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031" y="934169"/>
            <a:ext cx="3229935" cy="29688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0424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0F8C0A-4D6E-4095-9BB1-2A6FB98F56B5}"/>
              </a:ext>
            </a:extLst>
          </p:cNvPr>
          <p:cNvSpPr txBox="1"/>
          <p:nvPr/>
        </p:nvSpPr>
        <p:spPr>
          <a:xfrm>
            <a:off x="6948264" y="21071"/>
            <a:ext cx="2366391" cy="738664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i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PROMETHEE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ru-RU" i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2FF288E-4D32-4B03-B394-8842BDB9882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47041" y="2211710"/>
            <a:ext cx="4286250" cy="14192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FCE622D-E8DA-4285-A3AC-4ED3E36086F1}"/>
              </a:ext>
            </a:extLst>
          </p:cNvPr>
          <p:cNvSpPr txBox="1"/>
          <p:nvPr/>
        </p:nvSpPr>
        <p:spPr>
          <a:xfrm>
            <a:off x="1460782" y="1059582"/>
            <a:ext cx="46587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В данном методе используем прямой метод задания весов со значениями из метода </a:t>
            </a:r>
            <a:r>
              <a:rPr lang="en-US" sz="1800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TOPSIS</a:t>
            </a:r>
            <a:r>
              <a:rPr lang="ru-RU" sz="1800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358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8484B3-A32B-43B9-B366-0E2A35F439A3}"/>
              </a:ext>
            </a:extLst>
          </p:cNvPr>
          <p:cNvSpPr txBox="1"/>
          <p:nvPr/>
        </p:nvSpPr>
        <p:spPr>
          <a:xfrm>
            <a:off x="2132881" y="483518"/>
            <a:ext cx="48782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1800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Функция предпочтения критери</a:t>
            </a:r>
            <a:r>
              <a:rPr lang="ru-RU" kern="15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ев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22073E-A9E0-4578-9268-0A08B5056442}"/>
              </a:ext>
            </a:extLst>
          </p:cNvPr>
          <p:cNvSpPr txBox="1"/>
          <p:nvPr/>
        </p:nvSpPr>
        <p:spPr>
          <a:xfrm>
            <a:off x="6948264" y="21071"/>
            <a:ext cx="2366391" cy="738664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i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PROMETHEE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ru-RU" i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023B24A-8AD0-4948-BB78-43516E62826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15616" y="1059582"/>
            <a:ext cx="3161462" cy="21048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CCBCE13-2D4E-4C30-9ABB-0E39047F66D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419872" y="2318756"/>
            <a:ext cx="3312368" cy="21972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D7E4841-9C97-423E-8F89-4E64EF99805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083111" y="1220151"/>
            <a:ext cx="3161463" cy="21972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9626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4132CC2-8186-416A-B13A-3AA3226B8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3A7C32-7E8F-4906-8D50-0AC0972DF4D2}"/>
              </a:ext>
            </a:extLst>
          </p:cNvPr>
          <p:cNvSpPr txBox="1"/>
          <p:nvPr/>
        </p:nvSpPr>
        <p:spPr>
          <a:xfrm>
            <a:off x="2286000" y="48351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Анализ чувствительности критериев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7086BA-4DF0-408B-94F0-BA087CB5254D}"/>
              </a:ext>
            </a:extLst>
          </p:cNvPr>
          <p:cNvSpPr txBox="1"/>
          <p:nvPr/>
        </p:nvSpPr>
        <p:spPr>
          <a:xfrm>
            <a:off x="6948264" y="21071"/>
            <a:ext cx="2366391" cy="738664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i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PROMETHEE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ru-RU" i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A645C75-F023-4D03-A1A7-A80577C5443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03648" y="1075602"/>
            <a:ext cx="2647489" cy="25107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4DDE162-7AD2-45B3-A05A-BCB8E06D9E8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708807" y="1477946"/>
            <a:ext cx="2448272" cy="24387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DB94E15-0D9E-4FFB-A197-D81C8BEC92C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842636" y="2149272"/>
            <a:ext cx="2647489" cy="25107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4407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1721748" y="383939"/>
            <a:ext cx="5700503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</a:rPr>
              <a:t>Условия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</a:rPr>
              <a:t>многокритериальной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</a:rPr>
              <a:t>задачи</a:t>
            </a:r>
            <a:r>
              <a:rPr lang="en-US" sz="2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</a:rPr>
              <a:t> </a:t>
            </a:r>
            <a:endParaRPr lang="ru-RU"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D3D85B-0973-453B-96FC-55C2BFC65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9691" y="1851670"/>
            <a:ext cx="5544616" cy="2221771"/>
          </a:xfrm>
        </p:spPr>
        <p:txBody>
          <a:bodyPr>
            <a:normAutofit/>
          </a:bodyPr>
          <a:lstStyle/>
          <a:p>
            <a:pPr marL="101600" indent="0" algn="just">
              <a:buNone/>
            </a:pPr>
            <a:r>
              <a:rPr lang="ru-RU" b="1" u="sng" dirty="0"/>
              <a:t>Цель:</a:t>
            </a:r>
            <a:r>
              <a:rPr lang="ru-RU" dirty="0"/>
              <a:t> выбрать </a:t>
            </a:r>
            <a:r>
              <a:rPr lang="en-US" dirty="0"/>
              <a:t>IP </a:t>
            </a:r>
            <a:r>
              <a:rPr lang="ru-RU" dirty="0"/>
              <a:t>камеру для видеонаблюдения</a:t>
            </a:r>
          </a:p>
          <a:p>
            <a:pPr marL="101600" indent="0" algn="just">
              <a:buNone/>
            </a:pPr>
            <a:endParaRPr lang="ru-RU" dirty="0"/>
          </a:p>
          <a:p>
            <a:pPr marL="101600" indent="0">
              <a:buNone/>
            </a:pPr>
            <a:r>
              <a:rPr lang="ru-RU" b="1" u="sng" dirty="0"/>
              <a:t>Задача:</a:t>
            </a:r>
            <a:r>
              <a:rPr lang="ru-RU" dirty="0"/>
              <a:t> выбрать лучшую </a:t>
            </a:r>
            <a:r>
              <a:rPr lang="en-US" dirty="0"/>
              <a:t>IP </a:t>
            </a:r>
            <a:r>
              <a:rPr lang="ru-RU" dirty="0"/>
              <a:t>камеру среди 5 заданных альтернатив по 6 заданным критериям. </a:t>
            </a:r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0A9060-7803-43A8-BC1F-E101F94CB919}"/>
              </a:ext>
            </a:extLst>
          </p:cNvPr>
          <p:cNvSpPr txBox="1"/>
          <p:nvPr/>
        </p:nvSpPr>
        <p:spPr>
          <a:xfrm>
            <a:off x="6948264" y="21071"/>
            <a:ext cx="2366391" cy="738664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i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PROMETHEE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ru-RU" i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90CC34-8902-4DC1-A536-C3BBA149098E}"/>
              </a:ext>
            </a:extLst>
          </p:cNvPr>
          <p:cNvSpPr txBox="1"/>
          <p:nvPr/>
        </p:nvSpPr>
        <p:spPr>
          <a:xfrm>
            <a:off x="1713468" y="4059146"/>
            <a:ext cx="67071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kern="15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Р</a:t>
            </a:r>
            <a:r>
              <a:rPr lang="ru-RU" sz="1800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ешив поставленную задачу методом </a:t>
            </a:r>
            <a:r>
              <a:rPr lang="en-US" sz="1800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PROMETHEE</a:t>
            </a:r>
            <a:r>
              <a:rPr lang="ru-RU" sz="1800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получаем альтернативу «</a:t>
            </a:r>
            <a:r>
              <a:rPr lang="en-US" sz="1800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PST IP</a:t>
            </a:r>
            <a:r>
              <a:rPr lang="ru-RU" sz="1800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305» в качестве наилучшей.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10E325-3D58-4D25-9B1B-BE90478BEB4E}"/>
              </a:ext>
            </a:extLst>
          </p:cNvPr>
          <p:cNvSpPr txBox="1"/>
          <p:nvPr/>
        </p:nvSpPr>
        <p:spPr>
          <a:xfrm>
            <a:off x="3270672" y="253357"/>
            <a:ext cx="2602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Результаты метода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C8DDB6B-42C4-4A66-A6ED-78D07F5970F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59632" y="745650"/>
            <a:ext cx="3231947" cy="25113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7895067-329B-452C-A50B-F8BEFED3669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716016" y="1131590"/>
            <a:ext cx="3168352" cy="26554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5074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91E11D3-EB6B-4A7B-93FE-2555CA580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28C373A-26F7-499E-9FC1-B62D118C200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80665" y="1563638"/>
            <a:ext cx="6738237" cy="22322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8F9407-1AC1-4377-9D05-EFF4FA8695C1}"/>
              </a:ext>
            </a:extLst>
          </p:cNvPr>
          <p:cNvSpPr txBox="1"/>
          <p:nvPr/>
        </p:nvSpPr>
        <p:spPr>
          <a:xfrm>
            <a:off x="2286000" y="40011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Таблица значений</a:t>
            </a:r>
            <a:r>
              <a:rPr lang="en-US" sz="1800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ru-RU" sz="1800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метода </a:t>
            </a:r>
            <a:r>
              <a:rPr lang="en-US" sz="1800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MAUT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053622-61FA-4916-B5DC-420EC3040CD6}"/>
              </a:ext>
            </a:extLst>
          </p:cNvPr>
          <p:cNvSpPr txBox="1"/>
          <p:nvPr/>
        </p:nvSpPr>
        <p:spPr>
          <a:xfrm>
            <a:off x="-108520" y="0"/>
            <a:ext cx="107708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0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МA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U</a:t>
            </a:r>
            <a:r>
              <a:rPr lang="ru-RU" sz="20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T</a:t>
            </a:r>
            <a:endParaRPr lang="ru-RU" sz="16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216569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82E4656-558D-4148-AB72-D2677EA47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BE6EACF-0059-42D8-9BA5-DC3D26CAA82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45850" y="1779662"/>
            <a:ext cx="3526150" cy="25629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69E946-0E8C-4837-9C8B-510CFAC7D312}"/>
              </a:ext>
            </a:extLst>
          </p:cNvPr>
          <p:cNvSpPr txBox="1"/>
          <p:nvPr/>
        </p:nvSpPr>
        <p:spPr>
          <a:xfrm>
            <a:off x="-108520" y="0"/>
            <a:ext cx="107708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0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МA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U</a:t>
            </a:r>
            <a:r>
              <a:rPr lang="ru-RU" sz="20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T</a:t>
            </a:r>
            <a:endParaRPr lang="ru-RU" sz="16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57DB456-C89C-433D-B935-1476F435BBB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281725" y="1059582"/>
            <a:ext cx="3932167" cy="24909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656E13-AC18-4C59-AC3A-437189256F03}"/>
              </a:ext>
            </a:extLst>
          </p:cNvPr>
          <p:cNvSpPr txBox="1"/>
          <p:nvPr/>
        </p:nvSpPr>
        <p:spPr>
          <a:xfrm>
            <a:off x="1950673" y="274686"/>
            <a:ext cx="46621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Распределение критер</a:t>
            </a:r>
            <a:r>
              <a:rPr lang="ru-RU" kern="15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иев</a:t>
            </a:r>
            <a:r>
              <a:rPr lang="ru-RU" sz="1800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2265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0D6FF63-0EBE-4BF4-B502-CC7862541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FE09D92-CF46-4FA5-9424-CF870D5469F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88024" y="1057054"/>
            <a:ext cx="2733675" cy="37503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62054F-BFB1-4709-9F18-A3DE7D4C7B6B}"/>
              </a:ext>
            </a:extLst>
          </p:cNvPr>
          <p:cNvSpPr txBox="1"/>
          <p:nvPr/>
        </p:nvSpPr>
        <p:spPr>
          <a:xfrm>
            <a:off x="-108520" y="0"/>
            <a:ext cx="107708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0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МA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U</a:t>
            </a:r>
            <a:r>
              <a:rPr lang="ru-RU" sz="20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T</a:t>
            </a:r>
            <a:endParaRPr lang="ru-RU" sz="16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95ED89-16AE-409B-A498-86D66CAEAF2B}"/>
              </a:ext>
            </a:extLst>
          </p:cNvPr>
          <p:cNvSpPr txBox="1"/>
          <p:nvPr/>
        </p:nvSpPr>
        <p:spPr>
          <a:xfrm>
            <a:off x="2240948" y="333608"/>
            <a:ext cx="46621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kern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Результат метода </a:t>
            </a:r>
            <a:r>
              <a:rPr lang="en-US" sz="1800" kern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MAUT</a:t>
            </a:r>
            <a:endParaRPr lang="ru-RU" sz="1600" kern="15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F18455-7D72-4205-80C0-DF4384210E2D}"/>
              </a:ext>
            </a:extLst>
          </p:cNvPr>
          <p:cNvSpPr txBox="1"/>
          <p:nvPr/>
        </p:nvSpPr>
        <p:spPr>
          <a:xfrm>
            <a:off x="1674673" y="1580144"/>
            <a:ext cx="27336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kern="15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Р</a:t>
            </a:r>
            <a:r>
              <a:rPr lang="ru-RU" sz="1800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ешив поставленную задачу методом </a:t>
            </a:r>
            <a:r>
              <a:rPr lang="en-US" sz="1800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MAUT</a:t>
            </a:r>
            <a:r>
              <a:rPr lang="ru-RU" sz="1800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получаем альтернативу «</a:t>
            </a:r>
            <a:r>
              <a:rPr lang="en-US" sz="1800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PST IP</a:t>
            </a:r>
            <a:r>
              <a:rPr lang="ru-RU" sz="1800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305» в качестве наилучшей.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0572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350D3A1-7AD2-4580-8068-4F5CAA08E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4DDF51B-FA00-462E-A5AC-0A04519DC5C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91680" y="1275606"/>
            <a:ext cx="6332220" cy="27743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837CF6-BA72-4090-956C-8F704FF7DD70}"/>
              </a:ext>
            </a:extLst>
          </p:cNvPr>
          <p:cNvSpPr txBox="1"/>
          <p:nvPr/>
        </p:nvSpPr>
        <p:spPr>
          <a:xfrm>
            <a:off x="7907188" y="57089"/>
            <a:ext cx="144016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ProMAA</a:t>
            </a:r>
            <a:endParaRPr lang="ru-RU" sz="16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17CB53-1473-44F1-9F76-56CA2C9DC334}"/>
              </a:ext>
            </a:extLst>
          </p:cNvPr>
          <p:cNvSpPr txBox="1"/>
          <p:nvPr/>
        </p:nvSpPr>
        <p:spPr>
          <a:xfrm>
            <a:off x="2235942" y="278677"/>
            <a:ext cx="46721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Задание весовых коэффициентов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9937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1F5FD44-2885-4BC1-A854-4CB3B3277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65CD33-7326-4B8D-B0C1-0F9D43C4FFB8}"/>
              </a:ext>
            </a:extLst>
          </p:cNvPr>
          <p:cNvSpPr txBox="1"/>
          <p:nvPr/>
        </p:nvSpPr>
        <p:spPr>
          <a:xfrm>
            <a:off x="2286000" y="26749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Результат метода </a:t>
            </a:r>
            <a:r>
              <a:rPr lang="en-US" sz="1800" kern="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ProMAA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FEDC3C-C115-42CA-9D5C-B9345F5655B4}"/>
              </a:ext>
            </a:extLst>
          </p:cNvPr>
          <p:cNvSpPr txBox="1"/>
          <p:nvPr/>
        </p:nvSpPr>
        <p:spPr>
          <a:xfrm>
            <a:off x="7907188" y="57089"/>
            <a:ext cx="144016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ProMAA</a:t>
            </a:r>
            <a:endParaRPr lang="ru-RU" sz="16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896BB13-DFB9-4F7B-BBAA-C885E2A5DDC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539036" y="843558"/>
            <a:ext cx="2088232" cy="36187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AE2519E-3FD3-45BF-A470-F0D5400E609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923928" y="803226"/>
            <a:ext cx="2160240" cy="36187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7CC370E-016A-4494-8503-5DC3A0E16F51}"/>
              </a:ext>
            </a:extLst>
          </p:cNvPr>
          <p:cNvSpPr txBox="1"/>
          <p:nvPr/>
        </p:nvSpPr>
        <p:spPr>
          <a:xfrm>
            <a:off x="1276041" y="987574"/>
            <a:ext cx="257587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kern="15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Р</a:t>
            </a:r>
            <a:r>
              <a:rPr lang="ru-RU" sz="1800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ешив поставленную задачу методом </a:t>
            </a:r>
            <a:r>
              <a:rPr lang="en-US" sz="1800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MAUT</a:t>
            </a:r>
            <a:r>
              <a:rPr lang="ru-RU" sz="1800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получаем альтернативу «</a:t>
            </a:r>
            <a:r>
              <a:rPr lang="en-US" sz="1800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PST IP</a:t>
            </a:r>
            <a:r>
              <a:rPr lang="ru-RU" sz="1800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305» в качестве наилучшей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9326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18833" y="627534"/>
            <a:ext cx="790164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0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08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800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Исходя из результатов данного многокритериального анализа было выявлено, что для данных условий лучший вариант – «</a:t>
            </a:r>
            <a:r>
              <a:rPr lang="en-US" sz="1800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PST IP</a:t>
            </a:r>
            <a:r>
              <a:rPr lang="ru-RU" sz="1800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305», имеет место быть также вариант </a:t>
            </a:r>
            <a:r>
              <a:rPr lang="en-US" sz="1800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PST G</a:t>
            </a:r>
            <a:r>
              <a:rPr lang="ru-RU" sz="1800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90</a:t>
            </a:r>
            <a:r>
              <a:rPr lang="en-US" sz="1800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F2B8BB45-8D96-40BB-B79F-BD5FF0D391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77006"/>
              </p:ext>
            </p:extLst>
          </p:nvPr>
        </p:nvGraphicFramePr>
        <p:xfrm>
          <a:off x="1616868" y="1874627"/>
          <a:ext cx="6505575" cy="2560320"/>
        </p:xfrm>
        <a:graphic>
          <a:graphicData uri="http://schemas.openxmlformats.org/drawingml/2006/table">
            <a:tbl>
              <a:tblPr firstRow="1" firstCol="1" bandRow="1">
                <a:tableStyleId>{25CE2665-CDE5-4DEE-A53D-BA796C76628F}</a:tableStyleId>
              </a:tblPr>
              <a:tblGrid>
                <a:gridCol w="1080770">
                  <a:extLst>
                    <a:ext uri="{9D8B030D-6E8A-4147-A177-3AD203B41FA5}">
                      <a16:colId xmlns:a16="http://schemas.microsoft.com/office/drawing/2014/main" val="720603481"/>
                    </a:ext>
                  </a:extLst>
                </a:gridCol>
                <a:gridCol w="989965">
                  <a:extLst>
                    <a:ext uri="{9D8B030D-6E8A-4147-A177-3AD203B41FA5}">
                      <a16:colId xmlns:a16="http://schemas.microsoft.com/office/drawing/2014/main" val="3204345717"/>
                    </a:ext>
                  </a:extLst>
                </a:gridCol>
                <a:gridCol w="989965">
                  <a:extLst>
                    <a:ext uri="{9D8B030D-6E8A-4147-A177-3AD203B41FA5}">
                      <a16:colId xmlns:a16="http://schemas.microsoft.com/office/drawing/2014/main" val="2963988573"/>
                    </a:ext>
                  </a:extLst>
                </a:gridCol>
                <a:gridCol w="900430">
                  <a:extLst>
                    <a:ext uri="{9D8B030D-6E8A-4147-A177-3AD203B41FA5}">
                      <a16:colId xmlns:a16="http://schemas.microsoft.com/office/drawing/2014/main" val="258980626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4253325803"/>
                    </a:ext>
                  </a:extLst>
                </a:gridCol>
                <a:gridCol w="1468120">
                  <a:extLst>
                    <a:ext uri="{9D8B030D-6E8A-4147-A177-3AD203B41FA5}">
                      <a16:colId xmlns:a16="http://schemas.microsoft.com/office/drawing/2014/main" val="7447730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1400" kern="150" dirty="0">
                          <a:effectLst/>
                        </a:rPr>
                        <a:t> </a:t>
                      </a:r>
                      <a:endParaRPr lang="ru-RU" sz="1200" kern="1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50">
                          <a:effectLst/>
                        </a:rPr>
                        <a:t>PST IP305</a:t>
                      </a:r>
                      <a:endParaRPr lang="ru-RU" sz="1200" kern="1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50">
                          <a:effectLst/>
                        </a:rPr>
                        <a:t>PST G90B</a:t>
                      </a:r>
                      <a:endParaRPr lang="ru-RU" sz="1200" kern="1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50">
                          <a:effectLst/>
                        </a:rPr>
                        <a:t>PS-G80С</a:t>
                      </a:r>
                      <a:endParaRPr lang="ru-RU" sz="1200" kern="1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50">
                          <a:effectLst/>
                        </a:rPr>
                        <a:t>PST IP</a:t>
                      </a:r>
                      <a:r>
                        <a:rPr lang="ru-RU" sz="1400" kern="150">
                          <a:effectLst/>
                        </a:rPr>
                        <a:t>105</a:t>
                      </a:r>
                      <a:r>
                        <a:rPr lang="en-US" sz="1400" kern="150">
                          <a:effectLst/>
                        </a:rPr>
                        <a:t>R</a:t>
                      </a:r>
                      <a:endParaRPr lang="ru-RU" sz="1200" kern="1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kern="150" dirty="0">
                          <a:effectLst/>
                        </a:rPr>
                        <a:t>PST BMV</a:t>
                      </a:r>
                      <a:r>
                        <a:rPr lang="ru-RU" sz="1400" kern="150" dirty="0">
                          <a:effectLst/>
                        </a:rPr>
                        <a:t>4</a:t>
                      </a:r>
                      <a:r>
                        <a:rPr lang="en-US" sz="1400" kern="150" dirty="0">
                          <a:effectLst/>
                        </a:rPr>
                        <a:t>X</a:t>
                      </a:r>
                      <a:r>
                        <a:rPr lang="ru-RU" sz="1400" kern="150" dirty="0">
                          <a:effectLst/>
                        </a:rPr>
                        <a:t>20</a:t>
                      </a:r>
                      <a:r>
                        <a:rPr lang="en-US" sz="1400" kern="150" dirty="0">
                          <a:effectLst/>
                        </a:rPr>
                        <a:t>IP</a:t>
                      </a:r>
                      <a:endParaRPr lang="ru-RU" sz="1200" kern="150" dirty="0">
                        <a:effectLst/>
                      </a:endParaRPr>
                    </a:p>
                    <a:p>
                      <a:pPr algn="ctr"/>
                      <a:r>
                        <a:rPr lang="ru-RU" sz="1400" kern="150" dirty="0">
                          <a:effectLst/>
                        </a:rPr>
                        <a:t> </a:t>
                      </a:r>
                      <a:endParaRPr lang="ru-RU" sz="1200" kern="1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55573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kern="150">
                          <a:effectLst/>
                        </a:rPr>
                        <a:t>MAVT</a:t>
                      </a:r>
                      <a:endParaRPr lang="ru-RU" sz="1200" kern="1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50">
                          <a:effectLst/>
                        </a:rPr>
                        <a:t>1</a:t>
                      </a:r>
                      <a:endParaRPr lang="ru-RU" sz="1200" kern="1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50">
                          <a:effectLst/>
                        </a:rPr>
                        <a:t>3</a:t>
                      </a:r>
                      <a:endParaRPr lang="ru-RU" sz="1200" kern="1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50">
                          <a:effectLst/>
                        </a:rPr>
                        <a:t>2</a:t>
                      </a:r>
                      <a:endParaRPr lang="ru-RU" sz="1200" kern="1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50">
                          <a:effectLst/>
                        </a:rPr>
                        <a:t>4</a:t>
                      </a:r>
                      <a:endParaRPr lang="ru-RU" sz="1200" kern="1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50">
                          <a:effectLst/>
                        </a:rPr>
                        <a:t>5</a:t>
                      </a:r>
                      <a:endParaRPr lang="ru-RU" sz="1200" kern="1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29223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kern="150">
                          <a:effectLst/>
                        </a:rPr>
                        <a:t>TOPSIS</a:t>
                      </a:r>
                      <a:endParaRPr lang="ru-RU" sz="1200" kern="1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50">
                          <a:effectLst/>
                        </a:rPr>
                        <a:t>1</a:t>
                      </a:r>
                      <a:endParaRPr lang="ru-RU" sz="1200" kern="1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50">
                          <a:effectLst/>
                        </a:rPr>
                        <a:t>2</a:t>
                      </a:r>
                      <a:endParaRPr lang="ru-RU" sz="1200" kern="1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50">
                          <a:effectLst/>
                        </a:rPr>
                        <a:t>5</a:t>
                      </a:r>
                      <a:endParaRPr lang="ru-RU" sz="1200" kern="1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50">
                          <a:effectLst/>
                        </a:rPr>
                        <a:t>3</a:t>
                      </a:r>
                      <a:endParaRPr lang="ru-RU" sz="1200" kern="1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50">
                          <a:effectLst/>
                        </a:rPr>
                        <a:t>4</a:t>
                      </a:r>
                      <a:endParaRPr lang="ru-RU" sz="1200" kern="1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8601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kern="150">
                          <a:effectLst/>
                        </a:rPr>
                        <a:t>AHP</a:t>
                      </a:r>
                      <a:endParaRPr lang="ru-RU" sz="1200" kern="1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50">
                          <a:effectLst/>
                        </a:rPr>
                        <a:t>1</a:t>
                      </a:r>
                      <a:endParaRPr lang="ru-RU" sz="1200" kern="1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50">
                          <a:effectLst/>
                        </a:rPr>
                        <a:t>2</a:t>
                      </a:r>
                      <a:endParaRPr lang="ru-RU" sz="1200" kern="1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50">
                          <a:effectLst/>
                        </a:rPr>
                        <a:t>4</a:t>
                      </a:r>
                      <a:endParaRPr lang="ru-RU" sz="1200" kern="1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50">
                          <a:effectLst/>
                        </a:rPr>
                        <a:t>3</a:t>
                      </a:r>
                      <a:endParaRPr lang="ru-RU" sz="1200" kern="1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50">
                          <a:effectLst/>
                        </a:rPr>
                        <a:t>5</a:t>
                      </a:r>
                      <a:endParaRPr lang="ru-RU" sz="1200" kern="1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8521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kern="150">
                          <a:effectLst/>
                        </a:rPr>
                        <a:t>Promethee I</a:t>
                      </a:r>
                      <a:endParaRPr lang="ru-RU" sz="1200" kern="1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50">
                          <a:effectLst/>
                        </a:rPr>
                        <a:t>1</a:t>
                      </a:r>
                      <a:endParaRPr lang="ru-RU" sz="1200" kern="1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50">
                          <a:effectLst/>
                        </a:rPr>
                        <a:t>2</a:t>
                      </a:r>
                      <a:endParaRPr lang="ru-RU" sz="1200" kern="1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50">
                          <a:effectLst/>
                        </a:rPr>
                        <a:t>5</a:t>
                      </a:r>
                      <a:endParaRPr lang="ru-RU" sz="1200" kern="1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50">
                          <a:effectLst/>
                        </a:rPr>
                        <a:t>4</a:t>
                      </a:r>
                      <a:endParaRPr lang="ru-RU" sz="1200" kern="1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50">
                          <a:effectLst/>
                        </a:rPr>
                        <a:t>3</a:t>
                      </a:r>
                      <a:endParaRPr lang="ru-RU" sz="1200" kern="1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18375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kern="150">
                          <a:effectLst/>
                        </a:rPr>
                        <a:t>Promethee II</a:t>
                      </a:r>
                      <a:endParaRPr lang="ru-RU" sz="1200" kern="1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50">
                          <a:effectLst/>
                        </a:rPr>
                        <a:t>1</a:t>
                      </a:r>
                      <a:endParaRPr lang="ru-RU" sz="1200" kern="1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50">
                          <a:effectLst/>
                        </a:rPr>
                        <a:t>2</a:t>
                      </a:r>
                      <a:endParaRPr lang="ru-RU" sz="1200" kern="1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50">
                          <a:effectLst/>
                        </a:rPr>
                        <a:t>5</a:t>
                      </a:r>
                      <a:endParaRPr lang="ru-RU" sz="1200" kern="1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50">
                          <a:effectLst/>
                        </a:rPr>
                        <a:t>4</a:t>
                      </a:r>
                      <a:endParaRPr lang="ru-RU" sz="1200" kern="1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50">
                          <a:effectLst/>
                        </a:rPr>
                        <a:t>3</a:t>
                      </a:r>
                      <a:endParaRPr lang="ru-RU" sz="1200" kern="1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451462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kern="150">
                          <a:effectLst/>
                        </a:rPr>
                        <a:t>MAUT</a:t>
                      </a:r>
                      <a:endParaRPr lang="ru-RU" sz="1200" kern="1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50">
                          <a:effectLst/>
                        </a:rPr>
                        <a:t>1</a:t>
                      </a:r>
                      <a:endParaRPr lang="ru-RU" sz="1200" kern="1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50">
                          <a:effectLst/>
                        </a:rPr>
                        <a:t>3</a:t>
                      </a:r>
                      <a:endParaRPr lang="ru-RU" sz="1200" kern="1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50">
                          <a:effectLst/>
                        </a:rPr>
                        <a:t>2</a:t>
                      </a:r>
                      <a:endParaRPr lang="ru-RU" sz="1200" kern="1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50">
                          <a:effectLst/>
                        </a:rPr>
                        <a:t>4</a:t>
                      </a:r>
                      <a:endParaRPr lang="ru-RU" sz="1200" kern="1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50">
                          <a:effectLst/>
                        </a:rPr>
                        <a:t>5</a:t>
                      </a:r>
                      <a:endParaRPr lang="ru-RU" sz="1200" kern="1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13444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kern="150">
                          <a:effectLst/>
                        </a:rPr>
                        <a:t>ProMAA</a:t>
                      </a:r>
                      <a:endParaRPr lang="ru-RU" sz="1200" kern="1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50">
                          <a:effectLst/>
                        </a:rPr>
                        <a:t>1</a:t>
                      </a:r>
                      <a:endParaRPr lang="ru-RU" sz="1200" kern="1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50">
                          <a:effectLst/>
                        </a:rPr>
                        <a:t>2</a:t>
                      </a:r>
                      <a:endParaRPr lang="ru-RU" sz="1200" kern="1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50">
                          <a:effectLst/>
                        </a:rPr>
                        <a:t>3</a:t>
                      </a:r>
                      <a:endParaRPr lang="ru-RU" sz="1200" kern="1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50">
                          <a:effectLst/>
                        </a:rPr>
                        <a:t>4</a:t>
                      </a:r>
                      <a:endParaRPr lang="ru-RU" sz="1200" kern="1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50" dirty="0">
                          <a:effectLst/>
                        </a:rPr>
                        <a:t>5</a:t>
                      </a:r>
                      <a:endParaRPr lang="ru-RU" sz="1200" kern="1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0850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54907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1F52FE4-8EC5-43E6-9164-E6B8DACDD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6C9E52-EDC9-4C4E-8E39-574A83E1AD4D}"/>
              </a:ext>
            </a:extLst>
          </p:cNvPr>
          <p:cNvSpPr txBox="1"/>
          <p:nvPr/>
        </p:nvSpPr>
        <p:spPr>
          <a:xfrm>
            <a:off x="2559878" y="1491630"/>
            <a:ext cx="40242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 </a:t>
            </a:r>
          </a:p>
        </p:txBody>
      </p:sp>
    </p:spTree>
    <p:extLst>
      <p:ext uri="{BB962C8B-B14F-4D97-AF65-F5344CB8AC3E}">
        <p14:creationId xmlns:p14="http://schemas.microsoft.com/office/powerpoint/2010/main" val="239184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1825800" y="411510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</a:rPr>
              <a:t>Критерии &amp; Альтернативы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612197-9094-40D5-BDBA-530AD144F883}"/>
              </a:ext>
            </a:extLst>
          </p:cNvPr>
          <p:cNvSpPr txBox="1"/>
          <p:nvPr/>
        </p:nvSpPr>
        <p:spPr>
          <a:xfrm>
            <a:off x="5389353" y="2105924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Bef>
                <a:spcPts val="600"/>
              </a:spcBef>
              <a:buChar char="•"/>
            </a:pP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DEA078-6F59-4CB2-832F-D29A6E87EAC4}"/>
              </a:ext>
            </a:extLst>
          </p:cNvPr>
          <p:cNvSpPr txBox="1"/>
          <p:nvPr/>
        </p:nvSpPr>
        <p:spPr>
          <a:xfrm>
            <a:off x="1011447" y="1634708"/>
            <a:ext cx="500443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kern="1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1.Стоимость (руб.)— негативный</a:t>
            </a:r>
            <a:endParaRPr lang="ru-RU" sz="1600" kern="15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1800" kern="1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2.Разрешение матрицы (</a:t>
            </a:r>
            <a:r>
              <a:rPr lang="ru-RU" sz="1800" kern="1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Мп</a:t>
            </a:r>
            <a:r>
              <a:rPr lang="ru-RU" sz="1800" kern="1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— позитивный</a:t>
            </a:r>
            <a:endParaRPr lang="ru-RU" sz="1600" kern="15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1800" kern="1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3.Фокусное расстояние (мм) – негативный</a:t>
            </a:r>
            <a:endParaRPr lang="ru-RU" sz="1600" kern="15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1800" kern="1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</a:t>
            </a:r>
            <a:r>
              <a:rPr lang="en-US" sz="1800" kern="1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RAM</a:t>
            </a:r>
            <a:r>
              <a:rPr lang="ru-RU" sz="1800" kern="1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(Мб) – позитивный</a:t>
            </a:r>
            <a:endParaRPr lang="ru-RU" sz="1600" kern="15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1800" kern="1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5.Питание (В) – негативный</a:t>
            </a:r>
            <a:endParaRPr lang="ru-RU" sz="1600" kern="15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1800" kern="1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6.Память(Гб) - позитивный</a:t>
            </a:r>
            <a:endParaRPr lang="ru-RU" sz="1600" kern="15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99D476-A7BE-4B14-90D1-A0CE5DD4BD28}"/>
              </a:ext>
            </a:extLst>
          </p:cNvPr>
          <p:cNvSpPr txBox="1"/>
          <p:nvPr/>
        </p:nvSpPr>
        <p:spPr>
          <a:xfrm>
            <a:off x="5217520" y="1634708"/>
            <a:ext cx="291503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kern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800" kern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</a:t>
            </a:r>
            <a:r>
              <a:rPr lang="en-US" sz="1600" kern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PST IP305</a:t>
            </a:r>
            <a:endParaRPr lang="ru-RU" sz="1600" kern="15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kern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2.</a:t>
            </a:r>
            <a:r>
              <a:rPr lang="en-US" sz="1600" kern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PST G90B</a:t>
            </a:r>
            <a:endParaRPr lang="ru-RU" sz="1600" kern="15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kern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3.</a:t>
            </a:r>
            <a:r>
              <a:rPr lang="en-US" sz="1600" kern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PS-G80С</a:t>
            </a:r>
            <a:endParaRPr lang="ru-RU" sz="1600" kern="15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kern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ru-RU" sz="1800" kern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</a:t>
            </a:r>
            <a:r>
              <a:rPr lang="ru-RU" sz="1600" kern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PST IP</a:t>
            </a:r>
            <a:r>
              <a:rPr lang="ru-RU" sz="1800" kern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105</a:t>
            </a:r>
            <a:r>
              <a:rPr lang="en-US" sz="1800" kern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endParaRPr lang="ru-RU" sz="1600" kern="15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1800" kern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5.</a:t>
            </a:r>
            <a:r>
              <a:rPr lang="ru-RU" sz="1600" kern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PST BMV</a:t>
            </a:r>
            <a:r>
              <a:rPr lang="ru-RU" sz="1800" kern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</a:t>
            </a:r>
            <a:r>
              <a:rPr lang="en-US" sz="1800" kern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ru-RU" sz="1800" kern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</a:t>
            </a:r>
            <a:r>
              <a:rPr lang="en-US" sz="1800" kern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IP</a:t>
            </a:r>
            <a:endParaRPr lang="ru-RU" sz="1600" kern="15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1942799" y="411510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</a:rPr>
              <a:t>Дерево критериев</a:t>
            </a:r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70FEDF1-FA3D-4CE0-9D94-CB3EE9E82BD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690687" y="1419622"/>
            <a:ext cx="5762625" cy="2901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0"/>
          <p:cNvSpPr txBox="1">
            <a:spLocks noGrp="1"/>
          </p:cNvSpPr>
          <p:nvPr>
            <p:ph type="title"/>
          </p:nvPr>
        </p:nvSpPr>
        <p:spPr>
          <a:xfrm>
            <a:off x="1825800" y="485251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</a:rPr>
              <a:t>Таблица значений</a:t>
            </a:r>
          </a:p>
        </p:txBody>
      </p:sp>
      <p:sp>
        <p:nvSpPr>
          <p:cNvPr id="303" name="Google Shape;303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EB57879-9AA0-498B-B92C-6838AE954EC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05890" y="1804034"/>
            <a:ext cx="7342574" cy="22798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7AED4D-8B23-4BB7-8EB0-9663F82438D0}"/>
              </a:ext>
            </a:extLst>
          </p:cNvPr>
          <p:cNvSpPr txBox="1"/>
          <p:nvPr/>
        </p:nvSpPr>
        <p:spPr>
          <a:xfrm>
            <a:off x="2519772" y="267494"/>
            <a:ext cx="41044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Path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Доминирование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D4713D9-6ED9-4076-B7EE-9158F5549F6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31640" y="1059582"/>
            <a:ext cx="3456384" cy="24640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7791C61-7FF1-4BA4-8B75-3161A0F94F9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932040" y="2211710"/>
            <a:ext cx="3767236" cy="21360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15CDB8D-C181-4A92-9403-065D06BAF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8B81563-F9DE-4ED0-B42A-3BC0ECCD731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04962" y="2028507"/>
            <a:ext cx="5934075" cy="10864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496E68-C65F-4B1E-B945-3F4F426FF41C}"/>
              </a:ext>
            </a:extLst>
          </p:cNvPr>
          <p:cNvSpPr txBox="1"/>
          <p:nvPr/>
        </p:nvSpPr>
        <p:spPr>
          <a:xfrm>
            <a:off x="1664803" y="555526"/>
            <a:ext cx="58143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Задание весовых коэффициентов методом </a:t>
            </a:r>
            <a:r>
              <a:rPr lang="en-US" sz="1800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Swing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B47EC9-C5AE-42F8-B0CC-C0FD43D787F8}"/>
              </a:ext>
            </a:extLst>
          </p:cNvPr>
          <p:cNvSpPr txBox="1"/>
          <p:nvPr/>
        </p:nvSpPr>
        <p:spPr>
          <a:xfrm>
            <a:off x="-108520" y="0"/>
            <a:ext cx="107708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</a:rPr>
              <a:t>МAVT</a:t>
            </a:r>
            <a:endParaRPr lang="ru-RU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204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4C7545F-9FF3-4C84-B88E-6681748F2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188D13-CFB0-404D-9857-ECAF008F16DD}"/>
              </a:ext>
            </a:extLst>
          </p:cNvPr>
          <p:cNvSpPr txBox="1"/>
          <p:nvPr/>
        </p:nvSpPr>
        <p:spPr>
          <a:xfrm>
            <a:off x="-108520" y="0"/>
            <a:ext cx="107708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</a:rPr>
              <a:t>МAVT</a:t>
            </a:r>
            <a:endParaRPr lang="ru-RU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A4B38A-8EBF-4001-B22A-7B20E9D88CF0}"/>
              </a:ext>
            </a:extLst>
          </p:cNvPr>
          <p:cNvSpPr txBox="1"/>
          <p:nvPr/>
        </p:nvSpPr>
        <p:spPr>
          <a:xfrm>
            <a:off x="3200400" y="21544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 ценностей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C666838-553E-4050-BC4A-622E60E02FD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03648" y="1059582"/>
            <a:ext cx="3384376" cy="24258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2992172-A3D9-4FB5-8DF4-E72987C38F9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347864" y="2395113"/>
            <a:ext cx="3886190" cy="25051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5EF4B5B-18BE-41AB-AF5A-117524EB922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386908" y="1386879"/>
            <a:ext cx="3240360" cy="23697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027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5DF3B11-81BC-4638-983A-6B2388B18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F6B447-B07C-48F8-9605-27617BD1990C}"/>
              </a:ext>
            </a:extLst>
          </p:cNvPr>
          <p:cNvSpPr txBox="1"/>
          <p:nvPr/>
        </p:nvSpPr>
        <p:spPr>
          <a:xfrm>
            <a:off x="1825565" y="224964"/>
            <a:ext cx="54928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dirty="0"/>
              <a:t>  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метода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MAVT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F679B1-5995-474B-9033-7B0518AFAFCA}"/>
              </a:ext>
            </a:extLst>
          </p:cNvPr>
          <p:cNvSpPr txBox="1"/>
          <p:nvPr/>
        </p:nvSpPr>
        <p:spPr>
          <a:xfrm>
            <a:off x="-108520" y="0"/>
            <a:ext cx="107708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</a:rPr>
              <a:t>МAVT</a:t>
            </a:r>
            <a:endParaRPr lang="ru-RU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F2F7D19-86CC-41C2-A92B-675F64F3096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04109" y="699542"/>
            <a:ext cx="3335779" cy="31528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B6DFEFD-A1E4-4F06-A5EA-60722D9A5C68}"/>
              </a:ext>
            </a:extLst>
          </p:cNvPr>
          <p:cNvSpPr txBox="1"/>
          <p:nvPr/>
        </p:nvSpPr>
        <p:spPr>
          <a:xfrm>
            <a:off x="2242614" y="3876337"/>
            <a:ext cx="46587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Решив поставленную задачу методом MAVT, получаем альтернативу «</a:t>
            </a:r>
            <a:r>
              <a:rPr lang="en-US" sz="1800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PST IP</a:t>
            </a:r>
            <a:r>
              <a:rPr lang="ru-RU" sz="1800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305» в качестве наилучшей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7950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Параллакс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Параллакс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Параллакс</Template>
  <TotalTime>647</TotalTime>
  <Words>435</Words>
  <Application>Microsoft Office PowerPoint</Application>
  <PresentationFormat>Экран (16:9)</PresentationFormat>
  <Paragraphs>141</Paragraphs>
  <Slides>27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2" baseType="lpstr">
      <vt:lpstr>Times New Roman</vt:lpstr>
      <vt:lpstr>Roboto Condensed Light</vt:lpstr>
      <vt:lpstr>Corbel</vt:lpstr>
      <vt:lpstr>Arial</vt:lpstr>
      <vt:lpstr>Параллакс</vt:lpstr>
      <vt:lpstr>Выбор IP Камеры</vt:lpstr>
      <vt:lpstr>Условия многокритериальной задачи </vt:lpstr>
      <vt:lpstr>Критерии &amp; Альтернативы</vt:lpstr>
      <vt:lpstr>Дерево критериев</vt:lpstr>
      <vt:lpstr>Таблица значений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ДЛЯ ИАТЭ НИЯУ МИФИ</dc:title>
  <cp:lastModifiedBy>cat cookie</cp:lastModifiedBy>
  <cp:revision>298</cp:revision>
  <dcterms:modified xsi:type="dcterms:W3CDTF">2020-12-23T12:32:12Z</dcterms:modified>
</cp:coreProperties>
</file>