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0" r:id="rId2"/>
    <p:sldId id="271" r:id="rId3"/>
    <p:sldId id="272" r:id="rId4"/>
    <p:sldId id="270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A307E-81A9-4DEB-A4E6-002F587B2FD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26376-3DEF-463F-A063-8138A0BB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4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096EF3-87AD-413A-8E77-D341B3EB2F60}" type="slidenum">
              <a:rPr lang="ru-RU" sz="1200" i="0">
                <a:solidFill>
                  <a:prstClr val="black"/>
                </a:solidFill>
              </a:rPr>
              <a:pPr/>
              <a:t>18</a:t>
            </a:fld>
            <a:endParaRPr lang="ru-RU" sz="1200" i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096EF3-87AD-413A-8E77-D341B3EB2F60}" type="slidenum">
              <a:rPr lang="ru-RU" sz="1200" i="0">
                <a:solidFill>
                  <a:prstClr val="black"/>
                </a:solidFill>
              </a:rPr>
              <a:pPr/>
              <a:t>20</a:t>
            </a:fld>
            <a:endParaRPr lang="ru-RU" sz="1200" i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809" y="685032"/>
            <a:ext cx="5010382" cy="3429549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13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2BD6B-0FAF-4FB6-A990-325362A42938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DEMETRA prj</a:t>
            </a: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3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91E4B-6D17-4CA4-9AC3-6193FEE2CF55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DEMETRA prj</a:t>
            </a: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8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C0E9-8121-40FA-BED4-5A620882FFC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DEMETRA prj</a:t>
            </a: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2D8FB-DE8A-4051-9CEC-2512F4405B7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DEMETRA prj</a:t>
            </a: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6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E1864-1DB3-450C-BD0F-C7A637C484B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DEMETRA prj</a:t>
            </a: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4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06342-1280-4BCC-A107-F3F41607B365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DEMETRA prj</a:t>
            </a: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5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2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53512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1350F-D3DD-409D-922C-BBCAC5C75D39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DEMETRA prj</a:t>
            </a: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3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E2ED-C960-41E4-AEE4-DC5B8570FAD2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DEMETRA prj</a:t>
            </a: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5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33E37-D565-47C9-91FE-D62DCF84A66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DEMETRA prj</a:t>
            </a: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0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6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9889-4242-47D6-97B7-A0B2061C2F3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DEMETRA prj</a:t>
            </a: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D4191-8F4D-4378-B344-2272AE286EFC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DEMETRA prj</a:t>
            </a: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50000">
              <a:srgbClr val="006666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78B154C-5097-470C-BD36-A55FEAEEDF70}" type="slidenum">
              <a:rPr lang="ru-RU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DEMETRA prj</a:t>
            </a: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prints.lse.ac.uk/12761/1/Multi-criteria_Analysis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3988" cy="16843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ru-RU" sz="3600" b="1" smtClean="0">
                <a:solidFill>
                  <a:schemeClr val="bg1"/>
                </a:solidFill>
              </a:rPr>
              <a:t>Методы и Системы Поддержки Принятия Решений</a:t>
            </a:r>
            <a:br>
              <a:rPr lang="ru-RU" sz="3600" b="1" smtClean="0">
                <a:solidFill>
                  <a:schemeClr val="bg1"/>
                </a:solidFill>
              </a:rPr>
            </a:br>
            <a:r>
              <a:rPr lang="ru-RU" sz="3600" b="1" smtClean="0">
                <a:solidFill>
                  <a:schemeClr val="bg1"/>
                </a:solidFill>
              </a:rPr>
              <a:t>АР</a:t>
            </a:r>
            <a:br>
              <a:rPr lang="ru-RU" sz="3600" b="1" smtClean="0">
                <a:solidFill>
                  <a:schemeClr val="bg1"/>
                </a:solidFill>
              </a:rPr>
            </a:br>
            <a:r>
              <a:rPr lang="en-US" sz="2400" b="1" smtClean="0">
                <a:solidFill>
                  <a:srgbClr val="DDDDDD"/>
                </a:solidFill>
              </a:rPr>
              <a:t>Methods and Systems for Decision-Making Support</a:t>
            </a:r>
            <a:endParaRPr lang="en-GB" sz="2400" b="1" smtClean="0">
              <a:solidFill>
                <a:srgbClr val="DDDDDD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79388" y="2276475"/>
            <a:ext cx="8964612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marL="266700" indent="-266700" algn="ctr" defTabSz="952500">
              <a:lnSpc>
                <a:spcPct val="110000"/>
              </a:lnSpc>
            </a:pPr>
            <a:r>
              <a:rPr lang="ru-RU" sz="3600" b="1" dirty="0" smtClean="0">
                <a:solidFill>
                  <a:schemeClr val="bg1"/>
                </a:solidFill>
              </a:rPr>
              <a:t>Л-</a:t>
            </a:r>
            <a:r>
              <a:rPr lang="en-US" sz="3600" b="1" dirty="0" smtClean="0">
                <a:solidFill>
                  <a:schemeClr val="bg1"/>
                </a:solidFill>
              </a:rPr>
              <a:t> #</a:t>
            </a:r>
            <a:endParaRPr lang="ru-RU" sz="3600" b="1" dirty="0" smtClean="0">
              <a:solidFill>
                <a:schemeClr val="bg1"/>
              </a:solidFill>
            </a:endParaRPr>
          </a:p>
          <a:p>
            <a:pPr marL="266700" indent="-266700" algn="ctr" defTabSz="952500">
              <a:lnSpc>
                <a:spcPct val="110000"/>
              </a:lnSpc>
            </a:pPr>
            <a:r>
              <a:rPr lang="en-US" sz="3600" b="1" dirty="0">
                <a:solidFill>
                  <a:schemeClr val="bg1"/>
                </a:solidFill>
              </a:rPr>
              <a:t/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4400" b="1" dirty="0" smtClean="0">
                <a:solidFill>
                  <a:schemeClr val="bg1"/>
                </a:solidFill>
              </a:rPr>
              <a:t>DSSs / </a:t>
            </a:r>
            <a:r>
              <a:rPr lang="ru-RU" sz="4400" b="1" dirty="0" smtClean="0">
                <a:solidFill>
                  <a:schemeClr val="bg1"/>
                </a:solidFill>
              </a:rPr>
              <a:t>МСППР</a:t>
            </a:r>
          </a:p>
          <a:p>
            <a:pPr marL="266700" indent="-266700" algn="ctr" defTabSz="952500">
              <a:lnSpc>
                <a:spcPct val="110000"/>
              </a:lnSpc>
            </a:pPr>
            <a:r>
              <a:rPr lang="en-US" sz="4400" b="1" dirty="0" smtClean="0">
                <a:solidFill>
                  <a:schemeClr val="bg1"/>
                </a:solidFill>
              </a:rPr>
              <a:t>Decision Support Systems</a:t>
            </a:r>
          </a:p>
          <a:p>
            <a:pPr marL="266700" indent="-266700" algn="ctr" defTabSz="952500">
              <a:lnSpc>
                <a:spcPct val="110000"/>
              </a:lnSpc>
            </a:pPr>
            <a:r>
              <a:rPr lang="en-US" sz="3600" dirty="0" err="1" smtClean="0">
                <a:solidFill>
                  <a:schemeClr val="bg1"/>
                </a:solidFill>
              </a:rPr>
              <a:t>Defs</a:t>
            </a:r>
            <a:endParaRPr lang="ru-RU" sz="3600" dirty="0">
              <a:solidFill>
                <a:schemeClr val="bg1"/>
              </a:solidFill>
            </a:endParaRPr>
          </a:p>
          <a:p>
            <a:pPr marL="266700" indent="-266700" algn="ctr" defTabSz="952500">
              <a:lnSpc>
                <a:spcPct val="110000"/>
              </a:lnSpc>
            </a:pPr>
            <a:r>
              <a:rPr lang="ru-RU" sz="3600" dirty="0" smtClean="0">
                <a:solidFill>
                  <a:schemeClr val="bg1"/>
                </a:solidFill>
              </a:rPr>
              <a:t>2020</a:t>
            </a:r>
            <a:endParaRPr lang="en-GB" sz="3600" dirty="0">
              <a:solidFill>
                <a:schemeClr val="tx2"/>
              </a:solidFill>
            </a:endParaRPr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684213" cy="404813"/>
            <a:chOff x="4848" y="0"/>
            <a:chExt cx="912" cy="534"/>
          </a:xfrm>
        </p:grpSpPr>
        <p:pic>
          <p:nvPicPr>
            <p:cNvPr id="3077" name="Picture 5" descr="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0"/>
              <a:ext cx="91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Freeform 6"/>
            <p:cNvSpPr>
              <a:spLocks noEditPoints="1"/>
            </p:cNvSpPr>
            <p:nvPr/>
          </p:nvSpPr>
          <p:spPr bwMode="auto">
            <a:xfrm>
              <a:off x="4848" y="0"/>
              <a:ext cx="912" cy="534"/>
            </a:xfrm>
            <a:custGeom>
              <a:avLst/>
              <a:gdLst>
                <a:gd name="T0" fmla="*/ 607 w 912"/>
                <a:gd name="T1" fmla="*/ 218 h 534"/>
                <a:gd name="T2" fmla="*/ 748 w 912"/>
                <a:gd name="T3" fmla="*/ 242 h 534"/>
                <a:gd name="T4" fmla="*/ 827 w 912"/>
                <a:gd name="T5" fmla="*/ 268 h 534"/>
                <a:gd name="T6" fmla="*/ 848 w 912"/>
                <a:gd name="T7" fmla="*/ 283 h 534"/>
                <a:gd name="T8" fmla="*/ 851 w 912"/>
                <a:gd name="T9" fmla="*/ 304 h 534"/>
                <a:gd name="T10" fmla="*/ 826 w 912"/>
                <a:gd name="T11" fmla="*/ 326 h 534"/>
                <a:gd name="T12" fmla="*/ 771 w 912"/>
                <a:gd name="T13" fmla="*/ 345 h 534"/>
                <a:gd name="T14" fmla="*/ 583 w 912"/>
                <a:gd name="T15" fmla="*/ 372 h 534"/>
                <a:gd name="T16" fmla="*/ 654 w 912"/>
                <a:gd name="T17" fmla="*/ 388 h 534"/>
                <a:gd name="T18" fmla="*/ 784 w 912"/>
                <a:gd name="T19" fmla="*/ 364 h 534"/>
                <a:gd name="T20" fmla="*/ 868 w 912"/>
                <a:gd name="T21" fmla="*/ 338 h 534"/>
                <a:gd name="T22" fmla="*/ 908 w 912"/>
                <a:gd name="T23" fmla="*/ 309 h 534"/>
                <a:gd name="T24" fmla="*/ 912 w 912"/>
                <a:gd name="T25" fmla="*/ 291 h 534"/>
                <a:gd name="T26" fmla="*/ 891 w 912"/>
                <a:gd name="T27" fmla="*/ 266 h 534"/>
                <a:gd name="T28" fmla="*/ 829 w 912"/>
                <a:gd name="T29" fmla="*/ 238 h 534"/>
                <a:gd name="T30" fmla="*/ 732 w 912"/>
                <a:gd name="T31" fmla="*/ 215 h 534"/>
                <a:gd name="T32" fmla="*/ 662 w 912"/>
                <a:gd name="T33" fmla="*/ 0 h 534"/>
                <a:gd name="T34" fmla="*/ 558 w 912"/>
                <a:gd name="T35" fmla="*/ 194 h 534"/>
                <a:gd name="T36" fmla="*/ 352 w 912"/>
                <a:gd name="T37" fmla="*/ 216 h 534"/>
                <a:gd name="T38" fmla="*/ 248 w 912"/>
                <a:gd name="T39" fmla="*/ 534 h 534"/>
                <a:gd name="T40" fmla="*/ 490 w 912"/>
                <a:gd name="T41" fmla="*/ 400 h 534"/>
                <a:gd name="T42" fmla="*/ 528 w 912"/>
                <a:gd name="T43" fmla="*/ 194 h 534"/>
                <a:gd name="T44" fmla="*/ 435 w 912"/>
                <a:gd name="T45" fmla="*/ 191 h 534"/>
                <a:gd name="T46" fmla="*/ 403 w 912"/>
                <a:gd name="T47" fmla="*/ 193 h 534"/>
                <a:gd name="T48" fmla="*/ 287 w 912"/>
                <a:gd name="T49" fmla="*/ 194 h 534"/>
                <a:gd name="T50" fmla="*/ 154 w 912"/>
                <a:gd name="T51" fmla="*/ 209 h 534"/>
                <a:gd name="T52" fmla="*/ 55 w 912"/>
                <a:gd name="T53" fmla="*/ 237 h 534"/>
                <a:gd name="T54" fmla="*/ 7 w 912"/>
                <a:gd name="T55" fmla="*/ 269 h 534"/>
                <a:gd name="T56" fmla="*/ 0 w 912"/>
                <a:gd name="T57" fmla="*/ 295 h 534"/>
                <a:gd name="T58" fmla="*/ 8 w 912"/>
                <a:gd name="T59" fmla="*/ 310 h 534"/>
                <a:gd name="T60" fmla="*/ 47 w 912"/>
                <a:gd name="T61" fmla="*/ 333 h 534"/>
                <a:gd name="T62" fmla="*/ 176 w 912"/>
                <a:gd name="T63" fmla="*/ 367 h 534"/>
                <a:gd name="T64" fmla="*/ 183 w 912"/>
                <a:gd name="T65" fmla="*/ 382 h 534"/>
                <a:gd name="T66" fmla="*/ 202 w 912"/>
                <a:gd name="T67" fmla="*/ 393 h 534"/>
                <a:gd name="T68" fmla="*/ 215 w 912"/>
                <a:gd name="T69" fmla="*/ 393 h 534"/>
                <a:gd name="T70" fmla="*/ 234 w 912"/>
                <a:gd name="T71" fmla="*/ 376 h 534"/>
                <a:gd name="T72" fmla="*/ 237 w 912"/>
                <a:gd name="T73" fmla="*/ 353 h 534"/>
                <a:gd name="T74" fmla="*/ 230 w 912"/>
                <a:gd name="T75" fmla="*/ 337 h 534"/>
                <a:gd name="T76" fmla="*/ 212 w 912"/>
                <a:gd name="T77" fmla="*/ 325 h 534"/>
                <a:gd name="T78" fmla="*/ 198 w 912"/>
                <a:gd name="T79" fmla="*/ 326 h 534"/>
                <a:gd name="T80" fmla="*/ 183 w 912"/>
                <a:gd name="T81" fmla="*/ 337 h 534"/>
                <a:gd name="T82" fmla="*/ 138 w 912"/>
                <a:gd name="T83" fmla="*/ 338 h 534"/>
                <a:gd name="T84" fmla="*/ 83 w 912"/>
                <a:gd name="T85" fmla="*/ 320 h 534"/>
                <a:gd name="T86" fmla="*/ 56 w 912"/>
                <a:gd name="T87" fmla="*/ 301 h 534"/>
                <a:gd name="T88" fmla="*/ 57 w 912"/>
                <a:gd name="T89" fmla="*/ 281 h 534"/>
                <a:gd name="T90" fmla="*/ 83 w 912"/>
                <a:gd name="T91" fmla="*/ 261 h 534"/>
                <a:gd name="T92" fmla="*/ 168 w 912"/>
                <a:gd name="T93" fmla="*/ 236 h 534"/>
                <a:gd name="T94" fmla="*/ 352 w 912"/>
                <a:gd name="T95" fmla="*/ 216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2" h="534">
                  <a:moveTo>
                    <a:pt x="553" y="340"/>
                  </a:moveTo>
                  <a:lnTo>
                    <a:pt x="590" y="218"/>
                  </a:lnTo>
                  <a:lnTo>
                    <a:pt x="607" y="218"/>
                  </a:lnTo>
                  <a:lnTo>
                    <a:pt x="625" y="219"/>
                  </a:lnTo>
                  <a:lnTo>
                    <a:pt x="665" y="225"/>
                  </a:lnTo>
                  <a:lnTo>
                    <a:pt x="707" y="232"/>
                  </a:lnTo>
                  <a:lnTo>
                    <a:pt x="748" y="242"/>
                  </a:lnTo>
                  <a:lnTo>
                    <a:pt x="785" y="251"/>
                  </a:lnTo>
                  <a:lnTo>
                    <a:pt x="801" y="257"/>
                  </a:lnTo>
                  <a:lnTo>
                    <a:pt x="816" y="263"/>
                  </a:lnTo>
                  <a:lnTo>
                    <a:pt x="827" y="268"/>
                  </a:lnTo>
                  <a:lnTo>
                    <a:pt x="837" y="273"/>
                  </a:lnTo>
                  <a:lnTo>
                    <a:pt x="843" y="278"/>
                  </a:lnTo>
                  <a:lnTo>
                    <a:pt x="845" y="280"/>
                  </a:lnTo>
                  <a:lnTo>
                    <a:pt x="848" y="283"/>
                  </a:lnTo>
                  <a:lnTo>
                    <a:pt x="730" y="285"/>
                  </a:lnTo>
                  <a:lnTo>
                    <a:pt x="719" y="312"/>
                  </a:lnTo>
                  <a:lnTo>
                    <a:pt x="851" y="304"/>
                  </a:lnTo>
                  <a:lnTo>
                    <a:pt x="848" y="309"/>
                  </a:lnTo>
                  <a:lnTo>
                    <a:pt x="842" y="315"/>
                  </a:lnTo>
                  <a:lnTo>
                    <a:pt x="835" y="320"/>
                  </a:lnTo>
                  <a:lnTo>
                    <a:pt x="826" y="326"/>
                  </a:lnTo>
                  <a:lnTo>
                    <a:pt x="815" y="330"/>
                  </a:lnTo>
                  <a:lnTo>
                    <a:pt x="802" y="336"/>
                  </a:lnTo>
                  <a:lnTo>
                    <a:pt x="787" y="340"/>
                  </a:lnTo>
                  <a:lnTo>
                    <a:pt x="771" y="345"/>
                  </a:lnTo>
                  <a:lnTo>
                    <a:pt x="732" y="352"/>
                  </a:lnTo>
                  <a:lnTo>
                    <a:pt x="688" y="360"/>
                  </a:lnTo>
                  <a:lnTo>
                    <a:pt x="639" y="367"/>
                  </a:lnTo>
                  <a:lnTo>
                    <a:pt x="583" y="372"/>
                  </a:lnTo>
                  <a:lnTo>
                    <a:pt x="571" y="398"/>
                  </a:lnTo>
                  <a:lnTo>
                    <a:pt x="614" y="393"/>
                  </a:lnTo>
                  <a:lnTo>
                    <a:pt x="654" y="388"/>
                  </a:lnTo>
                  <a:lnTo>
                    <a:pt x="691" y="382"/>
                  </a:lnTo>
                  <a:lnTo>
                    <a:pt x="725" y="377"/>
                  </a:lnTo>
                  <a:lnTo>
                    <a:pt x="756" y="371"/>
                  </a:lnTo>
                  <a:lnTo>
                    <a:pt x="784" y="364"/>
                  </a:lnTo>
                  <a:lnTo>
                    <a:pt x="810" y="359"/>
                  </a:lnTo>
                  <a:lnTo>
                    <a:pt x="832" y="352"/>
                  </a:lnTo>
                  <a:lnTo>
                    <a:pt x="852" y="345"/>
                  </a:lnTo>
                  <a:lnTo>
                    <a:pt x="868" y="338"/>
                  </a:lnTo>
                  <a:lnTo>
                    <a:pt x="882" y="331"/>
                  </a:lnTo>
                  <a:lnTo>
                    <a:pt x="894" y="324"/>
                  </a:lnTo>
                  <a:lnTo>
                    <a:pt x="902" y="317"/>
                  </a:lnTo>
                  <a:lnTo>
                    <a:pt x="908" y="309"/>
                  </a:lnTo>
                  <a:lnTo>
                    <a:pt x="911" y="302"/>
                  </a:lnTo>
                  <a:lnTo>
                    <a:pt x="912" y="299"/>
                  </a:lnTo>
                  <a:lnTo>
                    <a:pt x="912" y="295"/>
                  </a:lnTo>
                  <a:lnTo>
                    <a:pt x="912" y="291"/>
                  </a:lnTo>
                  <a:lnTo>
                    <a:pt x="911" y="288"/>
                  </a:lnTo>
                  <a:lnTo>
                    <a:pt x="906" y="280"/>
                  </a:lnTo>
                  <a:lnTo>
                    <a:pt x="900" y="274"/>
                  </a:lnTo>
                  <a:lnTo>
                    <a:pt x="891" y="266"/>
                  </a:lnTo>
                  <a:lnTo>
                    <a:pt x="878" y="259"/>
                  </a:lnTo>
                  <a:lnTo>
                    <a:pt x="865" y="251"/>
                  </a:lnTo>
                  <a:lnTo>
                    <a:pt x="849" y="245"/>
                  </a:lnTo>
                  <a:lnTo>
                    <a:pt x="829" y="238"/>
                  </a:lnTo>
                  <a:lnTo>
                    <a:pt x="809" y="233"/>
                  </a:lnTo>
                  <a:lnTo>
                    <a:pt x="785" y="226"/>
                  </a:lnTo>
                  <a:lnTo>
                    <a:pt x="759" y="220"/>
                  </a:lnTo>
                  <a:lnTo>
                    <a:pt x="732" y="215"/>
                  </a:lnTo>
                  <a:lnTo>
                    <a:pt x="702" y="209"/>
                  </a:lnTo>
                  <a:lnTo>
                    <a:pt x="670" y="204"/>
                  </a:lnTo>
                  <a:lnTo>
                    <a:pt x="601" y="195"/>
                  </a:lnTo>
                  <a:lnTo>
                    <a:pt x="662" y="0"/>
                  </a:lnTo>
                  <a:lnTo>
                    <a:pt x="553" y="132"/>
                  </a:lnTo>
                  <a:lnTo>
                    <a:pt x="553" y="165"/>
                  </a:lnTo>
                  <a:lnTo>
                    <a:pt x="576" y="136"/>
                  </a:lnTo>
                  <a:lnTo>
                    <a:pt x="558" y="194"/>
                  </a:lnTo>
                  <a:lnTo>
                    <a:pt x="553" y="194"/>
                  </a:lnTo>
                  <a:lnTo>
                    <a:pt x="553" y="340"/>
                  </a:lnTo>
                  <a:close/>
                  <a:moveTo>
                    <a:pt x="352" y="216"/>
                  </a:moveTo>
                  <a:lnTo>
                    <a:pt x="352" y="216"/>
                  </a:lnTo>
                  <a:lnTo>
                    <a:pt x="327" y="296"/>
                  </a:lnTo>
                  <a:lnTo>
                    <a:pt x="300" y="374"/>
                  </a:lnTo>
                  <a:lnTo>
                    <a:pt x="273" y="453"/>
                  </a:lnTo>
                  <a:lnTo>
                    <a:pt x="248" y="534"/>
                  </a:lnTo>
                  <a:lnTo>
                    <a:pt x="511" y="216"/>
                  </a:lnTo>
                  <a:lnTo>
                    <a:pt x="550" y="218"/>
                  </a:lnTo>
                  <a:lnTo>
                    <a:pt x="534" y="265"/>
                  </a:lnTo>
                  <a:lnTo>
                    <a:pt x="490" y="400"/>
                  </a:lnTo>
                  <a:lnTo>
                    <a:pt x="534" y="400"/>
                  </a:lnTo>
                  <a:lnTo>
                    <a:pt x="553" y="340"/>
                  </a:lnTo>
                  <a:lnTo>
                    <a:pt x="553" y="194"/>
                  </a:lnTo>
                  <a:lnTo>
                    <a:pt x="528" y="194"/>
                  </a:lnTo>
                  <a:lnTo>
                    <a:pt x="553" y="165"/>
                  </a:lnTo>
                  <a:lnTo>
                    <a:pt x="553" y="132"/>
                  </a:lnTo>
                  <a:lnTo>
                    <a:pt x="502" y="193"/>
                  </a:lnTo>
                  <a:lnTo>
                    <a:pt x="435" y="191"/>
                  </a:lnTo>
                  <a:lnTo>
                    <a:pt x="426" y="215"/>
                  </a:lnTo>
                  <a:lnTo>
                    <a:pt x="483" y="214"/>
                  </a:lnTo>
                  <a:lnTo>
                    <a:pt x="342" y="383"/>
                  </a:lnTo>
                  <a:lnTo>
                    <a:pt x="403" y="193"/>
                  </a:lnTo>
                  <a:lnTo>
                    <a:pt x="363" y="192"/>
                  </a:lnTo>
                  <a:lnTo>
                    <a:pt x="324" y="192"/>
                  </a:lnTo>
                  <a:lnTo>
                    <a:pt x="287" y="194"/>
                  </a:lnTo>
                  <a:lnTo>
                    <a:pt x="251" y="196"/>
                  </a:lnTo>
                  <a:lnTo>
                    <a:pt x="216" y="199"/>
                  </a:lnTo>
                  <a:lnTo>
                    <a:pt x="184" y="204"/>
                  </a:lnTo>
                  <a:lnTo>
                    <a:pt x="154" y="209"/>
                  </a:lnTo>
                  <a:lnTo>
                    <a:pt x="125" y="216"/>
                  </a:lnTo>
                  <a:lnTo>
                    <a:pt x="99" y="223"/>
                  </a:lnTo>
                  <a:lnTo>
                    <a:pt x="76" y="229"/>
                  </a:lnTo>
                  <a:lnTo>
                    <a:pt x="55" y="237"/>
                  </a:lnTo>
                  <a:lnTo>
                    <a:pt x="38" y="246"/>
                  </a:lnTo>
                  <a:lnTo>
                    <a:pt x="24" y="255"/>
                  </a:lnTo>
                  <a:lnTo>
                    <a:pt x="12" y="264"/>
                  </a:lnTo>
                  <a:lnTo>
                    <a:pt x="7" y="269"/>
                  </a:lnTo>
                  <a:lnTo>
                    <a:pt x="4" y="274"/>
                  </a:lnTo>
                  <a:lnTo>
                    <a:pt x="2" y="278"/>
                  </a:lnTo>
                  <a:lnTo>
                    <a:pt x="0" y="283"/>
                  </a:lnTo>
                  <a:lnTo>
                    <a:pt x="0" y="295"/>
                  </a:lnTo>
                  <a:lnTo>
                    <a:pt x="2" y="300"/>
                  </a:lnTo>
                  <a:lnTo>
                    <a:pt x="4" y="305"/>
                  </a:lnTo>
                  <a:lnTo>
                    <a:pt x="8" y="310"/>
                  </a:lnTo>
                  <a:lnTo>
                    <a:pt x="13" y="315"/>
                  </a:lnTo>
                  <a:lnTo>
                    <a:pt x="20" y="320"/>
                  </a:lnTo>
                  <a:lnTo>
                    <a:pt x="28" y="325"/>
                  </a:lnTo>
                  <a:lnTo>
                    <a:pt x="47" y="333"/>
                  </a:lnTo>
                  <a:lnTo>
                    <a:pt x="71" y="343"/>
                  </a:lnTo>
                  <a:lnTo>
                    <a:pt x="100" y="351"/>
                  </a:lnTo>
                  <a:lnTo>
                    <a:pt x="135" y="360"/>
                  </a:lnTo>
                  <a:lnTo>
                    <a:pt x="176" y="367"/>
                  </a:lnTo>
                  <a:lnTo>
                    <a:pt x="178" y="373"/>
                  </a:lnTo>
                  <a:lnTo>
                    <a:pt x="180" y="378"/>
                  </a:lnTo>
                  <a:lnTo>
                    <a:pt x="183" y="382"/>
                  </a:lnTo>
                  <a:lnTo>
                    <a:pt x="187" y="387"/>
                  </a:lnTo>
                  <a:lnTo>
                    <a:pt x="191" y="390"/>
                  </a:lnTo>
                  <a:lnTo>
                    <a:pt x="197" y="392"/>
                  </a:lnTo>
                  <a:lnTo>
                    <a:pt x="202" y="393"/>
                  </a:lnTo>
                  <a:lnTo>
                    <a:pt x="207" y="394"/>
                  </a:lnTo>
                  <a:lnTo>
                    <a:pt x="211" y="394"/>
                  </a:lnTo>
                  <a:lnTo>
                    <a:pt x="215" y="393"/>
                  </a:lnTo>
                  <a:lnTo>
                    <a:pt x="223" y="389"/>
                  </a:lnTo>
                  <a:lnTo>
                    <a:pt x="229" y="383"/>
                  </a:lnTo>
                  <a:lnTo>
                    <a:pt x="234" y="376"/>
                  </a:lnTo>
                  <a:lnTo>
                    <a:pt x="261" y="379"/>
                  </a:lnTo>
                  <a:lnTo>
                    <a:pt x="266" y="356"/>
                  </a:lnTo>
                  <a:lnTo>
                    <a:pt x="237" y="353"/>
                  </a:lnTo>
                  <a:lnTo>
                    <a:pt x="236" y="347"/>
                  </a:lnTo>
                  <a:lnTo>
                    <a:pt x="233" y="341"/>
                  </a:lnTo>
                  <a:lnTo>
                    <a:pt x="230" y="337"/>
                  </a:lnTo>
                  <a:lnTo>
                    <a:pt x="227" y="332"/>
                  </a:lnTo>
                  <a:lnTo>
                    <a:pt x="222" y="329"/>
                  </a:lnTo>
                  <a:lnTo>
                    <a:pt x="218" y="327"/>
                  </a:lnTo>
                  <a:lnTo>
                    <a:pt x="212" y="325"/>
                  </a:lnTo>
                  <a:lnTo>
                    <a:pt x="207" y="325"/>
                  </a:lnTo>
                  <a:lnTo>
                    <a:pt x="202" y="325"/>
                  </a:lnTo>
                  <a:lnTo>
                    <a:pt x="198" y="326"/>
                  </a:lnTo>
                  <a:lnTo>
                    <a:pt x="193" y="328"/>
                  </a:lnTo>
                  <a:lnTo>
                    <a:pt x="189" y="330"/>
                  </a:lnTo>
                  <a:lnTo>
                    <a:pt x="186" y="333"/>
                  </a:lnTo>
                  <a:lnTo>
                    <a:pt x="183" y="337"/>
                  </a:lnTo>
                  <a:lnTo>
                    <a:pt x="180" y="341"/>
                  </a:lnTo>
                  <a:lnTo>
                    <a:pt x="178" y="346"/>
                  </a:lnTo>
                  <a:lnTo>
                    <a:pt x="138" y="338"/>
                  </a:lnTo>
                  <a:lnTo>
                    <a:pt x="122" y="333"/>
                  </a:lnTo>
                  <a:lnTo>
                    <a:pt x="106" y="329"/>
                  </a:lnTo>
                  <a:lnTo>
                    <a:pt x="94" y="325"/>
                  </a:lnTo>
                  <a:lnTo>
                    <a:pt x="83" y="320"/>
                  </a:lnTo>
                  <a:lnTo>
                    <a:pt x="74" y="316"/>
                  </a:lnTo>
                  <a:lnTo>
                    <a:pt x="66" y="311"/>
                  </a:lnTo>
                  <a:lnTo>
                    <a:pt x="60" y="306"/>
                  </a:lnTo>
                  <a:lnTo>
                    <a:pt x="56" y="301"/>
                  </a:lnTo>
                  <a:lnTo>
                    <a:pt x="53" y="296"/>
                  </a:lnTo>
                  <a:lnTo>
                    <a:pt x="53" y="291"/>
                  </a:lnTo>
                  <a:lnTo>
                    <a:pt x="54" y="286"/>
                  </a:lnTo>
                  <a:lnTo>
                    <a:pt x="57" y="281"/>
                  </a:lnTo>
                  <a:lnTo>
                    <a:pt x="61" y="276"/>
                  </a:lnTo>
                  <a:lnTo>
                    <a:pt x="67" y="271"/>
                  </a:lnTo>
                  <a:lnTo>
                    <a:pt x="75" y="267"/>
                  </a:lnTo>
                  <a:lnTo>
                    <a:pt x="83" y="261"/>
                  </a:lnTo>
                  <a:lnTo>
                    <a:pt x="94" y="257"/>
                  </a:lnTo>
                  <a:lnTo>
                    <a:pt x="105" y="253"/>
                  </a:lnTo>
                  <a:lnTo>
                    <a:pt x="134" y="244"/>
                  </a:lnTo>
                  <a:lnTo>
                    <a:pt x="168" y="236"/>
                  </a:lnTo>
                  <a:lnTo>
                    <a:pt x="207" y="229"/>
                  </a:lnTo>
                  <a:lnTo>
                    <a:pt x="250" y="224"/>
                  </a:lnTo>
                  <a:lnTo>
                    <a:pt x="299" y="219"/>
                  </a:lnTo>
                  <a:lnTo>
                    <a:pt x="352" y="216"/>
                  </a:lnTo>
                  <a:close/>
                </a:path>
              </a:pathLst>
            </a:custGeom>
            <a:solidFill>
              <a:srgbClr val="20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553588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7475"/>
            <a:ext cx="8207375" cy="86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en-US" sz="2800" b="1" smtClean="0">
                <a:solidFill>
                  <a:schemeClr val="bg1"/>
                </a:solidFill>
              </a:rPr>
              <a:t>III – DSS -Defs</a:t>
            </a:r>
            <a:r>
              <a:rPr lang="en-US" sz="2800" u="sng" smtClean="0">
                <a:solidFill>
                  <a:schemeClr val="bg1"/>
                </a:solidFill>
              </a:rPr>
              <a:t/>
            </a:r>
            <a:br>
              <a:rPr lang="en-US" sz="2800" u="sng" smtClean="0">
                <a:solidFill>
                  <a:schemeClr val="bg1"/>
                </a:solidFill>
              </a:rPr>
            </a:br>
            <a:r>
              <a:rPr lang="en-US" sz="4000" u="sng" smtClean="0">
                <a:solidFill>
                  <a:schemeClr val="bg1"/>
                </a:solidFill>
              </a:rPr>
              <a:t/>
            </a:r>
            <a:br>
              <a:rPr lang="en-US" sz="4000" u="sng" smtClean="0">
                <a:solidFill>
                  <a:schemeClr val="bg1"/>
                </a:solidFill>
              </a:rPr>
            </a:br>
            <a:endParaRPr lang="en-GB" sz="4000" smtClean="0">
              <a:solidFill>
                <a:schemeClr val="bg1"/>
              </a:solidFill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34938" y="1628775"/>
            <a:ext cx="8758237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r>
              <a:rPr lang="en-US" sz="3100">
                <a:solidFill>
                  <a:srgbClr val="FFFFFF"/>
                </a:solidFill>
              </a:rPr>
              <a:t>Def-2: </a:t>
            </a:r>
            <a:r>
              <a:rPr lang="ru-RU" sz="3600">
                <a:solidFill>
                  <a:srgbClr val="FFFFFF"/>
                </a:solidFill>
              </a:rPr>
              <a:t>СППР - это компьютерная система, позволяющая ЛПР сочетать собственные субъективные предпочтения с компьютерным анализом ситуации при выработке рекомендаций  в процессе принятия решений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0" y="0"/>
            <a:ext cx="684213" cy="404813"/>
            <a:chOff x="4848" y="0"/>
            <a:chExt cx="912" cy="534"/>
          </a:xfrm>
        </p:grpSpPr>
        <p:pic>
          <p:nvPicPr>
            <p:cNvPr id="31749" name="Picture 5" descr="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0"/>
              <a:ext cx="91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0" name="Freeform 6"/>
            <p:cNvSpPr>
              <a:spLocks noEditPoints="1"/>
            </p:cNvSpPr>
            <p:nvPr/>
          </p:nvSpPr>
          <p:spPr bwMode="auto">
            <a:xfrm>
              <a:off x="4848" y="0"/>
              <a:ext cx="912" cy="534"/>
            </a:xfrm>
            <a:custGeom>
              <a:avLst/>
              <a:gdLst>
                <a:gd name="T0" fmla="*/ 607 w 912"/>
                <a:gd name="T1" fmla="*/ 218 h 534"/>
                <a:gd name="T2" fmla="*/ 748 w 912"/>
                <a:gd name="T3" fmla="*/ 242 h 534"/>
                <a:gd name="T4" fmla="*/ 827 w 912"/>
                <a:gd name="T5" fmla="*/ 268 h 534"/>
                <a:gd name="T6" fmla="*/ 848 w 912"/>
                <a:gd name="T7" fmla="*/ 283 h 534"/>
                <a:gd name="T8" fmla="*/ 851 w 912"/>
                <a:gd name="T9" fmla="*/ 304 h 534"/>
                <a:gd name="T10" fmla="*/ 826 w 912"/>
                <a:gd name="T11" fmla="*/ 326 h 534"/>
                <a:gd name="T12" fmla="*/ 771 w 912"/>
                <a:gd name="T13" fmla="*/ 345 h 534"/>
                <a:gd name="T14" fmla="*/ 583 w 912"/>
                <a:gd name="T15" fmla="*/ 372 h 534"/>
                <a:gd name="T16" fmla="*/ 654 w 912"/>
                <a:gd name="T17" fmla="*/ 388 h 534"/>
                <a:gd name="T18" fmla="*/ 784 w 912"/>
                <a:gd name="T19" fmla="*/ 364 h 534"/>
                <a:gd name="T20" fmla="*/ 868 w 912"/>
                <a:gd name="T21" fmla="*/ 338 h 534"/>
                <a:gd name="T22" fmla="*/ 908 w 912"/>
                <a:gd name="T23" fmla="*/ 309 h 534"/>
                <a:gd name="T24" fmla="*/ 912 w 912"/>
                <a:gd name="T25" fmla="*/ 291 h 534"/>
                <a:gd name="T26" fmla="*/ 891 w 912"/>
                <a:gd name="T27" fmla="*/ 266 h 534"/>
                <a:gd name="T28" fmla="*/ 829 w 912"/>
                <a:gd name="T29" fmla="*/ 238 h 534"/>
                <a:gd name="T30" fmla="*/ 732 w 912"/>
                <a:gd name="T31" fmla="*/ 215 h 534"/>
                <a:gd name="T32" fmla="*/ 662 w 912"/>
                <a:gd name="T33" fmla="*/ 0 h 534"/>
                <a:gd name="T34" fmla="*/ 558 w 912"/>
                <a:gd name="T35" fmla="*/ 194 h 534"/>
                <a:gd name="T36" fmla="*/ 352 w 912"/>
                <a:gd name="T37" fmla="*/ 216 h 534"/>
                <a:gd name="T38" fmla="*/ 248 w 912"/>
                <a:gd name="T39" fmla="*/ 534 h 534"/>
                <a:gd name="T40" fmla="*/ 490 w 912"/>
                <a:gd name="T41" fmla="*/ 400 h 534"/>
                <a:gd name="T42" fmla="*/ 528 w 912"/>
                <a:gd name="T43" fmla="*/ 194 h 534"/>
                <a:gd name="T44" fmla="*/ 435 w 912"/>
                <a:gd name="T45" fmla="*/ 191 h 534"/>
                <a:gd name="T46" fmla="*/ 403 w 912"/>
                <a:gd name="T47" fmla="*/ 193 h 534"/>
                <a:gd name="T48" fmla="*/ 287 w 912"/>
                <a:gd name="T49" fmla="*/ 194 h 534"/>
                <a:gd name="T50" fmla="*/ 154 w 912"/>
                <a:gd name="T51" fmla="*/ 209 h 534"/>
                <a:gd name="T52" fmla="*/ 55 w 912"/>
                <a:gd name="T53" fmla="*/ 237 h 534"/>
                <a:gd name="T54" fmla="*/ 7 w 912"/>
                <a:gd name="T55" fmla="*/ 269 h 534"/>
                <a:gd name="T56" fmla="*/ 0 w 912"/>
                <a:gd name="T57" fmla="*/ 295 h 534"/>
                <a:gd name="T58" fmla="*/ 8 w 912"/>
                <a:gd name="T59" fmla="*/ 310 h 534"/>
                <a:gd name="T60" fmla="*/ 47 w 912"/>
                <a:gd name="T61" fmla="*/ 333 h 534"/>
                <a:gd name="T62" fmla="*/ 176 w 912"/>
                <a:gd name="T63" fmla="*/ 367 h 534"/>
                <a:gd name="T64" fmla="*/ 183 w 912"/>
                <a:gd name="T65" fmla="*/ 382 h 534"/>
                <a:gd name="T66" fmla="*/ 202 w 912"/>
                <a:gd name="T67" fmla="*/ 393 h 534"/>
                <a:gd name="T68" fmla="*/ 215 w 912"/>
                <a:gd name="T69" fmla="*/ 393 h 534"/>
                <a:gd name="T70" fmla="*/ 234 w 912"/>
                <a:gd name="T71" fmla="*/ 376 h 534"/>
                <a:gd name="T72" fmla="*/ 237 w 912"/>
                <a:gd name="T73" fmla="*/ 353 h 534"/>
                <a:gd name="T74" fmla="*/ 230 w 912"/>
                <a:gd name="T75" fmla="*/ 337 h 534"/>
                <a:gd name="T76" fmla="*/ 212 w 912"/>
                <a:gd name="T77" fmla="*/ 325 h 534"/>
                <a:gd name="T78" fmla="*/ 198 w 912"/>
                <a:gd name="T79" fmla="*/ 326 h 534"/>
                <a:gd name="T80" fmla="*/ 183 w 912"/>
                <a:gd name="T81" fmla="*/ 337 h 534"/>
                <a:gd name="T82" fmla="*/ 138 w 912"/>
                <a:gd name="T83" fmla="*/ 338 h 534"/>
                <a:gd name="T84" fmla="*/ 83 w 912"/>
                <a:gd name="T85" fmla="*/ 320 h 534"/>
                <a:gd name="T86" fmla="*/ 56 w 912"/>
                <a:gd name="T87" fmla="*/ 301 h 534"/>
                <a:gd name="T88" fmla="*/ 57 w 912"/>
                <a:gd name="T89" fmla="*/ 281 h 534"/>
                <a:gd name="T90" fmla="*/ 83 w 912"/>
                <a:gd name="T91" fmla="*/ 261 h 534"/>
                <a:gd name="T92" fmla="*/ 168 w 912"/>
                <a:gd name="T93" fmla="*/ 236 h 534"/>
                <a:gd name="T94" fmla="*/ 352 w 912"/>
                <a:gd name="T95" fmla="*/ 216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2" h="534">
                  <a:moveTo>
                    <a:pt x="553" y="340"/>
                  </a:moveTo>
                  <a:lnTo>
                    <a:pt x="590" y="218"/>
                  </a:lnTo>
                  <a:lnTo>
                    <a:pt x="607" y="218"/>
                  </a:lnTo>
                  <a:lnTo>
                    <a:pt x="625" y="219"/>
                  </a:lnTo>
                  <a:lnTo>
                    <a:pt x="665" y="225"/>
                  </a:lnTo>
                  <a:lnTo>
                    <a:pt x="707" y="232"/>
                  </a:lnTo>
                  <a:lnTo>
                    <a:pt x="748" y="242"/>
                  </a:lnTo>
                  <a:lnTo>
                    <a:pt x="785" y="251"/>
                  </a:lnTo>
                  <a:lnTo>
                    <a:pt x="801" y="257"/>
                  </a:lnTo>
                  <a:lnTo>
                    <a:pt x="816" y="263"/>
                  </a:lnTo>
                  <a:lnTo>
                    <a:pt x="827" y="268"/>
                  </a:lnTo>
                  <a:lnTo>
                    <a:pt x="837" y="273"/>
                  </a:lnTo>
                  <a:lnTo>
                    <a:pt x="843" y="278"/>
                  </a:lnTo>
                  <a:lnTo>
                    <a:pt x="845" y="280"/>
                  </a:lnTo>
                  <a:lnTo>
                    <a:pt x="848" y="283"/>
                  </a:lnTo>
                  <a:lnTo>
                    <a:pt x="730" y="285"/>
                  </a:lnTo>
                  <a:lnTo>
                    <a:pt x="719" y="312"/>
                  </a:lnTo>
                  <a:lnTo>
                    <a:pt x="851" y="304"/>
                  </a:lnTo>
                  <a:lnTo>
                    <a:pt x="848" y="309"/>
                  </a:lnTo>
                  <a:lnTo>
                    <a:pt x="842" y="315"/>
                  </a:lnTo>
                  <a:lnTo>
                    <a:pt x="835" y="320"/>
                  </a:lnTo>
                  <a:lnTo>
                    <a:pt x="826" y="326"/>
                  </a:lnTo>
                  <a:lnTo>
                    <a:pt x="815" y="330"/>
                  </a:lnTo>
                  <a:lnTo>
                    <a:pt x="802" y="336"/>
                  </a:lnTo>
                  <a:lnTo>
                    <a:pt x="787" y="340"/>
                  </a:lnTo>
                  <a:lnTo>
                    <a:pt x="771" y="345"/>
                  </a:lnTo>
                  <a:lnTo>
                    <a:pt x="732" y="352"/>
                  </a:lnTo>
                  <a:lnTo>
                    <a:pt x="688" y="360"/>
                  </a:lnTo>
                  <a:lnTo>
                    <a:pt x="639" y="367"/>
                  </a:lnTo>
                  <a:lnTo>
                    <a:pt x="583" y="372"/>
                  </a:lnTo>
                  <a:lnTo>
                    <a:pt x="571" y="398"/>
                  </a:lnTo>
                  <a:lnTo>
                    <a:pt x="614" y="393"/>
                  </a:lnTo>
                  <a:lnTo>
                    <a:pt x="654" y="388"/>
                  </a:lnTo>
                  <a:lnTo>
                    <a:pt x="691" y="382"/>
                  </a:lnTo>
                  <a:lnTo>
                    <a:pt x="725" y="377"/>
                  </a:lnTo>
                  <a:lnTo>
                    <a:pt x="756" y="371"/>
                  </a:lnTo>
                  <a:lnTo>
                    <a:pt x="784" y="364"/>
                  </a:lnTo>
                  <a:lnTo>
                    <a:pt x="810" y="359"/>
                  </a:lnTo>
                  <a:lnTo>
                    <a:pt x="832" y="352"/>
                  </a:lnTo>
                  <a:lnTo>
                    <a:pt x="852" y="345"/>
                  </a:lnTo>
                  <a:lnTo>
                    <a:pt x="868" y="338"/>
                  </a:lnTo>
                  <a:lnTo>
                    <a:pt x="882" y="331"/>
                  </a:lnTo>
                  <a:lnTo>
                    <a:pt x="894" y="324"/>
                  </a:lnTo>
                  <a:lnTo>
                    <a:pt x="902" y="317"/>
                  </a:lnTo>
                  <a:lnTo>
                    <a:pt x="908" y="309"/>
                  </a:lnTo>
                  <a:lnTo>
                    <a:pt x="911" y="302"/>
                  </a:lnTo>
                  <a:lnTo>
                    <a:pt x="912" y="299"/>
                  </a:lnTo>
                  <a:lnTo>
                    <a:pt x="912" y="295"/>
                  </a:lnTo>
                  <a:lnTo>
                    <a:pt x="912" y="291"/>
                  </a:lnTo>
                  <a:lnTo>
                    <a:pt x="911" y="288"/>
                  </a:lnTo>
                  <a:lnTo>
                    <a:pt x="906" y="280"/>
                  </a:lnTo>
                  <a:lnTo>
                    <a:pt x="900" y="274"/>
                  </a:lnTo>
                  <a:lnTo>
                    <a:pt x="891" y="266"/>
                  </a:lnTo>
                  <a:lnTo>
                    <a:pt x="878" y="259"/>
                  </a:lnTo>
                  <a:lnTo>
                    <a:pt x="865" y="251"/>
                  </a:lnTo>
                  <a:lnTo>
                    <a:pt x="849" y="245"/>
                  </a:lnTo>
                  <a:lnTo>
                    <a:pt x="829" y="238"/>
                  </a:lnTo>
                  <a:lnTo>
                    <a:pt x="809" y="233"/>
                  </a:lnTo>
                  <a:lnTo>
                    <a:pt x="785" y="226"/>
                  </a:lnTo>
                  <a:lnTo>
                    <a:pt x="759" y="220"/>
                  </a:lnTo>
                  <a:lnTo>
                    <a:pt x="732" y="215"/>
                  </a:lnTo>
                  <a:lnTo>
                    <a:pt x="702" y="209"/>
                  </a:lnTo>
                  <a:lnTo>
                    <a:pt x="670" y="204"/>
                  </a:lnTo>
                  <a:lnTo>
                    <a:pt x="601" y="195"/>
                  </a:lnTo>
                  <a:lnTo>
                    <a:pt x="662" y="0"/>
                  </a:lnTo>
                  <a:lnTo>
                    <a:pt x="553" y="132"/>
                  </a:lnTo>
                  <a:lnTo>
                    <a:pt x="553" y="165"/>
                  </a:lnTo>
                  <a:lnTo>
                    <a:pt x="576" y="136"/>
                  </a:lnTo>
                  <a:lnTo>
                    <a:pt x="558" y="194"/>
                  </a:lnTo>
                  <a:lnTo>
                    <a:pt x="553" y="194"/>
                  </a:lnTo>
                  <a:lnTo>
                    <a:pt x="553" y="340"/>
                  </a:lnTo>
                  <a:close/>
                  <a:moveTo>
                    <a:pt x="352" y="216"/>
                  </a:moveTo>
                  <a:lnTo>
                    <a:pt x="352" y="216"/>
                  </a:lnTo>
                  <a:lnTo>
                    <a:pt x="327" y="296"/>
                  </a:lnTo>
                  <a:lnTo>
                    <a:pt x="300" y="374"/>
                  </a:lnTo>
                  <a:lnTo>
                    <a:pt x="273" y="453"/>
                  </a:lnTo>
                  <a:lnTo>
                    <a:pt x="248" y="534"/>
                  </a:lnTo>
                  <a:lnTo>
                    <a:pt x="511" y="216"/>
                  </a:lnTo>
                  <a:lnTo>
                    <a:pt x="550" y="218"/>
                  </a:lnTo>
                  <a:lnTo>
                    <a:pt x="534" y="265"/>
                  </a:lnTo>
                  <a:lnTo>
                    <a:pt x="490" y="400"/>
                  </a:lnTo>
                  <a:lnTo>
                    <a:pt x="534" y="400"/>
                  </a:lnTo>
                  <a:lnTo>
                    <a:pt x="553" y="340"/>
                  </a:lnTo>
                  <a:lnTo>
                    <a:pt x="553" y="194"/>
                  </a:lnTo>
                  <a:lnTo>
                    <a:pt x="528" y="194"/>
                  </a:lnTo>
                  <a:lnTo>
                    <a:pt x="553" y="165"/>
                  </a:lnTo>
                  <a:lnTo>
                    <a:pt x="553" y="132"/>
                  </a:lnTo>
                  <a:lnTo>
                    <a:pt x="502" y="193"/>
                  </a:lnTo>
                  <a:lnTo>
                    <a:pt x="435" y="191"/>
                  </a:lnTo>
                  <a:lnTo>
                    <a:pt x="426" y="215"/>
                  </a:lnTo>
                  <a:lnTo>
                    <a:pt x="483" y="214"/>
                  </a:lnTo>
                  <a:lnTo>
                    <a:pt x="342" y="383"/>
                  </a:lnTo>
                  <a:lnTo>
                    <a:pt x="403" y="193"/>
                  </a:lnTo>
                  <a:lnTo>
                    <a:pt x="363" y="192"/>
                  </a:lnTo>
                  <a:lnTo>
                    <a:pt x="324" y="192"/>
                  </a:lnTo>
                  <a:lnTo>
                    <a:pt x="287" y="194"/>
                  </a:lnTo>
                  <a:lnTo>
                    <a:pt x="251" y="196"/>
                  </a:lnTo>
                  <a:lnTo>
                    <a:pt x="216" y="199"/>
                  </a:lnTo>
                  <a:lnTo>
                    <a:pt x="184" y="204"/>
                  </a:lnTo>
                  <a:lnTo>
                    <a:pt x="154" y="209"/>
                  </a:lnTo>
                  <a:lnTo>
                    <a:pt x="125" y="216"/>
                  </a:lnTo>
                  <a:lnTo>
                    <a:pt x="99" y="223"/>
                  </a:lnTo>
                  <a:lnTo>
                    <a:pt x="76" y="229"/>
                  </a:lnTo>
                  <a:lnTo>
                    <a:pt x="55" y="237"/>
                  </a:lnTo>
                  <a:lnTo>
                    <a:pt x="38" y="246"/>
                  </a:lnTo>
                  <a:lnTo>
                    <a:pt x="24" y="255"/>
                  </a:lnTo>
                  <a:lnTo>
                    <a:pt x="12" y="264"/>
                  </a:lnTo>
                  <a:lnTo>
                    <a:pt x="7" y="269"/>
                  </a:lnTo>
                  <a:lnTo>
                    <a:pt x="4" y="274"/>
                  </a:lnTo>
                  <a:lnTo>
                    <a:pt x="2" y="278"/>
                  </a:lnTo>
                  <a:lnTo>
                    <a:pt x="0" y="283"/>
                  </a:lnTo>
                  <a:lnTo>
                    <a:pt x="0" y="295"/>
                  </a:lnTo>
                  <a:lnTo>
                    <a:pt x="2" y="300"/>
                  </a:lnTo>
                  <a:lnTo>
                    <a:pt x="4" y="305"/>
                  </a:lnTo>
                  <a:lnTo>
                    <a:pt x="8" y="310"/>
                  </a:lnTo>
                  <a:lnTo>
                    <a:pt x="13" y="315"/>
                  </a:lnTo>
                  <a:lnTo>
                    <a:pt x="20" y="320"/>
                  </a:lnTo>
                  <a:lnTo>
                    <a:pt x="28" y="325"/>
                  </a:lnTo>
                  <a:lnTo>
                    <a:pt x="47" y="333"/>
                  </a:lnTo>
                  <a:lnTo>
                    <a:pt x="71" y="343"/>
                  </a:lnTo>
                  <a:lnTo>
                    <a:pt x="100" y="351"/>
                  </a:lnTo>
                  <a:lnTo>
                    <a:pt x="135" y="360"/>
                  </a:lnTo>
                  <a:lnTo>
                    <a:pt x="176" y="367"/>
                  </a:lnTo>
                  <a:lnTo>
                    <a:pt x="178" y="373"/>
                  </a:lnTo>
                  <a:lnTo>
                    <a:pt x="180" y="378"/>
                  </a:lnTo>
                  <a:lnTo>
                    <a:pt x="183" y="382"/>
                  </a:lnTo>
                  <a:lnTo>
                    <a:pt x="187" y="387"/>
                  </a:lnTo>
                  <a:lnTo>
                    <a:pt x="191" y="390"/>
                  </a:lnTo>
                  <a:lnTo>
                    <a:pt x="197" y="392"/>
                  </a:lnTo>
                  <a:lnTo>
                    <a:pt x="202" y="393"/>
                  </a:lnTo>
                  <a:lnTo>
                    <a:pt x="207" y="394"/>
                  </a:lnTo>
                  <a:lnTo>
                    <a:pt x="211" y="394"/>
                  </a:lnTo>
                  <a:lnTo>
                    <a:pt x="215" y="393"/>
                  </a:lnTo>
                  <a:lnTo>
                    <a:pt x="223" y="389"/>
                  </a:lnTo>
                  <a:lnTo>
                    <a:pt x="229" y="383"/>
                  </a:lnTo>
                  <a:lnTo>
                    <a:pt x="234" y="376"/>
                  </a:lnTo>
                  <a:lnTo>
                    <a:pt x="261" y="379"/>
                  </a:lnTo>
                  <a:lnTo>
                    <a:pt x="266" y="356"/>
                  </a:lnTo>
                  <a:lnTo>
                    <a:pt x="237" y="353"/>
                  </a:lnTo>
                  <a:lnTo>
                    <a:pt x="236" y="347"/>
                  </a:lnTo>
                  <a:lnTo>
                    <a:pt x="233" y="341"/>
                  </a:lnTo>
                  <a:lnTo>
                    <a:pt x="230" y="337"/>
                  </a:lnTo>
                  <a:lnTo>
                    <a:pt x="227" y="332"/>
                  </a:lnTo>
                  <a:lnTo>
                    <a:pt x="222" y="329"/>
                  </a:lnTo>
                  <a:lnTo>
                    <a:pt x="218" y="327"/>
                  </a:lnTo>
                  <a:lnTo>
                    <a:pt x="212" y="325"/>
                  </a:lnTo>
                  <a:lnTo>
                    <a:pt x="207" y="325"/>
                  </a:lnTo>
                  <a:lnTo>
                    <a:pt x="202" y="325"/>
                  </a:lnTo>
                  <a:lnTo>
                    <a:pt x="198" y="326"/>
                  </a:lnTo>
                  <a:lnTo>
                    <a:pt x="193" y="328"/>
                  </a:lnTo>
                  <a:lnTo>
                    <a:pt x="189" y="330"/>
                  </a:lnTo>
                  <a:lnTo>
                    <a:pt x="186" y="333"/>
                  </a:lnTo>
                  <a:lnTo>
                    <a:pt x="183" y="337"/>
                  </a:lnTo>
                  <a:lnTo>
                    <a:pt x="180" y="341"/>
                  </a:lnTo>
                  <a:lnTo>
                    <a:pt x="178" y="346"/>
                  </a:lnTo>
                  <a:lnTo>
                    <a:pt x="138" y="338"/>
                  </a:lnTo>
                  <a:lnTo>
                    <a:pt x="122" y="333"/>
                  </a:lnTo>
                  <a:lnTo>
                    <a:pt x="106" y="329"/>
                  </a:lnTo>
                  <a:lnTo>
                    <a:pt x="94" y="325"/>
                  </a:lnTo>
                  <a:lnTo>
                    <a:pt x="83" y="320"/>
                  </a:lnTo>
                  <a:lnTo>
                    <a:pt x="74" y="316"/>
                  </a:lnTo>
                  <a:lnTo>
                    <a:pt x="66" y="311"/>
                  </a:lnTo>
                  <a:lnTo>
                    <a:pt x="60" y="306"/>
                  </a:lnTo>
                  <a:lnTo>
                    <a:pt x="56" y="301"/>
                  </a:lnTo>
                  <a:lnTo>
                    <a:pt x="53" y="296"/>
                  </a:lnTo>
                  <a:lnTo>
                    <a:pt x="53" y="291"/>
                  </a:lnTo>
                  <a:lnTo>
                    <a:pt x="54" y="286"/>
                  </a:lnTo>
                  <a:lnTo>
                    <a:pt x="57" y="281"/>
                  </a:lnTo>
                  <a:lnTo>
                    <a:pt x="61" y="276"/>
                  </a:lnTo>
                  <a:lnTo>
                    <a:pt x="67" y="271"/>
                  </a:lnTo>
                  <a:lnTo>
                    <a:pt x="75" y="267"/>
                  </a:lnTo>
                  <a:lnTo>
                    <a:pt x="83" y="261"/>
                  </a:lnTo>
                  <a:lnTo>
                    <a:pt x="94" y="257"/>
                  </a:lnTo>
                  <a:lnTo>
                    <a:pt x="105" y="253"/>
                  </a:lnTo>
                  <a:lnTo>
                    <a:pt x="134" y="244"/>
                  </a:lnTo>
                  <a:lnTo>
                    <a:pt x="168" y="236"/>
                  </a:lnTo>
                  <a:lnTo>
                    <a:pt x="207" y="229"/>
                  </a:lnTo>
                  <a:lnTo>
                    <a:pt x="250" y="224"/>
                  </a:lnTo>
                  <a:lnTo>
                    <a:pt x="299" y="219"/>
                  </a:lnTo>
                  <a:lnTo>
                    <a:pt x="352" y="216"/>
                  </a:lnTo>
                  <a:close/>
                </a:path>
              </a:pathLst>
            </a:custGeom>
            <a:solidFill>
              <a:srgbClr val="20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42802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7475"/>
            <a:ext cx="8207375" cy="86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en-US" sz="2800" b="1" smtClean="0">
                <a:solidFill>
                  <a:schemeClr val="bg1"/>
                </a:solidFill>
              </a:rPr>
              <a:t>III – DSS -Defs</a:t>
            </a:r>
            <a:r>
              <a:rPr lang="en-US" sz="2800" u="sng" smtClean="0">
                <a:solidFill>
                  <a:schemeClr val="bg1"/>
                </a:solidFill>
              </a:rPr>
              <a:t/>
            </a:r>
            <a:br>
              <a:rPr lang="en-US" sz="2800" u="sng" smtClean="0">
                <a:solidFill>
                  <a:schemeClr val="bg1"/>
                </a:solidFill>
              </a:rPr>
            </a:br>
            <a:r>
              <a:rPr lang="en-US" sz="4000" u="sng" smtClean="0">
                <a:solidFill>
                  <a:schemeClr val="bg1"/>
                </a:solidFill>
              </a:rPr>
              <a:t/>
            </a:r>
            <a:br>
              <a:rPr lang="en-US" sz="4000" u="sng" smtClean="0">
                <a:solidFill>
                  <a:schemeClr val="bg1"/>
                </a:solidFill>
              </a:rPr>
            </a:br>
            <a:endParaRPr lang="en-GB" sz="4000" smtClean="0">
              <a:solidFill>
                <a:schemeClr val="bg1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34938" y="1628775"/>
            <a:ext cx="8758237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r>
              <a:rPr lang="en-US" sz="3600">
                <a:solidFill>
                  <a:srgbClr val="FFFFFF"/>
                </a:solidFill>
              </a:rPr>
              <a:t>Def-</a:t>
            </a:r>
            <a:r>
              <a:rPr lang="ru-RU" sz="3600">
                <a:solidFill>
                  <a:srgbClr val="FFFFFF"/>
                </a:solidFill>
              </a:rPr>
              <a:t>3: СППР - компьютерная информационная система, используемая для различных видов деятельности при принятии решений в ситуациях, где невозможно или нежелательно иметь автоматическую систему, полностью выполняющую весь процесс решения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0" y="0"/>
            <a:ext cx="684213" cy="404813"/>
            <a:chOff x="4848" y="0"/>
            <a:chExt cx="912" cy="534"/>
          </a:xfrm>
        </p:grpSpPr>
        <p:pic>
          <p:nvPicPr>
            <p:cNvPr id="32773" name="Picture 5" descr="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0"/>
              <a:ext cx="91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4" name="Freeform 6"/>
            <p:cNvSpPr>
              <a:spLocks noEditPoints="1"/>
            </p:cNvSpPr>
            <p:nvPr/>
          </p:nvSpPr>
          <p:spPr bwMode="auto">
            <a:xfrm>
              <a:off x="4848" y="0"/>
              <a:ext cx="912" cy="534"/>
            </a:xfrm>
            <a:custGeom>
              <a:avLst/>
              <a:gdLst>
                <a:gd name="T0" fmla="*/ 607 w 912"/>
                <a:gd name="T1" fmla="*/ 218 h 534"/>
                <a:gd name="T2" fmla="*/ 748 w 912"/>
                <a:gd name="T3" fmla="*/ 242 h 534"/>
                <a:gd name="T4" fmla="*/ 827 w 912"/>
                <a:gd name="T5" fmla="*/ 268 h 534"/>
                <a:gd name="T6" fmla="*/ 848 w 912"/>
                <a:gd name="T7" fmla="*/ 283 h 534"/>
                <a:gd name="T8" fmla="*/ 851 w 912"/>
                <a:gd name="T9" fmla="*/ 304 h 534"/>
                <a:gd name="T10" fmla="*/ 826 w 912"/>
                <a:gd name="T11" fmla="*/ 326 h 534"/>
                <a:gd name="T12" fmla="*/ 771 w 912"/>
                <a:gd name="T13" fmla="*/ 345 h 534"/>
                <a:gd name="T14" fmla="*/ 583 w 912"/>
                <a:gd name="T15" fmla="*/ 372 h 534"/>
                <a:gd name="T16" fmla="*/ 654 w 912"/>
                <a:gd name="T17" fmla="*/ 388 h 534"/>
                <a:gd name="T18" fmla="*/ 784 w 912"/>
                <a:gd name="T19" fmla="*/ 364 h 534"/>
                <a:gd name="T20" fmla="*/ 868 w 912"/>
                <a:gd name="T21" fmla="*/ 338 h 534"/>
                <a:gd name="T22" fmla="*/ 908 w 912"/>
                <a:gd name="T23" fmla="*/ 309 h 534"/>
                <a:gd name="T24" fmla="*/ 912 w 912"/>
                <a:gd name="T25" fmla="*/ 291 h 534"/>
                <a:gd name="T26" fmla="*/ 891 w 912"/>
                <a:gd name="T27" fmla="*/ 266 h 534"/>
                <a:gd name="T28" fmla="*/ 829 w 912"/>
                <a:gd name="T29" fmla="*/ 238 h 534"/>
                <a:gd name="T30" fmla="*/ 732 w 912"/>
                <a:gd name="T31" fmla="*/ 215 h 534"/>
                <a:gd name="T32" fmla="*/ 662 w 912"/>
                <a:gd name="T33" fmla="*/ 0 h 534"/>
                <a:gd name="T34" fmla="*/ 558 w 912"/>
                <a:gd name="T35" fmla="*/ 194 h 534"/>
                <a:gd name="T36" fmla="*/ 352 w 912"/>
                <a:gd name="T37" fmla="*/ 216 h 534"/>
                <a:gd name="T38" fmla="*/ 248 w 912"/>
                <a:gd name="T39" fmla="*/ 534 h 534"/>
                <a:gd name="T40" fmla="*/ 490 w 912"/>
                <a:gd name="T41" fmla="*/ 400 h 534"/>
                <a:gd name="T42" fmla="*/ 528 w 912"/>
                <a:gd name="T43" fmla="*/ 194 h 534"/>
                <a:gd name="T44" fmla="*/ 435 w 912"/>
                <a:gd name="T45" fmla="*/ 191 h 534"/>
                <a:gd name="T46" fmla="*/ 403 w 912"/>
                <a:gd name="T47" fmla="*/ 193 h 534"/>
                <a:gd name="T48" fmla="*/ 287 w 912"/>
                <a:gd name="T49" fmla="*/ 194 h 534"/>
                <a:gd name="T50" fmla="*/ 154 w 912"/>
                <a:gd name="T51" fmla="*/ 209 h 534"/>
                <a:gd name="T52" fmla="*/ 55 w 912"/>
                <a:gd name="T53" fmla="*/ 237 h 534"/>
                <a:gd name="T54" fmla="*/ 7 w 912"/>
                <a:gd name="T55" fmla="*/ 269 h 534"/>
                <a:gd name="T56" fmla="*/ 0 w 912"/>
                <a:gd name="T57" fmla="*/ 295 h 534"/>
                <a:gd name="T58" fmla="*/ 8 w 912"/>
                <a:gd name="T59" fmla="*/ 310 h 534"/>
                <a:gd name="T60" fmla="*/ 47 w 912"/>
                <a:gd name="T61" fmla="*/ 333 h 534"/>
                <a:gd name="T62" fmla="*/ 176 w 912"/>
                <a:gd name="T63" fmla="*/ 367 h 534"/>
                <a:gd name="T64" fmla="*/ 183 w 912"/>
                <a:gd name="T65" fmla="*/ 382 h 534"/>
                <a:gd name="T66" fmla="*/ 202 w 912"/>
                <a:gd name="T67" fmla="*/ 393 h 534"/>
                <a:gd name="T68" fmla="*/ 215 w 912"/>
                <a:gd name="T69" fmla="*/ 393 h 534"/>
                <a:gd name="T70" fmla="*/ 234 w 912"/>
                <a:gd name="T71" fmla="*/ 376 h 534"/>
                <a:gd name="T72" fmla="*/ 237 w 912"/>
                <a:gd name="T73" fmla="*/ 353 h 534"/>
                <a:gd name="T74" fmla="*/ 230 w 912"/>
                <a:gd name="T75" fmla="*/ 337 h 534"/>
                <a:gd name="T76" fmla="*/ 212 w 912"/>
                <a:gd name="T77" fmla="*/ 325 h 534"/>
                <a:gd name="T78" fmla="*/ 198 w 912"/>
                <a:gd name="T79" fmla="*/ 326 h 534"/>
                <a:gd name="T80" fmla="*/ 183 w 912"/>
                <a:gd name="T81" fmla="*/ 337 h 534"/>
                <a:gd name="T82" fmla="*/ 138 w 912"/>
                <a:gd name="T83" fmla="*/ 338 h 534"/>
                <a:gd name="T84" fmla="*/ 83 w 912"/>
                <a:gd name="T85" fmla="*/ 320 h 534"/>
                <a:gd name="T86" fmla="*/ 56 w 912"/>
                <a:gd name="T87" fmla="*/ 301 h 534"/>
                <a:gd name="T88" fmla="*/ 57 w 912"/>
                <a:gd name="T89" fmla="*/ 281 h 534"/>
                <a:gd name="T90" fmla="*/ 83 w 912"/>
                <a:gd name="T91" fmla="*/ 261 h 534"/>
                <a:gd name="T92" fmla="*/ 168 w 912"/>
                <a:gd name="T93" fmla="*/ 236 h 534"/>
                <a:gd name="T94" fmla="*/ 352 w 912"/>
                <a:gd name="T95" fmla="*/ 216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2" h="534">
                  <a:moveTo>
                    <a:pt x="553" y="340"/>
                  </a:moveTo>
                  <a:lnTo>
                    <a:pt x="590" y="218"/>
                  </a:lnTo>
                  <a:lnTo>
                    <a:pt x="607" y="218"/>
                  </a:lnTo>
                  <a:lnTo>
                    <a:pt x="625" y="219"/>
                  </a:lnTo>
                  <a:lnTo>
                    <a:pt x="665" y="225"/>
                  </a:lnTo>
                  <a:lnTo>
                    <a:pt x="707" y="232"/>
                  </a:lnTo>
                  <a:lnTo>
                    <a:pt x="748" y="242"/>
                  </a:lnTo>
                  <a:lnTo>
                    <a:pt x="785" y="251"/>
                  </a:lnTo>
                  <a:lnTo>
                    <a:pt x="801" y="257"/>
                  </a:lnTo>
                  <a:lnTo>
                    <a:pt x="816" y="263"/>
                  </a:lnTo>
                  <a:lnTo>
                    <a:pt x="827" y="268"/>
                  </a:lnTo>
                  <a:lnTo>
                    <a:pt x="837" y="273"/>
                  </a:lnTo>
                  <a:lnTo>
                    <a:pt x="843" y="278"/>
                  </a:lnTo>
                  <a:lnTo>
                    <a:pt x="845" y="280"/>
                  </a:lnTo>
                  <a:lnTo>
                    <a:pt x="848" y="283"/>
                  </a:lnTo>
                  <a:lnTo>
                    <a:pt x="730" y="285"/>
                  </a:lnTo>
                  <a:lnTo>
                    <a:pt x="719" y="312"/>
                  </a:lnTo>
                  <a:lnTo>
                    <a:pt x="851" y="304"/>
                  </a:lnTo>
                  <a:lnTo>
                    <a:pt x="848" y="309"/>
                  </a:lnTo>
                  <a:lnTo>
                    <a:pt x="842" y="315"/>
                  </a:lnTo>
                  <a:lnTo>
                    <a:pt x="835" y="320"/>
                  </a:lnTo>
                  <a:lnTo>
                    <a:pt x="826" y="326"/>
                  </a:lnTo>
                  <a:lnTo>
                    <a:pt x="815" y="330"/>
                  </a:lnTo>
                  <a:lnTo>
                    <a:pt x="802" y="336"/>
                  </a:lnTo>
                  <a:lnTo>
                    <a:pt x="787" y="340"/>
                  </a:lnTo>
                  <a:lnTo>
                    <a:pt x="771" y="345"/>
                  </a:lnTo>
                  <a:lnTo>
                    <a:pt x="732" y="352"/>
                  </a:lnTo>
                  <a:lnTo>
                    <a:pt x="688" y="360"/>
                  </a:lnTo>
                  <a:lnTo>
                    <a:pt x="639" y="367"/>
                  </a:lnTo>
                  <a:lnTo>
                    <a:pt x="583" y="372"/>
                  </a:lnTo>
                  <a:lnTo>
                    <a:pt x="571" y="398"/>
                  </a:lnTo>
                  <a:lnTo>
                    <a:pt x="614" y="393"/>
                  </a:lnTo>
                  <a:lnTo>
                    <a:pt x="654" y="388"/>
                  </a:lnTo>
                  <a:lnTo>
                    <a:pt x="691" y="382"/>
                  </a:lnTo>
                  <a:lnTo>
                    <a:pt x="725" y="377"/>
                  </a:lnTo>
                  <a:lnTo>
                    <a:pt x="756" y="371"/>
                  </a:lnTo>
                  <a:lnTo>
                    <a:pt x="784" y="364"/>
                  </a:lnTo>
                  <a:lnTo>
                    <a:pt x="810" y="359"/>
                  </a:lnTo>
                  <a:lnTo>
                    <a:pt x="832" y="352"/>
                  </a:lnTo>
                  <a:lnTo>
                    <a:pt x="852" y="345"/>
                  </a:lnTo>
                  <a:lnTo>
                    <a:pt x="868" y="338"/>
                  </a:lnTo>
                  <a:lnTo>
                    <a:pt x="882" y="331"/>
                  </a:lnTo>
                  <a:lnTo>
                    <a:pt x="894" y="324"/>
                  </a:lnTo>
                  <a:lnTo>
                    <a:pt x="902" y="317"/>
                  </a:lnTo>
                  <a:lnTo>
                    <a:pt x="908" y="309"/>
                  </a:lnTo>
                  <a:lnTo>
                    <a:pt x="911" y="302"/>
                  </a:lnTo>
                  <a:lnTo>
                    <a:pt x="912" y="299"/>
                  </a:lnTo>
                  <a:lnTo>
                    <a:pt x="912" y="295"/>
                  </a:lnTo>
                  <a:lnTo>
                    <a:pt x="912" y="291"/>
                  </a:lnTo>
                  <a:lnTo>
                    <a:pt x="911" y="288"/>
                  </a:lnTo>
                  <a:lnTo>
                    <a:pt x="906" y="280"/>
                  </a:lnTo>
                  <a:lnTo>
                    <a:pt x="900" y="274"/>
                  </a:lnTo>
                  <a:lnTo>
                    <a:pt x="891" y="266"/>
                  </a:lnTo>
                  <a:lnTo>
                    <a:pt x="878" y="259"/>
                  </a:lnTo>
                  <a:lnTo>
                    <a:pt x="865" y="251"/>
                  </a:lnTo>
                  <a:lnTo>
                    <a:pt x="849" y="245"/>
                  </a:lnTo>
                  <a:lnTo>
                    <a:pt x="829" y="238"/>
                  </a:lnTo>
                  <a:lnTo>
                    <a:pt x="809" y="233"/>
                  </a:lnTo>
                  <a:lnTo>
                    <a:pt x="785" y="226"/>
                  </a:lnTo>
                  <a:lnTo>
                    <a:pt x="759" y="220"/>
                  </a:lnTo>
                  <a:lnTo>
                    <a:pt x="732" y="215"/>
                  </a:lnTo>
                  <a:lnTo>
                    <a:pt x="702" y="209"/>
                  </a:lnTo>
                  <a:lnTo>
                    <a:pt x="670" y="204"/>
                  </a:lnTo>
                  <a:lnTo>
                    <a:pt x="601" y="195"/>
                  </a:lnTo>
                  <a:lnTo>
                    <a:pt x="662" y="0"/>
                  </a:lnTo>
                  <a:lnTo>
                    <a:pt x="553" y="132"/>
                  </a:lnTo>
                  <a:lnTo>
                    <a:pt x="553" y="165"/>
                  </a:lnTo>
                  <a:lnTo>
                    <a:pt x="576" y="136"/>
                  </a:lnTo>
                  <a:lnTo>
                    <a:pt x="558" y="194"/>
                  </a:lnTo>
                  <a:lnTo>
                    <a:pt x="553" y="194"/>
                  </a:lnTo>
                  <a:lnTo>
                    <a:pt x="553" y="340"/>
                  </a:lnTo>
                  <a:close/>
                  <a:moveTo>
                    <a:pt x="352" y="216"/>
                  </a:moveTo>
                  <a:lnTo>
                    <a:pt x="352" y="216"/>
                  </a:lnTo>
                  <a:lnTo>
                    <a:pt x="327" y="296"/>
                  </a:lnTo>
                  <a:lnTo>
                    <a:pt x="300" y="374"/>
                  </a:lnTo>
                  <a:lnTo>
                    <a:pt x="273" y="453"/>
                  </a:lnTo>
                  <a:lnTo>
                    <a:pt x="248" y="534"/>
                  </a:lnTo>
                  <a:lnTo>
                    <a:pt x="511" y="216"/>
                  </a:lnTo>
                  <a:lnTo>
                    <a:pt x="550" y="218"/>
                  </a:lnTo>
                  <a:lnTo>
                    <a:pt x="534" y="265"/>
                  </a:lnTo>
                  <a:lnTo>
                    <a:pt x="490" y="400"/>
                  </a:lnTo>
                  <a:lnTo>
                    <a:pt x="534" y="400"/>
                  </a:lnTo>
                  <a:lnTo>
                    <a:pt x="553" y="340"/>
                  </a:lnTo>
                  <a:lnTo>
                    <a:pt x="553" y="194"/>
                  </a:lnTo>
                  <a:lnTo>
                    <a:pt x="528" y="194"/>
                  </a:lnTo>
                  <a:lnTo>
                    <a:pt x="553" y="165"/>
                  </a:lnTo>
                  <a:lnTo>
                    <a:pt x="553" y="132"/>
                  </a:lnTo>
                  <a:lnTo>
                    <a:pt x="502" y="193"/>
                  </a:lnTo>
                  <a:lnTo>
                    <a:pt x="435" y="191"/>
                  </a:lnTo>
                  <a:lnTo>
                    <a:pt x="426" y="215"/>
                  </a:lnTo>
                  <a:lnTo>
                    <a:pt x="483" y="214"/>
                  </a:lnTo>
                  <a:lnTo>
                    <a:pt x="342" y="383"/>
                  </a:lnTo>
                  <a:lnTo>
                    <a:pt x="403" y="193"/>
                  </a:lnTo>
                  <a:lnTo>
                    <a:pt x="363" y="192"/>
                  </a:lnTo>
                  <a:lnTo>
                    <a:pt x="324" y="192"/>
                  </a:lnTo>
                  <a:lnTo>
                    <a:pt x="287" y="194"/>
                  </a:lnTo>
                  <a:lnTo>
                    <a:pt x="251" y="196"/>
                  </a:lnTo>
                  <a:lnTo>
                    <a:pt x="216" y="199"/>
                  </a:lnTo>
                  <a:lnTo>
                    <a:pt x="184" y="204"/>
                  </a:lnTo>
                  <a:lnTo>
                    <a:pt x="154" y="209"/>
                  </a:lnTo>
                  <a:lnTo>
                    <a:pt x="125" y="216"/>
                  </a:lnTo>
                  <a:lnTo>
                    <a:pt x="99" y="223"/>
                  </a:lnTo>
                  <a:lnTo>
                    <a:pt x="76" y="229"/>
                  </a:lnTo>
                  <a:lnTo>
                    <a:pt x="55" y="237"/>
                  </a:lnTo>
                  <a:lnTo>
                    <a:pt x="38" y="246"/>
                  </a:lnTo>
                  <a:lnTo>
                    <a:pt x="24" y="255"/>
                  </a:lnTo>
                  <a:lnTo>
                    <a:pt x="12" y="264"/>
                  </a:lnTo>
                  <a:lnTo>
                    <a:pt x="7" y="269"/>
                  </a:lnTo>
                  <a:lnTo>
                    <a:pt x="4" y="274"/>
                  </a:lnTo>
                  <a:lnTo>
                    <a:pt x="2" y="278"/>
                  </a:lnTo>
                  <a:lnTo>
                    <a:pt x="0" y="283"/>
                  </a:lnTo>
                  <a:lnTo>
                    <a:pt x="0" y="295"/>
                  </a:lnTo>
                  <a:lnTo>
                    <a:pt x="2" y="300"/>
                  </a:lnTo>
                  <a:lnTo>
                    <a:pt x="4" y="305"/>
                  </a:lnTo>
                  <a:lnTo>
                    <a:pt x="8" y="310"/>
                  </a:lnTo>
                  <a:lnTo>
                    <a:pt x="13" y="315"/>
                  </a:lnTo>
                  <a:lnTo>
                    <a:pt x="20" y="320"/>
                  </a:lnTo>
                  <a:lnTo>
                    <a:pt x="28" y="325"/>
                  </a:lnTo>
                  <a:lnTo>
                    <a:pt x="47" y="333"/>
                  </a:lnTo>
                  <a:lnTo>
                    <a:pt x="71" y="343"/>
                  </a:lnTo>
                  <a:lnTo>
                    <a:pt x="100" y="351"/>
                  </a:lnTo>
                  <a:lnTo>
                    <a:pt x="135" y="360"/>
                  </a:lnTo>
                  <a:lnTo>
                    <a:pt x="176" y="367"/>
                  </a:lnTo>
                  <a:lnTo>
                    <a:pt x="178" y="373"/>
                  </a:lnTo>
                  <a:lnTo>
                    <a:pt x="180" y="378"/>
                  </a:lnTo>
                  <a:lnTo>
                    <a:pt x="183" y="382"/>
                  </a:lnTo>
                  <a:lnTo>
                    <a:pt x="187" y="387"/>
                  </a:lnTo>
                  <a:lnTo>
                    <a:pt x="191" y="390"/>
                  </a:lnTo>
                  <a:lnTo>
                    <a:pt x="197" y="392"/>
                  </a:lnTo>
                  <a:lnTo>
                    <a:pt x="202" y="393"/>
                  </a:lnTo>
                  <a:lnTo>
                    <a:pt x="207" y="394"/>
                  </a:lnTo>
                  <a:lnTo>
                    <a:pt x="211" y="394"/>
                  </a:lnTo>
                  <a:lnTo>
                    <a:pt x="215" y="393"/>
                  </a:lnTo>
                  <a:lnTo>
                    <a:pt x="223" y="389"/>
                  </a:lnTo>
                  <a:lnTo>
                    <a:pt x="229" y="383"/>
                  </a:lnTo>
                  <a:lnTo>
                    <a:pt x="234" y="376"/>
                  </a:lnTo>
                  <a:lnTo>
                    <a:pt x="261" y="379"/>
                  </a:lnTo>
                  <a:lnTo>
                    <a:pt x="266" y="356"/>
                  </a:lnTo>
                  <a:lnTo>
                    <a:pt x="237" y="353"/>
                  </a:lnTo>
                  <a:lnTo>
                    <a:pt x="236" y="347"/>
                  </a:lnTo>
                  <a:lnTo>
                    <a:pt x="233" y="341"/>
                  </a:lnTo>
                  <a:lnTo>
                    <a:pt x="230" y="337"/>
                  </a:lnTo>
                  <a:lnTo>
                    <a:pt x="227" y="332"/>
                  </a:lnTo>
                  <a:lnTo>
                    <a:pt x="222" y="329"/>
                  </a:lnTo>
                  <a:lnTo>
                    <a:pt x="218" y="327"/>
                  </a:lnTo>
                  <a:lnTo>
                    <a:pt x="212" y="325"/>
                  </a:lnTo>
                  <a:lnTo>
                    <a:pt x="207" y="325"/>
                  </a:lnTo>
                  <a:lnTo>
                    <a:pt x="202" y="325"/>
                  </a:lnTo>
                  <a:lnTo>
                    <a:pt x="198" y="326"/>
                  </a:lnTo>
                  <a:lnTo>
                    <a:pt x="193" y="328"/>
                  </a:lnTo>
                  <a:lnTo>
                    <a:pt x="189" y="330"/>
                  </a:lnTo>
                  <a:lnTo>
                    <a:pt x="186" y="333"/>
                  </a:lnTo>
                  <a:lnTo>
                    <a:pt x="183" y="337"/>
                  </a:lnTo>
                  <a:lnTo>
                    <a:pt x="180" y="341"/>
                  </a:lnTo>
                  <a:lnTo>
                    <a:pt x="178" y="346"/>
                  </a:lnTo>
                  <a:lnTo>
                    <a:pt x="138" y="338"/>
                  </a:lnTo>
                  <a:lnTo>
                    <a:pt x="122" y="333"/>
                  </a:lnTo>
                  <a:lnTo>
                    <a:pt x="106" y="329"/>
                  </a:lnTo>
                  <a:lnTo>
                    <a:pt x="94" y="325"/>
                  </a:lnTo>
                  <a:lnTo>
                    <a:pt x="83" y="320"/>
                  </a:lnTo>
                  <a:lnTo>
                    <a:pt x="74" y="316"/>
                  </a:lnTo>
                  <a:lnTo>
                    <a:pt x="66" y="311"/>
                  </a:lnTo>
                  <a:lnTo>
                    <a:pt x="60" y="306"/>
                  </a:lnTo>
                  <a:lnTo>
                    <a:pt x="56" y="301"/>
                  </a:lnTo>
                  <a:lnTo>
                    <a:pt x="53" y="296"/>
                  </a:lnTo>
                  <a:lnTo>
                    <a:pt x="53" y="291"/>
                  </a:lnTo>
                  <a:lnTo>
                    <a:pt x="54" y="286"/>
                  </a:lnTo>
                  <a:lnTo>
                    <a:pt x="57" y="281"/>
                  </a:lnTo>
                  <a:lnTo>
                    <a:pt x="61" y="276"/>
                  </a:lnTo>
                  <a:lnTo>
                    <a:pt x="67" y="271"/>
                  </a:lnTo>
                  <a:lnTo>
                    <a:pt x="75" y="267"/>
                  </a:lnTo>
                  <a:lnTo>
                    <a:pt x="83" y="261"/>
                  </a:lnTo>
                  <a:lnTo>
                    <a:pt x="94" y="257"/>
                  </a:lnTo>
                  <a:lnTo>
                    <a:pt x="105" y="253"/>
                  </a:lnTo>
                  <a:lnTo>
                    <a:pt x="134" y="244"/>
                  </a:lnTo>
                  <a:lnTo>
                    <a:pt x="168" y="236"/>
                  </a:lnTo>
                  <a:lnTo>
                    <a:pt x="207" y="229"/>
                  </a:lnTo>
                  <a:lnTo>
                    <a:pt x="250" y="224"/>
                  </a:lnTo>
                  <a:lnTo>
                    <a:pt x="299" y="219"/>
                  </a:lnTo>
                  <a:lnTo>
                    <a:pt x="352" y="216"/>
                  </a:lnTo>
                  <a:close/>
                </a:path>
              </a:pathLst>
            </a:custGeom>
            <a:solidFill>
              <a:srgbClr val="20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79248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7475"/>
            <a:ext cx="8207375" cy="86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en-US" sz="2800" b="1" smtClean="0">
                <a:solidFill>
                  <a:schemeClr val="bg1"/>
                </a:solidFill>
              </a:rPr>
              <a:t>III – DSS -Defs</a:t>
            </a:r>
            <a:r>
              <a:rPr lang="en-US" sz="2800" u="sng" smtClean="0">
                <a:solidFill>
                  <a:schemeClr val="bg1"/>
                </a:solidFill>
              </a:rPr>
              <a:t/>
            </a:r>
            <a:br>
              <a:rPr lang="en-US" sz="2800" u="sng" smtClean="0">
                <a:solidFill>
                  <a:schemeClr val="bg1"/>
                </a:solidFill>
              </a:rPr>
            </a:br>
            <a:r>
              <a:rPr lang="en-US" sz="4000" u="sng" smtClean="0">
                <a:solidFill>
                  <a:schemeClr val="bg1"/>
                </a:solidFill>
              </a:rPr>
              <a:t/>
            </a:r>
            <a:br>
              <a:rPr lang="en-US" sz="4000" u="sng" smtClean="0">
                <a:solidFill>
                  <a:schemeClr val="bg1"/>
                </a:solidFill>
              </a:rPr>
            </a:br>
            <a:endParaRPr lang="en-GB" sz="4000" smtClean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7150" y="981075"/>
            <a:ext cx="9026525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en-US" sz="3100" b="1" u="sng" dirty="0" err="1">
                <a:solidFill>
                  <a:srgbClr val="C0C0C0"/>
                </a:solidFill>
              </a:rPr>
              <a:t>Def</a:t>
            </a:r>
            <a:r>
              <a:rPr lang="en-US" sz="3100" b="1" u="sng" dirty="0">
                <a:solidFill>
                  <a:srgbClr val="C0C0C0"/>
                </a:solidFill>
              </a:rPr>
              <a:t> -4: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endParaRPr lang="ru-RU" b="1" u="sng" dirty="0">
              <a:solidFill>
                <a:srgbClr val="C0C0C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ru-RU" sz="2400" dirty="0">
                <a:solidFill>
                  <a:srgbClr val="FFFFFF"/>
                </a:solidFill>
              </a:rPr>
              <a:t>Существует согласие специалистов в том, что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endParaRPr lang="ru-RU" sz="2400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ru-RU" sz="3600" dirty="0">
                <a:solidFill>
                  <a:srgbClr val="FFFFFF"/>
                </a:solidFill>
              </a:rPr>
              <a:t>СППР в качестве обязательных компонент включает в себя: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444500" algn="l"/>
              </a:tabLst>
              <a:defRPr/>
            </a:pPr>
            <a:r>
              <a:rPr lang="ru-RU" sz="3800" dirty="0">
                <a:solidFill>
                  <a:srgbClr val="FFFFFF"/>
                </a:solidFill>
              </a:rPr>
              <a:t>интерфейс пользователя,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444500" algn="l"/>
              </a:tabLst>
              <a:defRPr/>
            </a:pPr>
            <a:r>
              <a:rPr lang="ru-RU" sz="3800" dirty="0">
                <a:solidFill>
                  <a:srgbClr val="FFFFFF"/>
                </a:solidFill>
              </a:rPr>
              <a:t>базу данных, </a:t>
            </a:r>
            <a:r>
              <a:rPr lang="ru-RU" sz="2800" i="1" dirty="0">
                <a:solidFill>
                  <a:srgbClr val="FFFFFF"/>
                </a:solidFill>
              </a:rPr>
              <a:t>а также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444500" algn="l"/>
              </a:tabLst>
              <a:defRPr/>
            </a:pPr>
            <a:r>
              <a:rPr lang="ru-RU" sz="3800" dirty="0">
                <a:solidFill>
                  <a:srgbClr val="FFFFFF"/>
                </a:solidFill>
              </a:rPr>
              <a:t>модельные блоки,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444500" algn="l"/>
              </a:tabLst>
              <a:defRPr/>
            </a:pPr>
            <a:r>
              <a:rPr lang="ru-RU" sz="3800" dirty="0">
                <a:solidFill>
                  <a:srgbClr val="FFFFFF"/>
                </a:solidFill>
              </a:rPr>
              <a:t>критерии </a:t>
            </a:r>
            <a:r>
              <a:rPr lang="ru-RU" sz="3800" dirty="0" smtClean="0">
                <a:solidFill>
                  <a:srgbClr val="FFFFFF"/>
                </a:solidFill>
              </a:rPr>
              <a:t>ППР</a:t>
            </a:r>
            <a:endParaRPr lang="en-US" sz="3800" dirty="0" smtClean="0">
              <a:solidFill>
                <a:srgbClr val="FFFFFF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444500" algn="l"/>
              </a:tabLst>
              <a:defRPr/>
            </a:pPr>
            <a:r>
              <a:rPr lang="ru-RU" sz="3800" dirty="0" smtClean="0">
                <a:solidFill>
                  <a:srgbClr val="FFFFFF"/>
                </a:solidFill>
              </a:rPr>
              <a:t>Методы ППР</a:t>
            </a:r>
            <a:endParaRPr lang="ru-RU" sz="3600" dirty="0">
              <a:solidFill>
                <a:srgbClr val="FFFFFF"/>
              </a:solidFill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0" y="0"/>
            <a:ext cx="684213" cy="404813"/>
            <a:chOff x="4848" y="0"/>
            <a:chExt cx="912" cy="534"/>
          </a:xfrm>
        </p:grpSpPr>
        <p:pic>
          <p:nvPicPr>
            <p:cNvPr id="33797" name="Picture 5" descr="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0"/>
              <a:ext cx="91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8" name="Freeform 6"/>
            <p:cNvSpPr>
              <a:spLocks noEditPoints="1"/>
            </p:cNvSpPr>
            <p:nvPr/>
          </p:nvSpPr>
          <p:spPr bwMode="auto">
            <a:xfrm>
              <a:off x="4848" y="0"/>
              <a:ext cx="912" cy="534"/>
            </a:xfrm>
            <a:custGeom>
              <a:avLst/>
              <a:gdLst>
                <a:gd name="T0" fmla="*/ 607 w 912"/>
                <a:gd name="T1" fmla="*/ 218 h 534"/>
                <a:gd name="T2" fmla="*/ 748 w 912"/>
                <a:gd name="T3" fmla="*/ 242 h 534"/>
                <a:gd name="T4" fmla="*/ 827 w 912"/>
                <a:gd name="T5" fmla="*/ 268 h 534"/>
                <a:gd name="T6" fmla="*/ 848 w 912"/>
                <a:gd name="T7" fmla="*/ 283 h 534"/>
                <a:gd name="T8" fmla="*/ 851 w 912"/>
                <a:gd name="T9" fmla="*/ 304 h 534"/>
                <a:gd name="T10" fmla="*/ 826 w 912"/>
                <a:gd name="T11" fmla="*/ 326 h 534"/>
                <a:gd name="T12" fmla="*/ 771 w 912"/>
                <a:gd name="T13" fmla="*/ 345 h 534"/>
                <a:gd name="T14" fmla="*/ 583 w 912"/>
                <a:gd name="T15" fmla="*/ 372 h 534"/>
                <a:gd name="T16" fmla="*/ 654 w 912"/>
                <a:gd name="T17" fmla="*/ 388 h 534"/>
                <a:gd name="T18" fmla="*/ 784 w 912"/>
                <a:gd name="T19" fmla="*/ 364 h 534"/>
                <a:gd name="T20" fmla="*/ 868 w 912"/>
                <a:gd name="T21" fmla="*/ 338 h 534"/>
                <a:gd name="T22" fmla="*/ 908 w 912"/>
                <a:gd name="T23" fmla="*/ 309 h 534"/>
                <a:gd name="T24" fmla="*/ 912 w 912"/>
                <a:gd name="T25" fmla="*/ 291 h 534"/>
                <a:gd name="T26" fmla="*/ 891 w 912"/>
                <a:gd name="T27" fmla="*/ 266 h 534"/>
                <a:gd name="T28" fmla="*/ 829 w 912"/>
                <a:gd name="T29" fmla="*/ 238 h 534"/>
                <a:gd name="T30" fmla="*/ 732 w 912"/>
                <a:gd name="T31" fmla="*/ 215 h 534"/>
                <a:gd name="T32" fmla="*/ 662 w 912"/>
                <a:gd name="T33" fmla="*/ 0 h 534"/>
                <a:gd name="T34" fmla="*/ 558 w 912"/>
                <a:gd name="T35" fmla="*/ 194 h 534"/>
                <a:gd name="T36" fmla="*/ 352 w 912"/>
                <a:gd name="T37" fmla="*/ 216 h 534"/>
                <a:gd name="T38" fmla="*/ 248 w 912"/>
                <a:gd name="T39" fmla="*/ 534 h 534"/>
                <a:gd name="T40" fmla="*/ 490 w 912"/>
                <a:gd name="T41" fmla="*/ 400 h 534"/>
                <a:gd name="T42" fmla="*/ 528 w 912"/>
                <a:gd name="T43" fmla="*/ 194 h 534"/>
                <a:gd name="T44" fmla="*/ 435 w 912"/>
                <a:gd name="T45" fmla="*/ 191 h 534"/>
                <a:gd name="T46" fmla="*/ 403 w 912"/>
                <a:gd name="T47" fmla="*/ 193 h 534"/>
                <a:gd name="T48" fmla="*/ 287 w 912"/>
                <a:gd name="T49" fmla="*/ 194 h 534"/>
                <a:gd name="T50" fmla="*/ 154 w 912"/>
                <a:gd name="T51" fmla="*/ 209 h 534"/>
                <a:gd name="T52" fmla="*/ 55 w 912"/>
                <a:gd name="T53" fmla="*/ 237 h 534"/>
                <a:gd name="T54" fmla="*/ 7 w 912"/>
                <a:gd name="T55" fmla="*/ 269 h 534"/>
                <a:gd name="T56" fmla="*/ 0 w 912"/>
                <a:gd name="T57" fmla="*/ 295 h 534"/>
                <a:gd name="T58" fmla="*/ 8 w 912"/>
                <a:gd name="T59" fmla="*/ 310 h 534"/>
                <a:gd name="T60" fmla="*/ 47 w 912"/>
                <a:gd name="T61" fmla="*/ 333 h 534"/>
                <a:gd name="T62" fmla="*/ 176 w 912"/>
                <a:gd name="T63" fmla="*/ 367 h 534"/>
                <a:gd name="T64" fmla="*/ 183 w 912"/>
                <a:gd name="T65" fmla="*/ 382 h 534"/>
                <a:gd name="T66" fmla="*/ 202 w 912"/>
                <a:gd name="T67" fmla="*/ 393 h 534"/>
                <a:gd name="T68" fmla="*/ 215 w 912"/>
                <a:gd name="T69" fmla="*/ 393 h 534"/>
                <a:gd name="T70" fmla="*/ 234 w 912"/>
                <a:gd name="T71" fmla="*/ 376 h 534"/>
                <a:gd name="T72" fmla="*/ 237 w 912"/>
                <a:gd name="T73" fmla="*/ 353 h 534"/>
                <a:gd name="T74" fmla="*/ 230 w 912"/>
                <a:gd name="T75" fmla="*/ 337 h 534"/>
                <a:gd name="T76" fmla="*/ 212 w 912"/>
                <a:gd name="T77" fmla="*/ 325 h 534"/>
                <a:gd name="T78" fmla="*/ 198 w 912"/>
                <a:gd name="T79" fmla="*/ 326 h 534"/>
                <a:gd name="T80" fmla="*/ 183 w 912"/>
                <a:gd name="T81" fmla="*/ 337 h 534"/>
                <a:gd name="T82" fmla="*/ 138 w 912"/>
                <a:gd name="T83" fmla="*/ 338 h 534"/>
                <a:gd name="T84" fmla="*/ 83 w 912"/>
                <a:gd name="T85" fmla="*/ 320 h 534"/>
                <a:gd name="T86" fmla="*/ 56 w 912"/>
                <a:gd name="T87" fmla="*/ 301 h 534"/>
                <a:gd name="T88" fmla="*/ 57 w 912"/>
                <a:gd name="T89" fmla="*/ 281 h 534"/>
                <a:gd name="T90" fmla="*/ 83 w 912"/>
                <a:gd name="T91" fmla="*/ 261 h 534"/>
                <a:gd name="T92" fmla="*/ 168 w 912"/>
                <a:gd name="T93" fmla="*/ 236 h 534"/>
                <a:gd name="T94" fmla="*/ 352 w 912"/>
                <a:gd name="T95" fmla="*/ 216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2" h="534">
                  <a:moveTo>
                    <a:pt x="553" y="340"/>
                  </a:moveTo>
                  <a:lnTo>
                    <a:pt x="590" y="218"/>
                  </a:lnTo>
                  <a:lnTo>
                    <a:pt x="607" y="218"/>
                  </a:lnTo>
                  <a:lnTo>
                    <a:pt x="625" y="219"/>
                  </a:lnTo>
                  <a:lnTo>
                    <a:pt x="665" y="225"/>
                  </a:lnTo>
                  <a:lnTo>
                    <a:pt x="707" y="232"/>
                  </a:lnTo>
                  <a:lnTo>
                    <a:pt x="748" y="242"/>
                  </a:lnTo>
                  <a:lnTo>
                    <a:pt x="785" y="251"/>
                  </a:lnTo>
                  <a:lnTo>
                    <a:pt x="801" y="257"/>
                  </a:lnTo>
                  <a:lnTo>
                    <a:pt x="816" y="263"/>
                  </a:lnTo>
                  <a:lnTo>
                    <a:pt x="827" y="268"/>
                  </a:lnTo>
                  <a:lnTo>
                    <a:pt x="837" y="273"/>
                  </a:lnTo>
                  <a:lnTo>
                    <a:pt x="843" y="278"/>
                  </a:lnTo>
                  <a:lnTo>
                    <a:pt x="845" y="280"/>
                  </a:lnTo>
                  <a:lnTo>
                    <a:pt x="848" y="283"/>
                  </a:lnTo>
                  <a:lnTo>
                    <a:pt x="730" y="285"/>
                  </a:lnTo>
                  <a:lnTo>
                    <a:pt x="719" y="312"/>
                  </a:lnTo>
                  <a:lnTo>
                    <a:pt x="851" y="304"/>
                  </a:lnTo>
                  <a:lnTo>
                    <a:pt x="848" y="309"/>
                  </a:lnTo>
                  <a:lnTo>
                    <a:pt x="842" y="315"/>
                  </a:lnTo>
                  <a:lnTo>
                    <a:pt x="835" y="320"/>
                  </a:lnTo>
                  <a:lnTo>
                    <a:pt x="826" y="326"/>
                  </a:lnTo>
                  <a:lnTo>
                    <a:pt x="815" y="330"/>
                  </a:lnTo>
                  <a:lnTo>
                    <a:pt x="802" y="336"/>
                  </a:lnTo>
                  <a:lnTo>
                    <a:pt x="787" y="340"/>
                  </a:lnTo>
                  <a:lnTo>
                    <a:pt x="771" y="345"/>
                  </a:lnTo>
                  <a:lnTo>
                    <a:pt x="732" y="352"/>
                  </a:lnTo>
                  <a:lnTo>
                    <a:pt x="688" y="360"/>
                  </a:lnTo>
                  <a:lnTo>
                    <a:pt x="639" y="367"/>
                  </a:lnTo>
                  <a:lnTo>
                    <a:pt x="583" y="372"/>
                  </a:lnTo>
                  <a:lnTo>
                    <a:pt x="571" y="398"/>
                  </a:lnTo>
                  <a:lnTo>
                    <a:pt x="614" y="393"/>
                  </a:lnTo>
                  <a:lnTo>
                    <a:pt x="654" y="388"/>
                  </a:lnTo>
                  <a:lnTo>
                    <a:pt x="691" y="382"/>
                  </a:lnTo>
                  <a:lnTo>
                    <a:pt x="725" y="377"/>
                  </a:lnTo>
                  <a:lnTo>
                    <a:pt x="756" y="371"/>
                  </a:lnTo>
                  <a:lnTo>
                    <a:pt x="784" y="364"/>
                  </a:lnTo>
                  <a:lnTo>
                    <a:pt x="810" y="359"/>
                  </a:lnTo>
                  <a:lnTo>
                    <a:pt x="832" y="352"/>
                  </a:lnTo>
                  <a:lnTo>
                    <a:pt x="852" y="345"/>
                  </a:lnTo>
                  <a:lnTo>
                    <a:pt x="868" y="338"/>
                  </a:lnTo>
                  <a:lnTo>
                    <a:pt x="882" y="331"/>
                  </a:lnTo>
                  <a:lnTo>
                    <a:pt x="894" y="324"/>
                  </a:lnTo>
                  <a:lnTo>
                    <a:pt x="902" y="317"/>
                  </a:lnTo>
                  <a:lnTo>
                    <a:pt x="908" y="309"/>
                  </a:lnTo>
                  <a:lnTo>
                    <a:pt x="911" y="302"/>
                  </a:lnTo>
                  <a:lnTo>
                    <a:pt x="912" y="299"/>
                  </a:lnTo>
                  <a:lnTo>
                    <a:pt x="912" y="295"/>
                  </a:lnTo>
                  <a:lnTo>
                    <a:pt x="912" y="291"/>
                  </a:lnTo>
                  <a:lnTo>
                    <a:pt x="911" y="288"/>
                  </a:lnTo>
                  <a:lnTo>
                    <a:pt x="906" y="280"/>
                  </a:lnTo>
                  <a:lnTo>
                    <a:pt x="900" y="274"/>
                  </a:lnTo>
                  <a:lnTo>
                    <a:pt x="891" y="266"/>
                  </a:lnTo>
                  <a:lnTo>
                    <a:pt x="878" y="259"/>
                  </a:lnTo>
                  <a:lnTo>
                    <a:pt x="865" y="251"/>
                  </a:lnTo>
                  <a:lnTo>
                    <a:pt x="849" y="245"/>
                  </a:lnTo>
                  <a:lnTo>
                    <a:pt x="829" y="238"/>
                  </a:lnTo>
                  <a:lnTo>
                    <a:pt x="809" y="233"/>
                  </a:lnTo>
                  <a:lnTo>
                    <a:pt x="785" y="226"/>
                  </a:lnTo>
                  <a:lnTo>
                    <a:pt x="759" y="220"/>
                  </a:lnTo>
                  <a:lnTo>
                    <a:pt x="732" y="215"/>
                  </a:lnTo>
                  <a:lnTo>
                    <a:pt x="702" y="209"/>
                  </a:lnTo>
                  <a:lnTo>
                    <a:pt x="670" y="204"/>
                  </a:lnTo>
                  <a:lnTo>
                    <a:pt x="601" y="195"/>
                  </a:lnTo>
                  <a:lnTo>
                    <a:pt x="662" y="0"/>
                  </a:lnTo>
                  <a:lnTo>
                    <a:pt x="553" y="132"/>
                  </a:lnTo>
                  <a:lnTo>
                    <a:pt x="553" y="165"/>
                  </a:lnTo>
                  <a:lnTo>
                    <a:pt x="576" y="136"/>
                  </a:lnTo>
                  <a:lnTo>
                    <a:pt x="558" y="194"/>
                  </a:lnTo>
                  <a:lnTo>
                    <a:pt x="553" y="194"/>
                  </a:lnTo>
                  <a:lnTo>
                    <a:pt x="553" y="340"/>
                  </a:lnTo>
                  <a:close/>
                  <a:moveTo>
                    <a:pt x="352" y="216"/>
                  </a:moveTo>
                  <a:lnTo>
                    <a:pt x="352" y="216"/>
                  </a:lnTo>
                  <a:lnTo>
                    <a:pt x="327" y="296"/>
                  </a:lnTo>
                  <a:lnTo>
                    <a:pt x="300" y="374"/>
                  </a:lnTo>
                  <a:lnTo>
                    <a:pt x="273" y="453"/>
                  </a:lnTo>
                  <a:lnTo>
                    <a:pt x="248" y="534"/>
                  </a:lnTo>
                  <a:lnTo>
                    <a:pt x="511" y="216"/>
                  </a:lnTo>
                  <a:lnTo>
                    <a:pt x="550" y="218"/>
                  </a:lnTo>
                  <a:lnTo>
                    <a:pt x="534" y="265"/>
                  </a:lnTo>
                  <a:lnTo>
                    <a:pt x="490" y="400"/>
                  </a:lnTo>
                  <a:lnTo>
                    <a:pt x="534" y="400"/>
                  </a:lnTo>
                  <a:lnTo>
                    <a:pt x="553" y="340"/>
                  </a:lnTo>
                  <a:lnTo>
                    <a:pt x="553" y="194"/>
                  </a:lnTo>
                  <a:lnTo>
                    <a:pt x="528" y="194"/>
                  </a:lnTo>
                  <a:lnTo>
                    <a:pt x="553" y="165"/>
                  </a:lnTo>
                  <a:lnTo>
                    <a:pt x="553" y="132"/>
                  </a:lnTo>
                  <a:lnTo>
                    <a:pt x="502" y="193"/>
                  </a:lnTo>
                  <a:lnTo>
                    <a:pt x="435" y="191"/>
                  </a:lnTo>
                  <a:lnTo>
                    <a:pt x="426" y="215"/>
                  </a:lnTo>
                  <a:lnTo>
                    <a:pt x="483" y="214"/>
                  </a:lnTo>
                  <a:lnTo>
                    <a:pt x="342" y="383"/>
                  </a:lnTo>
                  <a:lnTo>
                    <a:pt x="403" y="193"/>
                  </a:lnTo>
                  <a:lnTo>
                    <a:pt x="363" y="192"/>
                  </a:lnTo>
                  <a:lnTo>
                    <a:pt x="324" y="192"/>
                  </a:lnTo>
                  <a:lnTo>
                    <a:pt x="287" y="194"/>
                  </a:lnTo>
                  <a:lnTo>
                    <a:pt x="251" y="196"/>
                  </a:lnTo>
                  <a:lnTo>
                    <a:pt x="216" y="199"/>
                  </a:lnTo>
                  <a:lnTo>
                    <a:pt x="184" y="204"/>
                  </a:lnTo>
                  <a:lnTo>
                    <a:pt x="154" y="209"/>
                  </a:lnTo>
                  <a:lnTo>
                    <a:pt x="125" y="216"/>
                  </a:lnTo>
                  <a:lnTo>
                    <a:pt x="99" y="223"/>
                  </a:lnTo>
                  <a:lnTo>
                    <a:pt x="76" y="229"/>
                  </a:lnTo>
                  <a:lnTo>
                    <a:pt x="55" y="237"/>
                  </a:lnTo>
                  <a:lnTo>
                    <a:pt x="38" y="246"/>
                  </a:lnTo>
                  <a:lnTo>
                    <a:pt x="24" y="255"/>
                  </a:lnTo>
                  <a:lnTo>
                    <a:pt x="12" y="264"/>
                  </a:lnTo>
                  <a:lnTo>
                    <a:pt x="7" y="269"/>
                  </a:lnTo>
                  <a:lnTo>
                    <a:pt x="4" y="274"/>
                  </a:lnTo>
                  <a:lnTo>
                    <a:pt x="2" y="278"/>
                  </a:lnTo>
                  <a:lnTo>
                    <a:pt x="0" y="283"/>
                  </a:lnTo>
                  <a:lnTo>
                    <a:pt x="0" y="295"/>
                  </a:lnTo>
                  <a:lnTo>
                    <a:pt x="2" y="300"/>
                  </a:lnTo>
                  <a:lnTo>
                    <a:pt x="4" y="305"/>
                  </a:lnTo>
                  <a:lnTo>
                    <a:pt x="8" y="310"/>
                  </a:lnTo>
                  <a:lnTo>
                    <a:pt x="13" y="315"/>
                  </a:lnTo>
                  <a:lnTo>
                    <a:pt x="20" y="320"/>
                  </a:lnTo>
                  <a:lnTo>
                    <a:pt x="28" y="325"/>
                  </a:lnTo>
                  <a:lnTo>
                    <a:pt x="47" y="333"/>
                  </a:lnTo>
                  <a:lnTo>
                    <a:pt x="71" y="343"/>
                  </a:lnTo>
                  <a:lnTo>
                    <a:pt x="100" y="351"/>
                  </a:lnTo>
                  <a:lnTo>
                    <a:pt x="135" y="360"/>
                  </a:lnTo>
                  <a:lnTo>
                    <a:pt x="176" y="367"/>
                  </a:lnTo>
                  <a:lnTo>
                    <a:pt x="178" y="373"/>
                  </a:lnTo>
                  <a:lnTo>
                    <a:pt x="180" y="378"/>
                  </a:lnTo>
                  <a:lnTo>
                    <a:pt x="183" y="382"/>
                  </a:lnTo>
                  <a:lnTo>
                    <a:pt x="187" y="387"/>
                  </a:lnTo>
                  <a:lnTo>
                    <a:pt x="191" y="390"/>
                  </a:lnTo>
                  <a:lnTo>
                    <a:pt x="197" y="392"/>
                  </a:lnTo>
                  <a:lnTo>
                    <a:pt x="202" y="393"/>
                  </a:lnTo>
                  <a:lnTo>
                    <a:pt x="207" y="394"/>
                  </a:lnTo>
                  <a:lnTo>
                    <a:pt x="211" y="394"/>
                  </a:lnTo>
                  <a:lnTo>
                    <a:pt x="215" y="393"/>
                  </a:lnTo>
                  <a:lnTo>
                    <a:pt x="223" y="389"/>
                  </a:lnTo>
                  <a:lnTo>
                    <a:pt x="229" y="383"/>
                  </a:lnTo>
                  <a:lnTo>
                    <a:pt x="234" y="376"/>
                  </a:lnTo>
                  <a:lnTo>
                    <a:pt x="261" y="379"/>
                  </a:lnTo>
                  <a:lnTo>
                    <a:pt x="266" y="356"/>
                  </a:lnTo>
                  <a:lnTo>
                    <a:pt x="237" y="353"/>
                  </a:lnTo>
                  <a:lnTo>
                    <a:pt x="236" y="347"/>
                  </a:lnTo>
                  <a:lnTo>
                    <a:pt x="233" y="341"/>
                  </a:lnTo>
                  <a:lnTo>
                    <a:pt x="230" y="337"/>
                  </a:lnTo>
                  <a:lnTo>
                    <a:pt x="227" y="332"/>
                  </a:lnTo>
                  <a:lnTo>
                    <a:pt x="222" y="329"/>
                  </a:lnTo>
                  <a:lnTo>
                    <a:pt x="218" y="327"/>
                  </a:lnTo>
                  <a:lnTo>
                    <a:pt x="212" y="325"/>
                  </a:lnTo>
                  <a:lnTo>
                    <a:pt x="207" y="325"/>
                  </a:lnTo>
                  <a:lnTo>
                    <a:pt x="202" y="325"/>
                  </a:lnTo>
                  <a:lnTo>
                    <a:pt x="198" y="326"/>
                  </a:lnTo>
                  <a:lnTo>
                    <a:pt x="193" y="328"/>
                  </a:lnTo>
                  <a:lnTo>
                    <a:pt x="189" y="330"/>
                  </a:lnTo>
                  <a:lnTo>
                    <a:pt x="186" y="333"/>
                  </a:lnTo>
                  <a:lnTo>
                    <a:pt x="183" y="337"/>
                  </a:lnTo>
                  <a:lnTo>
                    <a:pt x="180" y="341"/>
                  </a:lnTo>
                  <a:lnTo>
                    <a:pt x="178" y="346"/>
                  </a:lnTo>
                  <a:lnTo>
                    <a:pt x="138" y="338"/>
                  </a:lnTo>
                  <a:lnTo>
                    <a:pt x="122" y="333"/>
                  </a:lnTo>
                  <a:lnTo>
                    <a:pt x="106" y="329"/>
                  </a:lnTo>
                  <a:lnTo>
                    <a:pt x="94" y="325"/>
                  </a:lnTo>
                  <a:lnTo>
                    <a:pt x="83" y="320"/>
                  </a:lnTo>
                  <a:lnTo>
                    <a:pt x="74" y="316"/>
                  </a:lnTo>
                  <a:lnTo>
                    <a:pt x="66" y="311"/>
                  </a:lnTo>
                  <a:lnTo>
                    <a:pt x="60" y="306"/>
                  </a:lnTo>
                  <a:lnTo>
                    <a:pt x="56" y="301"/>
                  </a:lnTo>
                  <a:lnTo>
                    <a:pt x="53" y="296"/>
                  </a:lnTo>
                  <a:lnTo>
                    <a:pt x="53" y="291"/>
                  </a:lnTo>
                  <a:lnTo>
                    <a:pt x="54" y="286"/>
                  </a:lnTo>
                  <a:lnTo>
                    <a:pt x="57" y="281"/>
                  </a:lnTo>
                  <a:lnTo>
                    <a:pt x="61" y="276"/>
                  </a:lnTo>
                  <a:lnTo>
                    <a:pt x="67" y="271"/>
                  </a:lnTo>
                  <a:lnTo>
                    <a:pt x="75" y="267"/>
                  </a:lnTo>
                  <a:lnTo>
                    <a:pt x="83" y="261"/>
                  </a:lnTo>
                  <a:lnTo>
                    <a:pt x="94" y="257"/>
                  </a:lnTo>
                  <a:lnTo>
                    <a:pt x="105" y="253"/>
                  </a:lnTo>
                  <a:lnTo>
                    <a:pt x="134" y="244"/>
                  </a:lnTo>
                  <a:lnTo>
                    <a:pt x="168" y="236"/>
                  </a:lnTo>
                  <a:lnTo>
                    <a:pt x="207" y="229"/>
                  </a:lnTo>
                  <a:lnTo>
                    <a:pt x="250" y="224"/>
                  </a:lnTo>
                  <a:lnTo>
                    <a:pt x="299" y="219"/>
                  </a:lnTo>
                  <a:lnTo>
                    <a:pt x="352" y="216"/>
                  </a:lnTo>
                  <a:close/>
                </a:path>
              </a:pathLst>
            </a:custGeom>
            <a:solidFill>
              <a:srgbClr val="20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608433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7475"/>
            <a:ext cx="8207375" cy="86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en-US" sz="2800" b="1" smtClean="0">
                <a:solidFill>
                  <a:schemeClr val="bg1"/>
                </a:solidFill>
              </a:rPr>
              <a:t>III – DSS -Defs</a:t>
            </a:r>
            <a:r>
              <a:rPr lang="en-US" sz="2800" u="sng" smtClean="0">
                <a:solidFill>
                  <a:schemeClr val="bg1"/>
                </a:solidFill>
              </a:rPr>
              <a:t/>
            </a:r>
            <a:br>
              <a:rPr lang="en-US" sz="2800" u="sng" smtClean="0">
                <a:solidFill>
                  <a:schemeClr val="bg1"/>
                </a:solidFill>
              </a:rPr>
            </a:br>
            <a:r>
              <a:rPr lang="en-US" sz="4000" u="sng" smtClean="0">
                <a:solidFill>
                  <a:schemeClr val="bg1"/>
                </a:solidFill>
              </a:rPr>
              <a:t/>
            </a:r>
            <a:br>
              <a:rPr lang="en-US" sz="4000" u="sng" smtClean="0">
                <a:solidFill>
                  <a:schemeClr val="bg1"/>
                </a:solidFill>
              </a:rPr>
            </a:br>
            <a:endParaRPr lang="en-GB" sz="4000" smtClean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17475" y="1125538"/>
            <a:ext cx="9026525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ru-RU" sz="3100" dirty="0">
                <a:solidFill>
                  <a:srgbClr val="FFFFFF"/>
                </a:solidFill>
              </a:rPr>
              <a:t>Процесс ППР представляет собой 'траекторию' в рамках следующих границ: </a:t>
            </a:r>
          </a:p>
          <a:p>
            <a:pPr marL="273050" indent="-2730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ru-RU" sz="3100" dirty="0">
                <a:solidFill>
                  <a:srgbClr val="FFFFFF"/>
                </a:solidFill>
              </a:rPr>
              <a:t>диапазон технических и финансовых возможностей, </a:t>
            </a:r>
          </a:p>
          <a:p>
            <a:pPr marL="273050" indent="-2730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ru-RU" sz="3100" dirty="0">
                <a:solidFill>
                  <a:srgbClr val="FFFFFF"/>
                </a:solidFill>
              </a:rPr>
              <a:t>подходящий уровень детализации </a:t>
            </a:r>
            <a:r>
              <a:rPr lang="ru-RU" sz="2400" dirty="0">
                <a:solidFill>
                  <a:srgbClr val="FFFFFF"/>
                </a:solidFill>
              </a:rPr>
              <a:t>(от информационного обеспечения, до уровня/деталей </a:t>
            </a:r>
            <a:r>
              <a:rPr lang="ru-RU" sz="2400" dirty="0" err="1">
                <a:solidFill>
                  <a:srgbClr val="FFFFFF"/>
                </a:solidFill>
              </a:rPr>
              <a:t>ПР</a:t>
            </a:r>
            <a:r>
              <a:rPr lang="ru-RU" sz="2400" dirty="0">
                <a:solidFill>
                  <a:srgbClr val="FFFFFF"/>
                </a:solidFill>
              </a:rPr>
              <a:t>), </a:t>
            </a:r>
          </a:p>
          <a:p>
            <a:pPr marL="273050" indent="-2730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ru-RU" sz="3100" dirty="0">
                <a:solidFill>
                  <a:srgbClr val="FFFFFF"/>
                </a:solidFill>
              </a:rPr>
              <a:t>законодательные и другие относящиеся к делу регулирующие документы.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ru-RU" sz="2400" dirty="0">
                <a:solidFill>
                  <a:srgbClr val="FFFFFF"/>
                </a:solidFill>
              </a:rPr>
              <a:t>Специалистам в ППР ясно, что уровень детализации всех шагов в процессе ППР должен соответствовать целям и уровню ПР.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ru-RU" sz="2400" dirty="0">
                <a:solidFill>
                  <a:srgbClr val="FFFFFF"/>
                </a:solidFill>
              </a:rPr>
              <a:t>При этом вовлечение избыточных деталей может усложнять ППР, и повысить стоимость всей цепочки процесса ППР. 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0" y="0"/>
            <a:ext cx="684213" cy="404813"/>
            <a:chOff x="4848" y="0"/>
            <a:chExt cx="912" cy="534"/>
          </a:xfrm>
        </p:grpSpPr>
        <p:pic>
          <p:nvPicPr>
            <p:cNvPr id="34821" name="Picture 5" descr="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0"/>
              <a:ext cx="91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2" name="Freeform 6"/>
            <p:cNvSpPr>
              <a:spLocks noEditPoints="1"/>
            </p:cNvSpPr>
            <p:nvPr/>
          </p:nvSpPr>
          <p:spPr bwMode="auto">
            <a:xfrm>
              <a:off x="4848" y="0"/>
              <a:ext cx="912" cy="534"/>
            </a:xfrm>
            <a:custGeom>
              <a:avLst/>
              <a:gdLst>
                <a:gd name="T0" fmla="*/ 607 w 912"/>
                <a:gd name="T1" fmla="*/ 218 h 534"/>
                <a:gd name="T2" fmla="*/ 748 w 912"/>
                <a:gd name="T3" fmla="*/ 242 h 534"/>
                <a:gd name="T4" fmla="*/ 827 w 912"/>
                <a:gd name="T5" fmla="*/ 268 h 534"/>
                <a:gd name="T6" fmla="*/ 848 w 912"/>
                <a:gd name="T7" fmla="*/ 283 h 534"/>
                <a:gd name="T8" fmla="*/ 851 w 912"/>
                <a:gd name="T9" fmla="*/ 304 h 534"/>
                <a:gd name="T10" fmla="*/ 826 w 912"/>
                <a:gd name="T11" fmla="*/ 326 h 534"/>
                <a:gd name="T12" fmla="*/ 771 w 912"/>
                <a:gd name="T13" fmla="*/ 345 h 534"/>
                <a:gd name="T14" fmla="*/ 583 w 912"/>
                <a:gd name="T15" fmla="*/ 372 h 534"/>
                <a:gd name="T16" fmla="*/ 654 w 912"/>
                <a:gd name="T17" fmla="*/ 388 h 534"/>
                <a:gd name="T18" fmla="*/ 784 w 912"/>
                <a:gd name="T19" fmla="*/ 364 h 534"/>
                <a:gd name="T20" fmla="*/ 868 w 912"/>
                <a:gd name="T21" fmla="*/ 338 h 534"/>
                <a:gd name="T22" fmla="*/ 908 w 912"/>
                <a:gd name="T23" fmla="*/ 309 h 534"/>
                <a:gd name="T24" fmla="*/ 912 w 912"/>
                <a:gd name="T25" fmla="*/ 291 h 534"/>
                <a:gd name="T26" fmla="*/ 891 w 912"/>
                <a:gd name="T27" fmla="*/ 266 h 534"/>
                <a:gd name="T28" fmla="*/ 829 w 912"/>
                <a:gd name="T29" fmla="*/ 238 h 534"/>
                <a:gd name="T30" fmla="*/ 732 w 912"/>
                <a:gd name="T31" fmla="*/ 215 h 534"/>
                <a:gd name="T32" fmla="*/ 662 w 912"/>
                <a:gd name="T33" fmla="*/ 0 h 534"/>
                <a:gd name="T34" fmla="*/ 558 w 912"/>
                <a:gd name="T35" fmla="*/ 194 h 534"/>
                <a:gd name="T36" fmla="*/ 352 w 912"/>
                <a:gd name="T37" fmla="*/ 216 h 534"/>
                <a:gd name="T38" fmla="*/ 248 w 912"/>
                <a:gd name="T39" fmla="*/ 534 h 534"/>
                <a:gd name="T40" fmla="*/ 490 w 912"/>
                <a:gd name="T41" fmla="*/ 400 h 534"/>
                <a:gd name="T42" fmla="*/ 528 w 912"/>
                <a:gd name="T43" fmla="*/ 194 h 534"/>
                <a:gd name="T44" fmla="*/ 435 w 912"/>
                <a:gd name="T45" fmla="*/ 191 h 534"/>
                <a:gd name="T46" fmla="*/ 403 w 912"/>
                <a:gd name="T47" fmla="*/ 193 h 534"/>
                <a:gd name="T48" fmla="*/ 287 w 912"/>
                <a:gd name="T49" fmla="*/ 194 h 534"/>
                <a:gd name="T50" fmla="*/ 154 w 912"/>
                <a:gd name="T51" fmla="*/ 209 h 534"/>
                <a:gd name="T52" fmla="*/ 55 w 912"/>
                <a:gd name="T53" fmla="*/ 237 h 534"/>
                <a:gd name="T54" fmla="*/ 7 w 912"/>
                <a:gd name="T55" fmla="*/ 269 h 534"/>
                <a:gd name="T56" fmla="*/ 0 w 912"/>
                <a:gd name="T57" fmla="*/ 295 h 534"/>
                <a:gd name="T58" fmla="*/ 8 w 912"/>
                <a:gd name="T59" fmla="*/ 310 h 534"/>
                <a:gd name="T60" fmla="*/ 47 w 912"/>
                <a:gd name="T61" fmla="*/ 333 h 534"/>
                <a:gd name="T62" fmla="*/ 176 w 912"/>
                <a:gd name="T63" fmla="*/ 367 h 534"/>
                <a:gd name="T64" fmla="*/ 183 w 912"/>
                <a:gd name="T65" fmla="*/ 382 h 534"/>
                <a:gd name="T66" fmla="*/ 202 w 912"/>
                <a:gd name="T67" fmla="*/ 393 h 534"/>
                <a:gd name="T68" fmla="*/ 215 w 912"/>
                <a:gd name="T69" fmla="*/ 393 h 534"/>
                <a:gd name="T70" fmla="*/ 234 w 912"/>
                <a:gd name="T71" fmla="*/ 376 h 534"/>
                <a:gd name="T72" fmla="*/ 237 w 912"/>
                <a:gd name="T73" fmla="*/ 353 h 534"/>
                <a:gd name="T74" fmla="*/ 230 w 912"/>
                <a:gd name="T75" fmla="*/ 337 h 534"/>
                <a:gd name="T76" fmla="*/ 212 w 912"/>
                <a:gd name="T77" fmla="*/ 325 h 534"/>
                <a:gd name="T78" fmla="*/ 198 w 912"/>
                <a:gd name="T79" fmla="*/ 326 h 534"/>
                <a:gd name="T80" fmla="*/ 183 w 912"/>
                <a:gd name="T81" fmla="*/ 337 h 534"/>
                <a:gd name="T82" fmla="*/ 138 w 912"/>
                <a:gd name="T83" fmla="*/ 338 h 534"/>
                <a:gd name="T84" fmla="*/ 83 w 912"/>
                <a:gd name="T85" fmla="*/ 320 h 534"/>
                <a:gd name="T86" fmla="*/ 56 w 912"/>
                <a:gd name="T87" fmla="*/ 301 h 534"/>
                <a:gd name="T88" fmla="*/ 57 w 912"/>
                <a:gd name="T89" fmla="*/ 281 h 534"/>
                <a:gd name="T90" fmla="*/ 83 w 912"/>
                <a:gd name="T91" fmla="*/ 261 h 534"/>
                <a:gd name="T92" fmla="*/ 168 w 912"/>
                <a:gd name="T93" fmla="*/ 236 h 534"/>
                <a:gd name="T94" fmla="*/ 352 w 912"/>
                <a:gd name="T95" fmla="*/ 216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2" h="534">
                  <a:moveTo>
                    <a:pt x="553" y="340"/>
                  </a:moveTo>
                  <a:lnTo>
                    <a:pt x="590" y="218"/>
                  </a:lnTo>
                  <a:lnTo>
                    <a:pt x="607" y="218"/>
                  </a:lnTo>
                  <a:lnTo>
                    <a:pt x="625" y="219"/>
                  </a:lnTo>
                  <a:lnTo>
                    <a:pt x="665" y="225"/>
                  </a:lnTo>
                  <a:lnTo>
                    <a:pt x="707" y="232"/>
                  </a:lnTo>
                  <a:lnTo>
                    <a:pt x="748" y="242"/>
                  </a:lnTo>
                  <a:lnTo>
                    <a:pt x="785" y="251"/>
                  </a:lnTo>
                  <a:lnTo>
                    <a:pt x="801" y="257"/>
                  </a:lnTo>
                  <a:lnTo>
                    <a:pt x="816" y="263"/>
                  </a:lnTo>
                  <a:lnTo>
                    <a:pt x="827" y="268"/>
                  </a:lnTo>
                  <a:lnTo>
                    <a:pt x="837" y="273"/>
                  </a:lnTo>
                  <a:lnTo>
                    <a:pt x="843" y="278"/>
                  </a:lnTo>
                  <a:lnTo>
                    <a:pt x="845" y="280"/>
                  </a:lnTo>
                  <a:lnTo>
                    <a:pt x="848" y="283"/>
                  </a:lnTo>
                  <a:lnTo>
                    <a:pt x="730" y="285"/>
                  </a:lnTo>
                  <a:lnTo>
                    <a:pt x="719" y="312"/>
                  </a:lnTo>
                  <a:lnTo>
                    <a:pt x="851" y="304"/>
                  </a:lnTo>
                  <a:lnTo>
                    <a:pt x="848" y="309"/>
                  </a:lnTo>
                  <a:lnTo>
                    <a:pt x="842" y="315"/>
                  </a:lnTo>
                  <a:lnTo>
                    <a:pt x="835" y="320"/>
                  </a:lnTo>
                  <a:lnTo>
                    <a:pt x="826" y="326"/>
                  </a:lnTo>
                  <a:lnTo>
                    <a:pt x="815" y="330"/>
                  </a:lnTo>
                  <a:lnTo>
                    <a:pt x="802" y="336"/>
                  </a:lnTo>
                  <a:lnTo>
                    <a:pt x="787" y="340"/>
                  </a:lnTo>
                  <a:lnTo>
                    <a:pt x="771" y="345"/>
                  </a:lnTo>
                  <a:lnTo>
                    <a:pt x="732" y="352"/>
                  </a:lnTo>
                  <a:lnTo>
                    <a:pt x="688" y="360"/>
                  </a:lnTo>
                  <a:lnTo>
                    <a:pt x="639" y="367"/>
                  </a:lnTo>
                  <a:lnTo>
                    <a:pt x="583" y="372"/>
                  </a:lnTo>
                  <a:lnTo>
                    <a:pt x="571" y="398"/>
                  </a:lnTo>
                  <a:lnTo>
                    <a:pt x="614" y="393"/>
                  </a:lnTo>
                  <a:lnTo>
                    <a:pt x="654" y="388"/>
                  </a:lnTo>
                  <a:lnTo>
                    <a:pt x="691" y="382"/>
                  </a:lnTo>
                  <a:lnTo>
                    <a:pt x="725" y="377"/>
                  </a:lnTo>
                  <a:lnTo>
                    <a:pt x="756" y="371"/>
                  </a:lnTo>
                  <a:lnTo>
                    <a:pt x="784" y="364"/>
                  </a:lnTo>
                  <a:lnTo>
                    <a:pt x="810" y="359"/>
                  </a:lnTo>
                  <a:lnTo>
                    <a:pt x="832" y="352"/>
                  </a:lnTo>
                  <a:lnTo>
                    <a:pt x="852" y="345"/>
                  </a:lnTo>
                  <a:lnTo>
                    <a:pt x="868" y="338"/>
                  </a:lnTo>
                  <a:lnTo>
                    <a:pt x="882" y="331"/>
                  </a:lnTo>
                  <a:lnTo>
                    <a:pt x="894" y="324"/>
                  </a:lnTo>
                  <a:lnTo>
                    <a:pt x="902" y="317"/>
                  </a:lnTo>
                  <a:lnTo>
                    <a:pt x="908" y="309"/>
                  </a:lnTo>
                  <a:lnTo>
                    <a:pt x="911" y="302"/>
                  </a:lnTo>
                  <a:lnTo>
                    <a:pt x="912" y="299"/>
                  </a:lnTo>
                  <a:lnTo>
                    <a:pt x="912" y="295"/>
                  </a:lnTo>
                  <a:lnTo>
                    <a:pt x="912" y="291"/>
                  </a:lnTo>
                  <a:lnTo>
                    <a:pt x="911" y="288"/>
                  </a:lnTo>
                  <a:lnTo>
                    <a:pt x="906" y="280"/>
                  </a:lnTo>
                  <a:lnTo>
                    <a:pt x="900" y="274"/>
                  </a:lnTo>
                  <a:lnTo>
                    <a:pt x="891" y="266"/>
                  </a:lnTo>
                  <a:lnTo>
                    <a:pt x="878" y="259"/>
                  </a:lnTo>
                  <a:lnTo>
                    <a:pt x="865" y="251"/>
                  </a:lnTo>
                  <a:lnTo>
                    <a:pt x="849" y="245"/>
                  </a:lnTo>
                  <a:lnTo>
                    <a:pt x="829" y="238"/>
                  </a:lnTo>
                  <a:lnTo>
                    <a:pt x="809" y="233"/>
                  </a:lnTo>
                  <a:lnTo>
                    <a:pt x="785" y="226"/>
                  </a:lnTo>
                  <a:lnTo>
                    <a:pt x="759" y="220"/>
                  </a:lnTo>
                  <a:lnTo>
                    <a:pt x="732" y="215"/>
                  </a:lnTo>
                  <a:lnTo>
                    <a:pt x="702" y="209"/>
                  </a:lnTo>
                  <a:lnTo>
                    <a:pt x="670" y="204"/>
                  </a:lnTo>
                  <a:lnTo>
                    <a:pt x="601" y="195"/>
                  </a:lnTo>
                  <a:lnTo>
                    <a:pt x="662" y="0"/>
                  </a:lnTo>
                  <a:lnTo>
                    <a:pt x="553" y="132"/>
                  </a:lnTo>
                  <a:lnTo>
                    <a:pt x="553" y="165"/>
                  </a:lnTo>
                  <a:lnTo>
                    <a:pt x="576" y="136"/>
                  </a:lnTo>
                  <a:lnTo>
                    <a:pt x="558" y="194"/>
                  </a:lnTo>
                  <a:lnTo>
                    <a:pt x="553" y="194"/>
                  </a:lnTo>
                  <a:lnTo>
                    <a:pt x="553" y="340"/>
                  </a:lnTo>
                  <a:close/>
                  <a:moveTo>
                    <a:pt x="352" y="216"/>
                  </a:moveTo>
                  <a:lnTo>
                    <a:pt x="352" y="216"/>
                  </a:lnTo>
                  <a:lnTo>
                    <a:pt x="327" y="296"/>
                  </a:lnTo>
                  <a:lnTo>
                    <a:pt x="300" y="374"/>
                  </a:lnTo>
                  <a:lnTo>
                    <a:pt x="273" y="453"/>
                  </a:lnTo>
                  <a:lnTo>
                    <a:pt x="248" y="534"/>
                  </a:lnTo>
                  <a:lnTo>
                    <a:pt x="511" y="216"/>
                  </a:lnTo>
                  <a:lnTo>
                    <a:pt x="550" y="218"/>
                  </a:lnTo>
                  <a:lnTo>
                    <a:pt x="534" y="265"/>
                  </a:lnTo>
                  <a:lnTo>
                    <a:pt x="490" y="400"/>
                  </a:lnTo>
                  <a:lnTo>
                    <a:pt x="534" y="400"/>
                  </a:lnTo>
                  <a:lnTo>
                    <a:pt x="553" y="340"/>
                  </a:lnTo>
                  <a:lnTo>
                    <a:pt x="553" y="194"/>
                  </a:lnTo>
                  <a:lnTo>
                    <a:pt x="528" y="194"/>
                  </a:lnTo>
                  <a:lnTo>
                    <a:pt x="553" y="165"/>
                  </a:lnTo>
                  <a:lnTo>
                    <a:pt x="553" y="132"/>
                  </a:lnTo>
                  <a:lnTo>
                    <a:pt x="502" y="193"/>
                  </a:lnTo>
                  <a:lnTo>
                    <a:pt x="435" y="191"/>
                  </a:lnTo>
                  <a:lnTo>
                    <a:pt x="426" y="215"/>
                  </a:lnTo>
                  <a:lnTo>
                    <a:pt x="483" y="214"/>
                  </a:lnTo>
                  <a:lnTo>
                    <a:pt x="342" y="383"/>
                  </a:lnTo>
                  <a:lnTo>
                    <a:pt x="403" y="193"/>
                  </a:lnTo>
                  <a:lnTo>
                    <a:pt x="363" y="192"/>
                  </a:lnTo>
                  <a:lnTo>
                    <a:pt x="324" y="192"/>
                  </a:lnTo>
                  <a:lnTo>
                    <a:pt x="287" y="194"/>
                  </a:lnTo>
                  <a:lnTo>
                    <a:pt x="251" y="196"/>
                  </a:lnTo>
                  <a:lnTo>
                    <a:pt x="216" y="199"/>
                  </a:lnTo>
                  <a:lnTo>
                    <a:pt x="184" y="204"/>
                  </a:lnTo>
                  <a:lnTo>
                    <a:pt x="154" y="209"/>
                  </a:lnTo>
                  <a:lnTo>
                    <a:pt x="125" y="216"/>
                  </a:lnTo>
                  <a:lnTo>
                    <a:pt x="99" y="223"/>
                  </a:lnTo>
                  <a:lnTo>
                    <a:pt x="76" y="229"/>
                  </a:lnTo>
                  <a:lnTo>
                    <a:pt x="55" y="237"/>
                  </a:lnTo>
                  <a:lnTo>
                    <a:pt x="38" y="246"/>
                  </a:lnTo>
                  <a:lnTo>
                    <a:pt x="24" y="255"/>
                  </a:lnTo>
                  <a:lnTo>
                    <a:pt x="12" y="264"/>
                  </a:lnTo>
                  <a:lnTo>
                    <a:pt x="7" y="269"/>
                  </a:lnTo>
                  <a:lnTo>
                    <a:pt x="4" y="274"/>
                  </a:lnTo>
                  <a:lnTo>
                    <a:pt x="2" y="278"/>
                  </a:lnTo>
                  <a:lnTo>
                    <a:pt x="0" y="283"/>
                  </a:lnTo>
                  <a:lnTo>
                    <a:pt x="0" y="295"/>
                  </a:lnTo>
                  <a:lnTo>
                    <a:pt x="2" y="300"/>
                  </a:lnTo>
                  <a:lnTo>
                    <a:pt x="4" y="305"/>
                  </a:lnTo>
                  <a:lnTo>
                    <a:pt x="8" y="310"/>
                  </a:lnTo>
                  <a:lnTo>
                    <a:pt x="13" y="315"/>
                  </a:lnTo>
                  <a:lnTo>
                    <a:pt x="20" y="320"/>
                  </a:lnTo>
                  <a:lnTo>
                    <a:pt x="28" y="325"/>
                  </a:lnTo>
                  <a:lnTo>
                    <a:pt x="47" y="333"/>
                  </a:lnTo>
                  <a:lnTo>
                    <a:pt x="71" y="343"/>
                  </a:lnTo>
                  <a:lnTo>
                    <a:pt x="100" y="351"/>
                  </a:lnTo>
                  <a:lnTo>
                    <a:pt x="135" y="360"/>
                  </a:lnTo>
                  <a:lnTo>
                    <a:pt x="176" y="367"/>
                  </a:lnTo>
                  <a:lnTo>
                    <a:pt x="178" y="373"/>
                  </a:lnTo>
                  <a:lnTo>
                    <a:pt x="180" y="378"/>
                  </a:lnTo>
                  <a:lnTo>
                    <a:pt x="183" y="382"/>
                  </a:lnTo>
                  <a:lnTo>
                    <a:pt x="187" y="387"/>
                  </a:lnTo>
                  <a:lnTo>
                    <a:pt x="191" y="390"/>
                  </a:lnTo>
                  <a:lnTo>
                    <a:pt x="197" y="392"/>
                  </a:lnTo>
                  <a:lnTo>
                    <a:pt x="202" y="393"/>
                  </a:lnTo>
                  <a:lnTo>
                    <a:pt x="207" y="394"/>
                  </a:lnTo>
                  <a:lnTo>
                    <a:pt x="211" y="394"/>
                  </a:lnTo>
                  <a:lnTo>
                    <a:pt x="215" y="393"/>
                  </a:lnTo>
                  <a:lnTo>
                    <a:pt x="223" y="389"/>
                  </a:lnTo>
                  <a:lnTo>
                    <a:pt x="229" y="383"/>
                  </a:lnTo>
                  <a:lnTo>
                    <a:pt x="234" y="376"/>
                  </a:lnTo>
                  <a:lnTo>
                    <a:pt x="261" y="379"/>
                  </a:lnTo>
                  <a:lnTo>
                    <a:pt x="266" y="356"/>
                  </a:lnTo>
                  <a:lnTo>
                    <a:pt x="237" y="353"/>
                  </a:lnTo>
                  <a:lnTo>
                    <a:pt x="236" y="347"/>
                  </a:lnTo>
                  <a:lnTo>
                    <a:pt x="233" y="341"/>
                  </a:lnTo>
                  <a:lnTo>
                    <a:pt x="230" y="337"/>
                  </a:lnTo>
                  <a:lnTo>
                    <a:pt x="227" y="332"/>
                  </a:lnTo>
                  <a:lnTo>
                    <a:pt x="222" y="329"/>
                  </a:lnTo>
                  <a:lnTo>
                    <a:pt x="218" y="327"/>
                  </a:lnTo>
                  <a:lnTo>
                    <a:pt x="212" y="325"/>
                  </a:lnTo>
                  <a:lnTo>
                    <a:pt x="207" y="325"/>
                  </a:lnTo>
                  <a:lnTo>
                    <a:pt x="202" y="325"/>
                  </a:lnTo>
                  <a:lnTo>
                    <a:pt x="198" y="326"/>
                  </a:lnTo>
                  <a:lnTo>
                    <a:pt x="193" y="328"/>
                  </a:lnTo>
                  <a:lnTo>
                    <a:pt x="189" y="330"/>
                  </a:lnTo>
                  <a:lnTo>
                    <a:pt x="186" y="333"/>
                  </a:lnTo>
                  <a:lnTo>
                    <a:pt x="183" y="337"/>
                  </a:lnTo>
                  <a:lnTo>
                    <a:pt x="180" y="341"/>
                  </a:lnTo>
                  <a:lnTo>
                    <a:pt x="178" y="346"/>
                  </a:lnTo>
                  <a:lnTo>
                    <a:pt x="138" y="338"/>
                  </a:lnTo>
                  <a:lnTo>
                    <a:pt x="122" y="333"/>
                  </a:lnTo>
                  <a:lnTo>
                    <a:pt x="106" y="329"/>
                  </a:lnTo>
                  <a:lnTo>
                    <a:pt x="94" y="325"/>
                  </a:lnTo>
                  <a:lnTo>
                    <a:pt x="83" y="320"/>
                  </a:lnTo>
                  <a:lnTo>
                    <a:pt x="74" y="316"/>
                  </a:lnTo>
                  <a:lnTo>
                    <a:pt x="66" y="311"/>
                  </a:lnTo>
                  <a:lnTo>
                    <a:pt x="60" y="306"/>
                  </a:lnTo>
                  <a:lnTo>
                    <a:pt x="56" y="301"/>
                  </a:lnTo>
                  <a:lnTo>
                    <a:pt x="53" y="296"/>
                  </a:lnTo>
                  <a:lnTo>
                    <a:pt x="53" y="291"/>
                  </a:lnTo>
                  <a:lnTo>
                    <a:pt x="54" y="286"/>
                  </a:lnTo>
                  <a:lnTo>
                    <a:pt x="57" y="281"/>
                  </a:lnTo>
                  <a:lnTo>
                    <a:pt x="61" y="276"/>
                  </a:lnTo>
                  <a:lnTo>
                    <a:pt x="67" y="271"/>
                  </a:lnTo>
                  <a:lnTo>
                    <a:pt x="75" y="267"/>
                  </a:lnTo>
                  <a:lnTo>
                    <a:pt x="83" y="261"/>
                  </a:lnTo>
                  <a:lnTo>
                    <a:pt x="94" y="257"/>
                  </a:lnTo>
                  <a:lnTo>
                    <a:pt x="105" y="253"/>
                  </a:lnTo>
                  <a:lnTo>
                    <a:pt x="134" y="244"/>
                  </a:lnTo>
                  <a:lnTo>
                    <a:pt x="168" y="236"/>
                  </a:lnTo>
                  <a:lnTo>
                    <a:pt x="207" y="229"/>
                  </a:lnTo>
                  <a:lnTo>
                    <a:pt x="250" y="224"/>
                  </a:lnTo>
                  <a:lnTo>
                    <a:pt x="299" y="219"/>
                  </a:lnTo>
                  <a:lnTo>
                    <a:pt x="352" y="216"/>
                  </a:lnTo>
                  <a:close/>
                </a:path>
              </a:pathLst>
            </a:custGeom>
            <a:solidFill>
              <a:srgbClr val="20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891882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7475"/>
            <a:ext cx="8207375" cy="86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en-US" sz="3600" b="1" smtClean="0">
                <a:solidFill>
                  <a:schemeClr val="bg1"/>
                </a:solidFill>
              </a:rPr>
              <a:t>III – DSS -Defs</a:t>
            </a:r>
            <a:r>
              <a:rPr lang="en-US" sz="2800" u="sng" smtClean="0">
                <a:solidFill>
                  <a:schemeClr val="bg1"/>
                </a:solidFill>
              </a:rPr>
              <a:t/>
            </a:r>
            <a:br>
              <a:rPr lang="en-US" sz="2800" u="sng" smtClean="0">
                <a:solidFill>
                  <a:schemeClr val="bg1"/>
                </a:solidFill>
              </a:rPr>
            </a:br>
            <a:r>
              <a:rPr lang="en-US" sz="4000" u="sng" smtClean="0">
                <a:solidFill>
                  <a:schemeClr val="bg1"/>
                </a:solidFill>
              </a:rPr>
              <a:t/>
            </a:r>
            <a:br>
              <a:rPr lang="en-US" sz="4000" u="sng" smtClean="0">
                <a:solidFill>
                  <a:schemeClr val="bg1"/>
                </a:solidFill>
              </a:rPr>
            </a:br>
            <a:endParaRPr lang="en-GB" sz="4000" smtClean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0638" y="692150"/>
            <a:ext cx="9026525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ru-RU" sz="2000" dirty="0">
                <a:solidFill>
                  <a:srgbClr val="FFFFFF"/>
                </a:solidFill>
              </a:rPr>
              <a:t>В качестве базовых выделяют следующие </a:t>
            </a:r>
            <a:r>
              <a:rPr lang="ru-RU" sz="3000" b="1" dirty="0">
                <a:solidFill>
                  <a:srgbClr val="FFFFFF"/>
                </a:solidFill>
              </a:rPr>
              <a:t>Характеристики СППР</a:t>
            </a:r>
            <a:r>
              <a:rPr lang="ru-RU" sz="2800" dirty="0">
                <a:solidFill>
                  <a:srgbClr val="FFFFFF"/>
                </a:solidFill>
              </a:rPr>
              <a:t>: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444500" algn="l"/>
              </a:tabLst>
              <a:defRPr/>
            </a:pPr>
            <a:r>
              <a:rPr lang="ru-RU" sz="3100" dirty="0">
                <a:solidFill>
                  <a:srgbClr val="FFFFFF"/>
                </a:solidFill>
              </a:rPr>
              <a:t>специализированная система для решения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ru-RU" sz="3100" dirty="0">
                <a:solidFill>
                  <a:srgbClr val="FFFFFF"/>
                </a:solidFill>
              </a:rPr>
              <a:t>	</a:t>
            </a:r>
            <a:r>
              <a:rPr lang="ru-RU" sz="3100" b="1" i="1" dirty="0">
                <a:solidFill>
                  <a:srgbClr val="FFFFFF"/>
                </a:solidFill>
              </a:rPr>
              <a:t>слабо-структурированных задач</a:t>
            </a:r>
            <a:r>
              <a:rPr lang="ru-RU" sz="3100" dirty="0">
                <a:solidFill>
                  <a:srgbClr val="FFFFFF"/>
                </a:solidFill>
              </a:rPr>
              <a:t>,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444500" algn="l"/>
              </a:tabLst>
              <a:defRPr/>
            </a:pPr>
            <a:r>
              <a:rPr lang="ru-RU" sz="3100" dirty="0">
                <a:solidFill>
                  <a:srgbClr val="FFFFFF"/>
                </a:solidFill>
              </a:rPr>
              <a:t>мощный и дружественный интерфейс,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444500" algn="l"/>
              </a:tabLst>
              <a:defRPr/>
            </a:pPr>
            <a:r>
              <a:rPr lang="ru-RU" sz="3100" dirty="0">
                <a:solidFill>
                  <a:srgbClr val="FFFFFF"/>
                </a:solidFill>
              </a:rPr>
              <a:t> возможность гибкого комбинирования аналитических моделей и данных,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444500" algn="l"/>
              </a:tabLst>
              <a:defRPr/>
            </a:pPr>
            <a:r>
              <a:rPr lang="ru-RU" sz="3100" dirty="0">
                <a:solidFill>
                  <a:srgbClr val="FFFFFF"/>
                </a:solidFill>
              </a:rPr>
              <a:t>удобный инструмент для анализа множества сценариев/альтернатив,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444500" algn="l"/>
              </a:tabLst>
              <a:defRPr/>
            </a:pPr>
            <a:r>
              <a:rPr lang="ru-RU" sz="3100" dirty="0">
                <a:solidFill>
                  <a:srgbClr val="FFFFFF"/>
                </a:solidFill>
              </a:rPr>
              <a:t> способность поддержки разнообразных методов принятия решений, 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444500" algn="l"/>
              </a:tabLst>
              <a:defRPr/>
            </a:pPr>
            <a:r>
              <a:rPr lang="ru-RU" sz="3100" dirty="0">
                <a:solidFill>
                  <a:srgbClr val="FFFFFF"/>
                </a:solidFill>
              </a:rPr>
              <a:t>возможность реализации интерактивного и рекурсивного подхода при решении задач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0" y="0"/>
            <a:ext cx="684213" cy="404813"/>
            <a:chOff x="4848" y="0"/>
            <a:chExt cx="912" cy="534"/>
          </a:xfrm>
        </p:grpSpPr>
        <p:pic>
          <p:nvPicPr>
            <p:cNvPr id="35845" name="Picture 5" descr="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0"/>
              <a:ext cx="91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6" name="Freeform 6"/>
            <p:cNvSpPr>
              <a:spLocks noEditPoints="1"/>
            </p:cNvSpPr>
            <p:nvPr/>
          </p:nvSpPr>
          <p:spPr bwMode="auto">
            <a:xfrm>
              <a:off x="4848" y="0"/>
              <a:ext cx="912" cy="534"/>
            </a:xfrm>
            <a:custGeom>
              <a:avLst/>
              <a:gdLst>
                <a:gd name="T0" fmla="*/ 607 w 912"/>
                <a:gd name="T1" fmla="*/ 218 h 534"/>
                <a:gd name="T2" fmla="*/ 748 w 912"/>
                <a:gd name="T3" fmla="*/ 242 h 534"/>
                <a:gd name="T4" fmla="*/ 827 w 912"/>
                <a:gd name="T5" fmla="*/ 268 h 534"/>
                <a:gd name="T6" fmla="*/ 848 w 912"/>
                <a:gd name="T7" fmla="*/ 283 h 534"/>
                <a:gd name="T8" fmla="*/ 851 w 912"/>
                <a:gd name="T9" fmla="*/ 304 h 534"/>
                <a:gd name="T10" fmla="*/ 826 w 912"/>
                <a:gd name="T11" fmla="*/ 326 h 534"/>
                <a:gd name="T12" fmla="*/ 771 w 912"/>
                <a:gd name="T13" fmla="*/ 345 h 534"/>
                <a:gd name="T14" fmla="*/ 583 w 912"/>
                <a:gd name="T15" fmla="*/ 372 h 534"/>
                <a:gd name="T16" fmla="*/ 654 w 912"/>
                <a:gd name="T17" fmla="*/ 388 h 534"/>
                <a:gd name="T18" fmla="*/ 784 w 912"/>
                <a:gd name="T19" fmla="*/ 364 h 534"/>
                <a:gd name="T20" fmla="*/ 868 w 912"/>
                <a:gd name="T21" fmla="*/ 338 h 534"/>
                <a:gd name="T22" fmla="*/ 908 w 912"/>
                <a:gd name="T23" fmla="*/ 309 h 534"/>
                <a:gd name="T24" fmla="*/ 912 w 912"/>
                <a:gd name="T25" fmla="*/ 291 h 534"/>
                <a:gd name="T26" fmla="*/ 891 w 912"/>
                <a:gd name="T27" fmla="*/ 266 h 534"/>
                <a:gd name="T28" fmla="*/ 829 w 912"/>
                <a:gd name="T29" fmla="*/ 238 h 534"/>
                <a:gd name="T30" fmla="*/ 732 w 912"/>
                <a:gd name="T31" fmla="*/ 215 h 534"/>
                <a:gd name="T32" fmla="*/ 662 w 912"/>
                <a:gd name="T33" fmla="*/ 0 h 534"/>
                <a:gd name="T34" fmla="*/ 558 w 912"/>
                <a:gd name="T35" fmla="*/ 194 h 534"/>
                <a:gd name="T36" fmla="*/ 352 w 912"/>
                <a:gd name="T37" fmla="*/ 216 h 534"/>
                <a:gd name="T38" fmla="*/ 248 w 912"/>
                <a:gd name="T39" fmla="*/ 534 h 534"/>
                <a:gd name="T40" fmla="*/ 490 w 912"/>
                <a:gd name="T41" fmla="*/ 400 h 534"/>
                <a:gd name="T42" fmla="*/ 528 w 912"/>
                <a:gd name="T43" fmla="*/ 194 h 534"/>
                <a:gd name="T44" fmla="*/ 435 w 912"/>
                <a:gd name="T45" fmla="*/ 191 h 534"/>
                <a:gd name="T46" fmla="*/ 403 w 912"/>
                <a:gd name="T47" fmla="*/ 193 h 534"/>
                <a:gd name="T48" fmla="*/ 287 w 912"/>
                <a:gd name="T49" fmla="*/ 194 h 534"/>
                <a:gd name="T50" fmla="*/ 154 w 912"/>
                <a:gd name="T51" fmla="*/ 209 h 534"/>
                <a:gd name="T52" fmla="*/ 55 w 912"/>
                <a:gd name="T53" fmla="*/ 237 h 534"/>
                <a:gd name="T54" fmla="*/ 7 w 912"/>
                <a:gd name="T55" fmla="*/ 269 h 534"/>
                <a:gd name="T56" fmla="*/ 0 w 912"/>
                <a:gd name="T57" fmla="*/ 295 h 534"/>
                <a:gd name="T58" fmla="*/ 8 w 912"/>
                <a:gd name="T59" fmla="*/ 310 h 534"/>
                <a:gd name="T60" fmla="*/ 47 w 912"/>
                <a:gd name="T61" fmla="*/ 333 h 534"/>
                <a:gd name="T62" fmla="*/ 176 w 912"/>
                <a:gd name="T63" fmla="*/ 367 h 534"/>
                <a:gd name="T64" fmla="*/ 183 w 912"/>
                <a:gd name="T65" fmla="*/ 382 h 534"/>
                <a:gd name="T66" fmla="*/ 202 w 912"/>
                <a:gd name="T67" fmla="*/ 393 h 534"/>
                <a:gd name="T68" fmla="*/ 215 w 912"/>
                <a:gd name="T69" fmla="*/ 393 h 534"/>
                <a:gd name="T70" fmla="*/ 234 w 912"/>
                <a:gd name="T71" fmla="*/ 376 h 534"/>
                <a:gd name="T72" fmla="*/ 237 w 912"/>
                <a:gd name="T73" fmla="*/ 353 h 534"/>
                <a:gd name="T74" fmla="*/ 230 w 912"/>
                <a:gd name="T75" fmla="*/ 337 h 534"/>
                <a:gd name="T76" fmla="*/ 212 w 912"/>
                <a:gd name="T77" fmla="*/ 325 h 534"/>
                <a:gd name="T78" fmla="*/ 198 w 912"/>
                <a:gd name="T79" fmla="*/ 326 h 534"/>
                <a:gd name="T80" fmla="*/ 183 w 912"/>
                <a:gd name="T81" fmla="*/ 337 h 534"/>
                <a:gd name="T82" fmla="*/ 138 w 912"/>
                <a:gd name="T83" fmla="*/ 338 h 534"/>
                <a:gd name="T84" fmla="*/ 83 w 912"/>
                <a:gd name="T85" fmla="*/ 320 h 534"/>
                <a:gd name="T86" fmla="*/ 56 w 912"/>
                <a:gd name="T87" fmla="*/ 301 h 534"/>
                <a:gd name="T88" fmla="*/ 57 w 912"/>
                <a:gd name="T89" fmla="*/ 281 h 534"/>
                <a:gd name="T90" fmla="*/ 83 w 912"/>
                <a:gd name="T91" fmla="*/ 261 h 534"/>
                <a:gd name="T92" fmla="*/ 168 w 912"/>
                <a:gd name="T93" fmla="*/ 236 h 534"/>
                <a:gd name="T94" fmla="*/ 352 w 912"/>
                <a:gd name="T95" fmla="*/ 216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2" h="534">
                  <a:moveTo>
                    <a:pt x="553" y="340"/>
                  </a:moveTo>
                  <a:lnTo>
                    <a:pt x="590" y="218"/>
                  </a:lnTo>
                  <a:lnTo>
                    <a:pt x="607" y="218"/>
                  </a:lnTo>
                  <a:lnTo>
                    <a:pt x="625" y="219"/>
                  </a:lnTo>
                  <a:lnTo>
                    <a:pt x="665" y="225"/>
                  </a:lnTo>
                  <a:lnTo>
                    <a:pt x="707" y="232"/>
                  </a:lnTo>
                  <a:lnTo>
                    <a:pt x="748" y="242"/>
                  </a:lnTo>
                  <a:lnTo>
                    <a:pt x="785" y="251"/>
                  </a:lnTo>
                  <a:lnTo>
                    <a:pt x="801" y="257"/>
                  </a:lnTo>
                  <a:lnTo>
                    <a:pt x="816" y="263"/>
                  </a:lnTo>
                  <a:lnTo>
                    <a:pt x="827" y="268"/>
                  </a:lnTo>
                  <a:lnTo>
                    <a:pt x="837" y="273"/>
                  </a:lnTo>
                  <a:lnTo>
                    <a:pt x="843" y="278"/>
                  </a:lnTo>
                  <a:lnTo>
                    <a:pt x="845" y="280"/>
                  </a:lnTo>
                  <a:lnTo>
                    <a:pt x="848" y="283"/>
                  </a:lnTo>
                  <a:lnTo>
                    <a:pt x="730" y="285"/>
                  </a:lnTo>
                  <a:lnTo>
                    <a:pt x="719" y="312"/>
                  </a:lnTo>
                  <a:lnTo>
                    <a:pt x="851" y="304"/>
                  </a:lnTo>
                  <a:lnTo>
                    <a:pt x="848" y="309"/>
                  </a:lnTo>
                  <a:lnTo>
                    <a:pt x="842" y="315"/>
                  </a:lnTo>
                  <a:lnTo>
                    <a:pt x="835" y="320"/>
                  </a:lnTo>
                  <a:lnTo>
                    <a:pt x="826" y="326"/>
                  </a:lnTo>
                  <a:lnTo>
                    <a:pt x="815" y="330"/>
                  </a:lnTo>
                  <a:lnTo>
                    <a:pt x="802" y="336"/>
                  </a:lnTo>
                  <a:lnTo>
                    <a:pt x="787" y="340"/>
                  </a:lnTo>
                  <a:lnTo>
                    <a:pt x="771" y="345"/>
                  </a:lnTo>
                  <a:lnTo>
                    <a:pt x="732" y="352"/>
                  </a:lnTo>
                  <a:lnTo>
                    <a:pt x="688" y="360"/>
                  </a:lnTo>
                  <a:lnTo>
                    <a:pt x="639" y="367"/>
                  </a:lnTo>
                  <a:lnTo>
                    <a:pt x="583" y="372"/>
                  </a:lnTo>
                  <a:lnTo>
                    <a:pt x="571" y="398"/>
                  </a:lnTo>
                  <a:lnTo>
                    <a:pt x="614" y="393"/>
                  </a:lnTo>
                  <a:lnTo>
                    <a:pt x="654" y="388"/>
                  </a:lnTo>
                  <a:lnTo>
                    <a:pt x="691" y="382"/>
                  </a:lnTo>
                  <a:lnTo>
                    <a:pt x="725" y="377"/>
                  </a:lnTo>
                  <a:lnTo>
                    <a:pt x="756" y="371"/>
                  </a:lnTo>
                  <a:lnTo>
                    <a:pt x="784" y="364"/>
                  </a:lnTo>
                  <a:lnTo>
                    <a:pt x="810" y="359"/>
                  </a:lnTo>
                  <a:lnTo>
                    <a:pt x="832" y="352"/>
                  </a:lnTo>
                  <a:lnTo>
                    <a:pt x="852" y="345"/>
                  </a:lnTo>
                  <a:lnTo>
                    <a:pt x="868" y="338"/>
                  </a:lnTo>
                  <a:lnTo>
                    <a:pt x="882" y="331"/>
                  </a:lnTo>
                  <a:lnTo>
                    <a:pt x="894" y="324"/>
                  </a:lnTo>
                  <a:lnTo>
                    <a:pt x="902" y="317"/>
                  </a:lnTo>
                  <a:lnTo>
                    <a:pt x="908" y="309"/>
                  </a:lnTo>
                  <a:lnTo>
                    <a:pt x="911" y="302"/>
                  </a:lnTo>
                  <a:lnTo>
                    <a:pt x="912" y="299"/>
                  </a:lnTo>
                  <a:lnTo>
                    <a:pt x="912" y="295"/>
                  </a:lnTo>
                  <a:lnTo>
                    <a:pt x="912" y="291"/>
                  </a:lnTo>
                  <a:lnTo>
                    <a:pt x="911" y="288"/>
                  </a:lnTo>
                  <a:lnTo>
                    <a:pt x="906" y="280"/>
                  </a:lnTo>
                  <a:lnTo>
                    <a:pt x="900" y="274"/>
                  </a:lnTo>
                  <a:lnTo>
                    <a:pt x="891" y="266"/>
                  </a:lnTo>
                  <a:lnTo>
                    <a:pt x="878" y="259"/>
                  </a:lnTo>
                  <a:lnTo>
                    <a:pt x="865" y="251"/>
                  </a:lnTo>
                  <a:lnTo>
                    <a:pt x="849" y="245"/>
                  </a:lnTo>
                  <a:lnTo>
                    <a:pt x="829" y="238"/>
                  </a:lnTo>
                  <a:lnTo>
                    <a:pt x="809" y="233"/>
                  </a:lnTo>
                  <a:lnTo>
                    <a:pt x="785" y="226"/>
                  </a:lnTo>
                  <a:lnTo>
                    <a:pt x="759" y="220"/>
                  </a:lnTo>
                  <a:lnTo>
                    <a:pt x="732" y="215"/>
                  </a:lnTo>
                  <a:lnTo>
                    <a:pt x="702" y="209"/>
                  </a:lnTo>
                  <a:lnTo>
                    <a:pt x="670" y="204"/>
                  </a:lnTo>
                  <a:lnTo>
                    <a:pt x="601" y="195"/>
                  </a:lnTo>
                  <a:lnTo>
                    <a:pt x="662" y="0"/>
                  </a:lnTo>
                  <a:lnTo>
                    <a:pt x="553" y="132"/>
                  </a:lnTo>
                  <a:lnTo>
                    <a:pt x="553" y="165"/>
                  </a:lnTo>
                  <a:lnTo>
                    <a:pt x="576" y="136"/>
                  </a:lnTo>
                  <a:lnTo>
                    <a:pt x="558" y="194"/>
                  </a:lnTo>
                  <a:lnTo>
                    <a:pt x="553" y="194"/>
                  </a:lnTo>
                  <a:lnTo>
                    <a:pt x="553" y="340"/>
                  </a:lnTo>
                  <a:close/>
                  <a:moveTo>
                    <a:pt x="352" y="216"/>
                  </a:moveTo>
                  <a:lnTo>
                    <a:pt x="352" y="216"/>
                  </a:lnTo>
                  <a:lnTo>
                    <a:pt x="327" y="296"/>
                  </a:lnTo>
                  <a:lnTo>
                    <a:pt x="300" y="374"/>
                  </a:lnTo>
                  <a:lnTo>
                    <a:pt x="273" y="453"/>
                  </a:lnTo>
                  <a:lnTo>
                    <a:pt x="248" y="534"/>
                  </a:lnTo>
                  <a:lnTo>
                    <a:pt x="511" y="216"/>
                  </a:lnTo>
                  <a:lnTo>
                    <a:pt x="550" y="218"/>
                  </a:lnTo>
                  <a:lnTo>
                    <a:pt x="534" y="265"/>
                  </a:lnTo>
                  <a:lnTo>
                    <a:pt x="490" y="400"/>
                  </a:lnTo>
                  <a:lnTo>
                    <a:pt x="534" y="400"/>
                  </a:lnTo>
                  <a:lnTo>
                    <a:pt x="553" y="340"/>
                  </a:lnTo>
                  <a:lnTo>
                    <a:pt x="553" y="194"/>
                  </a:lnTo>
                  <a:lnTo>
                    <a:pt x="528" y="194"/>
                  </a:lnTo>
                  <a:lnTo>
                    <a:pt x="553" y="165"/>
                  </a:lnTo>
                  <a:lnTo>
                    <a:pt x="553" y="132"/>
                  </a:lnTo>
                  <a:lnTo>
                    <a:pt x="502" y="193"/>
                  </a:lnTo>
                  <a:lnTo>
                    <a:pt x="435" y="191"/>
                  </a:lnTo>
                  <a:lnTo>
                    <a:pt x="426" y="215"/>
                  </a:lnTo>
                  <a:lnTo>
                    <a:pt x="483" y="214"/>
                  </a:lnTo>
                  <a:lnTo>
                    <a:pt x="342" y="383"/>
                  </a:lnTo>
                  <a:lnTo>
                    <a:pt x="403" y="193"/>
                  </a:lnTo>
                  <a:lnTo>
                    <a:pt x="363" y="192"/>
                  </a:lnTo>
                  <a:lnTo>
                    <a:pt x="324" y="192"/>
                  </a:lnTo>
                  <a:lnTo>
                    <a:pt x="287" y="194"/>
                  </a:lnTo>
                  <a:lnTo>
                    <a:pt x="251" y="196"/>
                  </a:lnTo>
                  <a:lnTo>
                    <a:pt x="216" y="199"/>
                  </a:lnTo>
                  <a:lnTo>
                    <a:pt x="184" y="204"/>
                  </a:lnTo>
                  <a:lnTo>
                    <a:pt x="154" y="209"/>
                  </a:lnTo>
                  <a:lnTo>
                    <a:pt x="125" y="216"/>
                  </a:lnTo>
                  <a:lnTo>
                    <a:pt x="99" y="223"/>
                  </a:lnTo>
                  <a:lnTo>
                    <a:pt x="76" y="229"/>
                  </a:lnTo>
                  <a:lnTo>
                    <a:pt x="55" y="237"/>
                  </a:lnTo>
                  <a:lnTo>
                    <a:pt x="38" y="246"/>
                  </a:lnTo>
                  <a:lnTo>
                    <a:pt x="24" y="255"/>
                  </a:lnTo>
                  <a:lnTo>
                    <a:pt x="12" y="264"/>
                  </a:lnTo>
                  <a:lnTo>
                    <a:pt x="7" y="269"/>
                  </a:lnTo>
                  <a:lnTo>
                    <a:pt x="4" y="274"/>
                  </a:lnTo>
                  <a:lnTo>
                    <a:pt x="2" y="278"/>
                  </a:lnTo>
                  <a:lnTo>
                    <a:pt x="0" y="283"/>
                  </a:lnTo>
                  <a:lnTo>
                    <a:pt x="0" y="295"/>
                  </a:lnTo>
                  <a:lnTo>
                    <a:pt x="2" y="300"/>
                  </a:lnTo>
                  <a:lnTo>
                    <a:pt x="4" y="305"/>
                  </a:lnTo>
                  <a:lnTo>
                    <a:pt x="8" y="310"/>
                  </a:lnTo>
                  <a:lnTo>
                    <a:pt x="13" y="315"/>
                  </a:lnTo>
                  <a:lnTo>
                    <a:pt x="20" y="320"/>
                  </a:lnTo>
                  <a:lnTo>
                    <a:pt x="28" y="325"/>
                  </a:lnTo>
                  <a:lnTo>
                    <a:pt x="47" y="333"/>
                  </a:lnTo>
                  <a:lnTo>
                    <a:pt x="71" y="343"/>
                  </a:lnTo>
                  <a:lnTo>
                    <a:pt x="100" y="351"/>
                  </a:lnTo>
                  <a:lnTo>
                    <a:pt x="135" y="360"/>
                  </a:lnTo>
                  <a:lnTo>
                    <a:pt x="176" y="367"/>
                  </a:lnTo>
                  <a:lnTo>
                    <a:pt x="178" y="373"/>
                  </a:lnTo>
                  <a:lnTo>
                    <a:pt x="180" y="378"/>
                  </a:lnTo>
                  <a:lnTo>
                    <a:pt x="183" y="382"/>
                  </a:lnTo>
                  <a:lnTo>
                    <a:pt x="187" y="387"/>
                  </a:lnTo>
                  <a:lnTo>
                    <a:pt x="191" y="390"/>
                  </a:lnTo>
                  <a:lnTo>
                    <a:pt x="197" y="392"/>
                  </a:lnTo>
                  <a:lnTo>
                    <a:pt x="202" y="393"/>
                  </a:lnTo>
                  <a:lnTo>
                    <a:pt x="207" y="394"/>
                  </a:lnTo>
                  <a:lnTo>
                    <a:pt x="211" y="394"/>
                  </a:lnTo>
                  <a:lnTo>
                    <a:pt x="215" y="393"/>
                  </a:lnTo>
                  <a:lnTo>
                    <a:pt x="223" y="389"/>
                  </a:lnTo>
                  <a:lnTo>
                    <a:pt x="229" y="383"/>
                  </a:lnTo>
                  <a:lnTo>
                    <a:pt x="234" y="376"/>
                  </a:lnTo>
                  <a:lnTo>
                    <a:pt x="261" y="379"/>
                  </a:lnTo>
                  <a:lnTo>
                    <a:pt x="266" y="356"/>
                  </a:lnTo>
                  <a:lnTo>
                    <a:pt x="237" y="353"/>
                  </a:lnTo>
                  <a:lnTo>
                    <a:pt x="236" y="347"/>
                  </a:lnTo>
                  <a:lnTo>
                    <a:pt x="233" y="341"/>
                  </a:lnTo>
                  <a:lnTo>
                    <a:pt x="230" y="337"/>
                  </a:lnTo>
                  <a:lnTo>
                    <a:pt x="227" y="332"/>
                  </a:lnTo>
                  <a:lnTo>
                    <a:pt x="222" y="329"/>
                  </a:lnTo>
                  <a:lnTo>
                    <a:pt x="218" y="327"/>
                  </a:lnTo>
                  <a:lnTo>
                    <a:pt x="212" y="325"/>
                  </a:lnTo>
                  <a:lnTo>
                    <a:pt x="207" y="325"/>
                  </a:lnTo>
                  <a:lnTo>
                    <a:pt x="202" y="325"/>
                  </a:lnTo>
                  <a:lnTo>
                    <a:pt x="198" y="326"/>
                  </a:lnTo>
                  <a:lnTo>
                    <a:pt x="193" y="328"/>
                  </a:lnTo>
                  <a:lnTo>
                    <a:pt x="189" y="330"/>
                  </a:lnTo>
                  <a:lnTo>
                    <a:pt x="186" y="333"/>
                  </a:lnTo>
                  <a:lnTo>
                    <a:pt x="183" y="337"/>
                  </a:lnTo>
                  <a:lnTo>
                    <a:pt x="180" y="341"/>
                  </a:lnTo>
                  <a:lnTo>
                    <a:pt x="178" y="346"/>
                  </a:lnTo>
                  <a:lnTo>
                    <a:pt x="138" y="338"/>
                  </a:lnTo>
                  <a:lnTo>
                    <a:pt x="122" y="333"/>
                  </a:lnTo>
                  <a:lnTo>
                    <a:pt x="106" y="329"/>
                  </a:lnTo>
                  <a:lnTo>
                    <a:pt x="94" y="325"/>
                  </a:lnTo>
                  <a:lnTo>
                    <a:pt x="83" y="320"/>
                  </a:lnTo>
                  <a:lnTo>
                    <a:pt x="74" y="316"/>
                  </a:lnTo>
                  <a:lnTo>
                    <a:pt x="66" y="311"/>
                  </a:lnTo>
                  <a:lnTo>
                    <a:pt x="60" y="306"/>
                  </a:lnTo>
                  <a:lnTo>
                    <a:pt x="56" y="301"/>
                  </a:lnTo>
                  <a:lnTo>
                    <a:pt x="53" y="296"/>
                  </a:lnTo>
                  <a:lnTo>
                    <a:pt x="53" y="291"/>
                  </a:lnTo>
                  <a:lnTo>
                    <a:pt x="54" y="286"/>
                  </a:lnTo>
                  <a:lnTo>
                    <a:pt x="57" y="281"/>
                  </a:lnTo>
                  <a:lnTo>
                    <a:pt x="61" y="276"/>
                  </a:lnTo>
                  <a:lnTo>
                    <a:pt x="67" y="271"/>
                  </a:lnTo>
                  <a:lnTo>
                    <a:pt x="75" y="267"/>
                  </a:lnTo>
                  <a:lnTo>
                    <a:pt x="83" y="261"/>
                  </a:lnTo>
                  <a:lnTo>
                    <a:pt x="94" y="257"/>
                  </a:lnTo>
                  <a:lnTo>
                    <a:pt x="105" y="253"/>
                  </a:lnTo>
                  <a:lnTo>
                    <a:pt x="134" y="244"/>
                  </a:lnTo>
                  <a:lnTo>
                    <a:pt x="168" y="236"/>
                  </a:lnTo>
                  <a:lnTo>
                    <a:pt x="207" y="229"/>
                  </a:lnTo>
                  <a:lnTo>
                    <a:pt x="250" y="224"/>
                  </a:lnTo>
                  <a:lnTo>
                    <a:pt x="299" y="219"/>
                  </a:lnTo>
                  <a:lnTo>
                    <a:pt x="352" y="216"/>
                  </a:lnTo>
                  <a:close/>
                </a:path>
              </a:pathLst>
            </a:custGeom>
            <a:solidFill>
              <a:srgbClr val="20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794020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7918450" cy="8207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en-US" sz="3200" b="1" smtClean="0">
                <a:solidFill>
                  <a:schemeClr val="bg1"/>
                </a:solidFill>
              </a:rPr>
              <a:t>Decision Support System (DSS)</a:t>
            </a:r>
            <a:br>
              <a:rPr lang="en-US" sz="3200" b="1" smtClean="0">
                <a:solidFill>
                  <a:schemeClr val="bg1"/>
                </a:solidFill>
              </a:rPr>
            </a:br>
            <a:endParaRPr lang="en-GB" sz="3200" b="1" smtClean="0">
              <a:solidFill>
                <a:schemeClr val="tx1"/>
              </a:solidFill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95288" y="5300663"/>
            <a:ext cx="8316912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defTabSz="9525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FFFFFF"/>
                </a:solidFill>
              </a:rPr>
              <a:t>intelligence</a:t>
            </a:r>
            <a:r>
              <a:rPr lang="en-US" b="1">
                <a:solidFill>
                  <a:srgbClr val="FFFFFF"/>
                </a:solidFill>
              </a:rPr>
              <a:t>: </a:t>
            </a:r>
            <a:br>
              <a:rPr lang="en-US" b="1">
                <a:solidFill>
                  <a:srgbClr val="FFFFFF"/>
                </a:solidFill>
              </a:rPr>
            </a:br>
            <a:r>
              <a:rPr lang="en-US" b="1" i="1">
                <a:solidFill>
                  <a:srgbClr val="FFFFFF"/>
                </a:solidFill>
              </a:rPr>
              <a:t>design</a:t>
            </a:r>
            <a:r>
              <a:rPr lang="en-US" b="1">
                <a:solidFill>
                  <a:srgbClr val="FFFFFF"/>
                </a:solidFill>
              </a:rPr>
              <a:t>: </a:t>
            </a:r>
            <a:br>
              <a:rPr lang="en-US" b="1">
                <a:solidFill>
                  <a:srgbClr val="FFFFFF"/>
                </a:solidFill>
              </a:rPr>
            </a:br>
            <a:r>
              <a:rPr lang="en-US" b="1" i="1" u="sng">
                <a:solidFill>
                  <a:srgbClr val="FFFFFF"/>
                </a:solidFill>
              </a:rPr>
              <a:t>choice</a:t>
            </a:r>
            <a:r>
              <a:rPr lang="en-US" b="1">
                <a:solidFill>
                  <a:srgbClr val="FFFFFF"/>
                </a:solidFill>
              </a:rPr>
              <a:t>:</a:t>
            </a:r>
            <a:endParaRPr lang="en-GB" b="1">
              <a:solidFill>
                <a:srgbClr val="FFFFFF"/>
              </a:solidFill>
            </a:endParaRP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0" y="0"/>
            <a:ext cx="684213" cy="404813"/>
            <a:chOff x="4848" y="0"/>
            <a:chExt cx="912" cy="534"/>
          </a:xfrm>
        </p:grpSpPr>
        <p:pic>
          <p:nvPicPr>
            <p:cNvPr id="36878" name="Picture 5" descr="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0"/>
              <a:ext cx="91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9" name="Freeform 6"/>
            <p:cNvSpPr>
              <a:spLocks noEditPoints="1"/>
            </p:cNvSpPr>
            <p:nvPr/>
          </p:nvSpPr>
          <p:spPr bwMode="auto">
            <a:xfrm>
              <a:off x="4848" y="0"/>
              <a:ext cx="912" cy="534"/>
            </a:xfrm>
            <a:custGeom>
              <a:avLst/>
              <a:gdLst>
                <a:gd name="T0" fmla="*/ 607 w 912"/>
                <a:gd name="T1" fmla="*/ 218 h 534"/>
                <a:gd name="T2" fmla="*/ 748 w 912"/>
                <a:gd name="T3" fmla="*/ 242 h 534"/>
                <a:gd name="T4" fmla="*/ 827 w 912"/>
                <a:gd name="T5" fmla="*/ 268 h 534"/>
                <a:gd name="T6" fmla="*/ 848 w 912"/>
                <a:gd name="T7" fmla="*/ 283 h 534"/>
                <a:gd name="T8" fmla="*/ 851 w 912"/>
                <a:gd name="T9" fmla="*/ 304 h 534"/>
                <a:gd name="T10" fmla="*/ 826 w 912"/>
                <a:gd name="T11" fmla="*/ 326 h 534"/>
                <a:gd name="T12" fmla="*/ 771 w 912"/>
                <a:gd name="T13" fmla="*/ 345 h 534"/>
                <a:gd name="T14" fmla="*/ 583 w 912"/>
                <a:gd name="T15" fmla="*/ 372 h 534"/>
                <a:gd name="T16" fmla="*/ 654 w 912"/>
                <a:gd name="T17" fmla="*/ 388 h 534"/>
                <a:gd name="T18" fmla="*/ 784 w 912"/>
                <a:gd name="T19" fmla="*/ 364 h 534"/>
                <a:gd name="T20" fmla="*/ 868 w 912"/>
                <a:gd name="T21" fmla="*/ 338 h 534"/>
                <a:gd name="T22" fmla="*/ 908 w 912"/>
                <a:gd name="T23" fmla="*/ 309 h 534"/>
                <a:gd name="T24" fmla="*/ 912 w 912"/>
                <a:gd name="T25" fmla="*/ 291 h 534"/>
                <a:gd name="T26" fmla="*/ 891 w 912"/>
                <a:gd name="T27" fmla="*/ 266 h 534"/>
                <a:gd name="T28" fmla="*/ 829 w 912"/>
                <a:gd name="T29" fmla="*/ 238 h 534"/>
                <a:gd name="T30" fmla="*/ 732 w 912"/>
                <a:gd name="T31" fmla="*/ 215 h 534"/>
                <a:gd name="T32" fmla="*/ 662 w 912"/>
                <a:gd name="T33" fmla="*/ 0 h 534"/>
                <a:gd name="T34" fmla="*/ 558 w 912"/>
                <a:gd name="T35" fmla="*/ 194 h 534"/>
                <a:gd name="T36" fmla="*/ 352 w 912"/>
                <a:gd name="T37" fmla="*/ 216 h 534"/>
                <a:gd name="T38" fmla="*/ 248 w 912"/>
                <a:gd name="T39" fmla="*/ 534 h 534"/>
                <a:gd name="T40" fmla="*/ 490 w 912"/>
                <a:gd name="T41" fmla="*/ 400 h 534"/>
                <a:gd name="T42" fmla="*/ 528 w 912"/>
                <a:gd name="T43" fmla="*/ 194 h 534"/>
                <a:gd name="T44" fmla="*/ 435 w 912"/>
                <a:gd name="T45" fmla="*/ 191 h 534"/>
                <a:gd name="T46" fmla="*/ 403 w 912"/>
                <a:gd name="T47" fmla="*/ 193 h 534"/>
                <a:gd name="T48" fmla="*/ 287 w 912"/>
                <a:gd name="T49" fmla="*/ 194 h 534"/>
                <a:gd name="T50" fmla="*/ 154 w 912"/>
                <a:gd name="T51" fmla="*/ 209 h 534"/>
                <a:gd name="T52" fmla="*/ 55 w 912"/>
                <a:gd name="T53" fmla="*/ 237 h 534"/>
                <a:gd name="T54" fmla="*/ 7 w 912"/>
                <a:gd name="T55" fmla="*/ 269 h 534"/>
                <a:gd name="T56" fmla="*/ 0 w 912"/>
                <a:gd name="T57" fmla="*/ 295 h 534"/>
                <a:gd name="T58" fmla="*/ 8 w 912"/>
                <a:gd name="T59" fmla="*/ 310 h 534"/>
                <a:gd name="T60" fmla="*/ 47 w 912"/>
                <a:gd name="T61" fmla="*/ 333 h 534"/>
                <a:gd name="T62" fmla="*/ 176 w 912"/>
                <a:gd name="T63" fmla="*/ 367 h 534"/>
                <a:gd name="T64" fmla="*/ 183 w 912"/>
                <a:gd name="T65" fmla="*/ 382 h 534"/>
                <a:gd name="T66" fmla="*/ 202 w 912"/>
                <a:gd name="T67" fmla="*/ 393 h 534"/>
                <a:gd name="T68" fmla="*/ 215 w 912"/>
                <a:gd name="T69" fmla="*/ 393 h 534"/>
                <a:gd name="T70" fmla="*/ 234 w 912"/>
                <a:gd name="T71" fmla="*/ 376 h 534"/>
                <a:gd name="T72" fmla="*/ 237 w 912"/>
                <a:gd name="T73" fmla="*/ 353 h 534"/>
                <a:gd name="T74" fmla="*/ 230 w 912"/>
                <a:gd name="T75" fmla="*/ 337 h 534"/>
                <a:gd name="T76" fmla="*/ 212 w 912"/>
                <a:gd name="T77" fmla="*/ 325 h 534"/>
                <a:gd name="T78" fmla="*/ 198 w 912"/>
                <a:gd name="T79" fmla="*/ 326 h 534"/>
                <a:gd name="T80" fmla="*/ 183 w 912"/>
                <a:gd name="T81" fmla="*/ 337 h 534"/>
                <a:gd name="T82" fmla="*/ 138 w 912"/>
                <a:gd name="T83" fmla="*/ 338 h 534"/>
                <a:gd name="T84" fmla="*/ 83 w 912"/>
                <a:gd name="T85" fmla="*/ 320 h 534"/>
                <a:gd name="T86" fmla="*/ 56 w 912"/>
                <a:gd name="T87" fmla="*/ 301 h 534"/>
                <a:gd name="T88" fmla="*/ 57 w 912"/>
                <a:gd name="T89" fmla="*/ 281 h 534"/>
                <a:gd name="T90" fmla="*/ 83 w 912"/>
                <a:gd name="T91" fmla="*/ 261 h 534"/>
                <a:gd name="T92" fmla="*/ 168 w 912"/>
                <a:gd name="T93" fmla="*/ 236 h 534"/>
                <a:gd name="T94" fmla="*/ 352 w 912"/>
                <a:gd name="T95" fmla="*/ 216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2" h="534">
                  <a:moveTo>
                    <a:pt x="553" y="340"/>
                  </a:moveTo>
                  <a:lnTo>
                    <a:pt x="590" y="218"/>
                  </a:lnTo>
                  <a:lnTo>
                    <a:pt x="607" y="218"/>
                  </a:lnTo>
                  <a:lnTo>
                    <a:pt x="625" y="219"/>
                  </a:lnTo>
                  <a:lnTo>
                    <a:pt x="665" y="225"/>
                  </a:lnTo>
                  <a:lnTo>
                    <a:pt x="707" y="232"/>
                  </a:lnTo>
                  <a:lnTo>
                    <a:pt x="748" y="242"/>
                  </a:lnTo>
                  <a:lnTo>
                    <a:pt x="785" y="251"/>
                  </a:lnTo>
                  <a:lnTo>
                    <a:pt x="801" y="257"/>
                  </a:lnTo>
                  <a:lnTo>
                    <a:pt x="816" y="263"/>
                  </a:lnTo>
                  <a:lnTo>
                    <a:pt x="827" y="268"/>
                  </a:lnTo>
                  <a:lnTo>
                    <a:pt x="837" y="273"/>
                  </a:lnTo>
                  <a:lnTo>
                    <a:pt x="843" y="278"/>
                  </a:lnTo>
                  <a:lnTo>
                    <a:pt x="845" y="280"/>
                  </a:lnTo>
                  <a:lnTo>
                    <a:pt x="848" y="283"/>
                  </a:lnTo>
                  <a:lnTo>
                    <a:pt x="730" y="285"/>
                  </a:lnTo>
                  <a:lnTo>
                    <a:pt x="719" y="312"/>
                  </a:lnTo>
                  <a:lnTo>
                    <a:pt x="851" y="304"/>
                  </a:lnTo>
                  <a:lnTo>
                    <a:pt x="848" y="309"/>
                  </a:lnTo>
                  <a:lnTo>
                    <a:pt x="842" y="315"/>
                  </a:lnTo>
                  <a:lnTo>
                    <a:pt x="835" y="320"/>
                  </a:lnTo>
                  <a:lnTo>
                    <a:pt x="826" y="326"/>
                  </a:lnTo>
                  <a:lnTo>
                    <a:pt x="815" y="330"/>
                  </a:lnTo>
                  <a:lnTo>
                    <a:pt x="802" y="336"/>
                  </a:lnTo>
                  <a:lnTo>
                    <a:pt x="787" y="340"/>
                  </a:lnTo>
                  <a:lnTo>
                    <a:pt x="771" y="345"/>
                  </a:lnTo>
                  <a:lnTo>
                    <a:pt x="732" y="352"/>
                  </a:lnTo>
                  <a:lnTo>
                    <a:pt x="688" y="360"/>
                  </a:lnTo>
                  <a:lnTo>
                    <a:pt x="639" y="367"/>
                  </a:lnTo>
                  <a:lnTo>
                    <a:pt x="583" y="372"/>
                  </a:lnTo>
                  <a:lnTo>
                    <a:pt x="571" y="398"/>
                  </a:lnTo>
                  <a:lnTo>
                    <a:pt x="614" y="393"/>
                  </a:lnTo>
                  <a:lnTo>
                    <a:pt x="654" y="388"/>
                  </a:lnTo>
                  <a:lnTo>
                    <a:pt x="691" y="382"/>
                  </a:lnTo>
                  <a:lnTo>
                    <a:pt x="725" y="377"/>
                  </a:lnTo>
                  <a:lnTo>
                    <a:pt x="756" y="371"/>
                  </a:lnTo>
                  <a:lnTo>
                    <a:pt x="784" y="364"/>
                  </a:lnTo>
                  <a:lnTo>
                    <a:pt x="810" y="359"/>
                  </a:lnTo>
                  <a:lnTo>
                    <a:pt x="832" y="352"/>
                  </a:lnTo>
                  <a:lnTo>
                    <a:pt x="852" y="345"/>
                  </a:lnTo>
                  <a:lnTo>
                    <a:pt x="868" y="338"/>
                  </a:lnTo>
                  <a:lnTo>
                    <a:pt x="882" y="331"/>
                  </a:lnTo>
                  <a:lnTo>
                    <a:pt x="894" y="324"/>
                  </a:lnTo>
                  <a:lnTo>
                    <a:pt x="902" y="317"/>
                  </a:lnTo>
                  <a:lnTo>
                    <a:pt x="908" y="309"/>
                  </a:lnTo>
                  <a:lnTo>
                    <a:pt x="911" y="302"/>
                  </a:lnTo>
                  <a:lnTo>
                    <a:pt x="912" y="299"/>
                  </a:lnTo>
                  <a:lnTo>
                    <a:pt x="912" y="295"/>
                  </a:lnTo>
                  <a:lnTo>
                    <a:pt x="912" y="291"/>
                  </a:lnTo>
                  <a:lnTo>
                    <a:pt x="911" y="288"/>
                  </a:lnTo>
                  <a:lnTo>
                    <a:pt x="906" y="280"/>
                  </a:lnTo>
                  <a:lnTo>
                    <a:pt x="900" y="274"/>
                  </a:lnTo>
                  <a:lnTo>
                    <a:pt x="891" y="266"/>
                  </a:lnTo>
                  <a:lnTo>
                    <a:pt x="878" y="259"/>
                  </a:lnTo>
                  <a:lnTo>
                    <a:pt x="865" y="251"/>
                  </a:lnTo>
                  <a:lnTo>
                    <a:pt x="849" y="245"/>
                  </a:lnTo>
                  <a:lnTo>
                    <a:pt x="829" y="238"/>
                  </a:lnTo>
                  <a:lnTo>
                    <a:pt x="809" y="233"/>
                  </a:lnTo>
                  <a:lnTo>
                    <a:pt x="785" y="226"/>
                  </a:lnTo>
                  <a:lnTo>
                    <a:pt x="759" y="220"/>
                  </a:lnTo>
                  <a:lnTo>
                    <a:pt x="732" y="215"/>
                  </a:lnTo>
                  <a:lnTo>
                    <a:pt x="702" y="209"/>
                  </a:lnTo>
                  <a:lnTo>
                    <a:pt x="670" y="204"/>
                  </a:lnTo>
                  <a:lnTo>
                    <a:pt x="601" y="195"/>
                  </a:lnTo>
                  <a:lnTo>
                    <a:pt x="662" y="0"/>
                  </a:lnTo>
                  <a:lnTo>
                    <a:pt x="553" y="132"/>
                  </a:lnTo>
                  <a:lnTo>
                    <a:pt x="553" y="165"/>
                  </a:lnTo>
                  <a:lnTo>
                    <a:pt x="576" y="136"/>
                  </a:lnTo>
                  <a:lnTo>
                    <a:pt x="558" y="194"/>
                  </a:lnTo>
                  <a:lnTo>
                    <a:pt x="553" y="194"/>
                  </a:lnTo>
                  <a:lnTo>
                    <a:pt x="553" y="340"/>
                  </a:lnTo>
                  <a:close/>
                  <a:moveTo>
                    <a:pt x="352" y="216"/>
                  </a:moveTo>
                  <a:lnTo>
                    <a:pt x="352" y="216"/>
                  </a:lnTo>
                  <a:lnTo>
                    <a:pt x="327" y="296"/>
                  </a:lnTo>
                  <a:lnTo>
                    <a:pt x="300" y="374"/>
                  </a:lnTo>
                  <a:lnTo>
                    <a:pt x="273" y="453"/>
                  </a:lnTo>
                  <a:lnTo>
                    <a:pt x="248" y="534"/>
                  </a:lnTo>
                  <a:lnTo>
                    <a:pt x="511" y="216"/>
                  </a:lnTo>
                  <a:lnTo>
                    <a:pt x="550" y="218"/>
                  </a:lnTo>
                  <a:lnTo>
                    <a:pt x="534" y="265"/>
                  </a:lnTo>
                  <a:lnTo>
                    <a:pt x="490" y="400"/>
                  </a:lnTo>
                  <a:lnTo>
                    <a:pt x="534" y="400"/>
                  </a:lnTo>
                  <a:lnTo>
                    <a:pt x="553" y="340"/>
                  </a:lnTo>
                  <a:lnTo>
                    <a:pt x="553" y="194"/>
                  </a:lnTo>
                  <a:lnTo>
                    <a:pt x="528" y="194"/>
                  </a:lnTo>
                  <a:lnTo>
                    <a:pt x="553" y="165"/>
                  </a:lnTo>
                  <a:lnTo>
                    <a:pt x="553" y="132"/>
                  </a:lnTo>
                  <a:lnTo>
                    <a:pt x="502" y="193"/>
                  </a:lnTo>
                  <a:lnTo>
                    <a:pt x="435" y="191"/>
                  </a:lnTo>
                  <a:lnTo>
                    <a:pt x="426" y="215"/>
                  </a:lnTo>
                  <a:lnTo>
                    <a:pt x="483" y="214"/>
                  </a:lnTo>
                  <a:lnTo>
                    <a:pt x="342" y="383"/>
                  </a:lnTo>
                  <a:lnTo>
                    <a:pt x="403" y="193"/>
                  </a:lnTo>
                  <a:lnTo>
                    <a:pt x="363" y="192"/>
                  </a:lnTo>
                  <a:lnTo>
                    <a:pt x="324" y="192"/>
                  </a:lnTo>
                  <a:lnTo>
                    <a:pt x="287" y="194"/>
                  </a:lnTo>
                  <a:lnTo>
                    <a:pt x="251" y="196"/>
                  </a:lnTo>
                  <a:lnTo>
                    <a:pt x="216" y="199"/>
                  </a:lnTo>
                  <a:lnTo>
                    <a:pt x="184" y="204"/>
                  </a:lnTo>
                  <a:lnTo>
                    <a:pt x="154" y="209"/>
                  </a:lnTo>
                  <a:lnTo>
                    <a:pt x="125" y="216"/>
                  </a:lnTo>
                  <a:lnTo>
                    <a:pt x="99" y="223"/>
                  </a:lnTo>
                  <a:lnTo>
                    <a:pt x="76" y="229"/>
                  </a:lnTo>
                  <a:lnTo>
                    <a:pt x="55" y="237"/>
                  </a:lnTo>
                  <a:lnTo>
                    <a:pt x="38" y="246"/>
                  </a:lnTo>
                  <a:lnTo>
                    <a:pt x="24" y="255"/>
                  </a:lnTo>
                  <a:lnTo>
                    <a:pt x="12" y="264"/>
                  </a:lnTo>
                  <a:lnTo>
                    <a:pt x="7" y="269"/>
                  </a:lnTo>
                  <a:lnTo>
                    <a:pt x="4" y="274"/>
                  </a:lnTo>
                  <a:lnTo>
                    <a:pt x="2" y="278"/>
                  </a:lnTo>
                  <a:lnTo>
                    <a:pt x="0" y="283"/>
                  </a:lnTo>
                  <a:lnTo>
                    <a:pt x="0" y="295"/>
                  </a:lnTo>
                  <a:lnTo>
                    <a:pt x="2" y="300"/>
                  </a:lnTo>
                  <a:lnTo>
                    <a:pt x="4" y="305"/>
                  </a:lnTo>
                  <a:lnTo>
                    <a:pt x="8" y="310"/>
                  </a:lnTo>
                  <a:lnTo>
                    <a:pt x="13" y="315"/>
                  </a:lnTo>
                  <a:lnTo>
                    <a:pt x="20" y="320"/>
                  </a:lnTo>
                  <a:lnTo>
                    <a:pt x="28" y="325"/>
                  </a:lnTo>
                  <a:lnTo>
                    <a:pt x="47" y="333"/>
                  </a:lnTo>
                  <a:lnTo>
                    <a:pt x="71" y="343"/>
                  </a:lnTo>
                  <a:lnTo>
                    <a:pt x="100" y="351"/>
                  </a:lnTo>
                  <a:lnTo>
                    <a:pt x="135" y="360"/>
                  </a:lnTo>
                  <a:lnTo>
                    <a:pt x="176" y="367"/>
                  </a:lnTo>
                  <a:lnTo>
                    <a:pt x="178" y="373"/>
                  </a:lnTo>
                  <a:lnTo>
                    <a:pt x="180" y="378"/>
                  </a:lnTo>
                  <a:lnTo>
                    <a:pt x="183" y="382"/>
                  </a:lnTo>
                  <a:lnTo>
                    <a:pt x="187" y="387"/>
                  </a:lnTo>
                  <a:lnTo>
                    <a:pt x="191" y="390"/>
                  </a:lnTo>
                  <a:lnTo>
                    <a:pt x="197" y="392"/>
                  </a:lnTo>
                  <a:lnTo>
                    <a:pt x="202" y="393"/>
                  </a:lnTo>
                  <a:lnTo>
                    <a:pt x="207" y="394"/>
                  </a:lnTo>
                  <a:lnTo>
                    <a:pt x="211" y="394"/>
                  </a:lnTo>
                  <a:lnTo>
                    <a:pt x="215" y="393"/>
                  </a:lnTo>
                  <a:lnTo>
                    <a:pt x="223" y="389"/>
                  </a:lnTo>
                  <a:lnTo>
                    <a:pt x="229" y="383"/>
                  </a:lnTo>
                  <a:lnTo>
                    <a:pt x="234" y="376"/>
                  </a:lnTo>
                  <a:lnTo>
                    <a:pt x="261" y="379"/>
                  </a:lnTo>
                  <a:lnTo>
                    <a:pt x="266" y="356"/>
                  </a:lnTo>
                  <a:lnTo>
                    <a:pt x="237" y="353"/>
                  </a:lnTo>
                  <a:lnTo>
                    <a:pt x="236" y="347"/>
                  </a:lnTo>
                  <a:lnTo>
                    <a:pt x="233" y="341"/>
                  </a:lnTo>
                  <a:lnTo>
                    <a:pt x="230" y="337"/>
                  </a:lnTo>
                  <a:lnTo>
                    <a:pt x="227" y="332"/>
                  </a:lnTo>
                  <a:lnTo>
                    <a:pt x="222" y="329"/>
                  </a:lnTo>
                  <a:lnTo>
                    <a:pt x="218" y="327"/>
                  </a:lnTo>
                  <a:lnTo>
                    <a:pt x="212" y="325"/>
                  </a:lnTo>
                  <a:lnTo>
                    <a:pt x="207" y="325"/>
                  </a:lnTo>
                  <a:lnTo>
                    <a:pt x="202" y="325"/>
                  </a:lnTo>
                  <a:lnTo>
                    <a:pt x="198" y="326"/>
                  </a:lnTo>
                  <a:lnTo>
                    <a:pt x="193" y="328"/>
                  </a:lnTo>
                  <a:lnTo>
                    <a:pt x="189" y="330"/>
                  </a:lnTo>
                  <a:lnTo>
                    <a:pt x="186" y="333"/>
                  </a:lnTo>
                  <a:lnTo>
                    <a:pt x="183" y="337"/>
                  </a:lnTo>
                  <a:lnTo>
                    <a:pt x="180" y="341"/>
                  </a:lnTo>
                  <a:lnTo>
                    <a:pt x="178" y="346"/>
                  </a:lnTo>
                  <a:lnTo>
                    <a:pt x="138" y="338"/>
                  </a:lnTo>
                  <a:lnTo>
                    <a:pt x="122" y="333"/>
                  </a:lnTo>
                  <a:lnTo>
                    <a:pt x="106" y="329"/>
                  </a:lnTo>
                  <a:lnTo>
                    <a:pt x="94" y="325"/>
                  </a:lnTo>
                  <a:lnTo>
                    <a:pt x="83" y="320"/>
                  </a:lnTo>
                  <a:lnTo>
                    <a:pt x="74" y="316"/>
                  </a:lnTo>
                  <a:lnTo>
                    <a:pt x="66" y="311"/>
                  </a:lnTo>
                  <a:lnTo>
                    <a:pt x="60" y="306"/>
                  </a:lnTo>
                  <a:lnTo>
                    <a:pt x="56" y="301"/>
                  </a:lnTo>
                  <a:lnTo>
                    <a:pt x="53" y="296"/>
                  </a:lnTo>
                  <a:lnTo>
                    <a:pt x="53" y="291"/>
                  </a:lnTo>
                  <a:lnTo>
                    <a:pt x="54" y="286"/>
                  </a:lnTo>
                  <a:lnTo>
                    <a:pt x="57" y="281"/>
                  </a:lnTo>
                  <a:lnTo>
                    <a:pt x="61" y="276"/>
                  </a:lnTo>
                  <a:lnTo>
                    <a:pt x="67" y="271"/>
                  </a:lnTo>
                  <a:lnTo>
                    <a:pt x="75" y="267"/>
                  </a:lnTo>
                  <a:lnTo>
                    <a:pt x="83" y="261"/>
                  </a:lnTo>
                  <a:lnTo>
                    <a:pt x="94" y="257"/>
                  </a:lnTo>
                  <a:lnTo>
                    <a:pt x="105" y="253"/>
                  </a:lnTo>
                  <a:lnTo>
                    <a:pt x="134" y="244"/>
                  </a:lnTo>
                  <a:lnTo>
                    <a:pt x="168" y="236"/>
                  </a:lnTo>
                  <a:lnTo>
                    <a:pt x="207" y="229"/>
                  </a:lnTo>
                  <a:lnTo>
                    <a:pt x="250" y="224"/>
                  </a:lnTo>
                  <a:lnTo>
                    <a:pt x="299" y="219"/>
                  </a:lnTo>
                  <a:lnTo>
                    <a:pt x="352" y="216"/>
                  </a:lnTo>
                  <a:close/>
                </a:path>
              </a:pathLst>
            </a:custGeom>
            <a:solidFill>
              <a:srgbClr val="20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36869" name="Oval 7"/>
          <p:cNvSpPr>
            <a:spLocks noChangeArrowheads="1"/>
          </p:cNvSpPr>
          <p:nvPr/>
        </p:nvSpPr>
        <p:spPr bwMode="auto">
          <a:xfrm>
            <a:off x="5435600" y="2708275"/>
            <a:ext cx="1800225" cy="792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Computer</a:t>
            </a:r>
            <a:endParaRPr lang="ru-RU" sz="2400" b="1">
              <a:solidFill>
                <a:srgbClr val="000000"/>
              </a:solidFill>
            </a:endParaRPr>
          </a:p>
        </p:txBody>
      </p:sp>
      <p:sp>
        <p:nvSpPr>
          <p:cNvPr id="36870" name="Oval 8"/>
          <p:cNvSpPr>
            <a:spLocks noChangeArrowheads="1"/>
          </p:cNvSpPr>
          <p:nvPr/>
        </p:nvSpPr>
        <p:spPr bwMode="auto">
          <a:xfrm>
            <a:off x="1187450" y="2708275"/>
            <a:ext cx="1800225" cy="865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Decision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Maker</a:t>
            </a:r>
            <a:endParaRPr lang="ru-RU" sz="2400" b="1">
              <a:solidFill>
                <a:srgbClr val="000000"/>
              </a:solidFill>
            </a:endParaRPr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179388" y="981075"/>
            <a:ext cx="87852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defTabSz="9525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</a:pPr>
            <a:r>
              <a:rPr lang="en-US" sz="2800">
                <a:solidFill>
                  <a:srgbClr val="FFFFFF"/>
                </a:solidFill>
              </a:rPr>
              <a:t>Simon </a:t>
            </a:r>
            <a:r>
              <a:rPr lang="en-US" sz="2000">
                <a:solidFill>
                  <a:srgbClr val="FFFFFF"/>
                </a:solidFill>
              </a:rPr>
              <a:t>(1960):</a:t>
            </a:r>
            <a:r>
              <a:rPr lang="en-US" sz="2800">
                <a:solidFill>
                  <a:srgbClr val="FFFFFF"/>
                </a:solidFill>
              </a:rPr>
              <a:t> structured and unstructured decision problems</a:t>
            </a:r>
            <a:r>
              <a:rPr lang="en-US" sz="1600">
                <a:solidFill>
                  <a:srgbClr val="FFFFFF"/>
                </a:solidFill>
              </a:rPr>
              <a:t> (the core of the DSSs concept).</a:t>
            </a:r>
            <a:br>
              <a:rPr lang="en-US" sz="1600">
                <a:solidFill>
                  <a:srgbClr val="FFFFFF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/>
            </a:r>
            <a:br>
              <a:rPr lang="en-US" sz="1600">
                <a:solidFill>
                  <a:srgbClr val="FFFFFF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/>
            </a:r>
            <a:br>
              <a:rPr lang="en-US" sz="1600">
                <a:solidFill>
                  <a:srgbClr val="FFFFFF"/>
                </a:solidFill>
              </a:rPr>
            </a:br>
            <a:r>
              <a:rPr lang="en-US" sz="1900">
                <a:solidFill>
                  <a:srgbClr val="FFFFFF"/>
                </a:solidFill>
              </a:rPr>
              <a:t>Structured, semi-structured and unstructured problems and approaches to their solving</a:t>
            </a:r>
            <a:endParaRPr lang="en-GB" sz="1900">
              <a:solidFill>
                <a:srgbClr val="FFFFFF"/>
              </a:solidFill>
            </a:endParaRPr>
          </a:p>
        </p:txBody>
      </p:sp>
      <p:sp>
        <p:nvSpPr>
          <p:cNvPr id="238602" name="Oval 10"/>
          <p:cNvSpPr>
            <a:spLocks noChangeArrowheads="1"/>
          </p:cNvSpPr>
          <p:nvPr/>
        </p:nvSpPr>
        <p:spPr bwMode="auto">
          <a:xfrm>
            <a:off x="2843213" y="2565400"/>
            <a:ext cx="2736850" cy="12239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098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</a:rPr>
              <a:t>Computer &amp;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</a:rPr>
              <a:t>Decision Maker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</a:rPr>
              <a:t>(DSS)</a:t>
            </a:r>
            <a:endParaRPr lang="ru-RU" sz="2400" b="1">
              <a:solidFill>
                <a:srgbClr val="000000"/>
              </a:solidFill>
            </a:endParaRPr>
          </a:p>
        </p:txBody>
      </p:sp>
      <p:sp>
        <p:nvSpPr>
          <p:cNvPr id="36873" name="AutoShape 11"/>
          <p:cNvSpPr>
            <a:spLocks noChangeArrowheads="1"/>
          </p:cNvSpPr>
          <p:nvPr/>
        </p:nvSpPr>
        <p:spPr bwMode="auto">
          <a:xfrm>
            <a:off x="755650" y="4365625"/>
            <a:ext cx="6840538" cy="360363"/>
          </a:xfrm>
          <a:prstGeom prst="leftRightArrow">
            <a:avLst>
              <a:gd name="adj1" fmla="val 49778"/>
              <a:gd name="adj2" fmla="val 1153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1619250" y="4005263"/>
            <a:ext cx="518477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Degree of Problem Structuring</a:t>
            </a:r>
            <a:endParaRPr lang="ru-RU" sz="2400">
              <a:solidFill>
                <a:srgbClr val="000000"/>
              </a:solidFill>
            </a:endParaRPr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971550" y="4797425"/>
            <a:ext cx="2160588" cy="5032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42353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Unstructured Decisions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238606" name="Rectangle 14"/>
          <p:cNvSpPr>
            <a:spLocks noChangeArrowheads="1"/>
          </p:cNvSpPr>
          <p:nvPr/>
        </p:nvSpPr>
        <p:spPr bwMode="auto">
          <a:xfrm>
            <a:off x="3348038" y="4724400"/>
            <a:ext cx="1800225" cy="5762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4902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Semi-Structured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Decisions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5364163" y="4797425"/>
            <a:ext cx="2089150" cy="5032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5098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Structured Decisions</a:t>
            </a:r>
            <a:r>
              <a:rPr lang="en-US" sz="2400">
                <a:solidFill>
                  <a:srgbClr val="000000"/>
                </a:solidFill>
              </a:rPr>
              <a:t> </a:t>
            </a:r>
            <a:endParaRPr lang="ru-RU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42469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847013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ru-RU" sz="2800" b="1" smtClean="0">
                <a:solidFill>
                  <a:schemeClr val="bg1"/>
                </a:solidFill>
              </a:rPr>
              <a:t>АР/ МСППР</a:t>
            </a:r>
            <a:endParaRPr lang="en-GB" sz="2800" smtClean="0">
              <a:solidFill>
                <a:schemeClr val="bg1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79388" y="836613"/>
            <a:ext cx="8785225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defTabSz="9525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</a:pPr>
            <a:r>
              <a:rPr lang="en-US" sz="2500" b="1" i="1">
                <a:solidFill>
                  <a:srgbClr val="FFFFFF"/>
                </a:solidFill>
              </a:rPr>
              <a:t> </a:t>
            </a:r>
            <a:r>
              <a:rPr lang="ru-RU" sz="4000" b="1" i="1">
                <a:solidFill>
                  <a:srgbClr val="FFFFFF"/>
                </a:solidFill>
              </a:rPr>
              <a:t>Процесс</a:t>
            </a:r>
            <a:r>
              <a:rPr lang="ru-RU" sz="4000" b="1">
                <a:solidFill>
                  <a:srgbClr val="FFFFFF"/>
                </a:solidFill>
              </a:rPr>
              <a:t> ПР </a:t>
            </a:r>
            <a:r>
              <a:rPr lang="ru-RU" sz="4000">
                <a:solidFill>
                  <a:srgbClr val="FFFFFF"/>
                </a:solidFill>
              </a:rPr>
              <a:t>(Г.Саймон): </a:t>
            </a:r>
            <a:br>
              <a:rPr lang="ru-RU" sz="4000">
                <a:solidFill>
                  <a:srgbClr val="FFFFFF"/>
                </a:solidFill>
              </a:rPr>
            </a:br>
            <a:r>
              <a:rPr lang="ru-RU" sz="4000">
                <a:solidFill>
                  <a:srgbClr val="FFFFFF"/>
                </a:solidFill>
              </a:rPr>
              <a:t>1. поиск информации, </a:t>
            </a:r>
            <a:br>
              <a:rPr lang="ru-RU" sz="4000">
                <a:solidFill>
                  <a:srgbClr val="FFFFFF"/>
                </a:solidFill>
              </a:rPr>
            </a:br>
            <a:r>
              <a:rPr lang="ru-RU" sz="4000">
                <a:solidFill>
                  <a:srgbClr val="FFFFFF"/>
                </a:solidFill>
              </a:rPr>
              <a:t>2. выделение/формирование 				  альтернатив и критериев; </a:t>
            </a:r>
            <a:br>
              <a:rPr lang="ru-RU" sz="4000">
                <a:solidFill>
                  <a:srgbClr val="FFFFFF"/>
                </a:solidFill>
              </a:rPr>
            </a:br>
            <a:r>
              <a:rPr lang="ru-RU" sz="4000">
                <a:solidFill>
                  <a:srgbClr val="FFFFFF"/>
                </a:solidFill>
              </a:rPr>
              <a:t>3. сравнение альтернатив (выбор    	  	 	  лучшей)</a:t>
            </a:r>
            <a:r>
              <a:rPr lang="ru-RU" sz="2000" b="1" i="1">
                <a:solidFill>
                  <a:srgbClr val="FFFFFF"/>
                </a:solidFill>
              </a:rPr>
              <a:t/>
            </a:r>
            <a:br>
              <a:rPr lang="ru-RU" sz="2000" b="1" i="1">
                <a:solidFill>
                  <a:srgbClr val="FFFFFF"/>
                </a:solidFill>
              </a:rPr>
            </a:br>
            <a:endParaRPr lang="ru-RU" sz="2000" b="1" i="1">
              <a:solidFill>
                <a:srgbClr val="FFFFFF"/>
              </a:solidFill>
            </a:endParaRPr>
          </a:p>
          <a:p>
            <a:pPr defTabSz="9525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</a:pPr>
            <a:r>
              <a:rPr lang="ru-RU" sz="1200" b="1" i="1">
                <a:solidFill>
                  <a:srgbClr val="DDDDDD"/>
                </a:solidFill>
              </a:rPr>
              <a:t>Типовые задачи ПР:</a:t>
            </a:r>
            <a:r>
              <a:rPr lang="ru-RU" sz="1200">
                <a:solidFill>
                  <a:srgbClr val="DDDDDD"/>
                </a:solidFill>
              </a:rPr>
              <a:t> основные три ЗПР</a:t>
            </a:r>
            <a:br>
              <a:rPr lang="ru-RU" sz="1200">
                <a:solidFill>
                  <a:srgbClr val="DDDDDD"/>
                </a:solidFill>
              </a:rPr>
            </a:br>
            <a:r>
              <a:rPr lang="ru-RU" sz="1200">
                <a:solidFill>
                  <a:srgbClr val="DDDDDD"/>
                </a:solidFill>
              </a:rPr>
              <a:t>- Упорядочение альтернатив;</a:t>
            </a:r>
            <a:br>
              <a:rPr lang="ru-RU" sz="1200">
                <a:solidFill>
                  <a:srgbClr val="DDDDDD"/>
                </a:solidFill>
              </a:rPr>
            </a:br>
            <a:r>
              <a:rPr lang="ru-RU" sz="1200">
                <a:solidFill>
                  <a:srgbClr val="DDDDDD"/>
                </a:solidFill>
              </a:rPr>
              <a:t>- Сортировка альтернатив (классификация);</a:t>
            </a:r>
            <a:br>
              <a:rPr lang="ru-RU" sz="1200">
                <a:solidFill>
                  <a:srgbClr val="DDDDDD"/>
                </a:solidFill>
              </a:rPr>
            </a:br>
            <a:r>
              <a:rPr lang="ru-RU" sz="1200">
                <a:solidFill>
                  <a:srgbClr val="DDDDDD"/>
                </a:solidFill>
              </a:rPr>
              <a:t>- Выбор лучшей альтернативы</a:t>
            </a:r>
            <a:endParaRPr lang="en-GB" sz="1200">
              <a:solidFill>
                <a:srgbClr val="DDDDDD"/>
              </a:solidFill>
            </a:endParaRP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0" y="0"/>
            <a:ext cx="684213" cy="404813"/>
            <a:chOff x="4848" y="0"/>
            <a:chExt cx="912" cy="534"/>
          </a:xfrm>
        </p:grpSpPr>
        <p:pic>
          <p:nvPicPr>
            <p:cNvPr id="37893" name="Picture 5" descr="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0"/>
              <a:ext cx="91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4" name="Freeform 6"/>
            <p:cNvSpPr>
              <a:spLocks noEditPoints="1"/>
            </p:cNvSpPr>
            <p:nvPr/>
          </p:nvSpPr>
          <p:spPr bwMode="auto">
            <a:xfrm>
              <a:off x="4848" y="0"/>
              <a:ext cx="912" cy="534"/>
            </a:xfrm>
            <a:custGeom>
              <a:avLst/>
              <a:gdLst>
                <a:gd name="T0" fmla="*/ 607 w 912"/>
                <a:gd name="T1" fmla="*/ 218 h 534"/>
                <a:gd name="T2" fmla="*/ 748 w 912"/>
                <a:gd name="T3" fmla="*/ 242 h 534"/>
                <a:gd name="T4" fmla="*/ 827 w 912"/>
                <a:gd name="T5" fmla="*/ 268 h 534"/>
                <a:gd name="T6" fmla="*/ 848 w 912"/>
                <a:gd name="T7" fmla="*/ 283 h 534"/>
                <a:gd name="T8" fmla="*/ 851 w 912"/>
                <a:gd name="T9" fmla="*/ 304 h 534"/>
                <a:gd name="T10" fmla="*/ 826 w 912"/>
                <a:gd name="T11" fmla="*/ 326 h 534"/>
                <a:gd name="T12" fmla="*/ 771 w 912"/>
                <a:gd name="T13" fmla="*/ 345 h 534"/>
                <a:gd name="T14" fmla="*/ 583 w 912"/>
                <a:gd name="T15" fmla="*/ 372 h 534"/>
                <a:gd name="T16" fmla="*/ 654 w 912"/>
                <a:gd name="T17" fmla="*/ 388 h 534"/>
                <a:gd name="T18" fmla="*/ 784 w 912"/>
                <a:gd name="T19" fmla="*/ 364 h 534"/>
                <a:gd name="T20" fmla="*/ 868 w 912"/>
                <a:gd name="T21" fmla="*/ 338 h 534"/>
                <a:gd name="T22" fmla="*/ 908 w 912"/>
                <a:gd name="T23" fmla="*/ 309 h 534"/>
                <a:gd name="T24" fmla="*/ 912 w 912"/>
                <a:gd name="T25" fmla="*/ 291 h 534"/>
                <a:gd name="T26" fmla="*/ 891 w 912"/>
                <a:gd name="T27" fmla="*/ 266 h 534"/>
                <a:gd name="T28" fmla="*/ 829 w 912"/>
                <a:gd name="T29" fmla="*/ 238 h 534"/>
                <a:gd name="T30" fmla="*/ 732 w 912"/>
                <a:gd name="T31" fmla="*/ 215 h 534"/>
                <a:gd name="T32" fmla="*/ 662 w 912"/>
                <a:gd name="T33" fmla="*/ 0 h 534"/>
                <a:gd name="T34" fmla="*/ 558 w 912"/>
                <a:gd name="T35" fmla="*/ 194 h 534"/>
                <a:gd name="T36" fmla="*/ 352 w 912"/>
                <a:gd name="T37" fmla="*/ 216 h 534"/>
                <a:gd name="T38" fmla="*/ 248 w 912"/>
                <a:gd name="T39" fmla="*/ 534 h 534"/>
                <a:gd name="T40" fmla="*/ 490 w 912"/>
                <a:gd name="T41" fmla="*/ 400 h 534"/>
                <a:gd name="T42" fmla="*/ 528 w 912"/>
                <a:gd name="T43" fmla="*/ 194 h 534"/>
                <a:gd name="T44" fmla="*/ 435 w 912"/>
                <a:gd name="T45" fmla="*/ 191 h 534"/>
                <a:gd name="T46" fmla="*/ 403 w 912"/>
                <a:gd name="T47" fmla="*/ 193 h 534"/>
                <a:gd name="T48" fmla="*/ 287 w 912"/>
                <a:gd name="T49" fmla="*/ 194 h 534"/>
                <a:gd name="T50" fmla="*/ 154 w 912"/>
                <a:gd name="T51" fmla="*/ 209 h 534"/>
                <a:gd name="T52" fmla="*/ 55 w 912"/>
                <a:gd name="T53" fmla="*/ 237 h 534"/>
                <a:gd name="T54" fmla="*/ 7 w 912"/>
                <a:gd name="T55" fmla="*/ 269 h 534"/>
                <a:gd name="T56" fmla="*/ 0 w 912"/>
                <a:gd name="T57" fmla="*/ 295 h 534"/>
                <a:gd name="T58" fmla="*/ 8 w 912"/>
                <a:gd name="T59" fmla="*/ 310 h 534"/>
                <a:gd name="T60" fmla="*/ 47 w 912"/>
                <a:gd name="T61" fmla="*/ 333 h 534"/>
                <a:gd name="T62" fmla="*/ 176 w 912"/>
                <a:gd name="T63" fmla="*/ 367 h 534"/>
                <a:gd name="T64" fmla="*/ 183 w 912"/>
                <a:gd name="T65" fmla="*/ 382 h 534"/>
                <a:gd name="T66" fmla="*/ 202 w 912"/>
                <a:gd name="T67" fmla="*/ 393 h 534"/>
                <a:gd name="T68" fmla="*/ 215 w 912"/>
                <a:gd name="T69" fmla="*/ 393 h 534"/>
                <a:gd name="T70" fmla="*/ 234 w 912"/>
                <a:gd name="T71" fmla="*/ 376 h 534"/>
                <a:gd name="T72" fmla="*/ 237 w 912"/>
                <a:gd name="T73" fmla="*/ 353 h 534"/>
                <a:gd name="T74" fmla="*/ 230 w 912"/>
                <a:gd name="T75" fmla="*/ 337 h 534"/>
                <a:gd name="T76" fmla="*/ 212 w 912"/>
                <a:gd name="T77" fmla="*/ 325 h 534"/>
                <a:gd name="T78" fmla="*/ 198 w 912"/>
                <a:gd name="T79" fmla="*/ 326 h 534"/>
                <a:gd name="T80" fmla="*/ 183 w 912"/>
                <a:gd name="T81" fmla="*/ 337 h 534"/>
                <a:gd name="T82" fmla="*/ 138 w 912"/>
                <a:gd name="T83" fmla="*/ 338 h 534"/>
                <a:gd name="T84" fmla="*/ 83 w 912"/>
                <a:gd name="T85" fmla="*/ 320 h 534"/>
                <a:gd name="T86" fmla="*/ 56 w 912"/>
                <a:gd name="T87" fmla="*/ 301 h 534"/>
                <a:gd name="T88" fmla="*/ 57 w 912"/>
                <a:gd name="T89" fmla="*/ 281 h 534"/>
                <a:gd name="T90" fmla="*/ 83 w 912"/>
                <a:gd name="T91" fmla="*/ 261 h 534"/>
                <a:gd name="T92" fmla="*/ 168 w 912"/>
                <a:gd name="T93" fmla="*/ 236 h 534"/>
                <a:gd name="T94" fmla="*/ 352 w 912"/>
                <a:gd name="T95" fmla="*/ 216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2" h="534">
                  <a:moveTo>
                    <a:pt x="553" y="340"/>
                  </a:moveTo>
                  <a:lnTo>
                    <a:pt x="590" y="218"/>
                  </a:lnTo>
                  <a:lnTo>
                    <a:pt x="607" y="218"/>
                  </a:lnTo>
                  <a:lnTo>
                    <a:pt x="625" y="219"/>
                  </a:lnTo>
                  <a:lnTo>
                    <a:pt x="665" y="225"/>
                  </a:lnTo>
                  <a:lnTo>
                    <a:pt x="707" y="232"/>
                  </a:lnTo>
                  <a:lnTo>
                    <a:pt x="748" y="242"/>
                  </a:lnTo>
                  <a:lnTo>
                    <a:pt x="785" y="251"/>
                  </a:lnTo>
                  <a:lnTo>
                    <a:pt x="801" y="257"/>
                  </a:lnTo>
                  <a:lnTo>
                    <a:pt x="816" y="263"/>
                  </a:lnTo>
                  <a:lnTo>
                    <a:pt x="827" y="268"/>
                  </a:lnTo>
                  <a:lnTo>
                    <a:pt x="837" y="273"/>
                  </a:lnTo>
                  <a:lnTo>
                    <a:pt x="843" y="278"/>
                  </a:lnTo>
                  <a:lnTo>
                    <a:pt x="845" y="280"/>
                  </a:lnTo>
                  <a:lnTo>
                    <a:pt x="848" y="283"/>
                  </a:lnTo>
                  <a:lnTo>
                    <a:pt x="730" y="285"/>
                  </a:lnTo>
                  <a:lnTo>
                    <a:pt x="719" y="312"/>
                  </a:lnTo>
                  <a:lnTo>
                    <a:pt x="851" y="304"/>
                  </a:lnTo>
                  <a:lnTo>
                    <a:pt x="848" y="309"/>
                  </a:lnTo>
                  <a:lnTo>
                    <a:pt x="842" y="315"/>
                  </a:lnTo>
                  <a:lnTo>
                    <a:pt x="835" y="320"/>
                  </a:lnTo>
                  <a:lnTo>
                    <a:pt x="826" y="326"/>
                  </a:lnTo>
                  <a:lnTo>
                    <a:pt x="815" y="330"/>
                  </a:lnTo>
                  <a:lnTo>
                    <a:pt x="802" y="336"/>
                  </a:lnTo>
                  <a:lnTo>
                    <a:pt x="787" y="340"/>
                  </a:lnTo>
                  <a:lnTo>
                    <a:pt x="771" y="345"/>
                  </a:lnTo>
                  <a:lnTo>
                    <a:pt x="732" y="352"/>
                  </a:lnTo>
                  <a:lnTo>
                    <a:pt x="688" y="360"/>
                  </a:lnTo>
                  <a:lnTo>
                    <a:pt x="639" y="367"/>
                  </a:lnTo>
                  <a:lnTo>
                    <a:pt x="583" y="372"/>
                  </a:lnTo>
                  <a:lnTo>
                    <a:pt x="571" y="398"/>
                  </a:lnTo>
                  <a:lnTo>
                    <a:pt x="614" y="393"/>
                  </a:lnTo>
                  <a:lnTo>
                    <a:pt x="654" y="388"/>
                  </a:lnTo>
                  <a:lnTo>
                    <a:pt x="691" y="382"/>
                  </a:lnTo>
                  <a:lnTo>
                    <a:pt x="725" y="377"/>
                  </a:lnTo>
                  <a:lnTo>
                    <a:pt x="756" y="371"/>
                  </a:lnTo>
                  <a:lnTo>
                    <a:pt x="784" y="364"/>
                  </a:lnTo>
                  <a:lnTo>
                    <a:pt x="810" y="359"/>
                  </a:lnTo>
                  <a:lnTo>
                    <a:pt x="832" y="352"/>
                  </a:lnTo>
                  <a:lnTo>
                    <a:pt x="852" y="345"/>
                  </a:lnTo>
                  <a:lnTo>
                    <a:pt x="868" y="338"/>
                  </a:lnTo>
                  <a:lnTo>
                    <a:pt x="882" y="331"/>
                  </a:lnTo>
                  <a:lnTo>
                    <a:pt x="894" y="324"/>
                  </a:lnTo>
                  <a:lnTo>
                    <a:pt x="902" y="317"/>
                  </a:lnTo>
                  <a:lnTo>
                    <a:pt x="908" y="309"/>
                  </a:lnTo>
                  <a:lnTo>
                    <a:pt x="911" y="302"/>
                  </a:lnTo>
                  <a:lnTo>
                    <a:pt x="912" y="299"/>
                  </a:lnTo>
                  <a:lnTo>
                    <a:pt x="912" y="295"/>
                  </a:lnTo>
                  <a:lnTo>
                    <a:pt x="912" y="291"/>
                  </a:lnTo>
                  <a:lnTo>
                    <a:pt x="911" y="288"/>
                  </a:lnTo>
                  <a:lnTo>
                    <a:pt x="906" y="280"/>
                  </a:lnTo>
                  <a:lnTo>
                    <a:pt x="900" y="274"/>
                  </a:lnTo>
                  <a:lnTo>
                    <a:pt x="891" y="266"/>
                  </a:lnTo>
                  <a:lnTo>
                    <a:pt x="878" y="259"/>
                  </a:lnTo>
                  <a:lnTo>
                    <a:pt x="865" y="251"/>
                  </a:lnTo>
                  <a:lnTo>
                    <a:pt x="849" y="245"/>
                  </a:lnTo>
                  <a:lnTo>
                    <a:pt x="829" y="238"/>
                  </a:lnTo>
                  <a:lnTo>
                    <a:pt x="809" y="233"/>
                  </a:lnTo>
                  <a:lnTo>
                    <a:pt x="785" y="226"/>
                  </a:lnTo>
                  <a:lnTo>
                    <a:pt x="759" y="220"/>
                  </a:lnTo>
                  <a:lnTo>
                    <a:pt x="732" y="215"/>
                  </a:lnTo>
                  <a:lnTo>
                    <a:pt x="702" y="209"/>
                  </a:lnTo>
                  <a:lnTo>
                    <a:pt x="670" y="204"/>
                  </a:lnTo>
                  <a:lnTo>
                    <a:pt x="601" y="195"/>
                  </a:lnTo>
                  <a:lnTo>
                    <a:pt x="662" y="0"/>
                  </a:lnTo>
                  <a:lnTo>
                    <a:pt x="553" y="132"/>
                  </a:lnTo>
                  <a:lnTo>
                    <a:pt x="553" y="165"/>
                  </a:lnTo>
                  <a:lnTo>
                    <a:pt x="576" y="136"/>
                  </a:lnTo>
                  <a:lnTo>
                    <a:pt x="558" y="194"/>
                  </a:lnTo>
                  <a:lnTo>
                    <a:pt x="553" y="194"/>
                  </a:lnTo>
                  <a:lnTo>
                    <a:pt x="553" y="340"/>
                  </a:lnTo>
                  <a:close/>
                  <a:moveTo>
                    <a:pt x="352" y="216"/>
                  </a:moveTo>
                  <a:lnTo>
                    <a:pt x="352" y="216"/>
                  </a:lnTo>
                  <a:lnTo>
                    <a:pt x="327" y="296"/>
                  </a:lnTo>
                  <a:lnTo>
                    <a:pt x="300" y="374"/>
                  </a:lnTo>
                  <a:lnTo>
                    <a:pt x="273" y="453"/>
                  </a:lnTo>
                  <a:lnTo>
                    <a:pt x="248" y="534"/>
                  </a:lnTo>
                  <a:lnTo>
                    <a:pt x="511" y="216"/>
                  </a:lnTo>
                  <a:lnTo>
                    <a:pt x="550" y="218"/>
                  </a:lnTo>
                  <a:lnTo>
                    <a:pt x="534" y="265"/>
                  </a:lnTo>
                  <a:lnTo>
                    <a:pt x="490" y="400"/>
                  </a:lnTo>
                  <a:lnTo>
                    <a:pt x="534" y="400"/>
                  </a:lnTo>
                  <a:lnTo>
                    <a:pt x="553" y="340"/>
                  </a:lnTo>
                  <a:lnTo>
                    <a:pt x="553" y="194"/>
                  </a:lnTo>
                  <a:lnTo>
                    <a:pt x="528" y="194"/>
                  </a:lnTo>
                  <a:lnTo>
                    <a:pt x="553" y="165"/>
                  </a:lnTo>
                  <a:lnTo>
                    <a:pt x="553" y="132"/>
                  </a:lnTo>
                  <a:lnTo>
                    <a:pt x="502" y="193"/>
                  </a:lnTo>
                  <a:lnTo>
                    <a:pt x="435" y="191"/>
                  </a:lnTo>
                  <a:lnTo>
                    <a:pt x="426" y="215"/>
                  </a:lnTo>
                  <a:lnTo>
                    <a:pt x="483" y="214"/>
                  </a:lnTo>
                  <a:lnTo>
                    <a:pt x="342" y="383"/>
                  </a:lnTo>
                  <a:lnTo>
                    <a:pt x="403" y="193"/>
                  </a:lnTo>
                  <a:lnTo>
                    <a:pt x="363" y="192"/>
                  </a:lnTo>
                  <a:lnTo>
                    <a:pt x="324" y="192"/>
                  </a:lnTo>
                  <a:lnTo>
                    <a:pt x="287" y="194"/>
                  </a:lnTo>
                  <a:lnTo>
                    <a:pt x="251" y="196"/>
                  </a:lnTo>
                  <a:lnTo>
                    <a:pt x="216" y="199"/>
                  </a:lnTo>
                  <a:lnTo>
                    <a:pt x="184" y="204"/>
                  </a:lnTo>
                  <a:lnTo>
                    <a:pt x="154" y="209"/>
                  </a:lnTo>
                  <a:lnTo>
                    <a:pt x="125" y="216"/>
                  </a:lnTo>
                  <a:lnTo>
                    <a:pt x="99" y="223"/>
                  </a:lnTo>
                  <a:lnTo>
                    <a:pt x="76" y="229"/>
                  </a:lnTo>
                  <a:lnTo>
                    <a:pt x="55" y="237"/>
                  </a:lnTo>
                  <a:lnTo>
                    <a:pt x="38" y="246"/>
                  </a:lnTo>
                  <a:lnTo>
                    <a:pt x="24" y="255"/>
                  </a:lnTo>
                  <a:lnTo>
                    <a:pt x="12" y="264"/>
                  </a:lnTo>
                  <a:lnTo>
                    <a:pt x="7" y="269"/>
                  </a:lnTo>
                  <a:lnTo>
                    <a:pt x="4" y="274"/>
                  </a:lnTo>
                  <a:lnTo>
                    <a:pt x="2" y="278"/>
                  </a:lnTo>
                  <a:lnTo>
                    <a:pt x="0" y="283"/>
                  </a:lnTo>
                  <a:lnTo>
                    <a:pt x="0" y="295"/>
                  </a:lnTo>
                  <a:lnTo>
                    <a:pt x="2" y="300"/>
                  </a:lnTo>
                  <a:lnTo>
                    <a:pt x="4" y="305"/>
                  </a:lnTo>
                  <a:lnTo>
                    <a:pt x="8" y="310"/>
                  </a:lnTo>
                  <a:lnTo>
                    <a:pt x="13" y="315"/>
                  </a:lnTo>
                  <a:lnTo>
                    <a:pt x="20" y="320"/>
                  </a:lnTo>
                  <a:lnTo>
                    <a:pt x="28" y="325"/>
                  </a:lnTo>
                  <a:lnTo>
                    <a:pt x="47" y="333"/>
                  </a:lnTo>
                  <a:lnTo>
                    <a:pt x="71" y="343"/>
                  </a:lnTo>
                  <a:lnTo>
                    <a:pt x="100" y="351"/>
                  </a:lnTo>
                  <a:lnTo>
                    <a:pt x="135" y="360"/>
                  </a:lnTo>
                  <a:lnTo>
                    <a:pt x="176" y="367"/>
                  </a:lnTo>
                  <a:lnTo>
                    <a:pt x="178" y="373"/>
                  </a:lnTo>
                  <a:lnTo>
                    <a:pt x="180" y="378"/>
                  </a:lnTo>
                  <a:lnTo>
                    <a:pt x="183" y="382"/>
                  </a:lnTo>
                  <a:lnTo>
                    <a:pt x="187" y="387"/>
                  </a:lnTo>
                  <a:lnTo>
                    <a:pt x="191" y="390"/>
                  </a:lnTo>
                  <a:lnTo>
                    <a:pt x="197" y="392"/>
                  </a:lnTo>
                  <a:lnTo>
                    <a:pt x="202" y="393"/>
                  </a:lnTo>
                  <a:lnTo>
                    <a:pt x="207" y="394"/>
                  </a:lnTo>
                  <a:lnTo>
                    <a:pt x="211" y="394"/>
                  </a:lnTo>
                  <a:lnTo>
                    <a:pt x="215" y="393"/>
                  </a:lnTo>
                  <a:lnTo>
                    <a:pt x="223" y="389"/>
                  </a:lnTo>
                  <a:lnTo>
                    <a:pt x="229" y="383"/>
                  </a:lnTo>
                  <a:lnTo>
                    <a:pt x="234" y="376"/>
                  </a:lnTo>
                  <a:lnTo>
                    <a:pt x="261" y="379"/>
                  </a:lnTo>
                  <a:lnTo>
                    <a:pt x="266" y="356"/>
                  </a:lnTo>
                  <a:lnTo>
                    <a:pt x="237" y="353"/>
                  </a:lnTo>
                  <a:lnTo>
                    <a:pt x="236" y="347"/>
                  </a:lnTo>
                  <a:lnTo>
                    <a:pt x="233" y="341"/>
                  </a:lnTo>
                  <a:lnTo>
                    <a:pt x="230" y="337"/>
                  </a:lnTo>
                  <a:lnTo>
                    <a:pt x="227" y="332"/>
                  </a:lnTo>
                  <a:lnTo>
                    <a:pt x="222" y="329"/>
                  </a:lnTo>
                  <a:lnTo>
                    <a:pt x="218" y="327"/>
                  </a:lnTo>
                  <a:lnTo>
                    <a:pt x="212" y="325"/>
                  </a:lnTo>
                  <a:lnTo>
                    <a:pt x="207" y="325"/>
                  </a:lnTo>
                  <a:lnTo>
                    <a:pt x="202" y="325"/>
                  </a:lnTo>
                  <a:lnTo>
                    <a:pt x="198" y="326"/>
                  </a:lnTo>
                  <a:lnTo>
                    <a:pt x="193" y="328"/>
                  </a:lnTo>
                  <a:lnTo>
                    <a:pt x="189" y="330"/>
                  </a:lnTo>
                  <a:lnTo>
                    <a:pt x="186" y="333"/>
                  </a:lnTo>
                  <a:lnTo>
                    <a:pt x="183" y="337"/>
                  </a:lnTo>
                  <a:lnTo>
                    <a:pt x="180" y="341"/>
                  </a:lnTo>
                  <a:lnTo>
                    <a:pt x="178" y="346"/>
                  </a:lnTo>
                  <a:lnTo>
                    <a:pt x="138" y="338"/>
                  </a:lnTo>
                  <a:lnTo>
                    <a:pt x="122" y="333"/>
                  </a:lnTo>
                  <a:lnTo>
                    <a:pt x="106" y="329"/>
                  </a:lnTo>
                  <a:lnTo>
                    <a:pt x="94" y="325"/>
                  </a:lnTo>
                  <a:lnTo>
                    <a:pt x="83" y="320"/>
                  </a:lnTo>
                  <a:lnTo>
                    <a:pt x="74" y="316"/>
                  </a:lnTo>
                  <a:lnTo>
                    <a:pt x="66" y="311"/>
                  </a:lnTo>
                  <a:lnTo>
                    <a:pt x="60" y="306"/>
                  </a:lnTo>
                  <a:lnTo>
                    <a:pt x="56" y="301"/>
                  </a:lnTo>
                  <a:lnTo>
                    <a:pt x="53" y="296"/>
                  </a:lnTo>
                  <a:lnTo>
                    <a:pt x="53" y="291"/>
                  </a:lnTo>
                  <a:lnTo>
                    <a:pt x="54" y="286"/>
                  </a:lnTo>
                  <a:lnTo>
                    <a:pt x="57" y="281"/>
                  </a:lnTo>
                  <a:lnTo>
                    <a:pt x="61" y="276"/>
                  </a:lnTo>
                  <a:lnTo>
                    <a:pt x="67" y="271"/>
                  </a:lnTo>
                  <a:lnTo>
                    <a:pt x="75" y="267"/>
                  </a:lnTo>
                  <a:lnTo>
                    <a:pt x="83" y="261"/>
                  </a:lnTo>
                  <a:lnTo>
                    <a:pt x="94" y="257"/>
                  </a:lnTo>
                  <a:lnTo>
                    <a:pt x="105" y="253"/>
                  </a:lnTo>
                  <a:lnTo>
                    <a:pt x="134" y="244"/>
                  </a:lnTo>
                  <a:lnTo>
                    <a:pt x="168" y="236"/>
                  </a:lnTo>
                  <a:lnTo>
                    <a:pt x="207" y="229"/>
                  </a:lnTo>
                  <a:lnTo>
                    <a:pt x="250" y="224"/>
                  </a:lnTo>
                  <a:lnTo>
                    <a:pt x="299" y="219"/>
                  </a:lnTo>
                  <a:lnTo>
                    <a:pt x="352" y="216"/>
                  </a:lnTo>
                  <a:close/>
                </a:path>
              </a:pathLst>
            </a:custGeom>
            <a:solidFill>
              <a:srgbClr val="20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104028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Классификация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700808"/>
            <a:ext cx="8064896" cy="4680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400" b="1" dirty="0" smtClean="0">
                <a:solidFill>
                  <a:schemeClr val="bg1"/>
                </a:solidFill>
              </a:rPr>
              <a:t>Класс разрабатываемого ПО</a:t>
            </a:r>
            <a:r>
              <a:rPr lang="ru-RU" b="1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ru-RU" sz="11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Системы Поддержки Принятия Решений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 err="1" smtClean="0">
                <a:solidFill>
                  <a:schemeClr val="bg1"/>
                </a:solidFill>
              </a:rPr>
              <a:t>Decision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Support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System</a:t>
            </a:r>
            <a:r>
              <a:rPr lang="ru-RU" dirty="0" smtClean="0">
                <a:solidFill>
                  <a:schemeClr val="bg1"/>
                </a:solidFill>
              </a:rPr>
              <a:t>, DSS)</a:t>
            </a:r>
          </a:p>
          <a:p>
            <a:pPr marL="0" indent="0">
              <a:buNone/>
            </a:pPr>
            <a:endParaRPr lang="ru-RU" sz="13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</a:rPr>
              <a:t>Подклассы: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Системы Многокритериальной Поддержки Принятия Решений (</a:t>
            </a:r>
            <a:r>
              <a:rPr lang="en-US" dirty="0" smtClean="0">
                <a:solidFill>
                  <a:schemeClr val="bg1"/>
                </a:solidFill>
              </a:rPr>
              <a:t>Multi-Criteria DSS (MCDA DSS)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Системы (Многокритериальной) Поддержки Принятия Пространственных Решений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531813">
              <a:buNone/>
            </a:pP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Spatial DSS, SDSS, MCDA  SDSS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531813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3	</a:t>
            </a:r>
            <a:r>
              <a:rPr lang="ru-RU" dirty="0" smtClean="0">
                <a:solidFill>
                  <a:schemeClr val="bg1"/>
                </a:solidFill>
              </a:rPr>
              <a:t>Нечеткие Системы  Поддержки Принятия Решений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531813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Fuzzy DSS, Fuzzy SDSS,  Fuzzy MCDA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6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381" y="260648"/>
            <a:ext cx="8208912" cy="483256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60" tIns="46432" rIns="92860" bIns="46432" anchor="t"/>
          <a:lstStyle/>
          <a:p>
            <a:pPr defTabSz="952500">
              <a:tabLst>
                <a:tab pos="265113" algn="l"/>
              </a:tabLst>
              <a:defRPr/>
            </a:pPr>
            <a:r>
              <a:rPr lang="ru-RU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Основные Компоненты  </a:t>
            </a:r>
            <a:r>
              <a:rPr lang="en-US" sz="32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DecernsMCDA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5456" y="980741"/>
            <a:ext cx="8850762" cy="5054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52500">
              <a:lnSpc>
                <a:spcPct val="130000"/>
              </a:lnSpc>
              <a:tabLst>
                <a:tab pos="265113" algn="l"/>
              </a:tabLst>
              <a:defRPr/>
            </a:pPr>
            <a:endParaRPr lang="ru-RU" sz="1000" b="1" u="sng" dirty="0">
              <a:solidFill>
                <a:srgbClr val="FFFFFF"/>
              </a:solidFill>
            </a:endParaRPr>
          </a:p>
          <a:p>
            <a:pPr marL="457200" indent="-457200" defTabSz="952500">
              <a:lnSpc>
                <a:spcPct val="130000"/>
              </a:lnSpc>
              <a:buFont typeface="Wingdings" pitchFamily="2" charset="2"/>
              <a:buChar char="Ø"/>
              <a:tabLst>
                <a:tab pos="265113" algn="l"/>
              </a:tabLst>
              <a:defRPr/>
            </a:pPr>
            <a:r>
              <a:rPr lang="ru-RU" sz="3300" b="1" dirty="0" smtClean="0">
                <a:solidFill>
                  <a:srgbClr val="FFFFFF"/>
                </a:solidFill>
              </a:rPr>
              <a:t>Классические </a:t>
            </a:r>
            <a:r>
              <a:rPr lang="ru-RU" sz="3300" b="1" dirty="0">
                <a:solidFill>
                  <a:srgbClr val="FFFFFF"/>
                </a:solidFill>
              </a:rPr>
              <a:t>методы </a:t>
            </a:r>
            <a:r>
              <a:rPr lang="ru-RU" sz="3300" b="1" dirty="0" smtClean="0">
                <a:solidFill>
                  <a:srgbClr val="FFFFFF"/>
                </a:solidFill>
              </a:rPr>
              <a:t>МКАР</a:t>
            </a:r>
            <a:r>
              <a:rPr lang="ru-RU" sz="3300" dirty="0" smtClean="0">
                <a:solidFill>
                  <a:srgbClr val="FFFFFF"/>
                </a:solidFill>
              </a:rPr>
              <a:t> </a:t>
            </a:r>
            <a:endParaRPr lang="ru-RU" sz="3300" dirty="0">
              <a:solidFill>
                <a:srgbClr val="FFFFFF"/>
              </a:solidFill>
            </a:endParaRPr>
          </a:p>
          <a:p>
            <a:pPr marL="457200" indent="-101600" defTabSz="952500">
              <a:lnSpc>
                <a:spcPct val="130000"/>
              </a:lnSpc>
              <a:buFont typeface="Courier New" pitchFamily="49" charset="0"/>
              <a:buChar char="o"/>
              <a:tabLst>
                <a:tab pos="531813" algn="l"/>
              </a:tabLst>
              <a:defRPr/>
            </a:pPr>
            <a:r>
              <a:rPr lang="ru-RU" sz="3300" i="0" dirty="0" smtClean="0">
                <a:solidFill>
                  <a:srgbClr val="FFFFFF"/>
                </a:solidFill>
              </a:rPr>
              <a:t> </a:t>
            </a:r>
            <a:r>
              <a:rPr lang="en-US" sz="2800" i="0" dirty="0" smtClean="0">
                <a:solidFill>
                  <a:srgbClr val="FFFFFF"/>
                </a:solidFill>
              </a:rPr>
              <a:t>MAVT, </a:t>
            </a:r>
            <a:r>
              <a:rPr lang="en-US" sz="2800" i="0" dirty="0">
                <a:solidFill>
                  <a:srgbClr val="FFFFFF"/>
                </a:solidFill>
              </a:rPr>
              <a:t>AHP, TOPSIS, </a:t>
            </a:r>
            <a:r>
              <a:rPr lang="en-US" sz="2800" i="0" dirty="0" smtClean="0">
                <a:solidFill>
                  <a:srgbClr val="FFFFFF"/>
                </a:solidFill>
              </a:rPr>
              <a:t>PROMETHEE-I/II, FlowSort</a:t>
            </a:r>
          </a:p>
          <a:p>
            <a:pPr marL="457200" indent="-457200" defTabSz="952500">
              <a:lnSpc>
                <a:spcPct val="130000"/>
              </a:lnSpc>
              <a:buFont typeface="Wingdings" pitchFamily="2" charset="2"/>
              <a:buChar char="Ø"/>
              <a:tabLst>
                <a:tab pos="265113" algn="l"/>
              </a:tabLst>
              <a:defRPr/>
            </a:pPr>
            <a:r>
              <a:rPr lang="ru-RU" sz="3300" b="1" dirty="0" smtClean="0">
                <a:solidFill>
                  <a:srgbClr val="FFFFFF"/>
                </a:solidFill>
              </a:rPr>
              <a:t>Вероятностные методы</a:t>
            </a:r>
            <a:r>
              <a:rPr lang="en-US" sz="3300" b="1" dirty="0" smtClean="0">
                <a:solidFill>
                  <a:srgbClr val="FFFFFF"/>
                </a:solidFill>
              </a:rPr>
              <a:t> </a:t>
            </a:r>
            <a:r>
              <a:rPr lang="ru-RU" sz="3300" b="1" dirty="0" smtClean="0">
                <a:solidFill>
                  <a:srgbClr val="FFFFFF"/>
                </a:solidFill>
              </a:rPr>
              <a:t>МКАР</a:t>
            </a:r>
            <a:endParaRPr lang="en-US" sz="3300" dirty="0" smtClean="0">
              <a:solidFill>
                <a:srgbClr val="FFFFFF"/>
              </a:solidFill>
            </a:endParaRPr>
          </a:p>
          <a:p>
            <a:pPr marL="342900" indent="107950" defTabSz="952500">
              <a:lnSpc>
                <a:spcPct val="130000"/>
              </a:lnSpc>
              <a:buFont typeface="Courier New" pitchFamily="49" charset="0"/>
              <a:buChar char="o"/>
              <a:tabLst>
                <a:tab pos="531813" algn="l"/>
              </a:tabLst>
              <a:defRPr/>
            </a:pPr>
            <a:r>
              <a:rPr lang="en-US" sz="3300" dirty="0">
                <a:solidFill>
                  <a:srgbClr val="FFFFFF"/>
                </a:solidFill>
              </a:rPr>
              <a:t> </a:t>
            </a:r>
            <a:r>
              <a:rPr lang="en-US" sz="3300" i="0" dirty="0" smtClean="0">
                <a:solidFill>
                  <a:srgbClr val="FFFFFF"/>
                </a:solidFill>
              </a:rPr>
              <a:t>MAUT</a:t>
            </a:r>
            <a:r>
              <a:rPr lang="ru-RU" sz="3300" dirty="0" smtClean="0">
                <a:solidFill>
                  <a:srgbClr val="FFFFFF"/>
                </a:solidFill>
              </a:rPr>
              <a:t> (классический метод)</a:t>
            </a:r>
          </a:p>
          <a:p>
            <a:pPr marL="342900" indent="107950" defTabSz="952500">
              <a:lnSpc>
                <a:spcPct val="130000"/>
              </a:lnSpc>
              <a:buFont typeface="Courier New" pitchFamily="49" charset="0"/>
              <a:buChar char="o"/>
              <a:tabLst>
                <a:tab pos="531813" algn="l"/>
              </a:tabLst>
              <a:defRPr/>
            </a:pPr>
            <a:r>
              <a:rPr lang="en-US" sz="3300" dirty="0" smtClean="0">
                <a:solidFill>
                  <a:srgbClr val="FFFFFF"/>
                </a:solidFill>
              </a:rPr>
              <a:t> </a:t>
            </a:r>
            <a:r>
              <a:rPr lang="ru-RU" sz="3300" i="0" dirty="0">
                <a:solidFill>
                  <a:srgbClr val="FFFFFF"/>
                </a:solidFill>
              </a:rPr>
              <a:t>ProMAA</a:t>
            </a:r>
            <a:r>
              <a:rPr lang="en-US" sz="3300" dirty="0">
                <a:solidFill>
                  <a:srgbClr val="FFFFFF"/>
                </a:solidFill>
              </a:rPr>
              <a:t> (</a:t>
            </a:r>
            <a:r>
              <a:rPr lang="ru-RU" sz="3300" b="1" dirty="0">
                <a:solidFill>
                  <a:srgbClr val="FFFFFF"/>
                </a:solidFill>
              </a:rPr>
              <a:t>оригинальный метод</a:t>
            </a:r>
            <a:r>
              <a:rPr lang="ru-RU" sz="3300" dirty="0">
                <a:solidFill>
                  <a:srgbClr val="FFFFFF"/>
                </a:solidFill>
              </a:rPr>
              <a:t>)</a:t>
            </a:r>
            <a:endParaRPr lang="ru-RU" sz="3300" dirty="0" smtClean="0">
              <a:solidFill>
                <a:srgbClr val="FFFFFF"/>
              </a:solidFill>
            </a:endParaRPr>
          </a:p>
          <a:p>
            <a:pPr marL="457200" indent="-457200" defTabSz="952500">
              <a:lnSpc>
                <a:spcPct val="130000"/>
              </a:lnSpc>
              <a:buFont typeface="Wingdings" pitchFamily="2" charset="2"/>
              <a:buChar char="Ø"/>
              <a:tabLst>
                <a:tab pos="450850" algn="l"/>
              </a:tabLst>
              <a:defRPr/>
            </a:pPr>
            <a:r>
              <a:rPr lang="ru-RU" sz="3300" b="1" dirty="0" smtClean="0">
                <a:solidFill>
                  <a:srgbClr val="0070C0"/>
                </a:solidFill>
              </a:rPr>
              <a:t>Оригинальные </a:t>
            </a:r>
            <a:r>
              <a:rPr lang="ru-RU" sz="3300" b="1" dirty="0">
                <a:solidFill>
                  <a:srgbClr val="0070C0"/>
                </a:solidFill>
              </a:rPr>
              <a:t>методы Нечеткого </a:t>
            </a:r>
            <a:r>
              <a:rPr lang="ru-RU" sz="3300" b="1" dirty="0" smtClean="0">
                <a:solidFill>
                  <a:srgbClr val="0070C0"/>
                </a:solidFill>
              </a:rPr>
              <a:t>МКАР </a:t>
            </a:r>
          </a:p>
          <a:p>
            <a:pPr marL="457200" indent="-101600" defTabSz="952500">
              <a:lnSpc>
                <a:spcPct val="130000"/>
              </a:lnSpc>
              <a:buFont typeface="Courier New" pitchFamily="49" charset="0"/>
              <a:buChar char="o"/>
              <a:tabLst>
                <a:tab pos="450850" algn="l"/>
              </a:tabLst>
              <a:defRPr/>
            </a:pPr>
            <a:r>
              <a:rPr lang="ru-RU" sz="3300" i="0" dirty="0" smtClean="0">
                <a:solidFill>
                  <a:srgbClr val="0070C0"/>
                </a:solidFill>
              </a:rPr>
              <a:t> </a:t>
            </a:r>
            <a:r>
              <a:rPr lang="en-US" sz="2800" i="0" dirty="0" smtClean="0">
                <a:solidFill>
                  <a:srgbClr val="0070C0"/>
                </a:solidFill>
              </a:rPr>
              <a:t>FMAVT</a:t>
            </a:r>
            <a:r>
              <a:rPr lang="en-US" sz="2800" i="0" dirty="0">
                <a:solidFill>
                  <a:srgbClr val="0070C0"/>
                </a:solidFill>
              </a:rPr>
              <a:t>, </a:t>
            </a:r>
            <a:r>
              <a:rPr lang="en-US" sz="2800" i="0" dirty="0" smtClean="0">
                <a:solidFill>
                  <a:srgbClr val="0070C0"/>
                </a:solidFill>
              </a:rPr>
              <a:t>FTOPSIS</a:t>
            </a:r>
            <a:r>
              <a:rPr lang="en-US" sz="2800" i="0" dirty="0">
                <a:solidFill>
                  <a:srgbClr val="0070C0"/>
                </a:solidFill>
              </a:rPr>
              <a:t>, </a:t>
            </a:r>
            <a:r>
              <a:rPr lang="en-US" sz="2800" i="0" dirty="0" err="1" smtClean="0">
                <a:solidFill>
                  <a:srgbClr val="0070C0"/>
                </a:solidFill>
              </a:rPr>
              <a:t>FPROMETHEE</a:t>
            </a:r>
            <a:r>
              <a:rPr lang="en-US" sz="2800" i="0" dirty="0">
                <a:solidFill>
                  <a:srgbClr val="0070C0"/>
                </a:solidFill>
              </a:rPr>
              <a:t>, </a:t>
            </a:r>
            <a:r>
              <a:rPr lang="en-US" sz="2800" i="0" dirty="0" smtClean="0">
                <a:solidFill>
                  <a:srgbClr val="0070C0"/>
                </a:solidFill>
              </a:rPr>
              <a:t>F-FlowSort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5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286992"/>
            <a:ext cx="8568952" cy="4950320"/>
          </a:xfrm>
        </p:spPr>
        <p:txBody>
          <a:bodyPr/>
          <a:lstStyle/>
          <a:p>
            <a:pPr marL="0" lvl="0" indent="0">
              <a:buNone/>
              <a:tabLst>
                <a:tab pos="292100" algn="l"/>
                <a:tab pos="673100" algn="l"/>
              </a:tabLst>
            </a:pPr>
            <a:r>
              <a:rPr lang="ru-RU" sz="2800" b="1" dirty="0" smtClean="0">
                <a:solidFill>
                  <a:srgbClr val="0070C0"/>
                </a:solidFill>
              </a:rPr>
              <a:t>Из книги</a:t>
            </a:r>
          </a:p>
          <a:p>
            <a:pPr marL="0" lvl="0" indent="0">
              <a:buNone/>
              <a:tabLst>
                <a:tab pos="292100" algn="l"/>
                <a:tab pos="67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A. Ishizaka and P. Nemery. 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Multi-criteria </a:t>
            </a:r>
            <a:r>
              <a:rPr lang="en-US" sz="2800" b="1" i="1" dirty="0">
                <a:solidFill>
                  <a:schemeClr val="bg1"/>
                </a:solidFill>
              </a:rPr>
              <a:t>Decision Analysis: Methods and Software</a:t>
            </a:r>
            <a:r>
              <a:rPr lang="en-US" sz="2800" b="1" dirty="0">
                <a:solidFill>
                  <a:schemeClr val="bg1"/>
                </a:solidFill>
              </a:rPr>
              <a:t>. Wiley, 2013.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lvl="0" indent="0">
              <a:buNone/>
              <a:tabLst>
                <a:tab pos="292100" algn="l"/>
                <a:tab pos="673100" algn="l"/>
              </a:tabLst>
            </a:pPr>
            <a:endParaRPr lang="en-US" sz="1400" b="1" dirty="0">
              <a:solidFill>
                <a:schemeClr val="bg1"/>
              </a:solidFill>
            </a:endParaRPr>
          </a:p>
          <a:p>
            <a:pPr marL="0" lvl="0" indent="0">
              <a:buNone/>
              <a:tabLst>
                <a:tab pos="292100" algn="l"/>
                <a:tab pos="673100" algn="l"/>
              </a:tabLst>
            </a:pPr>
            <a:r>
              <a:rPr lang="en-US" sz="2400" b="1" i="1" dirty="0" smtClean="0">
                <a:solidFill>
                  <a:schemeClr val="bg1"/>
                </a:solidFill>
              </a:rPr>
              <a:t>page</a:t>
            </a:r>
            <a:r>
              <a:rPr lang="en-US" sz="2400" b="1" dirty="0" smtClean="0">
                <a:solidFill>
                  <a:schemeClr val="bg1"/>
                </a:solidFill>
              </a:rPr>
              <a:t> 279:</a:t>
            </a:r>
          </a:p>
          <a:p>
            <a:pPr marL="0" lvl="0" indent="0" algn="just">
              <a:buNone/>
              <a:tabLst>
                <a:tab pos="292100" algn="l"/>
                <a:tab pos="6731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i="1" dirty="0">
                <a:solidFill>
                  <a:schemeClr val="bg1"/>
                </a:solidFill>
              </a:rPr>
              <a:t>DECERNS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platform </a:t>
            </a:r>
            <a:r>
              <a:rPr lang="en-US" sz="2400" dirty="0">
                <a:solidFill>
                  <a:schemeClr val="bg1"/>
                </a:solidFill>
              </a:rPr>
              <a:t>provides the user with all </a:t>
            </a:r>
            <a:r>
              <a:rPr lang="en-US" sz="2400" dirty="0" smtClean="0">
                <a:solidFill>
                  <a:schemeClr val="bg1"/>
                </a:solidFill>
              </a:rPr>
              <a:t>the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functionalities </a:t>
            </a:r>
            <a:r>
              <a:rPr lang="en-US" sz="2400" dirty="0">
                <a:solidFill>
                  <a:schemeClr val="bg1"/>
                </a:solidFill>
              </a:rPr>
              <a:t>and tools for data input, scoring, weighting and sensitivity analysis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. for several MCDA methods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</a:p>
          <a:p>
            <a:pPr marL="0" lvl="0" indent="0" algn="just">
              <a:buNone/>
              <a:tabLst>
                <a:tab pos="292100" algn="l"/>
                <a:tab pos="673100" algn="l"/>
              </a:tabLst>
            </a:pPr>
            <a:r>
              <a:rPr lang="en-US" sz="2400" b="1" dirty="0" smtClean="0">
                <a:solidFill>
                  <a:schemeClr val="bg1"/>
                </a:solidFill>
              </a:rPr>
              <a:t>DECERNS</a:t>
            </a:r>
            <a:r>
              <a:rPr lang="en-US" sz="2400" b="1" dirty="0">
                <a:solidFill>
                  <a:schemeClr val="bg1"/>
                </a:solidFill>
              </a:rPr>
              <a:t>, to the best of our knowledge, </a:t>
            </a:r>
            <a:r>
              <a:rPr lang="en-US" sz="2400" b="1" u="sng" dirty="0">
                <a:solidFill>
                  <a:schemeClr val="bg1"/>
                </a:solidFill>
              </a:rPr>
              <a:t>is the only </a:t>
            </a:r>
            <a:r>
              <a:rPr lang="en-US" sz="2400" b="1" u="sng" dirty="0" smtClean="0">
                <a:solidFill>
                  <a:schemeClr val="bg1"/>
                </a:solidFill>
              </a:rPr>
              <a:t>platform</a:t>
            </a:r>
            <a:r>
              <a:rPr lang="ru-RU" sz="2400" b="1" u="sng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that </a:t>
            </a:r>
            <a:r>
              <a:rPr lang="en-US" sz="2400" b="1" dirty="0">
                <a:solidFill>
                  <a:schemeClr val="bg1"/>
                </a:solidFill>
              </a:rPr>
              <a:t>easily permits the use and comparison of different methods on the same data </a:t>
            </a:r>
            <a:r>
              <a:rPr lang="en-US" sz="2400" b="1" dirty="0" smtClean="0">
                <a:solidFill>
                  <a:schemeClr val="bg1"/>
                </a:solidFill>
              </a:rPr>
              <a:t>set</a:t>
            </a:r>
            <a:r>
              <a:rPr lang="ru-RU" sz="2400" b="1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FontTx/>
              <a:buNone/>
              <a:tabLst>
                <a:tab pos="292100" algn="l"/>
                <a:tab pos="673100" algn="l"/>
              </a:tabLst>
            </a:pPr>
            <a:endParaRPr lang="ru-RU" sz="2400" dirty="0">
              <a:solidFill>
                <a:srgbClr val="FFFFFF"/>
              </a:solidFill>
            </a:endParaRPr>
          </a:p>
          <a:p>
            <a:pPr marL="0" indent="0">
              <a:buFontTx/>
              <a:buNone/>
              <a:tabLst>
                <a:tab pos="292100" algn="l"/>
                <a:tab pos="673100" algn="l"/>
              </a:tabLst>
            </a:pP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63688" y="188594"/>
            <a:ext cx="4248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j-ea"/>
                <a:cs typeface="+mj-cs"/>
              </a:rPr>
              <a:t>Decerns 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284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847013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ru-RU" sz="4000" b="1" dirty="0" smtClean="0">
                <a:solidFill>
                  <a:schemeClr val="bg1"/>
                </a:solidFill>
              </a:rPr>
              <a:t>МСППР</a:t>
            </a:r>
            <a:r>
              <a:rPr lang="en-US" sz="4000" b="1" dirty="0" smtClean="0">
                <a:solidFill>
                  <a:schemeClr val="bg1"/>
                </a:solidFill>
              </a:rPr>
              <a:t>/DSSs</a:t>
            </a:r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79388" y="1412776"/>
            <a:ext cx="878522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defTabSz="9525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</a:pPr>
            <a:r>
              <a:rPr lang="en-US" sz="2500" b="1" i="1" dirty="0">
                <a:solidFill>
                  <a:srgbClr val="FFFFFF"/>
                </a:solidFill>
              </a:rPr>
              <a:t> </a:t>
            </a:r>
            <a:r>
              <a:rPr lang="ru-RU" sz="4000" b="1" dirty="0" smtClean="0">
                <a:solidFill>
                  <a:srgbClr val="FFFFFF"/>
                </a:solidFill>
              </a:rPr>
              <a:t>СППР</a:t>
            </a:r>
            <a:r>
              <a:rPr lang="ru-RU" sz="3200" b="1" dirty="0" smtClean="0">
                <a:solidFill>
                  <a:srgbClr val="FFFFFF"/>
                </a:solidFill>
              </a:rPr>
              <a:t>: </a:t>
            </a:r>
          </a:p>
          <a:p>
            <a:pPr defTabSz="9525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</a:pPr>
            <a:r>
              <a:rPr lang="ru-RU" sz="3600" b="1" dirty="0" smtClean="0">
                <a:solidFill>
                  <a:srgbClr val="FFFFFF"/>
                </a:solidFill>
              </a:rPr>
              <a:t>Система Поддержки Принятия Решений</a:t>
            </a:r>
          </a:p>
          <a:p>
            <a:pPr defTabSz="9525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</a:pPr>
            <a:endParaRPr lang="ru-RU" sz="3200" b="1" dirty="0">
              <a:solidFill>
                <a:srgbClr val="FFFFFF"/>
              </a:solidFill>
            </a:endParaRPr>
          </a:p>
          <a:p>
            <a:pPr defTabSz="9525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</a:pPr>
            <a:endParaRPr lang="ru-RU" sz="3200" b="1" dirty="0" smtClean="0">
              <a:solidFill>
                <a:srgbClr val="FFFFFF"/>
              </a:solidFill>
            </a:endParaRPr>
          </a:p>
          <a:p>
            <a:pPr defTabSz="9525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</a:pPr>
            <a:r>
              <a:rPr lang="en-US" sz="4000" b="1" dirty="0" smtClean="0">
                <a:solidFill>
                  <a:srgbClr val="FFFFFF"/>
                </a:solidFill>
              </a:rPr>
              <a:t>DSS: </a:t>
            </a:r>
          </a:p>
          <a:p>
            <a:pPr defTabSz="9525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</a:pPr>
            <a:r>
              <a:rPr lang="en-US" sz="4000" b="1" dirty="0" smtClean="0">
                <a:solidFill>
                  <a:srgbClr val="FFFFFF"/>
                </a:solidFill>
              </a:rPr>
              <a:t>Decision Support System</a:t>
            </a:r>
            <a:r>
              <a:rPr lang="ru-RU" sz="4000" b="1" dirty="0" smtClean="0">
                <a:solidFill>
                  <a:srgbClr val="FFFFFF"/>
                </a:solidFill>
              </a:rPr>
              <a:t> </a:t>
            </a:r>
            <a:endParaRPr lang="en-GB" sz="4000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37118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854" y="127916"/>
            <a:ext cx="7036546" cy="49926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60" tIns="46432" rIns="92860" bIns="46432" anchor="t"/>
          <a:lstStyle/>
          <a:p>
            <a:pPr defTabSz="952500">
              <a:tabLst>
                <a:tab pos="265113" algn="l"/>
              </a:tabLst>
              <a:defRPr/>
            </a:pPr>
            <a:r>
              <a:rPr lang="en-US" sz="3200" b="1" i="1" dirty="0" smtClean="0">
                <a:solidFill>
                  <a:srgbClr val="FFFFFF"/>
                </a:solidFill>
              </a:rPr>
              <a:t>DecernsMCDA</a:t>
            </a:r>
            <a:r>
              <a:rPr lang="ru-RU" sz="3200" b="1" dirty="0" smtClean="0">
                <a:solidFill>
                  <a:srgbClr val="FFFFFF"/>
                </a:solidFill>
              </a:rPr>
              <a:t>:</a:t>
            </a:r>
            <a:r>
              <a:rPr lang="ru-RU" sz="3200" b="1" i="1" dirty="0" smtClean="0">
                <a:solidFill>
                  <a:srgbClr val="FFFFFF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b="1" u="sng" dirty="0">
                <a:solidFill>
                  <a:srgbClr val="FFFFFF"/>
                </a:solidFill>
              </a:rPr>
              <a:t/>
            </a:r>
            <a:br>
              <a:rPr lang="en-US" sz="3200" b="1" u="sng" dirty="0">
                <a:solidFill>
                  <a:srgbClr val="FFFFFF"/>
                </a:solidFill>
              </a:rPr>
            </a:b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2333" y="908720"/>
            <a:ext cx="8958266" cy="5954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52500">
              <a:lnSpc>
                <a:spcPct val="130000"/>
              </a:lnSpc>
              <a:buFont typeface="Wingdings" pitchFamily="2" charset="2"/>
              <a:buChar char="ü"/>
              <a:tabLst>
                <a:tab pos="265113" algn="l"/>
              </a:tabLst>
              <a:defRPr/>
            </a:pPr>
            <a:r>
              <a:rPr lang="ru-RU" sz="2500" i="0" dirty="0" smtClean="0">
                <a:solidFill>
                  <a:srgbClr val="FFFFFF"/>
                </a:solidFill>
              </a:rPr>
              <a:t>Анализ чувствительности результатов к изменению параметров моделей </a:t>
            </a:r>
          </a:p>
          <a:p>
            <a:pPr marL="457200" indent="-457200" defTabSz="952500">
              <a:lnSpc>
                <a:spcPct val="130000"/>
              </a:lnSpc>
              <a:buFont typeface="Wingdings" pitchFamily="2" charset="2"/>
              <a:buChar char="ü"/>
              <a:tabLst>
                <a:tab pos="265113" algn="l"/>
              </a:tabLst>
              <a:defRPr/>
            </a:pPr>
            <a:r>
              <a:rPr lang="ru-RU" sz="2500" i="0" dirty="0" smtClean="0">
                <a:solidFill>
                  <a:srgbClr val="FFFFFF"/>
                </a:solidFill>
              </a:rPr>
              <a:t>Возможность формирования и анализа различных сценариев</a:t>
            </a:r>
            <a:endParaRPr lang="en-US" sz="2500" i="0" dirty="0" smtClean="0">
              <a:solidFill>
                <a:srgbClr val="FFFFFF"/>
              </a:solidFill>
            </a:endParaRPr>
          </a:p>
          <a:p>
            <a:pPr marL="457200" indent="-457200" defTabSz="952500">
              <a:lnSpc>
                <a:spcPct val="130000"/>
              </a:lnSpc>
              <a:buFont typeface="Wingdings" pitchFamily="2" charset="2"/>
              <a:buChar char="ü"/>
              <a:tabLst>
                <a:tab pos="265113" algn="l"/>
              </a:tabLst>
              <a:defRPr/>
            </a:pPr>
            <a:r>
              <a:rPr lang="ru-RU" sz="2500" i="0" dirty="0">
                <a:solidFill>
                  <a:srgbClr val="FFFFFF"/>
                </a:solidFill>
              </a:rPr>
              <a:t>Гибкий переход от одного метода МКАР к </a:t>
            </a:r>
            <a:r>
              <a:rPr lang="ru-RU" sz="2500" i="0" dirty="0" smtClean="0">
                <a:solidFill>
                  <a:srgbClr val="FFFFFF"/>
                </a:solidFill>
              </a:rPr>
              <a:t>другому,</a:t>
            </a:r>
          </a:p>
          <a:p>
            <a:pPr defTabSz="952500">
              <a:lnSpc>
                <a:spcPct val="130000"/>
              </a:lnSpc>
              <a:tabLst>
                <a:tab pos="449263" algn="l"/>
              </a:tabLst>
              <a:defRPr/>
            </a:pPr>
            <a:r>
              <a:rPr lang="ru-RU" sz="2500" i="0" dirty="0" smtClean="0">
                <a:solidFill>
                  <a:srgbClr val="FFFFFF"/>
                </a:solidFill>
              </a:rPr>
              <a:t>	сравнение результатов </a:t>
            </a:r>
            <a:endParaRPr lang="en-US" sz="2500" i="0" dirty="0" smtClean="0">
              <a:solidFill>
                <a:srgbClr val="FFFFFF"/>
              </a:solidFill>
            </a:endParaRPr>
          </a:p>
          <a:p>
            <a:pPr marL="457200" indent="-457200" defTabSz="952500">
              <a:lnSpc>
                <a:spcPct val="130000"/>
              </a:lnSpc>
              <a:buFont typeface="Wingdings" pitchFamily="2" charset="2"/>
              <a:buChar char="ü"/>
              <a:tabLst>
                <a:tab pos="265113" algn="l"/>
              </a:tabLst>
              <a:defRPr/>
            </a:pPr>
            <a:r>
              <a:rPr lang="ru-RU" sz="2500" i="0" dirty="0" smtClean="0">
                <a:solidFill>
                  <a:srgbClr val="FFFFFF"/>
                </a:solidFill>
              </a:rPr>
              <a:t>Единственная СППР, включающая все основные классические методы МКАР </a:t>
            </a:r>
          </a:p>
          <a:p>
            <a:pPr marL="457200" indent="-457200" defTabSz="952500">
              <a:lnSpc>
                <a:spcPct val="130000"/>
              </a:lnSpc>
              <a:buFont typeface="Wingdings" pitchFamily="2" charset="2"/>
              <a:buChar char="ü"/>
              <a:tabLst>
                <a:tab pos="265113" algn="l"/>
              </a:tabLst>
              <a:defRPr/>
            </a:pPr>
            <a:r>
              <a:rPr lang="ru-RU" sz="2500" i="0" dirty="0">
                <a:solidFill>
                  <a:srgbClr val="FFFFFF"/>
                </a:solidFill>
              </a:rPr>
              <a:t>Единственная СППР, включающая </a:t>
            </a:r>
            <a:r>
              <a:rPr lang="ru-RU" sz="2500" i="0" dirty="0" smtClean="0">
                <a:solidFill>
                  <a:srgbClr val="FFFFFF"/>
                </a:solidFill>
              </a:rPr>
              <a:t>как классические, так и нечеткие и вероятностные методы МКАР</a:t>
            </a:r>
          </a:p>
          <a:p>
            <a:pPr marL="457200" indent="-457200" defTabSz="952500">
              <a:lnSpc>
                <a:spcPct val="130000"/>
              </a:lnSpc>
              <a:buFont typeface="Wingdings" pitchFamily="2" charset="2"/>
              <a:buChar char="ü"/>
              <a:tabLst>
                <a:tab pos="265113" algn="l"/>
              </a:tabLst>
              <a:defRPr/>
            </a:pPr>
            <a:r>
              <a:rPr lang="ru-RU" sz="2500" i="0" dirty="0">
                <a:solidFill>
                  <a:srgbClr val="FFFFFF"/>
                </a:solidFill>
              </a:rPr>
              <a:t>Единственная СППР, </a:t>
            </a:r>
            <a:r>
              <a:rPr lang="ru-RU" sz="2500" i="0" dirty="0" smtClean="0">
                <a:solidFill>
                  <a:srgbClr val="FFFFFF"/>
                </a:solidFill>
              </a:rPr>
              <a:t>включающая </a:t>
            </a:r>
            <a:r>
              <a:rPr lang="ru-RU" sz="2500" i="0" dirty="0">
                <a:solidFill>
                  <a:srgbClr val="FFFFFF"/>
                </a:solidFill>
              </a:rPr>
              <a:t>нечеткую </a:t>
            </a:r>
            <a:r>
              <a:rPr lang="ru-RU" sz="2500" i="0" dirty="0" smtClean="0">
                <a:solidFill>
                  <a:srgbClr val="FFFFFF"/>
                </a:solidFill>
              </a:rPr>
              <a:t>интеллектуальную систему МКАР</a:t>
            </a:r>
          </a:p>
          <a:p>
            <a:pPr marL="457200" indent="-457200" defTabSz="952500">
              <a:lnSpc>
                <a:spcPct val="130000"/>
              </a:lnSpc>
              <a:buFont typeface="Wingdings" pitchFamily="2" charset="2"/>
              <a:buChar char="ü"/>
              <a:tabLst>
                <a:tab pos="265113" algn="l"/>
              </a:tabLst>
              <a:defRPr/>
            </a:pPr>
            <a:endParaRPr lang="ru-RU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2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260648"/>
            <a:ext cx="8964488" cy="6408712"/>
          </a:xfrm>
        </p:spPr>
        <p:txBody>
          <a:bodyPr/>
          <a:lstStyle/>
          <a:p>
            <a:pPr marL="0" lvl="0" indent="0">
              <a:buNone/>
              <a:tabLst>
                <a:tab pos="2147888" algn="l"/>
              </a:tabLst>
            </a:pPr>
            <a:r>
              <a:rPr lang="ru-RU" sz="2400" b="1" dirty="0">
                <a:solidFill>
                  <a:srgbClr val="FFFFFF"/>
                </a:solidFill>
              </a:rPr>
              <a:t>Приложение </a:t>
            </a:r>
            <a:r>
              <a:rPr lang="en-US" sz="2400" b="1" dirty="0" smtClean="0">
                <a:solidFill>
                  <a:srgbClr val="FFFFFF"/>
                </a:solidFill>
              </a:rPr>
              <a:t>3: </a:t>
            </a:r>
            <a:r>
              <a:rPr lang="ru-RU" sz="2400" dirty="0" smtClean="0">
                <a:solidFill>
                  <a:srgbClr val="FFFFFF"/>
                </a:solidFill>
              </a:rPr>
              <a:t>Избранные примеры прикладных 	многокритериальных задач</a:t>
            </a:r>
          </a:p>
          <a:p>
            <a:pPr marL="0" lvl="0" indent="0">
              <a:buNone/>
              <a:tabLst>
                <a:tab pos="292100" algn="l"/>
                <a:tab pos="673100" algn="l"/>
              </a:tabLst>
            </a:pPr>
            <a:endParaRPr lang="en-US" sz="1100" b="1" dirty="0" smtClean="0">
              <a:solidFill>
                <a:srgbClr val="FFFFFF"/>
              </a:solidFill>
            </a:endParaRPr>
          </a:p>
          <a:p>
            <a:pPr marL="0" indent="0">
              <a:buFontTx/>
              <a:buNone/>
              <a:tabLst>
                <a:tab pos="292100" algn="l"/>
                <a:tab pos="673100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1.	</a:t>
            </a:r>
            <a:r>
              <a:rPr lang="ru-RU" sz="2000" b="1" dirty="0" smtClean="0">
                <a:solidFill>
                  <a:schemeClr val="bg1"/>
                </a:solidFill>
              </a:rPr>
              <a:t>Анализ потенциальных мест для расположения АЭС</a:t>
            </a:r>
            <a:r>
              <a:rPr lang="ru-RU" sz="1900" b="1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FontTx/>
              <a:buNone/>
              <a:tabLst>
                <a:tab pos="292100" algn="l"/>
                <a:tab pos="673100" algn="l"/>
              </a:tabLst>
            </a:pP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анализ 30 альтернатив (9 на заключительном этапе) с использованием  6 критериев: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FontTx/>
              <a:buNone/>
              <a:tabLst>
                <a:tab pos="292100" algn="l"/>
                <a:tab pos="673100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Keeney</a:t>
            </a:r>
            <a:r>
              <a:rPr lang="en-US" sz="2000" dirty="0">
                <a:solidFill>
                  <a:schemeClr val="bg1"/>
                </a:solidFill>
              </a:rPr>
              <a:t>, R. L. and Nair, K., “Evaluating Potential Nuclear Power Plant Sites in the Pacific Northwest Using Decision Analysis,” Professional Paper PP-76–1, International Institute for Applied Systems Analysis, </a:t>
            </a:r>
            <a:r>
              <a:rPr lang="en-US" sz="2000" dirty="0" smtClean="0">
                <a:solidFill>
                  <a:schemeClr val="bg1"/>
                </a:solidFill>
              </a:rPr>
              <a:t>Luxemburg, </a:t>
            </a:r>
            <a:r>
              <a:rPr lang="en-US" sz="2000" dirty="0">
                <a:solidFill>
                  <a:schemeClr val="bg1"/>
                </a:solidFill>
              </a:rPr>
              <a:t>Austria, 1976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0" indent="0">
              <a:buFontTx/>
              <a:buNone/>
              <a:tabLst>
                <a:tab pos="292100" algn="l"/>
                <a:tab pos="673100" algn="l"/>
              </a:tabLst>
            </a:pPr>
            <a:endParaRPr lang="ru-RU" sz="1050" b="1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tabLst>
                <a:tab pos="292100" algn="l"/>
                <a:tab pos="673100" algn="l"/>
              </a:tabLst>
            </a:pPr>
            <a:r>
              <a:rPr lang="ru-RU" sz="2000" b="1" dirty="0" smtClean="0">
                <a:solidFill>
                  <a:schemeClr val="bg1"/>
                </a:solidFill>
              </a:rPr>
              <a:t>2.	 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</a:rPr>
              <a:t>Выбор </a:t>
            </a: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</a:rPr>
              <a:t>места для строительства 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</a:rPr>
              <a:t>подземного  </a:t>
            </a: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</a:rPr>
              <a:t>хранилища ядерных 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</a:rPr>
              <a:t>отходов: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</a:rPr>
              <a:t>12 </a:t>
            </a: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</a:rPr>
              <a:t>альтернатив, 30 критериев.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>
              <a:buFontTx/>
              <a:buNone/>
              <a:tabLst>
                <a:tab pos="292100" algn="l"/>
                <a:tab pos="6731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Nirex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case study: appraisal of sites for 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further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investigation as potential repositories for 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radioactive waste. In: </a:t>
            </a:r>
            <a:r>
              <a:rPr lang="en-US" sz="2000" kern="1200" dirty="0" smtClean="0">
                <a:solidFill>
                  <a:schemeClr val="bg1"/>
                </a:solidFill>
                <a:latin typeface="+mj-lt"/>
              </a:rPr>
              <a:t>Multi-criteria </a:t>
            </a:r>
            <a:r>
              <a:rPr lang="en-US" sz="2000" kern="1200" dirty="0">
                <a:solidFill>
                  <a:schemeClr val="bg1"/>
                </a:solidFill>
                <a:latin typeface="+mj-lt"/>
              </a:rPr>
              <a:t>analysis: a manual. Department for Communities and Local Government: London, 2009.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kern="1200" dirty="0">
                <a:solidFill>
                  <a:schemeClr val="bg1"/>
                </a:solidFill>
                <a:latin typeface="+mj-lt"/>
                <a:hlinkClick r:id="rId2"/>
              </a:rPr>
              <a:t>http://eprints.lse.ac.uk/12761/1/Multi-criteria_Analysis.pdf</a:t>
            </a:r>
            <a:r>
              <a:rPr lang="en-US" sz="2000" kern="12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0" indent="0">
              <a:buFontTx/>
              <a:buNone/>
              <a:tabLst>
                <a:tab pos="292100" algn="l"/>
                <a:tab pos="673100" algn="l"/>
              </a:tabLst>
            </a:pP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bg1"/>
                </a:solidFill>
              </a:rPr>
              <a:t>3.</a:t>
            </a:r>
            <a:r>
              <a:rPr lang="en-US" sz="2000" b="1" dirty="0" smtClean="0">
                <a:solidFill>
                  <a:schemeClr val="bg1"/>
                </a:solidFill>
              </a:rPr>
              <a:t>  SDSS </a:t>
            </a:r>
            <a:r>
              <a:rPr lang="ru-RU" sz="2000" b="1" dirty="0" smtClean="0">
                <a:solidFill>
                  <a:schemeClr val="bg1"/>
                </a:solidFill>
              </a:rPr>
              <a:t>в задачах планирования землепользования и управления рисками: методы, системы, примеры</a:t>
            </a:r>
            <a:r>
              <a:rPr lang="ru-RU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 smtClean="0">
                <a:solidFill>
                  <a:schemeClr val="bg1"/>
                </a:solidFill>
              </a:rPr>
              <a:t> in Multicriteria </a:t>
            </a:r>
            <a:r>
              <a:rPr lang="en-US" sz="2000" dirty="0">
                <a:solidFill>
                  <a:schemeClr val="bg1"/>
                </a:solidFill>
              </a:rPr>
              <a:t>Decision Analysis in Geographic Information </a:t>
            </a:r>
            <a:r>
              <a:rPr lang="en-US" sz="2000" dirty="0" smtClean="0">
                <a:solidFill>
                  <a:schemeClr val="bg1"/>
                </a:solidFill>
              </a:rPr>
              <a:t>Science</a:t>
            </a:r>
            <a:r>
              <a:rPr lang="ru-RU" sz="2000" dirty="0" smtClean="0">
                <a:solidFill>
                  <a:schemeClr val="bg1"/>
                </a:solidFill>
              </a:rPr>
              <a:t>,  </a:t>
            </a:r>
            <a:r>
              <a:rPr lang="en-US" sz="2000" dirty="0" err="1" smtClean="0">
                <a:solidFill>
                  <a:schemeClr val="bg1"/>
                </a:solidFill>
              </a:rPr>
              <a:t>Jacek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Malczewski, ‎Claus </a:t>
            </a:r>
            <a:r>
              <a:rPr lang="en-US" sz="2000" dirty="0" smtClean="0">
                <a:solidFill>
                  <a:schemeClr val="bg1"/>
                </a:solidFill>
              </a:rPr>
              <a:t>Rinner, Springer, New York, 2015.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0445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16632"/>
            <a:ext cx="8784976" cy="6048672"/>
          </a:xfrm>
        </p:spPr>
        <p:txBody>
          <a:bodyPr/>
          <a:lstStyle/>
          <a:p>
            <a:pPr marL="0" lvl="0" indent="536575">
              <a:buNone/>
              <a:tabLst>
                <a:tab pos="292100" algn="l"/>
                <a:tab pos="673100" algn="l"/>
              </a:tabLst>
            </a:pPr>
            <a:r>
              <a:rPr lang="ru-RU" sz="2600" dirty="0">
                <a:solidFill>
                  <a:srgbClr val="FFFFFF"/>
                </a:solidFill>
              </a:rPr>
              <a:t>Приложение </a:t>
            </a:r>
            <a:r>
              <a:rPr lang="ru-RU" sz="2600" dirty="0" smtClean="0">
                <a:solidFill>
                  <a:srgbClr val="FFFFFF"/>
                </a:solidFill>
              </a:rPr>
              <a:t>2</a:t>
            </a:r>
            <a:r>
              <a:rPr lang="en-US" sz="2600" dirty="0" smtClean="0">
                <a:solidFill>
                  <a:srgbClr val="FFFFFF"/>
                </a:solidFill>
              </a:rPr>
              <a:t>: </a:t>
            </a:r>
            <a:r>
              <a:rPr lang="ru-RU" sz="2600" dirty="0" smtClean="0">
                <a:solidFill>
                  <a:srgbClr val="FFFFFF"/>
                </a:solidFill>
              </a:rPr>
              <a:t>Известные МКАР системы</a:t>
            </a:r>
            <a:r>
              <a:rPr lang="en-US" sz="2600" dirty="0" smtClean="0">
                <a:solidFill>
                  <a:srgbClr val="FFFFFF"/>
                </a:solidFill>
              </a:rPr>
              <a:t> </a:t>
            </a:r>
          </a:p>
          <a:p>
            <a:pPr marL="0" lvl="0" indent="0">
              <a:buNone/>
              <a:tabLst>
                <a:tab pos="2786063" algn="l"/>
              </a:tabLst>
            </a:pPr>
            <a:r>
              <a:rPr lang="en-US" sz="1800" dirty="0" smtClean="0">
                <a:solidFill>
                  <a:srgbClr val="FFFFFF"/>
                </a:solidFill>
              </a:rPr>
              <a:t>	(</a:t>
            </a:r>
            <a:r>
              <a:rPr lang="ru-RU" sz="1800" dirty="0" smtClean="0">
                <a:solidFill>
                  <a:srgbClr val="FFFFFF"/>
                </a:solidFill>
              </a:rPr>
              <a:t>выборка из обзора 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 smtClean="0">
                <a:solidFill>
                  <a:srgbClr val="FFFFFF"/>
                </a:solidFill>
              </a:rPr>
              <a:t>в статье </a:t>
            </a:r>
            <a:r>
              <a:rPr lang="en-US" sz="1800" dirty="0" smtClean="0">
                <a:solidFill>
                  <a:srgbClr val="FFFFFF"/>
                </a:solidFill>
              </a:rPr>
              <a:t>[1])</a:t>
            </a:r>
            <a:endParaRPr lang="ru-RU" sz="1800" dirty="0">
              <a:solidFill>
                <a:srgbClr val="FFFFFF"/>
              </a:solidFill>
            </a:endParaRPr>
          </a:p>
          <a:p>
            <a:pPr marL="0" lvl="0" indent="0">
              <a:buNone/>
              <a:tabLst>
                <a:tab pos="292100" algn="l"/>
                <a:tab pos="673100" algn="l"/>
              </a:tabLst>
            </a:pPr>
            <a:endParaRPr lang="en-US" sz="1400" b="1" dirty="0" smtClean="0">
              <a:solidFill>
                <a:schemeClr val="bg1"/>
              </a:solidFill>
            </a:endParaRPr>
          </a:p>
          <a:p>
            <a:pPr marL="0" lvl="0" indent="0">
              <a:buNone/>
              <a:tabLst>
                <a:tab pos="292100" algn="l"/>
                <a:tab pos="673100" algn="l"/>
              </a:tabLst>
            </a:pPr>
            <a:endParaRPr lang="en-US" sz="1400" b="1" dirty="0">
              <a:solidFill>
                <a:schemeClr val="bg1"/>
              </a:solidFill>
            </a:endParaRPr>
          </a:p>
          <a:p>
            <a:pPr marL="0" lvl="0" indent="0">
              <a:buNone/>
              <a:tabLst>
                <a:tab pos="292100" algn="l"/>
                <a:tab pos="673100" algn="l"/>
              </a:tabLst>
            </a:pPr>
            <a:endParaRPr lang="en-US" sz="1400" b="1" dirty="0" smtClean="0">
              <a:solidFill>
                <a:schemeClr val="bg1"/>
              </a:solidFill>
            </a:endParaRPr>
          </a:p>
          <a:p>
            <a:pPr marL="0" lvl="0" indent="0">
              <a:buNone/>
              <a:tabLst>
                <a:tab pos="292100" algn="l"/>
                <a:tab pos="673100" algn="l"/>
              </a:tabLst>
            </a:pPr>
            <a:endParaRPr lang="en-US" sz="1400" b="1" dirty="0">
              <a:solidFill>
                <a:schemeClr val="bg1"/>
              </a:solidFill>
            </a:endParaRPr>
          </a:p>
          <a:p>
            <a:pPr marL="0" lvl="0" indent="0">
              <a:buNone/>
              <a:tabLst>
                <a:tab pos="292100" algn="l"/>
                <a:tab pos="673100" algn="l"/>
              </a:tabLst>
            </a:pPr>
            <a:endParaRPr lang="en-US" sz="1400" b="1" dirty="0" smtClean="0">
              <a:solidFill>
                <a:schemeClr val="bg1"/>
              </a:solidFill>
            </a:endParaRPr>
          </a:p>
          <a:p>
            <a:pPr marL="0" lvl="0" indent="0">
              <a:buNone/>
              <a:tabLst>
                <a:tab pos="292100" algn="l"/>
                <a:tab pos="673100" algn="l"/>
              </a:tabLst>
            </a:pPr>
            <a:endParaRPr lang="en-US" sz="1400" b="1" dirty="0">
              <a:solidFill>
                <a:schemeClr val="bg1"/>
              </a:solidFill>
            </a:endParaRPr>
          </a:p>
          <a:p>
            <a:pPr marL="0" lvl="0" indent="0">
              <a:buNone/>
              <a:tabLst>
                <a:tab pos="292100" algn="l"/>
                <a:tab pos="673100" algn="l"/>
              </a:tabLst>
            </a:pPr>
            <a:endParaRPr lang="en-US" sz="1400" b="1" dirty="0" smtClean="0">
              <a:solidFill>
                <a:schemeClr val="bg1"/>
              </a:solidFill>
            </a:endParaRPr>
          </a:p>
          <a:p>
            <a:pPr marL="0" lvl="0" indent="0">
              <a:buNone/>
              <a:tabLst>
                <a:tab pos="292100" algn="l"/>
                <a:tab pos="673100" algn="l"/>
              </a:tabLst>
            </a:pPr>
            <a:endParaRPr lang="ru-RU" sz="1400" b="1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tabLst>
                <a:tab pos="292100" algn="l"/>
                <a:tab pos="673100" algn="l"/>
              </a:tabLst>
            </a:pPr>
            <a:endParaRPr lang="ru-RU" sz="1400" b="1" dirty="0">
              <a:solidFill>
                <a:srgbClr val="FFFFFF"/>
              </a:solidFill>
            </a:endParaRPr>
          </a:p>
          <a:p>
            <a:pPr marL="0" indent="0">
              <a:buFontTx/>
              <a:buNone/>
              <a:tabLst>
                <a:tab pos="292100" algn="l"/>
                <a:tab pos="673100" algn="l"/>
              </a:tabLst>
            </a:pPr>
            <a:endParaRPr lang="en-US" sz="14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13383"/>
              </p:ext>
            </p:extLst>
          </p:nvPr>
        </p:nvGraphicFramePr>
        <p:xfrm>
          <a:off x="179512" y="1052736"/>
          <a:ext cx="8856984" cy="5491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4248472"/>
              </a:tblGrid>
              <a:tr h="50405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Система/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ссылка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Интегрированные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Методы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800" i="1" dirty="0" err="1" smtClean="0">
                          <a:solidFill>
                            <a:schemeClr val="tx1"/>
                          </a:solidFill>
                          <a:ea typeface="Times"/>
                          <a:cs typeface="Times New Roman"/>
                        </a:rPr>
                        <a:t>Criterium</a:t>
                      </a:r>
                      <a:r>
                        <a:rPr lang="en-US" sz="1800" i="1" dirty="0" smtClean="0">
                          <a:solidFill>
                            <a:schemeClr val="tx1"/>
                          </a:solidFill>
                          <a:ea typeface="Times"/>
                          <a:cs typeface="Times New Roman"/>
                        </a:rPr>
                        <a:t> </a:t>
                      </a:r>
                      <a:r>
                        <a:rPr lang="en-US" sz="1800" i="1" dirty="0" err="1" smtClean="0">
                          <a:solidFill>
                            <a:schemeClr val="tx1"/>
                          </a:solidFill>
                          <a:ea typeface="Times"/>
                          <a:cs typeface="Times New Roman"/>
                        </a:rPr>
                        <a:t>DecisionPlus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a typeface="Times"/>
                          <a:cs typeface="Times New Roman"/>
                        </a:rPr>
                        <a:t> / </a:t>
                      </a:r>
                      <a:r>
                        <a:rPr lang="en-US" sz="1800" i="1" u="sng" dirty="0" smtClean="0">
                          <a:solidFill>
                            <a:schemeClr val="tx1"/>
                          </a:solidFill>
                          <a:ea typeface="Times"/>
                          <a:cs typeface="Times New Roman"/>
                        </a:rPr>
                        <a:t>ww.infoharvest.com </a:t>
                      </a:r>
                      <a:r>
                        <a:rPr lang="ru-RU" sz="1800" i="1" u="sng" dirty="0" smtClean="0">
                          <a:solidFill>
                            <a:schemeClr val="tx1"/>
                          </a:solidFill>
                          <a:ea typeface="Times"/>
                          <a:cs typeface="Times New Roman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ea typeface="Times"/>
                        </a:rPr>
                        <a:t>MAVT, AHP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9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chemeClr val="tx1"/>
                          </a:solidFill>
                          <a:ea typeface="Times"/>
                          <a:cs typeface="Times New Roman"/>
                        </a:rPr>
                        <a:t>Decision Lab/ </a:t>
                      </a:r>
                      <a:r>
                        <a:rPr lang="en-US" sz="1800" i="1" u="sng" dirty="0" smtClean="0">
                          <a:solidFill>
                            <a:schemeClr val="tx1"/>
                          </a:solidFill>
                          <a:ea typeface="Times"/>
                          <a:cs typeface="Times New Roman"/>
                        </a:rPr>
                        <a:t>www.visualdecision.com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dirty="0" err="1" smtClean="0">
                          <a:solidFill>
                            <a:schemeClr val="tx1"/>
                          </a:solidFill>
                          <a:ea typeface="Times"/>
                        </a:rPr>
                        <a:t>PromEthee</a:t>
                      </a:r>
                      <a:r>
                        <a:rPr lang="en-US" sz="1800" cap="all" dirty="0" smtClean="0">
                          <a:solidFill>
                            <a:schemeClr val="tx1"/>
                          </a:solidFill>
                          <a:ea typeface="Time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61903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chemeClr val="tx1"/>
                          </a:solidFill>
                          <a:ea typeface="Times"/>
                          <a:cs typeface="Times New Roman"/>
                        </a:rPr>
                        <a:t>Expert Choice/ </a:t>
                      </a:r>
                      <a:r>
                        <a:rPr lang="en-US" sz="1800" i="1" u="sng" dirty="0" smtClean="0">
                          <a:solidFill>
                            <a:schemeClr val="tx1"/>
                          </a:solidFill>
                          <a:ea typeface="Times"/>
                          <a:cs typeface="Times New Roman"/>
                        </a:rPr>
                        <a:t>www.expertchoice.com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AHP</a:t>
                      </a:r>
                      <a:endParaRPr lang="en-US" dirty="0"/>
                    </a:p>
                  </a:txBody>
                  <a:tcPr/>
                </a:tc>
              </a:tr>
              <a:tr h="3650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HIPRE</a:t>
                      </a:r>
                      <a:r>
                        <a:rPr lang="en-US" sz="180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/ </a:t>
                      </a:r>
                      <a:r>
                        <a:rPr lang="en-US" sz="1800" i="1" u="sng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www.hipre.hut.fi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a typeface="Times"/>
                        </a:rPr>
                        <a:t>MAVT, AHP </a:t>
                      </a:r>
                      <a:endParaRPr lang="en-US" dirty="0"/>
                    </a:p>
                  </a:txBody>
                  <a:tcPr/>
                </a:tc>
              </a:tr>
              <a:tr h="6494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SANNA</a:t>
                      </a:r>
                      <a:r>
                        <a:rPr lang="en-US" sz="180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 </a:t>
                      </a:r>
                      <a:r>
                        <a:rPr lang="en-US" sz="1800" i="1" u="sng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http://nb.vse.cz/~jablon/sanna.htm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</a:rPr>
                        <a:t>Application for 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Times New Roman"/>
                        </a:rPr>
                        <a:t>MS Excel: TOPSIS, ELECTRE I, PROMETHEE-II</a:t>
                      </a:r>
                      <a:endParaRPr lang="en-US" dirty="0"/>
                    </a:p>
                  </a:txBody>
                  <a:tcPr/>
                </a:tc>
              </a:tr>
              <a:tr h="5359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Decision Deck</a:t>
                      </a:r>
                      <a:r>
                        <a:rPr lang="ru-RU" sz="180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/</a:t>
                      </a:r>
                      <a:r>
                        <a:rPr lang="en-US" sz="180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 </a:t>
                      </a:r>
                      <a:r>
                        <a:rPr lang="en-US" sz="1800" i="1" u="sng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www.decision-deck.org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</a:rPr>
                        <a:t>a framework  for creating open source software </a:t>
                      </a:r>
                      <a:endParaRPr lang="en-US" dirty="0"/>
                    </a:p>
                  </a:txBody>
                  <a:tcPr/>
                </a:tc>
              </a:tr>
              <a:tr h="5567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JSMAA</a:t>
                      </a:r>
                      <a:r>
                        <a:rPr lang="en-US" sz="180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/</a:t>
                      </a:r>
                      <a:r>
                        <a:rPr lang="en-US" sz="1800" i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 </a:t>
                      </a:r>
                      <a:r>
                        <a:rPr lang="en-US" sz="1800" i="1" u="sng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www.smaa.fi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</a:rPr>
                        <a:t>Monte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</a:rPr>
                        <a:t> Carlo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</a:rPr>
                        <a:t>realization of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</a:rPr>
                        <a:t> MAVT and 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Times New Roman"/>
                        </a:rPr>
                        <a:t>ELECTRE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</a:rPr>
                        <a:t>-TRI </a:t>
                      </a:r>
                      <a:endParaRPr lang="en-US" dirty="0"/>
                    </a:p>
                  </a:txBody>
                  <a:tcPr/>
                </a:tc>
              </a:tr>
              <a:tr h="5567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Other MCDA</a:t>
                      </a:r>
                      <a:r>
                        <a:rPr lang="en-US" sz="180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 systems:</a:t>
                      </a:r>
                      <a:r>
                        <a:rPr lang="en-US" sz="180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 </a:t>
                      </a:r>
                      <a:r>
                        <a:rPr lang="en-US" sz="1800" u="sng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www.isy.vcu.edu/~hweistro/mcdmchapter.htm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/>
                      <a:r>
                        <a:rPr lang="en-US" sz="1800" u="sng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www.cs.put.poznan.pl/ewgmcda/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ELECTRE IS, III-IV, TRI;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UTA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;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HIVIEW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  <a:cs typeface="Times New Roman"/>
                        </a:rPr>
                        <a:t>; MACBETH;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Times"/>
                          <a:cs typeface="Times New Roman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</a:rPr>
                        <a:t>MIIDAS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</a:rPr>
                        <a:t>; 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</a:rPr>
                        <a:t>MINORA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"/>
                        </a:rPr>
                        <a:t>; NAIADE;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IRIS</a:t>
                      </a:r>
                      <a:endParaRPr lang="en-US" sz="1600" dirty="0"/>
                    </a:p>
                  </a:txBody>
                  <a:tcPr/>
                </a:tc>
              </a:tr>
              <a:tr h="556738">
                <a:tc>
                  <a:txBody>
                    <a:bodyPr/>
                    <a:lstStyle/>
                    <a:p>
                      <a:pPr algn="just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10456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260648"/>
            <a:ext cx="8712968" cy="6408712"/>
          </a:xfrm>
        </p:spPr>
        <p:txBody>
          <a:bodyPr/>
          <a:lstStyle/>
          <a:p>
            <a:pPr marL="0" lvl="0" indent="0">
              <a:buNone/>
              <a:tabLst>
                <a:tab pos="292100" algn="l"/>
                <a:tab pos="6731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Приложение </a:t>
            </a:r>
            <a:r>
              <a:rPr lang="ru-RU" sz="2400" dirty="0" smtClean="0">
                <a:solidFill>
                  <a:schemeClr val="bg1"/>
                </a:solidFill>
              </a:rPr>
              <a:t>1. </a:t>
            </a:r>
            <a:r>
              <a:rPr lang="ru-RU" sz="2600" dirty="0" smtClean="0">
                <a:solidFill>
                  <a:schemeClr val="bg1"/>
                </a:solidFill>
              </a:rPr>
              <a:t>Избранные </a:t>
            </a:r>
            <a:r>
              <a:rPr lang="ru-RU" sz="2600" dirty="0" smtClean="0">
                <a:solidFill>
                  <a:srgbClr val="FFFFFF"/>
                </a:solidFill>
              </a:rPr>
              <a:t>Публикации по </a:t>
            </a:r>
            <a:r>
              <a:rPr lang="ru-RU" sz="2600" dirty="0">
                <a:solidFill>
                  <a:srgbClr val="FFFFFF"/>
                </a:solidFill>
              </a:rPr>
              <a:t>тематике  </a:t>
            </a:r>
            <a:r>
              <a:rPr lang="en-US" sz="2600" i="1" dirty="0" smtClean="0">
                <a:solidFill>
                  <a:srgbClr val="FFFFFF"/>
                </a:solidFill>
              </a:rPr>
              <a:t>Decerns </a:t>
            </a:r>
            <a:endParaRPr lang="en-US" sz="2600" i="1" dirty="0">
              <a:solidFill>
                <a:srgbClr val="FFFFFF"/>
              </a:solidFill>
            </a:endParaRPr>
          </a:p>
          <a:p>
            <a:pPr marL="0" lvl="0" indent="0">
              <a:buNone/>
              <a:tabLst>
                <a:tab pos="292100" algn="l"/>
                <a:tab pos="673100" algn="l"/>
              </a:tabLst>
            </a:pPr>
            <a:endParaRPr lang="ru-RU" sz="1200" b="1" dirty="0" smtClean="0">
              <a:solidFill>
                <a:srgbClr val="FFFFFF"/>
              </a:solidFill>
            </a:endParaRPr>
          </a:p>
          <a:p>
            <a:pPr marL="0" indent="0">
              <a:buNone/>
              <a:tabLst>
                <a:tab pos="292100" algn="l"/>
                <a:tab pos="673100" algn="l"/>
              </a:tabLst>
            </a:pPr>
            <a:r>
              <a:rPr lang="en-GB" sz="1600" dirty="0" smtClean="0">
                <a:solidFill>
                  <a:schemeClr val="bg1"/>
                </a:solidFill>
              </a:rPr>
              <a:t>1. B.Yatsalo</a:t>
            </a:r>
            <a:r>
              <a:rPr lang="en-GB" sz="1600" dirty="0">
                <a:solidFill>
                  <a:schemeClr val="bg1"/>
                </a:solidFill>
              </a:rPr>
              <a:t>, V.Didenko, S.Gritsyuk, T.Sullivan, </a:t>
            </a:r>
            <a:r>
              <a:rPr lang="en-GB" sz="1600" b="1" i="1" dirty="0">
                <a:solidFill>
                  <a:schemeClr val="bg1"/>
                </a:solidFill>
              </a:rPr>
              <a:t>Decerns</a:t>
            </a:r>
            <a:r>
              <a:rPr lang="en-GB" sz="1600" dirty="0">
                <a:solidFill>
                  <a:schemeClr val="bg1"/>
                </a:solidFill>
              </a:rPr>
              <a:t>: a Framework for Multicriteria Decision Analysis. </a:t>
            </a:r>
            <a:r>
              <a:rPr lang="en-GB" sz="1600" i="1" dirty="0">
                <a:solidFill>
                  <a:schemeClr val="bg1"/>
                </a:solidFill>
              </a:rPr>
              <a:t>International Journal of Computational Intelligence Systems</a:t>
            </a:r>
            <a:r>
              <a:rPr lang="en-GB" sz="1600" dirty="0">
                <a:solidFill>
                  <a:schemeClr val="bg1"/>
                </a:solidFill>
              </a:rPr>
              <a:t>, Vol. 8, No. 3 (</a:t>
            </a:r>
            <a:r>
              <a:rPr lang="en-GB" sz="1800" b="1" dirty="0">
                <a:solidFill>
                  <a:schemeClr val="bg1"/>
                </a:solidFill>
              </a:rPr>
              <a:t>2015</a:t>
            </a:r>
            <a:r>
              <a:rPr lang="en-GB" sz="1600" dirty="0">
                <a:solidFill>
                  <a:schemeClr val="bg1"/>
                </a:solidFill>
              </a:rPr>
              <a:t>) 467-489. </a:t>
            </a:r>
            <a:r>
              <a:rPr lang="en-US" sz="1600" dirty="0" smtClean="0">
                <a:solidFill>
                  <a:schemeClr val="bg1"/>
                </a:solidFill>
                <a:ea typeface="Times New Roman"/>
              </a:rPr>
              <a:t>2. B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. Yatsalo, S.Gritsyuk, T.Sullivan, </a:t>
            </a:r>
            <a:r>
              <a:rPr lang="en-US" sz="1600" dirty="0" err="1">
                <a:solidFill>
                  <a:schemeClr val="bg1"/>
                </a:solidFill>
                <a:ea typeface="Times New Roman"/>
              </a:rPr>
              <a:t>B.Trump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, </a:t>
            </a:r>
            <a:r>
              <a:rPr lang="en-US" sz="1600" dirty="0" err="1">
                <a:solidFill>
                  <a:schemeClr val="bg1"/>
                </a:solidFill>
                <a:ea typeface="Times New Roman"/>
              </a:rPr>
              <a:t>I.Linkov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, Multi-criteria risk management with the use of </a:t>
            </a:r>
            <a:r>
              <a:rPr lang="en-US" sz="1600" i="1" dirty="0" smtClean="0">
                <a:solidFill>
                  <a:schemeClr val="bg1"/>
                </a:solidFill>
                <a:ea typeface="Times New Roman"/>
              </a:rPr>
              <a:t>DECERNS MCDA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: methods and case studies. </a:t>
            </a:r>
            <a:r>
              <a:rPr lang="en-US" sz="1600" i="1" dirty="0">
                <a:solidFill>
                  <a:schemeClr val="bg1"/>
                </a:solidFill>
                <a:ea typeface="Times New Roman"/>
              </a:rPr>
              <a:t>Environment Systems and Decisions</a:t>
            </a:r>
            <a:r>
              <a:rPr lang="en-US" sz="1600" b="1" dirty="0">
                <a:solidFill>
                  <a:schemeClr val="bg1"/>
                </a:solidFill>
                <a:ea typeface="Times New Roman"/>
              </a:rPr>
              <a:t>. </a:t>
            </a:r>
            <a:r>
              <a:rPr lang="en-US" sz="1800" b="1" dirty="0">
                <a:solidFill>
                  <a:schemeClr val="bg1"/>
                </a:solidFill>
                <a:ea typeface="Times New Roman"/>
              </a:rPr>
              <a:t>2016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, vol.36, issue 3, pp.266-276. </a:t>
            </a:r>
            <a:endParaRPr lang="ru-RU" sz="1600" dirty="0" smtClean="0">
              <a:solidFill>
                <a:schemeClr val="bg1"/>
              </a:solidFill>
              <a:ea typeface="Times New Roman"/>
            </a:endParaRPr>
          </a:p>
          <a:p>
            <a:pPr marL="0" indent="0">
              <a:buNone/>
              <a:tabLst>
                <a:tab pos="292100" algn="l"/>
                <a:tab pos="673100" algn="l"/>
              </a:tabLst>
            </a:pPr>
            <a:r>
              <a:rPr lang="en-US" sz="1600" dirty="0" smtClean="0">
                <a:solidFill>
                  <a:schemeClr val="bg1"/>
                </a:solidFill>
                <a:ea typeface="Times New Roman"/>
              </a:rPr>
              <a:t>3. </a:t>
            </a:r>
            <a:r>
              <a:rPr lang="ru-RU" sz="1600" dirty="0" smtClean="0">
                <a:solidFill>
                  <a:schemeClr val="bg1"/>
                </a:solidFill>
                <a:ea typeface="Times New Roman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a typeface="Times New Roman"/>
              </a:rPr>
              <a:t>B.Yatsalo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, V.Didenko, </a:t>
            </a:r>
            <a:r>
              <a:rPr lang="en-US" sz="1600" dirty="0" err="1">
                <a:solidFill>
                  <a:schemeClr val="bg1"/>
                </a:solidFill>
                <a:ea typeface="Times New Roman"/>
              </a:rPr>
              <a:t>A.Tkachuk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, S.Gritsyuk, </a:t>
            </a:r>
            <a:r>
              <a:rPr lang="en-US" sz="1600" dirty="0" err="1">
                <a:solidFill>
                  <a:schemeClr val="bg1"/>
                </a:solidFill>
                <a:ea typeface="Times New Roman"/>
              </a:rPr>
              <a:t>O.Mirzeabasov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, </a:t>
            </a:r>
            <a:r>
              <a:rPr lang="en-US" sz="1600" dirty="0" err="1">
                <a:solidFill>
                  <a:schemeClr val="bg1"/>
                </a:solidFill>
                <a:ea typeface="Times New Roman"/>
              </a:rPr>
              <a:t>A.Babutski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, </a:t>
            </a:r>
            <a:r>
              <a:rPr lang="en-US" sz="1600" dirty="0" err="1">
                <a:solidFill>
                  <a:schemeClr val="bg1"/>
                </a:solidFill>
                <a:ea typeface="Times New Roman"/>
              </a:rPr>
              <a:t>I.Pichugina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, T.Sullivan, </a:t>
            </a:r>
            <a:r>
              <a:rPr lang="en-US" sz="1600" dirty="0" err="1">
                <a:solidFill>
                  <a:schemeClr val="bg1"/>
                </a:solidFill>
                <a:ea typeface="Times New Roman"/>
              </a:rPr>
              <a:t>I.Linkov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. Multi-Criteria Spatial Decision Support System </a:t>
            </a:r>
            <a:r>
              <a:rPr lang="en-US" sz="1600" b="1" dirty="0">
                <a:solidFill>
                  <a:schemeClr val="bg1"/>
                </a:solidFill>
                <a:ea typeface="Times New Roman"/>
              </a:rPr>
              <a:t>DECERNS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: Application to Land Use Planning. - </a:t>
            </a:r>
            <a:r>
              <a:rPr lang="en-US" sz="1600" i="1" dirty="0">
                <a:solidFill>
                  <a:schemeClr val="bg1"/>
                </a:solidFill>
                <a:ea typeface="Times New Roman"/>
              </a:rPr>
              <a:t>International Journal of Information Systems and Social Change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, 1(1), 11-30, </a:t>
            </a:r>
            <a:r>
              <a:rPr lang="en-US" sz="1800" b="1" dirty="0">
                <a:solidFill>
                  <a:schemeClr val="bg1"/>
                </a:solidFill>
                <a:ea typeface="Times New Roman"/>
              </a:rPr>
              <a:t>2010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.</a:t>
            </a:r>
          </a:p>
          <a:p>
            <a:pPr marL="0" indent="0">
              <a:buNone/>
              <a:tabLst>
                <a:tab pos="292100" algn="l"/>
                <a:tab pos="673100" algn="l"/>
              </a:tabLst>
            </a:pPr>
            <a:r>
              <a:rPr lang="en-US" sz="1600" dirty="0" smtClean="0">
                <a:solidFill>
                  <a:schemeClr val="bg1"/>
                </a:solidFill>
                <a:ea typeface="Times New Roman"/>
              </a:rPr>
              <a:t>4. B.Yatsalo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, T.Sullivan, V.Didenko, and </a:t>
            </a:r>
            <a:r>
              <a:rPr lang="en-US" sz="1600" dirty="0" err="1">
                <a:solidFill>
                  <a:schemeClr val="bg1"/>
                </a:solidFill>
                <a:ea typeface="Times New Roman"/>
              </a:rPr>
              <a:t>I.Linkov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.  Environmental risk management for radiological accidents: Integrating risk assessment and decision analysis for remediation at different spatial scales</a:t>
            </a:r>
            <a:r>
              <a:rPr lang="en-US" sz="1600" i="1" dirty="0">
                <a:solidFill>
                  <a:schemeClr val="bg1"/>
                </a:solidFill>
                <a:ea typeface="Times New Roman"/>
              </a:rPr>
              <a:t>.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 - </a:t>
            </a:r>
            <a:r>
              <a:rPr lang="en-US" sz="1600" i="1" dirty="0">
                <a:solidFill>
                  <a:schemeClr val="bg1"/>
                </a:solidFill>
                <a:ea typeface="Times New Roman"/>
              </a:rPr>
              <a:t>Integrated Environmental Assessment and Management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. </a:t>
            </a:r>
            <a:r>
              <a:rPr lang="en-US" sz="1600" dirty="0" err="1">
                <a:solidFill>
                  <a:schemeClr val="bg1"/>
                </a:solidFill>
                <a:ea typeface="Times New Roman"/>
              </a:rPr>
              <a:t>Vol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 7, No 3, </a:t>
            </a:r>
            <a:r>
              <a:rPr lang="en-US" sz="1800" b="1" dirty="0">
                <a:solidFill>
                  <a:schemeClr val="bg1"/>
                </a:solidFill>
                <a:ea typeface="Times New Roman"/>
              </a:rPr>
              <a:t>2011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. p.393-395.</a:t>
            </a:r>
            <a:endParaRPr lang="ru-RU" sz="1600" dirty="0">
              <a:solidFill>
                <a:schemeClr val="bg1"/>
              </a:solidFill>
              <a:ea typeface="Times New Roman"/>
            </a:endParaRPr>
          </a:p>
          <a:p>
            <a:pPr marL="0" indent="0">
              <a:buNone/>
              <a:tabLst>
                <a:tab pos="292100" algn="l"/>
                <a:tab pos="673100" algn="l"/>
              </a:tabLst>
            </a:pPr>
            <a:r>
              <a:rPr lang="en-GB" sz="1600" dirty="0" smtClean="0">
                <a:solidFill>
                  <a:schemeClr val="bg1"/>
                </a:solidFill>
                <a:ea typeface="Times New Roman"/>
              </a:rPr>
              <a:t>5. B.Yatsalo</a:t>
            </a:r>
            <a:r>
              <a:rPr lang="en-GB" sz="1600" dirty="0">
                <a:solidFill>
                  <a:schemeClr val="bg1"/>
                </a:solidFill>
                <a:ea typeface="Times New Roman"/>
              </a:rPr>
              <a:t>, T.Sullivan, V.Didenko, S.Gritsyuk, </a:t>
            </a:r>
            <a:r>
              <a:rPr lang="en-GB" sz="1600" dirty="0" err="1">
                <a:solidFill>
                  <a:schemeClr val="bg1"/>
                </a:solidFill>
                <a:ea typeface="Times New Roman"/>
              </a:rPr>
              <a:t>O.Mirzeabasov</a:t>
            </a:r>
            <a:r>
              <a:rPr lang="en-GB" sz="1600" dirty="0">
                <a:solidFill>
                  <a:schemeClr val="bg1"/>
                </a:solidFill>
                <a:ea typeface="Times New Roman"/>
              </a:rPr>
              <a:t>, </a:t>
            </a:r>
            <a:r>
              <a:rPr lang="en-GB" sz="1600" dirty="0" err="1">
                <a:solidFill>
                  <a:schemeClr val="bg1"/>
                </a:solidFill>
                <a:ea typeface="Times New Roman"/>
              </a:rPr>
              <a:t>I.Pichugina</a:t>
            </a:r>
            <a:r>
              <a:rPr lang="en-GB" sz="1600" dirty="0">
                <a:solidFill>
                  <a:schemeClr val="bg1"/>
                </a:solidFill>
                <a:ea typeface="Times New Roman"/>
              </a:rPr>
              <a:t>, </a:t>
            </a:r>
            <a:r>
              <a:rPr lang="en-GB" sz="1600" dirty="0" err="1">
                <a:solidFill>
                  <a:schemeClr val="bg1"/>
                </a:solidFill>
                <a:ea typeface="Times New Roman"/>
              </a:rPr>
              <a:t>I.Linkov</a:t>
            </a:r>
            <a:r>
              <a:rPr lang="en-GB" sz="1600" dirty="0">
                <a:solidFill>
                  <a:schemeClr val="bg1"/>
                </a:solidFill>
                <a:ea typeface="Times New Roman"/>
              </a:rPr>
              <a:t>. Environmental risk management with the use of multi-criteria spatial decision support system </a:t>
            </a:r>
            <a:r>
              <a:rPr lang="en-GB" sz="1600" b="1" dirty="0">
                <a:solidFill>
                  <a:schemeClr val="bg1"/>
                </a:solidFill>
                <a:ea typeface="Times New Roman"/>
              </a:rPr>
              <a:t>DECERNS</a:t>
            </a:r>
            <a:r>
              <a:rPr lang="en-GB" sz="1600" i="1" dirty="0">
                <a:solidFill>
                  <a:schemeClr val="bg1"/>
                </a:solidFill>
                <a:ea typeface="Times New Roman"/>
              </a:rPr>
              <a:t>.</a:t>
            </a:r>
            <a:r>
              <a:rPr lang="en-GB" sz="1600" dirty="0">
                <a:solidFill>
                  <a:schemeClr val="bg1"/>
                </a:solidFill>
                <a:ea typeface="Times New Roman"/>
              </a:rPr>
              <a:t> - </a:t>
            </a:r>
            <a:r>
              <a:rPr lang="en-GB" sz="1600" i="1" dirty="0">
                <a:solidFill>
                  <a:schemeClr val="bg1"/>
                </a:solidFill>
                <a:ea typeface="Times New Roman"/>
              </a:rPr>
              <a:t>International Journal of Risk Assessment and Management</a:t>
            </a:r>
            <a:r>
              <a:rPr lang="en-GB" sz="1600" dirty="0">
                <a:solidFill>
                  <a:schemeClr val="bg1"/>
                </a:solidFill>
                <a:ea typeface="Times New Roman"/>
              </a:rPr>
              <a:t>. Vol. 16, No 4, </a:t>
            </a:r>
            <a:r>
              <a:rPr lang="en-GB" sz="1800" b="1" dirty="0">
                <a:solidFill>
                  <a:schemeClr val="bg1"/>
                </a:solidFill>
                <a:ea typeface="Times New Roman"/>
              </a:rPr>
              <a:t>2012</a:t>
            </a:r>
            <a:r>
              <a:rPr lang="en-GB" sz="1600" dirty="0">
                <a:solidFill>
                  <a:schemeClr val="bg1"/>
                </a:solidFill>
                <a:ea typeface="Times New Roman"/>
              </a:rPr>
              <a:t>. P.175-198</a:t>
            </a:r>
            <a:r>
              <a:rPr lang="en-GB" sz="1600" dirty="0" smtClean="0">
                <a:solidFill>
                  <a:schemeClr val="bg1"/>
                </a:solidFill>
                <a:ea typeface="Times New Roman"/>
              </a:rPr>
              <a:t>.</a:t>
            </a:r>
            <a:endParaRPr lang="ru-RU" sz="1600" dirty="0" smtClean="0">
              <a:solidFill>
                <a:schemeClr val="bg1"/>
              </a:solidFill>
              <a:ea typeface="Times New Roman"/>
            </a:endParaRPr>
          </a:p>
          <a:p>
            <a:pPr marL="0" indent="0">
              <a:buNone/>
              <a:tabLst>
                <a:tab pos="292100" algn="l"/>
                <a:tab pos="673100" algn="l"/>
              </a:tabLst>
            </a:pPr>
            <a:r>
              <a:rPr lang="ru-RU" sz="1600" dirty="0" smtClean="0">
                <a:solidFill>
                  <a:schemeClr val="bg1"/>
                </a:solidFill>
                <a:ea typeface="Times New Roman"/>
              </a:rPr>
              <a:t>6</a:t>
            </a:r>
            <a:r>
              <a:rPr lang="en-US" sz="1600" dirty="0" smtClean="0">
                <a:solidFill>
                  <a:schemeClr val="bg1"/>
                </a:solidFill>
                <a:ea typeface="Times New Roman"/>
              </a:rPr>
              <a:t>. </a:t>
            </a:r>
            <a:r>
              <a:rPr lang="ru-RU" sz="1600" dirty="0">
                <a:solidFill>
                  <a:schemeClr val="bg1"/>
                </a:solidFill>
                <a:ea typeface="Times New Roman"/>
              </a:rPr>
              <a:t>Яцало </a:t>
            </a:r>
            <a:r>
              <a:rPr lang="ru-RU" sz="1600" dirty="0" err="1">
                <a:solidFill>
                  <a:schemeClr val="bg1"/>
                </a:solidFill>
                <a:ea typeface="Times New Roman"/>
              </a:rPr>
              <a:t>Б.И</a:t>
            </a:r>
            <a:r>
              <a:rPr lang="ru-RU" sz="1600" dirty="0">
                <a:solidFill>
                  <a:schemeClr val="bg1"/>
                </a:solidFill>
                <a:ea typeface="Times New Roman"/>
              </a:rPr>
              <a:t>., Грицюк </a:t>
            </a:r>
            <a:r>
              <a:rPr lang="ru-RU" sz="1600" dirty="0" err="1">
                <a:solidFill>
                  <a:schemeClr val="bg1"/>
                </a:solidFill>
                <a:ea typeface="Times New Roman"/>
              </a:rPr>
              <a:t>С.В</a:t>
            </a:r>
            <a:r>
              <a:rPr lang="ru-RU" sz="1600" dirty="0">
                <a:solidFill>
                  <a:schemeClr val="bg1"/>
                </a:solidFill>
                <a:ea typeface="Times New Roman"/>
              </a:rPr>
              <a:t>., Диденко </a:t>
            </a:r>
            <a:r>
              <a:rPr lang="ru-RU" sz="1600" dirty="0" err="1">
                <a:solidFill>
                  <a:schemeClr val="bg1"/>
                </a:solidFill>
                <a:ea typeface="Times New Roman"/>
              </a:rPr>
              <a:t>В.И</a:t>
            </a:r>
            <a:r>
              <a:rPr lang="ru-RU" sz="1600" dirty="0">
                <a:solidFill>
                  <a:schemeClr val="bg1"/>
                </a:solidFill>
                <a:ea typeface="Times New Roman"/>
              </a:rPr>
              <a:t>., </a:t>
            </a:r>
            <a:r>
              <a:rPr lang="ru-RU" sz="1600" dirty="0" err="1">
                <a:solidFill>
                  <a:schemeClr val="bg1"/>
                </a:solidFill>
                <a:ea typeface="Times New Roman"/>
              </a:rPr>
              <a:t>Мирзеабасов</a:t>
            </a:r>
            <a:r>
              <a:rPr lang="ru-RU" sz="1600" dirty="0">
                <a:solidFill>
                  <a:schemeClr val="bg1"/>
                </a:solidFill>
                <a:ea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ea typeface="Times New Roman"/>
              </a:rPr>
              <a:t>О.А</a:t>
            </a:r>
            <a:r>
              <a:rPr lang="ru-RU" sz="1600" dirty="0">
                <a:solidFill>
                  <a:schemeClr val="bg1"/>
                </a:solidFill>
                <a:ea typeface="Times New Roman"/>
              </a:rPr>
              <a:t>.  Система многокритериального анализа решений </a:t>
            </a:r>
            <a:r>
              <a:rPr lang="en-GB" sz="1600" b="1" dirty="0">
                <a:solidFill>
                  <a:schemeClr val="bg1"/>
                </a:solidFill>
                <a:ea typeface="Times New Roman"/>
              </a:rPr>
              <a:t>DecernsMCDA</a:t>
            </a:r>
            <a:r>
              <a:rPr lang="ru-RU" sz="1600" dirty="0">
                <a:solidFill>
                  <a:schemeClr val="bg1"/>
                </a:solidFill>
                <a:ea typeface="Times New Roman"/>
              </a:rPr>
              <a:t> и ее практическое применение</a:t>
            </a:r>
            <a:r>
              <a:rPr lang="ru-RU" sz="1600" i="1" dirty="0">
                <a:solidFill>
                  <a:schemeClr val="bg1"/>
                </a:solidFill>
                <a:ea typeface="Times New Roman"/>
              </a:rPr>
              <a:t>. -</a:t>
            </a:r>
            <a:r>
              <a:rPr lang="ru-RU" sz="1600" dirty="0">
                <a:solidFill>
                  <a:schemeClr val="bg1"/>
                </a:solidFill>
                <a:ea typeface="Times New Roman"/>
              </a:rPr>
              <a:t> </a:t>
            </a:r>
            <a:r>
              <a:rPr lang="ru-RU" sz="1600" i="1" dirty="0">
                <a:solidFill>
                  <a:schemeClr val="bg1"/>
                </a:solidFill>
                <a:ea typeface="Times New Roman"/>
              </a:rPr>
              <a:t>Международный  журнал Программные Продукты и Системы</a:t>
            </a:r>
            <a:r>
              <a:rPr lang="ru-RU" sz="1600" dirty="0">
                <a:solidFill>
                  <a:schemeClr val="bg1"/>
                </a:solidFill>
                <a:ea typeface="Times New Roman"/>
              </a:rPr>
              <a:t>. №2, </a:t>
            </a:r>
            <a:r>
              <a:rPr lang="ru-RU" sz="1800" b="1" dirty="0">
                <a:solidFill>
                  <a:schemeClr val="bg1"/>
                </a:solidFill>
                <a:ea typeface="Times New Roman"/>
              </a:rPr>
              <a:t>2014</a:t>
            </a:r>
            <a:r>
              <a:rPr lang="ru-RU" sz="1600" dirty="0">
                <a:solidFill>
                  <a:schemeClr val="bg1"/>
                </a:solidFill>
                <a:ea typeface="Times New Roman"/>
              </a:rPr>
              <a:t>. с. 73-84.</a:t>
            </a: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tabLst>
                <a:tab pos="292100" algn="l"/>
                <a:tab pos="673100" algn="l"/>
              </a:tabLst>
            </a:pPr>
            <a:r>
              <a:rPr lang="ru-RU" sz="1600" dirty="0">
                <a:solidFill>
                  <a:schemeClr val="bg1"/>
                </a:solidFill>
                <a:ea typeface="Times New Roman"/>
              </a:rPr>
              <a:t>7</a:t>
            </a:r>
            <a:r>
              <a:rPr lang="en-US" sz="1600" dirty="0" smtClean="0">
                <a:solidFill>
                  <a:schemeClr val="bg1"/>
                </a:solidFill>
                <a:ea typeface="Times New Roman"/>
              </a:rPr>
              <a:t>. 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B. Yatsalo, A. Korobov, L. Martínez, Fuzzy multi-criteria acceptability analysis: A new approach to multi-criteria decision analysis under fuzzy environment. </a:t>
            </a:r>
            <a:r>
              <a:rPr lang="en-US" sz="1600" i="1" dirty="0">
                <a:solidFill>
                  <a:schemeClr val="bg1"/>
                </a:solidFill>
                <a:ea typeface="Times New Roman"/>
              </a:rPr>
              <a:t>Expert Systems With </a:t>
            </a:r>
            <a:r>
              <a:rPr lang="en-US" sz="1600" i="1" dirty="0" smtClean="0">
                <a:solidFill>
                  <a:schemeClr val="bg1"/>
                </a:solidFill>
                <a:ea typeface="Times New Roman"/>
              </a:rPr>
              <a:t>Applications,</a:t>
            </a:r>
            <a:r>
              <a:rPr lang="en-US" sz="1600" dirty="0" smtClean="0">
                <a:solidFill>
                  <a:schemeClr val="bg1"/>
                </a:solidFill>
                <a:ea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84 (</a:t>
            </a:r>
            <a:r>
              <a:rPr lang="en-US" sz="1900" b="1" dirty="0">
                <a:solidFill>
                  <a:schemeClr val="bg1"/>
                </a:solidFill>
                <a:ea typeface="Times New Roman"/>
              </a:rPr>
              <a:t>2017</a:t>
            </a:r>
            <a:r>
              <a:rPr lang="en-US" sz="1600" dirty="0">
                <a:solidFill>
                  <a:schemeClr val="bg1"/>
                </a:solidFill>
                <a:ea typeface="Times New Roman"/>
              </a:rPr>
              <a:t>) 262–271</a:t>
            </a:r>
            <a:r>
              <a:rPr lang="ru-RU" sz="1600" dirty="0" smtClean="0">
                <a:solidFill>
                  <a:schemeClr val="bg1"/>
                </a:solidFill>
                <a:ea typeface="Times New Roman"/>
              </a:rPr>
              <a:t>.</a:t>
            </a:r>
            <a:endParaRPr lang="en-US" sz="1600" dirty="0" smtClean="0">
              <a:solidFill>
                <a:schemeClr val="bg1"/>
              </a:solidFill>
              <a:ea typeface="Times New Roman"/>
            </a:endParaRPr>
          </a:p>
          <a:p>
            <a:pPr marL="0" indent="0">
              <a:buFontTx/>
              <a:buNone/>
              <a:tabLst>
                <a:tab pos="292100" algn="l"/>
                <a:tab pos="673100" algn="l"/>
              </a:tabLst>
            </a:pPr>
            <a:endParaRPr lang="en-US" sz="1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4574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5" y="117489"/>
            <a:ext cx="8207375" cy="86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en-US" sz="4000" b="1" dirty="0" smtClean="0">
                <a:solidFill>
                  <a:schemeClr val="bg1"/>
                </a:solidFill>
              </a:rPr>
              <a:t>DSSs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4000" u="sng" dirty="0" smtClean="0">
                <a:solidFill>
                  <a:schemeClr val="bg1"/>
                </a:solidFill>
              </a:rPr>
              <a:t/>
            </a:r>
            <a:br>
              <a:rPr lang="en-US" sz="4000" u="sng" dirty="0" smtClean="0">
                <a:solidFill>
                  <a:schemeClr val="bg1"/>
                </a:solidFill>
              </a:rPr>
            </a:br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79524" y="908725"/>
            <a:ext cx="878497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444500" algn="l"/>
              </a:tabLst>
              <a:defRPr/>
            </a:pPr>
            <a:r>
              <a:rPr lang="en-US" sz="3600" b="1" dirty="0" smtClean="0">
                <a:solidFill>
                  <a:srgbClr val="FFFFFF"/>
                </a:solidFill>
              </a:rPr>
              <a:t>Herbert </a:t>
            </a:r>
            <a:r>
              <a:rPr lang="en-US" sz="3600" b="1" dirty="0" smtClean="0">
                <a:solidFill>
                  <a:srgbClr val="FFFFFF"/>
                </a:solidFill>
              </a:rPr>
              <a:t>Simon</a:t>
            </a:r>
            <a:r>
              <a:rPr lang="ru-RU" sz="3600" b="1" dirty="0" smtClean="0">
                <a:solidFill>
                  <a:srgbClr val="FFFFFF"/>
                </a:solidFill>
              </a:rPr>
              <a:t> </a:t>
            </a:r>
            <a:r>
              <a:rPr lang="en-US" sz="3600" b="1" dirty="0" smtClean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(</a:t>
            </a:r>
            <a:r>
              <a:rPr lang="en-US" sz="2400" dirty="0">
                <a:solidFill>
                  <a:srgbClr val="FFFFFF"/>
                </a:solidFill>
              </a:rPr>
              <a:t>June 15, 1916 – February 9, 2001</a:t>
            </a:r>
            <a:r>
              <a:rPr lang="en-US" sz="2400" dirty="0" smtClean="0">
                <a:solidFill>
                  <a:srgbClr val="FFFFFF"/>
                </a:solidFill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endParaRPr lang="en-US" sz="2400" dirty="0" smtClean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primary </a:t>
            </a:r>
            <a:r>
              <a:rPr lang="en-US" sz="2400" dirty="0">
                <a:solidFill>
                  <a:srgbClr val="FFFFFF"/>
                </a:solidFill>
              </a:rPr>
              <a:t>interest was decision-making within organizations and </a:t>
            </a:r>
            <a:endParaRPr lang="en-US" sz="2400" dirty="0" smtClean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is </a:t>
            </a:r>
            <a:r>
              <a:rPr lang="en-US" sz="2400" dirty="0">
                <a:solidFill>
                  <a:srgbClr val="FFFFFF"/>
                </a:solidFill>
              </a:rPr>
              <a:t>best known for the theories of </a:t>
            </a:r>
            <a:endParaRPr lang="en-US" sz="2400" dirty="0" smtClean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en-US" sz="3200" dirty="0" smtClean="0">
                <a:solidFill>
                  <a:srgbClr val="FFFFFF"/>
                </a:solidFill>
              </a:rPr>
              <a:t>"</a:t>
            </a:r>
            <a:r>
              <a:rPr lang="en-US" sz="3200" dirty="0">
                <a:solidFill>
                  <a:srgbClr val="FFFFFF"/>
                </a:solidFill>
              </a:rPr>
              <a:t>bounded rationality" and "</a:t>
            </a:r>
            <a:r>
              <a:rPr lang="en-US" sz="3200" dirty="0" smtClean="0">
                <a:solidFill>
                  <a:srgbClr val="FFFFFF"/>
                </a:solidFill>
              </a:rPr>
              <a:t>satisficing" </a:t>
            </a:r>
            <a:endParaRPr lang="en-US" sz="3200" dirty="0">
              <a:solidFill>
                <a:srgbClr val="FFFFFF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444500" algn="l"/>
              </a:tabLst>
              <a:defRPr/>
            </a:pPr>
            <a:endParaRPr lang="en-US" sz="2400" dirty="0" smtClean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en-US" sz="4000" dirty="0">
                <a:solidFill>
                  <a:srgbClr val="FFFFFF"/>
                </a:solidFill>
              </a:rPr>
              <a:t> the Nobel </a:t>
            </a:r>
            <a:r>
              <a:rPr lang="en-US" sz="4000" dirty="0" smtClean="0">
                <a:solidFill>
                  <a:srgbClr val="FFFFFF"/>
                </a:solidFill>
              </a:rPr>
              <a:t>Prize </a:t>
            </a:r>
            <a:r>
              <a:rPr lang="en-US" sz="4000" dirty="0">
                <a:solidFill>
                  <a:srgbClr val="FFFFFF"/>
                </a:solidFill>
              </a:rPr>
              <a:t>in </a:t>
            </a:r>
            <a:r>
              <a:rPr lang="en-US" sz="4000" dirty="0" smtClean="0">
                <a:solidFill>
                  <a:srgbClr val="FFFFFF"/>
                </a:solidFill>
              </a:rPr>
              <a:t>Economics</a:t>
            </a:r>
            <a:r>
              <a:rPr lang="en-US" sz="2800" dirty="0" smtClean="0">
                <a:solidFill>
                  <a:srgbClr val="FFFFFF"/>
                </a:solidFill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i="1" u="sng" dirty="0">
                <a:solidFill>
                  <a:srgbClr val="FFFFFF"/>
                </a:solidFill>
              </a:rPr>
              <a:t>"for </a:t>
            </a:r>
            <a:r>
              <a:rPr lang="en-US" sz="2800" i="1" u="sng" dirty="0" smtClean="0">
                <a:solidFill>
                  <a:srgbClr val="FFFFFF"/>
                </a:solidFill>
              </a:rPr>
              <a:t>pioneering </a:t>
            </a:r>
            <a:r>
              <a:rPr lang="en-US" sz="2800" i="1" u="sng" dirty="0">
                <a:solidFill>
                  <a:srgbClr val="FFFFFF"/>
                </a:solidFill>
              </a:rPr>
              <a:t>research into the decision-making process within economic organizations" </a:t>
            </a:r>
            <a:r>
              <a:rPr lang="en-US" sz="2800" dirty="0">
                <a:solidFill>
                  <a:srgbClr val="FFFFFF"/>
                </a:solidFill>
              </a:rPr>
              <a:t>(1978)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endParaRPr lang="en-US" sz="2800" dirty="0" smtClean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books and articles provide a </a:t>
            </a:r>
            <a:r>
              <a:rPr lang="en-US" sz="2800" dirty="0">
                <a:solidFill>
                  <a:srgbClr val="FFFFFF"/>
                </a:solidFill>
              </a:rPr>
              <a:t>context for understanding and supporting decision </a:t>
            </a:r>
            <a:r>
              <a:rPr lang="en-US" sz="2800" dirty="0" smtClean="0">
                <a:solidFill>
                  <a:srgbClr val="FFFFFF"/>
                </a:solidFill>
              </a:rPr>
              <a:t>making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endParaRPr lang="en-US" sz="3200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endParaRPr lang="en-US" sz="30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41918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7475"/>
            <a:ext cx="8207375" cy="86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en-US" sz="4000" b="1" dirty="0" smtClean="0">
                <a:solidFill>
                  <a:schemeClr val="bg1"/>
                </a:solidFill>
              </a:rPr>
              <a:t>DSSs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4000" u="sng" dirty="0" smtClean="0">
                <a:solidFill>
                  <a:schemeClr val="bg1"/>
                </a:solidFill>
              </a:rPr>
              <a:t/>
            </a:r>
            <a:br>
              <a:rPr lang="en-US" sz="4000" u="sng" dirty="0" smtClean="0">
                <a:solidFill>
                  <a:schemeClr val="bg1"/>
                </a:solidFill>
              </a:rPr>
            </a:br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79511" y="1700808"/>
            <a:ext cx="8954963" cy="324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endParaRPr lang="en-US" sz="3200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en-US" sz="3200" dirty="0" smtClean="0">
                <a:solidFill>
                  <a:srgbClr val="FFFFFF"/>
                </a:solidFill>
              </a:rPr>
              <a:t>1978</a:t>
            </a:r>
            <a:r>
              <a:rPr lang="en-US" sz="3200" dirty="0">
                <a:solidFill>
                  <a:srgbClr val="FFFFFF"/>
                </a:solidFill>
              </a:rPr>
              <a:t>:  </a:t>
            </a:r>
            <a:r>
              <a:rPr lang="en-US" sz="3600" dirty="0">
                <a:solidFill>
                  <a:srgbClr val="FFFFFF"/>
                </a:solidFill>
              </a:rPr>
              <a:t>Peter </a:t>
            </a:r>
            <a:r>
              <a:rPr lang="en-US" sz="3600" b="1" dirty="0">
                <a:solidFill>
                  <a:srgbClr val="FFFFFF"/>
                </a:solidFill>
              </a:rPr>
              <a:t>Keen</a:t>
            </a:r>
            <a:r>
              <a:rPr lang="en-US" sz="3600" dirty="0">
                <a:solidFill>
                  <a:srgbClr val="FFFFFF"/>
                </a:solidFill>
              </a:rPr>
              <a:t>, and Charles </a:t>
            </a:r>
            <a:r>
              <a:rPr lang="en-US" sz="3600" dirty="0" err="1">
                <a:solidFill>
                  <a:srgbClr val="FFFFFF"/>
                </a:solidFill>
              </a:rPr>
              <a:t>Stabell</a:t>
            </a:r>
            <a:r>
              <a:rPr lang="en-US" sz="3600" dirty="0">
                <a:solidFill>
                  <a:srgbClr val="FFFFFF"/>
                </a:solidFill>
              </a:rPr>
              <a:t>, Scott </a:t>
            </a:r>
            <a:r>
              <a:rPr lang="en-US" sz="3600" b="1" dirty="0">
                <a:solidFill>
                  <a:srgbClr val="FFFFFF"/>
                </a:solidFill>
              </a:rPr>
              <a:t>Morton</a:t>
            </a:r>
            <a:r>
              <a:rPr lang="en-US" sz="3600" dirty="0">
                <a:solidFill>
                  <a:srgbClr val="FFFFFF"/>
                </a:solidFill>
              </a:rPr>
              <a:t>:  claimed the concept of DSS evolved from “ the works 1950s-60s </a:t>
            </a:r>
            <a:r>
              <a:rPr lang="ru-RU" sz="3600" dirty="0" smtClean="0">
                <a:solidFill>
                  <a:srgbClr val="FFFFFF"/>
                </a:solidFill>
              </a:rPr>
              <a:t> </a:t>
            </a:r>
            <a:r>
              <a:rPr lang="en-US" sz="3600" dirty="0" smtClean="0">
                <a:solidFill>
                  <a:srgbClr val="FFFFFF"/>
                </a:solidFill>
              </a:rPr>
              <a:t>on </a:t>
            </a:r>
            <a:r>
              <a:rPr lang="en-US" sz="3600" dirty="0">
                <a:solidFill>
                  <a:srgbClr val="FFFFFF"/>
                </a:solidFill>
              </a:rPr>
              <a:t>DS at MIT.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endParaRPr lang="en-US" sz="30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64612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7475"/>
            <a:ext cx="8207375" cy="86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en-US" sz="2800" b="1" smtClean="0">
                <a:solidFill>
                  <a:schemeClr val="bg1"/>
                </a:solidFill>
              </a:rPr>
              <a:t>DSSs </a:t>
            </a:r>
            <a:r>
              <a:rPr lang="en-US" sz="2800" smtClean="0">
                <a:solidFill>
                  <a:schemeClr val="bg1"/>
                </a:solidFill>
              </a:rPr>
              <a:t>for the late 50 years:  A Brief History </a:t>
            </a:r>
            <a:br>
              <a:rPr lang="en-US" sz="2800" smtClean="0">
                <a:solidFill>
                  <a:schemeClr val="bg1"/>
                </a:solidFill>
              </a:rPr>
            </a:br>
            <a:r>
              <a:rPr lang="en-US" sz="2800" b="1" smtClean="0">
                <a:solidFill>
                  <a:schemeClr val="bg1"/>
                </a:solidFill>
              </a:rPr>
              <a:t>III – Theory Development</a:t>
            </a:r>
            <a:r>
              <a:rPr lang="en-US" sz="2800" u="sng" smtClean="0">
                <a:solidFill>
                  <a:schemeClr val="bg1"/>
                </a:solidFill>
              </a:rPr>
              <a:t/>
            </a:r>
            <a:br>
              <a:rPr lang="en-US" sz="2800" u="sng" smtClean="0">
                <a:solidFill>
                  <a:schemeClr val="bg1"/>
                </a:solidFill>
              </a:rPr>
            </a:br>
            <a:r>
              <a:rPr lang="en-US" sz="4000" u="sng" smtClean="0">
                <a:solidFill>
                  <a:schemeClr val="bg1"/>
                </a:solidFill>
              </a:rPr>
              <a:t/>
            </a:r>
            <a:br>
              <a:rPr lang="en-US" sz="4000" u="sng" smtClean="0">
                <a:solidFill>
                  <a:schemeClr val="bg1"/>
                </a:solidFill>
              </a:rPr>
            </a:br>
            <a:endParaRPr lang="en-GB" sz="4000" smtClean="0">
              <a:solidFill>
                <a:schemeClr val="bg1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17475" y="1341438"/>
            <a:ext cx="9026525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r>
              <a:rPr lang="en-US" sz="1400" dirty="0">
                <a:solidFill>
                  <a:srgbClr val="FFFFFF"/>
                </a:solidFill>
              </a:rPr>
              <a:t>1978: Keen and Scott Morton’s DSS: 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  <a:r>
              <a:rPr lang="en-US" sz="1400" baseline="30000" dirty="0">
                <a:solidFill>
                  <a:srgbClr val="FFFFFF"/>
                </a:solidFill>
              </a:rPr>
              <a:t>st</a:t>
            </a:r>
            <a:r>
              <a:rPr lang="en-US" sz="1400" i="1" dirty="0">
                <a:solidFill>
                  <a:srgbClr val="FFFFFF"/>
                </a:solidFill>
              </a:rPr>
              <a:t> </a:t>
            </a:r>
            <a:r>
              <a:rPr lang="en-US" sz="1400" b="1" u="sng" dirty="0">
                <a:solidFill>
                  <a:srgbClr val="FFFFFF"/>
                </a:solidFill>
              </a:rPr>
              <a:t>influential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b="1" i="1" dirty="0">
                <a:solidFill>
                  <a:srgbClr val="FFFFFF"/>
                </a:solidFill>
              </a:rPr>
              <a:t>textbook</a:t>
            </a:r>
            <a:r>
              <a:rPr lang="en-US" sz="1400" dirty="0">
                <a:solidFill>
                  <a:srgbClr val="FFFFFF"/>
                </a:solidFill>
              </a:rPr>
              <a:t> on DSS analysis, design, development, implementation, evaluation: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r>
              <a:rPr lang="en-US" sz="1400" dirty="0">
                <a:solidFill>
                  <a:srgbClr val="FFFFFF"/>
                </a:solidFill>
              </a:rPr>
              <a:t>a framework for teaching DSS in business schools.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endParaRPr lang="en-US" sz="1400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r>
              <a:rPr lang="en-US" sz="3600" dirty="0">
                <a:solidFill>
                  <a:srgbClr val="FFFFFF"/>
                </a:solidFill>
              </a:rPr>
              <a:t>1980: Steven Alter published his MIT doctoral dissertation results in an </a:t>
            </a:r>
            <a:r>
              <a:rPr lang="en-US" sz="3600" b="1" u="sng" dirty="0">
                <a:solidFill>
                  <a:srgbClr val="FFFFFF"/>
                </a:solidFill>
              </a:rPr>
              <a:t>influential book</a:t>
            </a:r>
            <a:r>
              <a:rPr lang="en-US" sz="3600" dirty="0">
                <a:solidFill>
                  <a:srgbClr val="FFFFFF"/>
                </a:solidFill>
              </a:rPr>
              <a:t>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r>
              <a:rPr lang="en-US" sz="3200" dirty="0">
                <a:solidFill>
                  <a:srgbClr val="FFFFFF"/>
                </a:solidFill>
              </a:rPr>
              <a:t>His research and papers (1975; 1977) expanded the framework for thinking about business and management DSS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0" y="0"/>
            <a:ext cx="684213" cy="404813"/>
            <a:chOff x="4848" y="0"/>
            <a:chExt cx="912" cy="534"/>
          </a:xfrm>
        </p:grpSpPr>
        <p:pic>
          <p:nvPicPr>
            <p:cNvPr id="23557" name="Picture 5" descr="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0"/>
              <a:ext cx="91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8" name="Freeform 6"/>
            <p:cNvSpPr>
              <a:spLocks noEditPoints="1"/>
            </p:cNvSpPr>
            <p:nvPr/>
          </p:nvSpPr>
          <p:spPr bwMode="auto">
            <a:xfrm>
              <a:off x="4848" y="0"/>
              <a:ext cx="912" cy="534"/>
            </a:xfrm>
            <a:custGeom>
              <a:avLst/>
              <a:gdLst>
                <a:gd name="T0" fmla="*/ 607 w 912"/>
                <a:gd name="T1" fmla="*/ 218 h 534"/>
                <a:gd name="T2" fmla="*/ 748 w 912"/>
                <a:gd name="T3" fmla="*/ 242 h 534"/>
                <a:gd name="T4" fmla="*/ 827 w 912"/>
                <a:gd name="T5" fmla="*/ 268 h 534"/>
                <a:gd name="T6" fmla="*/ 848 w 912"/>
                <a:gd name="T7" fmla="*/ 283 h 534"/>
                <a:gd name="T8" fmla="*/ 851 w 912"/>
                <a:gd name="T9" fmla="*/ 304 h 534"/>
                <a:gd name="T10" fmla="*/ 826 w 912"/>
                <a:gd name="T11" fmla="*/ 326 h 534"/>
                <a:gd name="T12" fmla="*/ 771 w 912"/>
                <a:gd name="T13" fmla="*/ 345 h 534"/>
                <a:gd name="T14" fmla="*/ 583 w 912"/>
                <a:gd name="T15" fmla="*/ 372 h 534"/>
                <a:gd name="T16" fmla="*/ 654 w 912"/>
                <a:gd name="T17" fmla="*/ 388 h 534"/>
                <a:gd name="T18" fmla="*/ 784 w 912"/>
                <a:gd name="T19" fmla="*/ 364 h 534"/>
                <a:gd name="T20" fmla="*/ 868 w 912"/>
                <a:gd name="T21" fmla="*/ 338 h 534"/>
                <a:gd name="T22" fmla="*/ 908 w 912"/>
                <a:gd name="T23" fmla="*/ 309 h 534"/>
                <a:gd name="T24" fmla="*/ 912 w 912"/>
                <a:gd name="T25" fmla="*/ 291 h 534"/>
                <a:gd name="T26" fmla="*/ 891 w 912"/>
                <a:gd name="T27" fmla="*/ 266 h 534"/>
                <a:gd name="T28" fmla="*/ 829 w 912"/>
                <a:gd name="T29" fmla="*/ 238 h 534"/>
                <a:gd name="T30" fmla="*/ 732 w 912"/>
                <a:gd name="T31" fmla="*/ 215 h 534"/>
                <a:gd name="T32" fmla="*/ 662 w 912"/>
                <a:gd name="T33" fmla="*/ 0 h 534"/>
                <a:gd name="T34" fmla="*/ 558 w 912"/>
                <a:gd name="T35" fmla="*/ 194 h 534"/>
                <a:gd name="T36" fmla="*/ 352 w 912"/>
                <a:gd name="T37" fmla="*/ 216 h 534"/>
                <a:gd name="T38" fmla="*/ 248 w 912"/>
                <a:gd name="T39" fmla="*/ 534 h 534"/>
                <a:gd name="T40" fmla="*/ 490 w 912"/>
                <a:gd name="T41" fmla="*/ 400 h 534"/>
                <a:gd name="T42" fmla="*/ 528 w 912"/>
                <a:gd name="T43" fmla="*/ 194 h 534"/>
                <a:gd name="T44" fmla="*/ 435 w 912"/>
                <a:gd name="T45" fmla="*/ 191 h 534"/>
                <a:gd name="T46" fmla="*/ 403 w 912"/>
                <a:gd name="T47" fmla="*/ 193 h 534"/>
                <a:gd name="T48" fmla="*/ 287 w 912"/>
                <a:gd name="T49" fmla="*/ 194 h 534"/>
                <a:gd name="T50" fmla="*/ 154 w 912"/>
                <a:gd name="T51" fmla="*/ 209 h 534"/>
                <a:gd name="T52" fmla="*/ 55 w 912"/>
                <a:gd name="T53" fmla="*/ 237 h 534"/>
                <a:gd name="T54" fmla="*/ 7 w 912"/>
                <a:gd name="T55" fmla="*/ 269 h 534"/>
                <a:gd name="T56" fmla="*/ 0 w 912"/>
                <a:gd name="T57" fmla="*/ 295 h 534"/>
                <a:gd name="T58" fmla="*/ 8 w 912"/>
                <a:gd name="T59" fmla="*/ 310 h 534"/>
                <a:gd name="T60" fmla="*/ 47 w 912"/>
                <a:gd name="T61" fmla="*/ 333 h 534"/>
                <a:gd name="T62" fmla="*/ 176 w 912"/>
                <a:gd name="T63" fmla="*/ 367 h 534"/>
                <a:gd name="T64" fmla="*/ 183 w 912"/>
                <a:gd name="T65" fmla="*/ 382 h 534"/>
                <a:gd name="T66" fmla="*/ 202 w 912"/>
                <a:gd name="T67" fmla="*/ 393 h 534"/>
                <a:gd name="T68" fmla="*/ 215 w 912"/>
                <a:gd name="T69" fmla="*/ 393 h 534"/>
                <a:gd name="T70" fmla="*/ 234 w 912"/>
                <a:gd name="T71" fmla="*/ 376 h 534"/>
                <a:gd name="T72" fmla="*/ 237 w 912"/>
                <a:gd name="T73" fmla="*/ 353 h 534"/>
                <a:gd name="T74" fmla="*/ 230 w 912"/>
                <a:gd name="T75" fmla="*/ 337 h 534"/>
                <a:gd name="T76" fmla="*/ 212 w 912"/>
                <a:gd name="T77" fmla="*/ 325 h 534"/>
                <a:gd name="T78" fmla="*/ 198 w 912"/>
                <a:gd name="T79" fmla="*/ 326 h 534"/>
                <a:gd name="T80" fmla="*/ 183 w 912"/>
                <a:gd name="T81" fmla="*/ 337 h 534"/>
                <a:gd name="T82" fmla="*/ 138 w 912"/>
                <a:gd name="T83" fmla="*/ 338 h 534"/>
                <a:gd name="T84" fmla="*/ 83 w 912"/>
                <a:gd name="T85" fmla="*/ 320 h 534"/>
                <a:gd name="T86" fmla="*/ 56 w 912"/>
                <a:gd name="T87" fmla="*/ 301 h 534"/>
                <a:gd name="T88" fmla="*/ 57 w 912"/>
                <a:gd name="T89" fmla="*/ 281 h 534"/>
                <a:gd name="T90" fmla="*/ 83 w 912"/>
                <a:gd name="T91" fmla="*/ 261 h 534"/>
                <a:gd name="T92" fmla="*/ 168 w 912"/>
                <a:gd name="T93" fmla="*/ 236 h 534"/>
                <a:gd name="T94" fmla="*/ 352 w 912"/>
                <a:gd name="T95" fmla="*/ 216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2" h="534">
                  <a:moveTo>
                    <a:pt x="553" y="340"/>
                  </a:moveTo>
                  <a:lnTo>
                    <a:pt x="590" y="218"/>
                  </a:lnTo>
                  <a:lnTo>
                    <a:pt x="607" y="218"/>
                  </a:lnTo>
                  <a:lnTo>
                    <a:pt x="625" y="219"/>
                  </a:lnTo>
                  <a:lnTo>
                    <a:pt x="665" y="225"/>
                  </a:lnTo>
                  <a:lnTo>
                    <a:pt x="707" y="232"/>
                  </a:lnTo>
                  <a:lnTo>
                    <a:pt x="748" y="242"/>
                  </a:lnTo>
                  <a:lnTo>
                    <a:pt x="785" y="251"/>
                  </a:lnTo>
                  <a:lnTo>
                    <a:pt x="801" y="257"/>
                  </a:lnTo>
                  <a:lnTo>
                    <a:pt x="816" y="263"/>
                  </a:lnTo>
                  <a:lnTo>
                    <a:pt x="827" y="268"/>
                  </a:lnTo>
                  <a:lnTo>
                    <a:pt x="837" y="273"/>
                  </a:lnTo>
                  <a:lnTo>
                    <a:pt x="843" y="278"/>
                  </a:lnTo>
                  <a:lnTo>
                    <a:pt x="845" y="280"/>
                  </a:lnTo>
                  <a:lnTo>
                    <a:pt x="848" y="283"/>
                  </a:lnTo>
                  <a:lnTo>
                    <a:pt x="730" y="285"/>
                  </a:lnTo>
                  <a:lnTo>
                    <a:pt x="719" y="312"/>
                  </a:lnTo>
                  <a:lnTo>
                    <a:pt x="851" y="304"/>
                  </a:lnTo>
                  <a:lnTo>
                    <a:pt x="848" y="309"/>
                  </a:lnTo>
                  <a:lnTo>
                    <a:pt x="842" y="315"/>
                  </a:lnTo>
                  <a:lnTo>
                    <a:pt x="835" y="320"/>
                  </a:lnTo>
                  <a:lnTo>
                    <a:pt x="826" y="326"/>
                  </a:lnTo>
                  <a:lnTo>
                    <a:pt x="815" y="330"/>
                  </a:lnTo>
                  <a:lnTo>
                    <a:pt x="802" y="336"/>
                  </a:lnTo>
                  <a:lnTo>
                    <a:pt x="787" y="340"/>
                  </a:lnTo>
                  <a:lnTo>
                    <a:pt x="771" y="345"/>
                  </a:lnTo>
                  <a:lnTo>
                    <a:pt x="732" y="352"/>
                  </a:lnTo>
                  <a:lnTo>
                    <a:pt x="688" y="360"/>
                  </a:lnTo>
                  <a:lnTo>
                    <a:pt x="639" y="367"/>
                  </a:lnTo>
                  <a:lnTo>
                    <a:pt x="583" y="372"/>
                  </a:lnTo>
                  <a:lnTo>
                    <a:pt x="571" y="398"/>
                  </a:lnTo>
                  <a:lnTo>
                    <a:pt x="614" y="393"/>
                  </a:lnTo>
                  <a:lnTo>
                    <a:pt x="654" y="388"/>
                  </a:lnTo>
                  <a:lnTo>
                    <a:pt x="691" y="382"/>
                  </a:lnTo>
                  <a:lnTo>
                    <a:pt x="725" y="377"/>
                  </a:lnTo>
                  <a:lnTo>
                    <a:pt x="756" y="371"/>
                  </a:lnTo>
                  <a:lnTo>
                    <a:pt x="784" y="364"/>
                  </a:lnTo>
                  <a:lnTo>
                    <a:pt x="810" y="359"/>
                  </a:lnTo>
                  <a:lnTo>
                    <a:pt x="832" y="352"/>
                  </a:lnTo>
                  <a:lnTo>
                    <a:pt x="852" y="345"/>
                  </a:lnTo>
                  <a:lnTo>
                    <a:pt x="868" y="338"/>
                  </a:lnTo>
                  <a:lnTo>
                    <a:pt x="882" y="331"/>
                  </a:lnTo>
                  <a:lnTo>
                    <a:pt x="894" y="324"/>
                  </a:lnTo>
                  <a:lnTo>
                    <a:pt x="902" y="317"/>
                  </a:lnTo>
                  <a:lnTo>
                    <a:pt x="908" y="309"/>
                  </a:lnTo>
                  <a:lnTo>
                    <a:pt x="911" y="302"/>
                  </a:lnTo>
                  <a:lnTo>
                    <a:pt x="912" y="299"/>
                  </a:lnTo>
                  <a:lnTo>
                    <a:pt x="912" y="295"/>
                  </a:lnTo>
                  <a:lnTo>
                    <a:pt x="912" y="291"/>
                  </a:lnTo>
                  <a:lnTo>
                    <a:pt x="911" y="288"/>
                  </a:lnTo>
                  <a:lnTo>
                    <a:pt x="906" y="280"/>
                  </a:lnTo>
                  <a:lnTo>
                    <a:pt x="900" y="274"/>
                  </a:lnTo>
                  <a:lnTo>
                    <a:pt x="891" y="266"/>
                  </a:lnTo>
                  <a:lnTo>
                    <a:pt x="878" y="259"/>
                  </a:lnTo>
                  <a:lnTo>
                    <a:pt x="865" y="251"/>
                  </a:lnTo>
                  <a:lnTo>
                    <a:pt x="849" y="245"/>
                  </a:lnTo>
                  <a:lnTo>
                    <a:pt x="829" y="238"/>
                  </a:lnTo>
                  <a:lnTo>
                    <a:pt x="809" y="233"/>
                  </a:lnTo>
                  <a:lnTo>
                    <a:pt x="785" y="226"/>
                  </a:lnTo>
                  <a:lnTo>
                    <a:pt x="759" y="220"/>
                  </a:lnTo>
                  <a:lnTo>
                    <a:pt x="732" y="215"/>
                  </a:lnTo>
                  <a:lnTo>
                    <a:pt x="702" y="209"/>
                  </a:lnTo>
                  <a:lnTo>
                    <a:pt x="670" y="204"/>
                  </a:lnTo>
                  <a:lnTo>
                    <a:pt x="601" y="195"/>
                  </a:lnTo>
                  <a:lnTo>
                    <a:pt x="662" y="0"/>
                  </a:lnTo>
                  <a:lnTo>
                    <a:pt x="553" y="132"/>
                  </a:lnTo>
                  <a:lnTo>
                    <a:pt x="553" y="165"/>
                  </a:lnTo>
                  <a:lnTo>
                    <a:pt x="576" y="136"/>
                  </a:lnTo>
                  <a:lnTo>
                    <a:pt x="558" y="194"/>
                  </a:lnTo>
                  <a:lnTo>
                    <a:pt x="553" y="194"/>
                  </a:lnTo>
                  <a:lnTo>
                    <a:pt x="553" y="340"/>
                  </a:lnTo>
                  <a:close/>
                  <a:moveTo>
                    <a:pt x="352" y="216"/>
                  </a:moveTo>
                  <a:lnTo>
                    <a:pt x="352" y="216"/>
                  </a:lnTo>
                  <a:lnTo>
                    <a:pt x="327" y="296"/>
                  </a:lnTo>
                  <a:lnTo>
                    <a:pt x="300" y="374"/>
                  </a:lnTo>
                  <a:lnTo>
                    <a:pt x="273" y="453"/>
                  </a:lnTo>
                  <a:lnTo>
                    <a:pt x="248" y="534"/>
                  </a:lnTo>
                  <a:lnTo>
                    <a:pt x="511" y="216"/>
                  </a:lnTo>
                  <a:lnTo>
                    <a:pt x="550" y="218"/>
                  </a:lnTo>
                  <a:lnTo>
                    <a:pt x="534" y="265"/>
                  </a:lnTo>
                  <a:lnTo>
                    <a:pt x="490" y="400"/>
                  </a:lnTo>
                  <a:lnTo>
                    <a:pt x="534" y="400"/>
                  </a:lnTo>
                  <a:lnTo>
                    <a:pt x="553" y="340"/>
                  </a:lnTo>
                  <a:lnTo>
                    <a:pt x="553" y="194"/>
                  </a:lnTo>
                  <a:lnTo>
                    <a:pt x="528" y="194"/>
                  </a:lnTo>
                  <a:lnTo>
                    <a:pt x="553" y="165"/>
                  </a:lnTo>
                  <a:lnTo>
                    <a:pt x="553" y="132"/>
                  </a:lnTo>
                  <a:lnTo>
                    <a:pt x="502" y="193"/>
                  </a:lnTo>
                  <a:lnTo>
                    <a:pt x="435" y="191"/>
                  </a:lnTo>
                  <a:lnTo>
                    <a:pt x="426" y="215"/>
                  </a:lnTo>
                  <a:lnTo>
                    <a:pt x="483" y="214"/>
                  </a:lnTo>
                  <a:lnTo>
                    <a:pt x="342" y="383"/>
                  </a:lnTo>
                  <a:lnTo>
                    <a:pt x="403" y="193"/>
                  </a:lnTo>
                  <a:lnTo>
                    <a:pt x="363" y="192"/>
                  </a:lnTo>
                  <a:lnTo>
                    <a:pt x="324" y="192"/>
                  </a:lnTo>
                  <a:lnTo>
                    <a:pt x="287" y="194"/>
                  </a:lnTo>
                  <a:lnTo>
                    <a:pt x="251" y="196"/>
                  </a:lnTo>
                  <a:lnTo>
                    <a:pt x="216" y="199"/>
                  </a:lnTo>
                  <a:lnTo>
                    <a:pt x="184" y="204"/>
                  </a:lnTo>
                  <a:lnTo>
                    <a:pt x="154" y="209"/>
                  </a:lnTo>
                  <a:lnTo>
                    <a:pt x="125" y="216"/>
                  </a:lnTo>
                  <a:lnTo>
                    <a:pt x="99" y="223"/>
                  </a:lnTo>
                  <a:lnTo>
                    <a:pt x="76" y="229"/>
                  </a:lnTo>
                  <a:lnTo>
                    <a:pt x="55" y="237"/>
                  </a:lnTo>
                  <a:lnTo>
                    <a:pt x="38" y="246"/>
                  </a:lnTo>
                  <a:lnTo>
                    <a:pt x="24" y="255"/>
                  </a:lnTo>
                  <a:lnTo>
                    <a:pt x="12" y="264"/>
                  </a:lnTo>
                  <a:lnTo>
                    <a:pt x="7" y="269"/>
                  </a:lnTo>
                  <a:lnTo>
                    <a:pt x="4" y="274"/>
                  </a:lnTo>
                  <a:lnTo>
                    <a:pt x="2" y="278"/>
                  </a:lnTo>
                  <a:lnTo>
                    <a:pt x="0" y="283"/>
                  </a:lnTo>
                  <a:lnTo>
                    <a:pt x="0" y="295"/>
                  </a:lnTo>
                  <a:lnTo>
                    <a:pt x="2" y="300"/>
                  </a:lnTo>
                  <a:lnTo>
                    <a:pt x="4" y="305"/>
                  </a:lnTo>
                  <a:lnTo>
                    <a:pt x="8" y="310"/>
                  </a:lnTo>
                  <a:lnTo>
                    <a:pt x="13" y="315"/>
                  </a:lnTo>
                  <a:lnTo>
                    <a:pt x="20" y="320"/>
                  </a:lnTo>
                  <a:lnTo>
                    <a:pt x="28" y="325"/>
                  </a:lnTo>
                  <a:lnTo>
                    <a:pt x="47" y="333"/>
                  </a:lnTo>
                  <a:lnTo>
                    <a:pt x="71" y="343"/>
                  </a:lnTo>
                  <a:lnTo>
                    <a:pt x="100" y="351"/>
                  </a:lnTo>
                  <a:lnTo>
                    <a:pt x="135" y="360"/>
                  </a:lnTo>
                  <a:lnTo>
                    <a:pt x="176" y="367"/>
                  </a:lnTo>
                  <a:lnTo>
                    <a:pt x="178" y="373"/>
                  </a:lnTo>
                  <a:lnTo>
                    <a:pt x="180" y="378"/>
                  </a:lnTo>
                  <a:lnTo>
                    <a:pt x="183" y="382"/>
                  </a:lnTo>
                  <a:lnTo>
                    <a:pt x="187" y="387"/>
                  </a:lnTo>
                  <a:lnTo>
                    <a:pt x="191" y="390"/>
                  </a:lnTo>
                  <a:lnTo>
                    <a:pt x="197" y="392"/>
                  </a:lnTo>
                  <a:lnTo>
                    <a:pt x="202" y="393"/>
                  </a:lnTo>
                  <a:lnTo>
                    <a:pt x="207" y="394"/>
                  </a:lnTo>
                  <a:lnTo>
                    <a:pt x="211" y="394"/>
                  </a:lnTo>
                  <a:lnTo>
                    <a:pt x="215" y="393"/>
                  </a:lnTo>
                  <a:lnTo>
                    <a:pt x="223" y="389"/>
                  </a:lnTo>
                  <a:lnTo>
                    <a:pt x="229" y="383"/>
                  </a:lnTo>
                  <a:lnTo>
                    <a:pt x="234" y="376"/>
                  </a:lnTo>
                  <a:lnTo>
                    <a:pt x="261" y="379"/>
                  </a:lnTo>
                  <a:lnTo>
                    <a:pt x="266" y="356"/>
                  </a:lnTo>
                  <a:lnTo>
                    <a:pt x="237" y="353"/>
                  </a:lnTo>
                  <a:lnTo>
                    <a:pt x="236" y="347"/>
                  </a:lnTo>
                  <a:lnTo>
                    <a:pt x="233" y="341"/>
                  </a:lnTo>
                  <a:lnTo>
                    <a:pt x="230" y="337"/>
                  </a:lnTo>
                  <a:lnTo>
                    <a:pt x="227" y="332"/>
                  </a:lnTo>
                  <a:lnTo>
                    <a:pt x="222" y="329"/>
                  </a:lnTo>
                  <a:lnTo>
                    <a:pt x="218" y="327"/>
                  </a:lnTo>
                  <a:lnTo>
                    <a:pt x="212" y="325"/>
                  </a:lnTo>
                  <a:lnTo>
                    <a:pt x="207" y="325"/>
                  </a:lnTo>
                  <a:lnTo>
                    <a:pt x="202" y="325"/>
                  </a:lnTo>
                  <a:lnTo>
                    <a:pt x="198" y="326"/>
                  </a:lnTo>
                  <a:lnTo>
                    <a:pt x="193" y="328"/>
                  </a:lnTo>
                  <a:lnTo>
                    <a:pt x="189" y="330"/>
                  </a:lnTo>
                  <a:lnTo>
                    <a:pt x="186" y="333"/>
                  </a:lnTo>
                  <a:lnTo>
                    <a:pt x="183" y="337"/>
                  </a:lnTo>
                  <a:lnTo>
                    <a:pt x="180" y="341"/>
                  </a:lnTo>
                  <a:lnTo>
                    <a:pt x="178" y="346"/>
                  </a:lnTo>
                  <a:lnTo>
                    <a:pt x="138" y="338"/>
                  </a:lnTo>
                  <a:lnTo>
                    <a:pt x="122" y="333"/>
                  </a:lnTo>
                  <a:lnTo>
                    <a:pt x="106" y="329"/>
                  </a:lnTo>
                  <a:lnTo>
                    <a:pt x="94" y="325"/>
                  </a:lnTo>
                  <a:lnTo>
                    <a:pt x="83" y="320"/>
                  </a:lnTo>
                  <a:lnTo>
                    <a:pt x="74" y="316"/>
                  </a:lnTo>
                  <a:lnTo>
                    <a:pt x="66" y="311"/>
                  </a:lnTo>
                  <a:lnTo>
                    <a:pt x="60" y="306"/>
                  </a:lnTo>
                  <a:lnTo>
                    <a:pt x="56" y="301"/>
                  </a:lnTo>
                  <a:lnTo>
                    <a:pt x="53" y="296"/>
                  </a:lnTo>
                  <a:lnTo>
                    <a:pt x="53" y="291"/>
                  </a:lnTo>
                  <a:lnTo>
                    <a:pt x="54" y="286"/>
                  </a:lnTo>
                  <a:lnTo>
                    <a:pt x="57" y="281"/>
                  </a:lnTo>
                  <a:lnTo>
                    <a:pt x="61" y="276"/>
                  </a:lnTo>
                  <a:lnTo>
                    <a:pt x="67" y="271"/>
                  </a:lnTo>
                  <a:lnTo>
                    <a:pt x="75" y="267"/>
                  </a:lnTo>
                  <a:lnTo>
                    <a:pt x="83" y="261"/>
                  </a:lnTo>
                  <a:lnTo>
                    <a:pt x="94" y="257"/>
                  </a:lnTo>
                  <a:lnTo>
                    <a:pt x="105" y="253"/>
                  </a:lnTo>
                  <a:lnTo>
                    <a:pt x="134" y="244"/>
                  </a:lnTo>
                  <a:lnTo>
                    <a:pt x="168" y="236"/>
                  </a:lnTo>
                  <a:lnTo>
                    <a:pt x="207" y="229"/>
                  </a:lnTo>
                  <a:lnTo>
                    <a:pt x="250" y="224"/>
                  </a:lnTo>
                  <a:lnTo>
                    <a:pt x="299" y="219"/>
                  </a:lnTo>
                  <a:lnTo>
                    <a:pt x="352" y="216"/>
                  </a:lnTo>
                  <a:close/>
                </a:path>
              </a:pathLst>
            </a:custGeom>
            <a:solidFill>
              <a:srgbClr val="20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898758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7475"/>
            <a:ext cx="8207375" cy="86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en-US" sz="2800" b="1" smtClean="0">
                <a:solidFill>
                  <a:schemeClr val="bg1"/>
                </a:solidFill>
              </a:rPr>
              <a:t>DSSs </a:t>
            </a:r>
            <a:r>
              <a:rPr lang="en-US" sz="2800" smtClean="0">
                <a:solidFill>
                  <a:schemeClr val="bg1"/>
                </a:solidFill>
              </a:rPr>
              <a:t>for the late 50 years:  A Brief History </a:t>
            </a:r>
            <a:br>
              <a:rPr lang="en-US" sz="2800" smtClean="0">
                <a:solidFill>
                  <a:schemeClr val="bg1"/>
                </a:solidFill>
              </a:rPr>
            </a:br>
            <a:r>
              <a:rPr lang="en-US" sz="2800" b="1" smtClean="0">
                <a:solidFill>
                  <a:schemeClr val="bg1"/>
                </a:solidFill>
              </a:rPr>
              <a:t>III – Theory Development</a:t>
            </a:r>
            <a:r>
              <a:rPr lang="en-US" sz="2800" u="sng" smtClean="0">
                <a:solidFill>
                  <a:schemeClr val="bg1"/>
                </a:solidFill>
              </a:rPr>
              <a:t/>
            </a:r>
            <a:br>
              <a:rPr lang="en-US" sz="2800" u="sng" smtClean="0">
                <a:solidFill>
                  <a:schemeClr val="bg1"/>
                </a:solidFill>
              </a:rPr>
            </a:br>
            <a:r>
              <a:rPr lang="en-US" sz="4000" u="sng" smtClean="0">
                <a:solidFill>
                  <a:schemeClr val="bg1"/>
                </a:solidFill>
              </a:rPr>
              <a:t/>
            </a:r>
            <a:br>
              <a:rPr lang="en-US" sz="4000" u="sng" smtClean="0">
                <a:solidFill>
                  <a:schemeClr val="bg1"/>
                </a:solidFill>
              </a:rPr>
            </a:br>
            <a:endParaRPr lang="en-GB" sz="4000" smtClean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17475" y="1196975"/>
            <a:ext cx="90265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en-US" sz="2400" u="sng" dirty="0">
                <a:solidFill>
                  <a:srgbClr val="FFFFFF"/>
                </a:solidFill>
              </a:rPr>
              <a:t>1970s: practice and theory issues related to DSS were discussed at US academic conferences </a:t>
            </a:r>
          </a:p>
          <a:p>
            <a:pPr marL="571500" indent="-5715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444500" algn="l"/>
              </a:tabLst>
              <a:defRPr/>
            </a:pPr>
            <a:r>
              <a:rPr lang="en-US" sz="2400" dirty="0">
                <a:solidFill>
                  <a:srgbClr val="FFFFFF"/>
                </a:solidFill>
              </a:rPr>
              <a:t>the American Institute for Decision Sciences meetings, and </a:t>
            </a:r>
          </a:p>
          <a:p>
            <a:pPr marL="571500" indent="-5715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444500" algn="l"/>
              </a:tabLst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Support </a:t>
            </a:r>
            <a:r>
              <a:rPr lang="en-US" sz="2400" dirty="0">
                <a:solidFill>
                  <a:srgbClr val="FFFFFF"/>
                </a:solidFill>
              </a:rPr>
              <a:t>Systems in San Jose, CA in January 1977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FFFFFF"/>
                </a:solidFill>
              </a:rPr>
              <a:t>1981: The 1</a:t>
            </a:r>
            <a:r>
              <a:rPr lang="en-US" sz="3600" baseline="30000" dirty="0">
                <a:solidFill>
                  <a:srgbClr val="FFFFFF"/>
                </a:solidFill>
              </a:rPr>
              <a:t>st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b="1" dirty="0">
                <a:solidFill>
                  <a:srgbClr val="FFFFFF"/>
                </a:solidFill>
              </a:rPr>
              <a:t>International</a:t>
            </a:r>
            <a:r>
              <a:rPr lang="en-US" sz="3600" dirty="0">
                <a:solidFill>
                  <a:srgbClr val="FFFFFF"/>
                </a:solidFill>
              </a:rPr>
              <a:t> Conference on DSS  (Atlanta, Georgia).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FFFFFF"/>
                </a:solidFill>
              </a:rPr>
              <a:t>Academic conferences provided forums for idea sharing, theory discussions and information exchange.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0" y="0"/>
            <a:ext cx="684213" cy="404813"/>
            <a:chOff x="4848" y="0"/>
            <a:chExt cx="912" cy="534"/>
          </a:xfrm>
        </p:grpSpPr>
        <p:pic>
          <p:nvPicPr>
            <p:cNvPr id="22533" name="Picture 5" descr="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0"/>
              <a:ext cx="91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4" name="Freeform 6"/>
            <p:cNvSpPr>
              <a:spLocks noEditPoints="1"/>
            </p:cNvSpPr>
            <p:nvPr/>
          </p:nvSpPr>
          <p:spPr bwMode="auto">
            <a:xfrm>
              <a:off x="4848" y="0"/>
              <a:ext cx="912" cy="534"/>
            </a:xfrm>
            <a:custGeom>
              <a:avLst/>
              <a:gdLst>
                <a:gd name="T0" fmla="*/ 607 w 912"/>
                <a:gd name="T1" fmla="*/ 218 h 534"/>
                <a:gd name="T2" fmla="*/ 748 w 912"/>
                <a:gd name="T3" fmla="*/ 242 h 534"/>
                <a:gd name="T4" fmla="*/ 827 w 912"/>
                <a:gd name="T5" fmla="*/ 268 h 534"/>
                <a:gd name="T6" fmla="*/ 848 w 912"/>
                <a:gd name="T7" fmla="*/ 283 h 534"/>
                <a:gd name="T8" fmla="*/ 851 w 912"/>
                <a:gd name="T9" fmla="*/ 304 h 534"/>
                <a:gd name="T10" fmla="*/ 826 w 912"/>
                <a:gd name="T11" fmla="*/ 326 h 534"/>
                <a:gd name="T12" fmla="*/ 771 w 912"/>
                <a:gd name="T13" fmla="*/ 345 h 534"/>
                <a:gd name="T14" fmla="*/ 583 w 912"/>
                <a:gd name="T15" fmla="*/ 372 h 534"/>
                <a:gd name="T16" fmla="*/ 654 w 912"/>
                <a:gd name="T17" fmla="*/ 388 h 534"/>
                <a:gd name="T18" fmla="*/ 784 w 912"/>
                <a:gd name="T19" fmla="*/ 364 h 534"/>
                <a:gd name="T20" fmla="*/ 868 w 912"/>
                <a:gd name="T21" fmla="*/ 338 h 534"/>
                <a:gd name="T22" fmla="*/ 908 w 912"/>
                <a:gd name="T23" fmla="*/ 309 h 534"/>
                <a:gd name="T24" fmla="*/ 912 w 912"/>
                <a:gd name="T25" fmla="*/ 291 h 534"/>
                <a:gd name="T26" fmla="*/ 891 w 912"/>
                <a:gd name="T27" fmla="*/ 266 h 534"/>
                <a:gd name="T28" fmla="*/ 829 w 912"/>
                <a:gd name="T29" fmla="*/ 238 h 534"/>
                <a:gd name="T30" fmla="*/ 732 w 912"/>
                <a:gd name="T31" fmla="*/ 215 h 534"/>
                <a:gd name="T32" fmla="*/ 662 w 912"/>
                <a:gd name="T33" fmla="*/ 0 h 534"/>
                <a:gd name="T34" fmla="*/ 558 w 912"/>
                <a:gd name="T35" fmla="*/ 194 h 534"/>
                <a:gd name="T36" fmla="*/ 352 w 912"/>
                <a:gd name="T37" fmla="*/ 216 h 534"/>
                <a:gd name="T38" fmla="*/ 248 w 912"/>
                <a:gd name="T39" fmla="*/ 534 h 534"/>
                <a:gd name="T40" fmla="*/ 490 w 912"/>
                <a:gd name="T41" fmla="*/ 400 h 534"/>
                <a:gd name="T42" fmla="*/ 528 w 912"/>
                <a:gd name="T43" fmla="*/ 194 h 534"/>
                <a:gd name="T44" fmla="*/ 435 w 912"/>
                <a:gd name="T45" fmla="*/ 191 h 534"/>
                <a:gd name="T46" fmla="*/ 403 w 912"/>
                <a:gd name="T47" fmla="*/ 193 h 534"/>
                <a:gd name="T48" fmla="*/ 287 w 912"/>
                <a:gd name="T49" fmla="*/ 194 h 534"/>
                <a:gd name="T50" fmla="*/ 154 w 912"/>
                <a:gd name="T51" fmla="*/ 209 h 534"/>
                <a:gd name="T52" fmla="*/ 55 w 912"/>
                <a:gd name="T53" fmla="*/ 237 h 534"/>
                <a:gd name="T54" fmla="*/ 7 w 912"/>
                <a:gd name="T55" fmla="*/ 269 h 534"/>
                <a:gd name="T56" fmla="*/ 0 w 912"/>
                <a:gd name="T57" fmla="*/ 295 h 534"/>
                <a:gd name="T58" fmla="*/ 8 w 912"/>
                <a:gd name="T59" fmla="*/ 310 h 534"/>
                <a:gd name="T60" fmla="*/ 47 w 912"/>
                <a:gd name="T61" fmla="*/ 333 h 534"/>
                <a:gd name="T62" fmla="*/ 176 w 912"/>
                <a:gd name="T63" fmla="*/ 367 h 534"/>
                <a:gd name="T64" fmla="*/ 183 w 912"/>
                <a:gd name="T65" fmla="*/ 382 h 534"/>
                <a:gd name="T66" fmla="*/ 202 w 912"/>
                <a:gd name="T67" fmla="*/ 393 h 534"/>
                <a:gd name="T68" fmla="*/ 215 w 912"/>
                <a:gd name="T69" fmla="*/ 393 h 534"/>
                <a:gd name="T70" fmla="*/ 234 w 912"/>
                <a:gd name="T71" fmla="*/ 376 h 534"/>
                <a:gd name="T72" fmla="*/ 237 w 912"/>
                <a:gd name="T73" fmla="*/ 353 h 534"/>
                <a:gd name="T74" fmla="*/ 230 w 912"/>
                <a:gd name="T75" fmla="*/ 337 h 534"/>
                <a:gd name="T76" fmla="*/ 212 w 912"/>
                <a:gd name="T77" fmla="*/ 325 h 534"/>
                <a:gd name="T78" fmla="*/ 198 w 912"/>
                <a:gd name="T79" fmla="*/ 326 h 534"/>
                <a:gd name="T80" fmla="*/ 183 w 912"/>
                <a:gd name="T81" fmla="*/ 337 h 534"/>
                <a:gd name="T82" fmla="*/ 138 w 912"/>
                <a:gd name="T83" fmla="*/ 338 h 534"/>
                <a:gd name="T84" fmla="*/ 83 w 912"/>
                <a:gd name="T85" fmla="*/ 320 h 534"/>
                <a:gd name="T86" fmla="*/ 56 w 912"/>
                <a:gd name="T87" fmla="*/ 301 h 534"/>
                <a:gd name="T88" fmla="*/ 57 w 912"/>
                <a:gd name="T89" fmla="*/ 281 h 534"/>
                <a:gd name="T90" fmla="*/ 83 w 912"/>
                <a:gd name="T91" fmla="*/ 261 h 534"/>
                <a:gd name="T92" fmla="*/ 168 w 912"/>
                <a:gd name="T93" fmla="*/ 236 h 534"/>
                <a:gd name="T94" fmla="*/ 352 w 912"/>
                <a:gd name="T95" fmla="*/ 216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2" h="534">
                  <a:moveTo>
                    <a:pt x="553" y="340"/>
                  </a:moveTo>
                  <a:lnTo>
                    <a:pt x="590" y="218"/>
                  </a:lnTo>
                  <a:lnTo>
                    <a:pt x="607" y="218"/>
                  </a:lnTo>
                  <a:lnTo>
                    <a:pt x="625" y="219"/>
                  </a:lnTo>
                  <a:lnTo>
                    <a:pt x="665" y="225"/>
                  </a:lnTo>
                  <a:lnTo>
                    <a:pt x="707" y="232"/>
                  </a:lnTo>
                  <a:lnTo>
                    <a:pt x="748" y="242"/>
                  </a:lnTo>
                  <a:lnTo>
                    <a:pt x="785" y="251"/>
                  </a:lnTo>
                  <a:lnTo>
                    <a:pt x="801" y="257"/>
                  </a:lnTo>
                  <a:lnTo>
                    <a:pt x="816" y="263"/>
                  </a:lnTo>
                  <a:lnTo>
                    <a:pt x="827" y="268"/>
                  </a:lnTo>
                  <a:lnTo>
                    <a:pt x="837" y="273"/>
                  </a:lnTo>
                  <a:lnTo>
                    <a:pt x="843" y="278"/>
                  </a:lnTo>
                  <a:lnTo>
                    <a:pt x="845" y="280"/>
                  </a:lnTo>
                  <a:lnTo>
                    <a:pt x="848" y="283"/>
                  </a:lnTo>
                  <a:lnTo>
                    <a:pt x="730" y="285"/>
                  </a:lnTo>
                  <a:lnTo>
                    <a:pt x="719" y="312"/>
                  </a:lnTo>
                  <a:lnTo>
                    <a:pt x="851" y="304"/>
                  </a:lnTo>
                  <a:lnTo>
                    <a:pt x="848" y="309"/>
                  </a:lnTo>
                  <a:lnTo>
                    <a:pt x="842" y="315"/>
                  </a:lnTo>
                  <a:lnTo>
                    <a:pt x="835" y="320"/>
                  </a:lnTo>
                  <a:lnTo>
                    <a:pt x="826" y="326"/>
                  </a:lnTo>
                  <a:lnTo>
                    <a:pt x="815" y="330"/>
                  </a:lnTo>
                  <a:lnTo>
                    <a:pt x="802" y="336"/>
                  </a:lnTo>
                  <a:lnTo>
                    <a:pt x="787" y="340"/>
                  </a:lnTo>
                  <a:lnTo>
                    <a:pt x="771" y="345"/>
                  </a:lnTo>
                  <a:lnTo>
                    <a:pt x="732" y="352"/>
                  </a:lnTo>
                  <a:lnTo>
                    <a:pt x="688" y="360"/>
                  </a:lnTo>
                  <a:lnTo>
                    <a:pt x="639" y="367"/>
                  </a:lnTo>
                  <a:lnTo>
                    <a:pt x="583" y="372"/>
                  </a:lnTo>
                  <a:lnTo>
                    <a:pt x="571" y="398"/>
                  </a:lnTo>
                  <a:lnTo>
                    <a:pt x="614" y="393"/>
                  </a:lnTo>
                  <a:lnTo>
                    <a:pt x="654" y="388"/>
                  </a:lnTo>
                  <a:lnTo>
                    <a:pt x="691" y="382"/>
                  </a:lnTo>
                  <a:lnTo>
                    <a:pt x="725" y="377"/>
                  </a:lnTo>
                  <a:lnTo>
                    <a:pt x="756" y="371"/>
                  </a:lnTo>
                  <a:lnTo>
                    <a:pt x="784" y="364"/>
                  </a:lnTo>
                  <a:lnTo>
                    <a:pt x="810" y="359"/>
                  </a:lnTo>
                  <a:lnTo>
                    <a:pt x="832" y="352"/>
                  </a:lnTo>
                  <a:lnTo>
                    <a:pt x="852" y="345"/>
                  </a:lnTo>
                  <a:lnTo>
                    <a:pt x="868" y="338"/>
                  </a:lnTo>
                  <a:lnTo>
                    <a:pt x="882" y="331"/>
                  </a:lnTo>
                  <a:lnTo>
                    <a:pt x="894" y="324"/>
                  </a:lnTo>
                  <a:lnTo>
                    <a:pt x="902" y="317"/>
                  </a:lnTo>
                  <a:lnTo>
                    <a:pt x="908" y="309"/>
                  </a:lnTo>
                  <a:lnTo>
                    <a:pt x="911" y="302"/>
                  </a:lnTo>
                  <a:lnTo>
                    <a:pt x="912" y="299"/>
                  </a:lnTo>
                  <a:lnTo>
                    <a:pt x="912" y="295"/>
                  </a:lnTo>
                  <a:lnTo>
                    <a:pt x="912" y="291"/>
                  </a:lnTo>
                  <a:lnTo>
                    <a:pt x="911" y="288"/>
                  </a:lnTo>
                  <a:lnTo>
                    <a:pt x="906" y="280"/>
                  </a:lnTo>
                  <a:lnTo>
                    <a:pt x="900" y="274"/>
                  </a:lnTo>
                  <a:lnTo>
                    <a:pt x="891" y="266"/>
                  </a:lnTo>
                  <a:lnTo>
                    <a:pt x="878" y="259"/>
                  </a:lnTo>
                  <a:lnTo>
                    <a:pt x="865" y="251"/>
                  </a:lnTo>
                  <a:lnTo>
                    <a:pt x="849" y="245"/>
                  </a:lnTo>
                  <a:lnTo>
                    <a:pt x="829" y="238"/>
                  </a:lnTo>
                  <a:lnTo>
                    <a:pt x="809" y="233"/>
                  </a:lnTo>
                  <a:lnTo>
                    <a:pt x="785" y="226"/>
                  </a:lnTo>
                  <a:lnTo>
                    <a:pt x="759" y="220"/>
                  </a:lnTo>
                  <a:lnTo>
                    <a:pt x="732" y="215"/>
                  </a:lnTo>
                  <a:lnTo>
                    <a:pt x="702" y="209"/>
                  </a:lnTo>
                  <a:lnTo>
                    <a:pt x="670" y="204"/>
                  </a:lnTo>
                  <a:lnTo>
                    <a:pt x="601" y="195"/>
                  </a:lnTo>
                  <a:lnTo>
                    <a:pt x="662" y="0"/>
                  </a:lnTo>
                  <a:lnTo>
                    <a:pt x="553" y="132"/>
                  </a:lnTo>
                  <a:lnTo>
                    <a:pt x="553" y="165"/>
                  </a:lnTo>
                  <a:lnTo>
                    <a:pt x="576" y="136"/>
                  </a:lnTo>
                  <a:lnTo>
                    <a:pt x="558" y="194"/>
                  </a:lnTo>
                  <a:lnTo>
                    <a:pt x="553" y="194"/>
                  </a:lnTo>
                  <a:lnTo>
                    <a:pt x="553" y="340"/>
                  </a:lnTo>
                  <a:close/>
                  <a:moveTo>
                    <a:pt x="352" y="216"/>
                  </a:moveTo>
                  <a:lnTo>
                    <a:pt x="352" y="216"/>
                  </a:lnTo>
                  <a:lnTo>
                    <a:pt x="327" y="296"/>
                  </a:lnTo>
                  <a:lnTo>
                    <a:pt x="300" y="374"/>
                  </a:lnTo>
                  <a:lnTo>
                    <a:pt x="273" y="453"/>
                  </a:lnTo>
                  <a:lnTo>
                    <a:pt x="248" y="534"/>
                  </a:lnTo>
                  <a:lnTo>
                    <a:pt x="511" y="216"/>
                  </a:lnTo>
                  <a:lnTo>
                    <a:pt x="550" y="218"/>
                  </a:lnTo>
                  <a:lnTo>
                    <a:pt x="534" y="265"/>
                  </a:lnTo>
                  <a:lnTo>
                    <a:pt x="490" y="400"/>
                  </a:lnTo>
                  <a:lnTo>
                    <a:pt x="534" y="400"/>
                  </a:lnTo>
                  <a:lnTo>
                    <a:pt x="553" y="340"/>
                  </a:lnTo>
                  <a:lnTo>
                    <a:pt x="553" y="194"/>
                  </a:lnTo>
                  <a:lnTo>
                    <a:pt x="528" y="194"/>
                  </a:lnTo>
                  <a:lnTo>
                    <a:pt x="553" y="165"/>
                  </a:lnTo>
                  <a:lnTo>
                    <a:pt x="553" y="132"/>
                  </a:lnTo>
                  <a:lnTo>
                    <a:pt x="502" y="193"/>
                  </a:lnTo>
                  <a:lnTo>
                    <a:pt x="435" y="191"/>
                  </a:lnTo>
                  <a:lnTo>
                    <a:pt x="426" y="215"/>
                  </a:lnTo>
                  <a:lnTo>
                    <a:pt x="483" y="214"/>
                  </a:lnTo>
                  <a:lnTo>
                    <a:pt x="342" y="383"/>
                  </a:lnTo>
                  <a:lnTo>
                    <a:pt x="403" y="193"/>
                  </a:lnTo>
                  <a:lnTo>
                    <a:pt x="363" y="192"/>
                  </a:lnTo>
                  <a:lnTo>
                    <a:pt x="324" y="192"/>
                  </a:lnTo>
                  <a:lnTo>
                    <a:pt x="287" y="194"/>
                  </a:lnTo>
                  <a:lnTo>
                    <a:pt x="251" y="196"/>
                  </a:lnTo>
                  <a:lnTo>
                    <a:pt x="216" y="199"/>
                  </a:lnTo>
                  <a:lnTo>
                    <a:pt x="184" y="204"/>
                  </a:lnTo>
                  <a:lnTo>
                    <a:pt x="154" y="209"/>
                  </a:lnTo>
                  <a:lnTo>
                    <a:pt x="125" y="216"/>
                  </a:lnTo>
                  <a:lnTo>
                    <a:pt x="99" y="223"/>
                  </a:lnTo>
                  <a:lnTo>
                    <a:pt x="76" y="229"/>
                  </a:lnTo>
                  <a:lnTo>
                    <a:pt x="55" y="237"/>
                  </a:lnTo>
                  <a:lnTo>
                    <a:pt x="38" y="246"/>
                  </a:lnTo>
                  <a:lnTo>
                    <a:pt x="24" y="255"/>
                  </a:lnTo>
                  <a:lnTo>
                    <a:pt x="12" y="264"/>
                  </a:lnTo>
                  <a:lnTo>
                    <a:pt x="7" y="269"/>
                  </a:lnTo>
                  <a:lnTo>
                    <a:pt x="4" y="274"/>
                  </a:lnTo>
                  <a:lnTo>
                    <a:pt x="2" y="278"/>
                  </a:lnTo>
                  <a:lnTo>
                    <a:pt x="0" y="283"/>
                  </a:lnTo>
                  <a:lnTo>
                    <a:pt x="0" y="295"/>
                  </a:lnTo>
                  <a:lnTo>
                    <a:pt x="2" y="300"/>
                  </a:lnTo>
                  <a:lnTo>
                    <a:pt x="4" y="305"/>
                  </a:lnTo>
                  <a:lnTo>
                    <a:pt x="8" y="310"/>
                  </a:lnTo>
                  <a:lnTo>
                    <a:pt x="13" y="315"/>
                  </a:lnTo>
                  <a:lnTo>
                    <a:pt x="20" y="320"/>
                  </a:lnTo>
                  <a:lnTo>
                    <a:pt x="28" y="325"/>
                  </a:lnTo>
                  <a:lnTo>
                    <a:pt x="47" y="333"/>
                  </a:lnTo>
                  <a:lnTo>
                    <a:pt x="71" y="343"/>
                  </a:lnTo>
                  <a:lnTo>
                    <a:pt x="100" y="351"/>
                  </a:lnTo>
                  <a:lnTo>
                    <a:pt x="135" y="360"/>
                  </a:lnTo>
                  <a:lnTo>
                    <a:pt x="176" y="367"/>
                  </a:lnTo>
                  <a:lnTo>
                    <a:pt x="178" y="373"/>
                  </a:lnTo>
                  <a:lnTo>
                    <a:pt x="180" y="378"/>
                  </a:lnTo>
                  <a:lnTo>
                    <a:pt x="183" y="382"/>
                  </a:lnTo>
                  <a:lnTo>
                    <a:pt x="187" y="387"/>
                  </a:lnTo>
                  <a:lnTo>
                    <a:pt x="191" y="390"/>
                  </a:lnTo>
                  <a:lnTo>
                    <a:pt x="197" y="392"/>
                  </a:lnTo>
                  <a:lnTo>
                    <a:pt x="202" y="393"/>
                  </a:lnTo>
                  <a:lnTo>
                    <a:pt x="207" y="394"/>
                  </a:lnTo>
                  <a:lnTo>
                    <a:pt x="211" y="394"/>
                  </a:lnTo>
                  <a:lnTo>
                    <a:pt x="215" y="393"/>
                  </a:lnTo>
                  <a:lnTo>
                    <a:pt x="223" y="389"/>
                  </a:lnTo>
                  <a:lnTo>
                    <a:pt x="229" y="383"/>
                  </a:lnTo>
                  <a:lnTo>
                    <a:pt x="234" y="376"/>
                  </a:lnTo>
                  <a:lnTo>
                    <a:pt x="261" y="379"/>
                  </a:lnTo>
                  <a:lnTo>
                    <a:pt x="266" y="356"/>
                  </a:lnTo>
                  <a:lnTo>
                    <a:pt x="237" y="353"/>
                  </a:lnTo>
                  <a:lnTo>
                    <a:pt x="236" y="347"/>
                  </a:lnTo>
                  <a:lnTo>
                    <a:pt x="233" y="341"/>
                  </a:lnTo>
                  <a:lnTo>
                    <a:pt x="230" y="337"/>
                  </a:lnTo>
                  <a:lnTo>
                    <a:pt x="227" y="332"/>
                  </a:lnTo>
                  <a:lnTo>
                    <a:pt x="222" y="329"/>
                  </a:lnTo>
                  <a:lnTo>
                    <a:pt x="218" y="327"/>
                  </a:lnTo>
                  <a:lnTo>
                    <a:pt x="212" y="325"/>
                  </a:lnTo>
                  <a:lnTo>
                    <a:pt x="207" y="325"/>
                  </a:lnTo>
                  <a:lnTo>
                    <a:pt x="202" y="325"/>
                  </a:lnTo>
                  <a:lnTo>
                    <a:pt x="198" y="326"/>
                  </a:lnTo>
                  <a:lnTo>
                    <a:pt x="193" y="328"/>
                  </a:lnTo>
                  <a:lnTo>
                    <a:pt x="189" y="330"/>
                  </a:lnTo>
                  <a:lnTo>
                    <a:pt x="186" y="333"/>
                  </a:lnTo>
                  <a:lnTo>
                    <a:pt x="183" y="337"/>
                  </a:lnTo>
                  <a:lnTo>
                    <a:pt x="180" y="341"/>
                  </a:lnTo>
                  <a:lnTo>
                    <a:pt x="178" y="346"/>
                  </a:lnTo>
                  <a:lnTo>
                    <a:pt x="138" y="338"/>
                  </a:lnTo>
                  <a:lnTo>
                    <a:pt x="122" y="333"/>
                  </a:lnTo>
                  <a:lnTo>
                    <a:pt x="106" y="329"/>
                  </a:lnTo>
                  <a:lnTo>
                    <a:pt x="94" y="325"/>
                  </a:lnTo>
                  <a:lnTo>
                    <a:pt x="83" y="320"/>
                  </a:lnTo>
                  <a:lnTo>
                    <a:pt x="74" y="316"/>
                  </a:lnTo>
                  <a:lnTo>
                    <a:pt x="66" y="311"/>
                  </a:lnTo>
                  <a:lnTo>
                    <a:pt x="60" y="306"/>
                  </a:lnTo>
                  <a:lnTo>
                    <a:pt x="56" y="301"/>
                  </a:lnTo>
                  <a:lnTo>
                    <a:pt x="53" y="296"/>
                  </a:lnTo>
                  <a:lnTo>
                    <a:pt x="53" y="291"/>
                  </a:lnTo>
                  <a:lnTo>
                    <a:pt x="54" y="286"/>
                  </a:lnTo>
                  <a:lnTo>
                    <a:pt x="57" y="281"/>
                  </a:lnTo>
                  <a:lnTo>
                    <a:pt x="61" y="276"/>
                  </a:lnTo>
                  <a:lnTo>
                    <a:pt x="67" y="271"/>
                  </a:lnTo>
                  <a:lnTo>
                    <a:pt x="75" y="267"/>
                  </a:lnTo>
                  <a:lnTo>
                    <a:pt x="83" y="261"/>
                  </a:lnTo>
                  <a:lnTo>
                    <a:pt x="94" y="257"/>
                  </a:lnTo>
                  <a:lnTo>
                    <a:pt x="105" y="253"/>
                  </a:lnTo>
                  <a:lnTo>
                    <a:pt x="134" y="244"/>
                  </a:lnTo>
                  <a:lnTo>
                    <a:pt x="168" y="236"/>
                  </a:lnTo>
                  <a:lnTo>
                    <a:pt x="207" y="229"/>
                  </a:lnTo>
                  <a:lnTo>
                    <a:pt x="250" y="224"/>
                  </a:lnTo>
                  <a:lnTo>
                    <a:pt x="299" y="219"/>
                  </a:lnTo>
                  <a:lnTo>
                    <a:pt x="352" y="216"/>
                  </a:lnTo>
                  <a:close/>
                </a:path>
              </a:pathLst>
            </a:custGeom>
            <a:solidFill>
              <a:srgbClr val="20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196782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7475"/>
            <a:ext cx="8207375" cy="86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en-US" sz="2800" b="1" smtClean="0">
                <a:solidFill>
                  <a:schemeClr val="bg1"/>
                </a:solidFill>
              </a:rPr>
              <a:t>III – DSS -Defs</a:t>
            </a:r>
            <a:r>
              <a:rPr lang="en-US" sz="2800" u="sng" smtClean="0">
                <a:solidFill>
                  <a:schemeClr val="bg1"/>
                </a:solidFill>
              </a:rPr>
              <a:t/>
            </a:r>
            <a:br>
              <a:rPr lang="en-US" sz="2800" u="sng" smtClean="0">
                <a:solidFill>
                  <a:schemeClr val="bg1"/>
                </a:solidFill>
              </a:rPr>
            </a:br>
            <a:r>
              <a:rPr lang="en-US" sz="4000" u="sng" smtClean="0">
                <a:solidFill>
                  <a:schemeClr val="bg1"/>
                </a:solidFill>
              </a:rPr>
              <a:t/>
            </a:r>
            <a:br>
              <a:rPr lang="en-US" sz="4000" u="sng" smtClean="0">
                <a:solidFill>
                  <a:schemeClr val="bg1"/>
                </a:solidFill>
              </a:rPr>
            </a:br>
            <a:endParaRPr lang="en-GB" sz="4000" smtClean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17475" y="981075"/>
            <a:ext cx="9026525" cy="57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44500" algn="l"/>
              </a:tabLst>
              <a:defRPr/>
            </a:pPr>
            <a:r>
              <a:rPr lang="ru-RU" sz="3100" b="1" dirty="0">
                <a:solidFill>
                  <a:srgbClr val="FFFFFF"/>
                </a:solidFill>
              </a:rPr>
              <a:t>ППР и </a:t>
            </a:r>
            <a:r>
              <a:rPr lang="ru-RU" sz="3100" b="1" dirty="0" err="1">
                <a:solidFill>
                  <a:srgbClr val="FFFFFF"/>
                </a:solidFill>
              </a:rPr>
              <a:t>ПР</a:t>
            </a:r>
            <a:r>
              <a:rPr lang="ru-RU" sz="3100" b="1" dirty="0">
                <a:solidFill>
                  <a:srgbClr val="FFFFFF"/>
                </a:solidFill>
              </a:rPr>
              <a:t> </a:t>
            </a:r>
            <a:r>
              <a:rPr lang="ru-RU" sz="3100" dirty="0">
                <a:solidFill>
                  <a:srgbClr val="FFFFFF"/>
                </a:solidFill>
              </a:rPr>
              <a:t>- разные категории: все полученные результаты/ знания представляются ЛПР</a:t>
            </a:r>
            <a:r>
              <a:rPr lang="ru-RU" sz="2400" dirty="0">
                <a:solidFill>
                  <a:srgbClr val="FFFFFF"/>
                </a:solidFill>
              </a:rPr>
              <a:t>, который оценивает, насколько представленная информация удовлетворяет соответствующим ….требованиям, </a:t>
            </a:r>
            <a:r>
              <a:rPr lang="ru-RU" sz="2400" dirty="0" err="1">
                <a:solidFill>
                  <a:srgbClr val="FFFFFF"/>
                </a:solidFill>
              </a:rPr>
              <a:t>заинтересов</a:t>
            </a:r>
            <a:r>
              <a:rPr lang="ru-RU" sz="2400" dirty="0">
                <a:solidFill>
                  <a:srgbClr val="FFFFFF"/>
                </a:solidFill>
              </a:rPr>
              <a:t> стороны.</a:t>
            </a:r>
            <a:r>
              <a:rPr lang="ru-RU" sz="3100" dirty="0">
                <a:solidFill>
                  <a:srgbClr val="FFFFFF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r>
              <a:rPr lang="ru-RU" sz="3100" dirty="0">
                <a:solidFill>
                  <a:srgbClr val="FFFFFF"/>
                </a:solidFill>
              </a:rPr>
              <a:t>Затем принимается решение, или же дается указание продолжить необходимый поиск решения.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/>
            </a:pPr>
            <a:endParaRPr lang="ru-RU" sz="3100" dirty="0">
              <a:solidFill>
                <a:srgbClr val="FFFFFF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ru-RU" sz="3100" dirty="0">
                <a:solidFill>
                  <a:srgbClr val="FFFFFF"/>
                </a:solidFill>
              </a:rPr>
              <a:t>использование моделей это не то же самое, что и ППР. Моделирование </a:t>
            </a:r>
            <a:r>
              <a:rPr lang="ru-RU" sz="2800" dirty="0">
                <a:solidFill>
                  <a:srgbClr val="FFFFFF"/>
                </a:solidFill>
              </a:rPr>
              <a:t>(применение </a:t>
            </a:r>
            <a:r>
              <a:rPr lang="ru-RU" sz="2800" dirty="0" err="1">
                <a:solidFill>
                  <a:srgbClr val="FFFFFF"/>
                </a:solidFill>
              </a:rPr>
              <a:t>соответств</a:t>
            </a:r>
            <a:r>
              <a:rPr lang="ru-RU" sz="2800" dirty="0">
                <a:solidFill>
                  <a:srgbClr val="FFFFFF"/>
                </a:solidFill>
              </a:rPr>
              <a:t>. компьютерных модулей/систем) </a:t>
            </a:r>
            <a:r>
              <a:rPr lang="ru-RU" sz="3100" dirty="0">
                <a:solidFill>
                  <a:srgbClr val="FFFFFF"/>
                </a:solidFill>
              </a:rPr>
              <a:t> - это шаг в накоплении информации, предшествующий </a:t>
            </a:r>
            <a:r>
              <a:rPr lang="ru-RU" sz="3100" dirty="0" err="1">
                <a:solidFill>
                  <a:srgbClr val="FFFFFF"/>
                </a:solidFill>
              </a:rPr>
              <a:t>ПР</a:t>
            </a:r>
            <a:endParaRPr lang="ru-RU" sz="3100" dirty="0">
              <a:solidFill>
                <a:srgbClr val="FFFFFF"/>
              </a:solidFill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0" y="0"/>
            <a:ext cx="684213" cy="404813"/>
            <a:chOff x="4848" y="0"/>
            <a:chExt cx="912" cy="534"/>
          </a:xfrm>
        </p:grpSpPr>
        <p:pic>
          <p:nvPicPr>
            <p:cNvPr id="28677" name="Picture 5" descr="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0"/>
              <a:ext cx="91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8" name="Freeform 6"/>
            <p:cNvSpPr>
              <a:spLocks noEditPoints="1"/>
            </p:cNvSpPr>
            <p:nvPr/>
          </p:nvSpPr>
          <p:spPr bwMode="auto">
            <a:xfrm>
              <a:off x="4848" y="0"/>
              <a:ext cx="912" cy="534"/>
            </a:xfrm>
            <a:custGeom>
              <a:avLst/>
              <a:gdLst>
                <a:gd name="T0" fmla="*/ 607 w 912"/>
                <a:gd name="T1" fmla="*/ 218 h 534"/>
                <a:gd name="T2" fmla="*/ 748 w 912"/>
                <a:gd name="T3" fmla="*/ 242 h 534"/>
                <a:gd name="T4" fmla="*/ 827 w 912"/>
                <a:gd name="T5" fmla="*/ 268 h 534"/>
                <a:gd name="T6" fmla="*/ 848 w 912"/>
                <a:gd name="T7" fmla="*/ 283 h 534"/>
                <a:gd name="T8" fmla="*/ 851 w 912"/>
                <a:gd name="T9" fmla="*/ 304 h 534"/>
                <a:gd name="T10" fmla="*/ 826 w 912"/>
                <a:gd name="T11" fmla="*/ 326 h 534"/>
                <a:gd name="T12" fmla="*/ 771 w 912"/>
                <a:gd name="T13" fmla="*/ 345 h 534"/>
                <a:gd name="T14" fmla="*/ 583 w 912"/>
                <a:gd name="T15" fmla="*/ 372 h 534"/>
                <a:gd name="T16" fmla="*/ 654 w 912"/>
                <a:gd name="T17" fmla="*/ 388 h 534"/>
                <a:gd name="T18" fmla="*/ 784 w 912"/>
                <a:gd name="T19" fmla="*/ 364 h 534"/>
                <a:gd name="T20" fmla="*/ 868 w 912"/>
                <a:gd name="T21" fmla="*/ 338 h 534"/>
                <a:gd name="T22" fmla="*/ 908 w 912"/>
                <a:gd name="T23" fmla="*/ 309 h 534"/>
                <a:gd name="T24" fmla="*/ 912 w 912"/>
                <a:gd name="T25" fmla="*/ 291 h 534"/>
                <a:gd name="T26" fmla="*/ 891 w 912"/>
                <a:gd name="T27" fmla="*/ 266 h 534"/>
                <a:gd name="T28" fmla="*/ 829 w 912"/>
                <a:gd name="T29" fmla="*/ 238 h 534"/>
                <a:gd name="T30" fmla="*/ 732 w 912"/>
                <a:gd name="T31" fmla="*/ 215 h 534"/>
                <a:gd name="T32" fmla="*/ 662 w 912"/>
                <a:gd name="T33" fmla="*/ 0 h 534"/>
                <a:gd name="T34" fmla="*/ 558 w 912"/>
                <a:gd name="T35" fmla="*/ 194 h 534"/>
                <a:gd name="T36" fmla="*/ 352 w 912"/>
                <a:gd name="T37" fmla="*/ 216 h 534"/>
                <a:gd name="T38" fmla="*/ 248 w 912"/>
                <a:gd name="T39" fmla="*/ 534 h 534"/>
                <a:gd name="T40" fmla="*/ 490 w 912"/>
                <a:gd name="T41" fmla="*/ 400 h 534"/>
                <a:gd name="T42" fmla="*/ 528 w 912"/>
                <a:gd name="T43" fmla="*/ 194 h 534"/>
                <a:gd name="T44" fmla="*/ 435 w 912"/>
                <a:gd name="T45" fmla="*/ 191 h 534"/>
                <a:gd name="T46" fmla="*/ 403 w 912"/>
                <a:gd name="T47" fmla="*/ 193 h 534"/>
                <a:gd name="T48" fmla="*/ 287 w 912"/>
                <a:gd name="T49" fmla="*/ 194 h 534"/>
                <a:gd name="T50" fmla="*/ 154 w 912"/>
                <a:gd name="T51" fmla="*/ 209 h 534"/>
                <a:gd name="T52" fmla="*/ 55 w 912"/>
                <a:gd name="T53" fmla="*/ 237 h 534"/>
                <a:gd name="T54" fmla="*/ 7 w 912"/>
                <a:gd name="T55" fmla="*/ 269 h 534"/>
                <a:gd name="T56" fmla="*/ 0 w 912"/>
                <a:gd name="T57" fmla="*/ 295 h 534"/>
                <a:gd name="T58" fmla="*/ 8 w 912"/>
                <a:gd name="T59" fmla="*/ 310 h 534"/>
                <a:gd name="T60" fmla="*/ 47 w 912"/>
                <a:gd name="T61" fmla="*/ 333 h 534"/>
                <a:gd name="T62" fmla="*/ 176 w 912"/>
                <a:gd name="T63" fmla="*/ 367 h 534"/>
                <a:gd name="T64" fmla="*/ 183 w 912"/>
                <a:gd name="T65" fmla="*/ 382 h 534"/>
                <a:gd name="T66" fmla="*/ 202 w 912"/>
                <a:gd name="T67" fmla="*/ 393 h 534"/>
                <a:gd name="T68" fmla="*/ 215 w 912"/>
                <a:gd name="T69" fmla="*/ 393 h 534"/>
                <a:gd name="T70" fmla="*/ 234 w 912"/>
                <a:gd name="T71" fmla="*/ 376 h 534"/>
                <a:gd name="T72" fmla="*/ 237 w 912"/>
                <a:gd name="T73" fmla="*/ 353 h 534"/>
                <a:gd name="T74" fmla="*/ 230 w 912"/>
                <a:gd name="T75" fmla="*/ 337 h 534"/>
                <a:gd name="T76" fmla="*/ 212 w 912"/>
                <a:gd name="T77" fmla="*/ 325 h 534"/>
                <a:gd name="T78" fmla="*/ 198 w 912"/>
                <a:gd name="T79" fmla="*/ 326 h 534"/>
                <a:gd name="T80" fmla="*/ 183 w 912"/>
                <a:gd name="T81" fmla="*/ 337 h 534"/>
                <a:gd name="T82" fmla="*/ 138 w 912"/>
                <a:gd name="T83" fmla="*/ 338 h 534"/>
                <a:gd name="T84" fmla="*/ 83 w 912"/>
                <a:gd name="T85" fmla="*/ 320 h 534"/>
                <a:gd name="T86" fmla="*/ 56 w 912"/>
                <a:gd name="T87" fmla="*/ 301 h 534"/>
                <a:gd name="T88" fmla="*/ 57 w 912"/>
                <a:gd name="T89" fmla="*/ 281 h 534"/>
                <a:gd name="T90" fmla="*/ 83 w 912"/>
                <a:gd name="T91" fmla="*/ 261 h 534"/>
                <a:gd name="T92" fmla="*/ 168 w 912"/>
                <a:gd name="T93" fmla="*/ 236 h 534"/>
                <a:gd name="T94" fmla="*/ 352 w 912"/>
                <a:gd name="T95" fmla="*/ 216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2" h="534">
                  <a:moveTo>
                    <a:pt x="553" y="340"/>
                  </a:moveTo>
                  <a:lnTo>
                    <a:pt x="590" y="218"/>
                  </a:lnTo>
                  <a:lnTo>
                    <a:pt x="607" y="218"/>
                  </a:lnTo>
                  <a:lnTo>
                    <a:pt x="625" y="219"/>
                  </a:lnTo>
                  <a:lnTo>
                    <a:pt x="665" y="225"/>
                  </a:lnTo>
                  <a:lnTo>
                    <a:pt x="707" y="232"/>
                  </a:lnTo>
                  <a:lnTo>
                    <a:pt x="748" y="242"/>
                  </a:lnTo>
                  <a:lnTo>
                    <a:pt x="785" y="251"/>
                  </a:lnTo>
                  <a:lnTo>
                    <a:pt x="801" y="257"/>
                  </a:lnTo>
                  <a:lnTo>
                    <a:pt x="816" y="263"/>
                  </a:lnTo>
                  <a:lnTo>
                    <a:pt x="827" y="268"/>
                  </a:lnTo>
                  <a:lnTo>
                    <a:pt x="837" y="273"/>
                  </a:lnTo>
                  <a:lnTo>
                    <a:pt x="843" y="278"/>
                  </a:lnTo>
                  <a:lnTo>
                    <a:pt x="845" y="280"/>
                  </a:lnTo>
                  <a:lnTo>
                    <a:pt x="848" y="283"/>
                  </a:lnTo>
                  <a:lnTo>
                    <a:pt x="730" y="285"/>
                  </a:lnTo>
                  <a:lnTo>
                    <a:pt x="719" y="312"/>
                  </a:lnTo>
                  <a:lnTo>
                    <a:pt x="851" y="304"/>
                  </a:lnTo>
                  <a:lnTo>
                    <a:pt x="848" y="309"/>
                  </a:lnTo>
                  <a:lnTo>
                    <a:pt x="842" y="315"/>
                  </a:lnTo>
                  <a:lnTo>
                    <a:pt x="835" y="320"/>
                  </a:lnTo>
                  <a:lnTo>
                    <a:pt x="826" y="326"/>
                  </a:lnTo>
                  <a:lnTo>
                    <a:pt x="815" y="330"/>
                  </a:lnTo>
                  <a:lnTo>
                    <a:pt x="802" y="336"/>
                  </a:lnTo>
                  <a:lnTo>
                    <a:pt x="787" y="340"/>
                  </a:lnTo>
                  <a:lnTo>
                    <a:pt x="771" y="345"/>
                  </a:lnTo>
                  <a:lnTo>
                    <a:pt x="732" y="352"/>
                  </a:lnTo>
                  <a:lnTo>
                    <a:pt x="688" y="360"/>
                  </a:lnTo>
                  <a:lnTo>
                    <a:pt x="639" y="367"/>
                  </a:lnTo>
                  <a:lnTo>
                    <a:pt x="583" y="372"/>
                  </a:lnTo>
                  <a:lnTo>
                    <a:pt x="571" y="398"/>
                  </a:lnTo>
                  <a:lnTo>
                    <a:pt x="614" y="393"/>
                  </a:lnTo>
                  <a:lnTo>
                    <a:pt x="654" y="388"/>
                  </a:lnTo>
                  <a:lnTo>
                    <a:pt x="691" y="382"/>
                  </a:lnTo>
                  <a:lnTo>
                    <a:pt x="725" y="377"/>
                  </a:lnTo>
                  <a:lnTo>
                    <a:pt x="756" y="371"/>
                  </a:lnTo>
                  <a:lnTo>
                    <a:pt x="784" y="364"/>
                  </a:lnTo>
                  <a:lnTo>
                    <a:pt x="810" y="359"/>
                  </a:lnTo>
                  <a:lnTo>
                    <a:pt x="832" y="352"/>
                  </a:lnTo>
                  <a:lnTo>
                    <a:pt x="852" y="345"/>
                  </a:lnTo>
                  <a:lnTo>
                    <a:pt x="868" y="338"/>
                  </a:lnTo>
                  <a:lnTo>
                    <a:pt x="882" y="331"/>
                  </a:lnTo>
                  <a:lnTo>
                    <a:pt x="894" y="324"/>
                  </a:lnTo>
                  <a:lnTo>
                    <a:pt x="902" y="317"/>
                  </a:lnTo>
                  <a:lnTo>
                    <a:pt x="908" y="309"/>
                  </a:lnTo>
                  <a:lnTo>
                    <a:pt x="911" y="302"/>
                  </a:lnTo>
                  <a:lnTo>
                    <a:pt x="912" y="299"/>
                  </a:lnTo>
                  <a:lnTo>
                    <a:pt x="912" y="295"/>
                  </a:lnTo>
                  <a:lnTo>
                    <a:pt x="912" y="291"/>
                  </a:lnTo>
                  <a:lnTo>
                    <a:pt x="911" y="288"/>
                  </a:lnTo>
                  <a:lnTo>
                    <a:pt x="906" y="280"/>
                  </a:lnTo>
                  <a:lnTo>
                    <a:pt x="900" y="274"/>
                  </a:lnTo>
                  <a:lnTo>
                    <a:pt x="891" y="266"/>
                  </a:lnTo>
                  <a:lnTo>
                    <a:pt x="878" y="259"/>
                  </a:lnTo>
                  <a:lnTo>
                    <a:pt x="865" y="251"/>
                  </a:lnTo>
                  <a:lnTo>
                    <a:pt x="849" y="245"/>
                  </a:lnTo>
                  <a:lnTo>
                    <a:pt x="829" y="238"/>
                  </a:lnTo>
                  <a:lnTo>
                    <a:pt x="809" y="233"/>
                  </a:lnTo>
                  <a:lnTo>
                    <a:pt x="785" y="226"/>
                  </a:lnTo>
                  <a:lnTo>
                    <a:pt x="759" y="220"/>
                  </a:lnTo>
                  <a:lnTo>
                    <a:pt x="732" y="215"/>
                  </a:lnTo>
                  <a:lnTo>
                    <a:pt x="702" y="209"/>
                  </a:lnTo>
                  <a:lnTo>
                    <a:pt x="670" y="204"/>
                  </a:lnTo>
                  <a:lnTo>
                    <a:pt x="601" y="195"/>
                  </a:lnTo>
                  <a:lnTo>
                    <a:pt x="662" y="0"/>
                  </a:lnTo>
                  <a:lnTo>
                    <a:pt x="553" y="132"/>
                  </a:lnTo>
                  <a:lnTo>
                    <a:pt x="553" y="165"/>
                  </a:lnTo>
                  <a:lnTo>
                    <a:pt x="576" y="136"/>
                  </a:lnTo>
                  <a:lnTo>
                    <a:pt x="558" y="194"/>
                  </a:lnTo>
                  <a:lnTo>
                    <a:pt x="553" y="194"/>
                  </a:lnTo>
                  <a:lnTo>
                    <a:pt x="553" y="340"/>
                  </a:lnTo>
                  <a:close/>
                  <a:moveTo>
                    <a:pt x="352" y="216"/>
                  </a:moveTo>
                  <a:lnTo>
                    <a:pt x="352" y="216"/>
                  </a:lnTo>
                  <a:lnTo>
                    <a:pt x="327" y="296"/>
                  </a:lnTo>
                  <a:lnTo>
                    <a:pt x="300" y="374"/>
                  </a:lnTo>
                  <a:lnTo>
                    <a:pt x="273" y="453"/>
                  </a:lnTo>
                  <a:lnTo>
                    <a:pt x="248" y="534"/>
                  </a:lnTo>
                  <a:lnTo>
                    <a:pt x="511" y="216"/>
                  </a:lnTo>
                  <a:lnTo>
                    <a:pt x="550" y="218"/>
                  </a:lnTo>
                  <a:lnTo>
                    <a:pt x="534" y="265"/>
                  </a:lnTo>
                  <a:lnTo>
                    <a:pt x="490" y="400"/>
                  </a:lnTo>
                  <a:lnTo>
                    <a:pt x="534" y="400"/>
                  </a:lnTo>
                  <a:lnTo>
                    <a:pt x="553" y="340"/>
                  </a:lnTo>
                  <a:lnTo>
                    <a:pt x="553" y="194"/>
                  </a:lnTo>
                  <a:lnTo>
                    <a:pt x="528" y="194"/>
                  </a:lnTo>
                  <a:lnTo>
                    <a:pt x="553" y="165"/>
                  </a:lnTo>
                  <a:lnTo>
                    <a:pt x="553" y="132"/>
                  </a:lnTo>
                  <a:lnTo>
                    <a:pt x="502" y="193"/>
                  </a:lnTo>
                  <a:lnTo>
                    <a:pt x="435" y="191"/>
                  </a:lnTo>
                  <a:lnTo>
                    <a:pt x="426" y="215"/>
                  </a:lnTo>
                  <a:lnTo>
                    <a:pt x="483" y="214"/>
                  </a:lnTo>
                  <a:lnTo>
                    <a:pt x="342" y="383"/>
                  </a:lnTo>
                  <a:lnTo>
                    <a:pt x="403" y="193"/>
                  </a:lnTo>
                  <a:lnTo>
                    <a:pt x="363" y="192"/>
                  </a:lnTo>
                  <a:lnTo>
                    <a:pt x="324" y="192"/>
                  </a:lnTo>
                  <a:lnTo>
                    <a:pt x="287" y="194"/>
                  </a:lnTo>
                  <a:lnTo>
                    <a:pt x="251" y="196"/>
                  </a:lnTo>
                  <a:lnTo>
                    <a:pt x="216" y="199"/>
                  </a:lnTo>
                  <a:lnTo>
                    <a:pt x="184" y="204"/>
                  </a:lnTo>
                  <a:lnTo>
                    <a:pt x="154" y="209"/>
                  </a:lnTo>
                  <a:lnTo>
                    <a:pt x="125" y="216"/>
                  </a:lnTo>
                  <a:lnTo>
                    <a:pt x="99" y="223"/>
                  </a:lnTo>
                  <a:lnTo>
                    <a:pt x="76" y="229"/>
                  </a:lnTo>
                  <a:lnTo>
                    <a:pt x="55" y="237"/>
                  </a:lnTo>
                  <a:lnTo>
                    <a:pt x="38" y="246"/>
                  </a:lnTo>
                  <a:lnTo>
                    <a:pt x="24" y="255"/>
                  </a:lnTo>
                  <a:lnTo>
                    <a:pt x="12" y="264"/>
                  </a:lnTo>
                  <a:lnTo>
                    <a:pt x="7" y="269"/>
                  </a:lnTo>
                  <a:lnTo>
                    <a:pt x="4" y="274"/>
                  </a:lnTo>
                  <a:lnTo>
                    <a:pt x="2" y="278"/>
                  </a:lnTo>
                  <a:lnTo>
                    <a:pt x="0" y="283"/>
                  </a:lnTo>
                  <a:lnTo>
                    <a:pt x="0" y="295"/>
                  </a:lnTo>
                  <a:lnTo>
                    <a:pt x="2" y="300"/>
                  </a:lnTo>
                  <a:lnTo>
                    <a:pt x="4" y="305"/>
                  </a:lnTo>
                  <a:lnTo>
                    <a:pt x="8" y="310"/>
                  </a:lnTo>
                  <a:lnTo>
                    <a:pt x="13" y="315"/>
                  </a:lnTo>
                  <a:lnTo>
                    <a:pt x="20" y="320"/>
                  </a:lnTo>
                  <a:lnTo>
                    <a:pt x="28" y="325"/>
                  </a:lnTo>
                  <a:lnTo>
                    <a:pt x="47" y="333"/>
                  </a:lnTo>
                  <a:lnTo>
                    <a:pt x="71" y="343"/>
                  </a:lnTo>
                  <a:lnTo>
                    <a:pt x="100" y="351"/>
                  </a:lnTo>
                  <a:lnTo>
                    <a:pt x="135" y="360"/>
                  </a:lnTo>
                  <a:lnTo>
                    <a:pt x="176" y="367"/>
                  </a:lnTo>
                  <a:lnTo>
                    <a:pt x="178" y="373"/>
                  </a:lnTo>
                  <a:lnTo>
                    <a:pt x="180" y="378"/>
                  </a:lnTo>
                  <a:lnTo>
                    <a:pt x="183" y="382"/>
                  </a:lnTo>
                  <a:lnTo>
                    <a:pt x="187" y="387"/>
                  </a:lnTo>
                  <a:lnTo>
                    <a:pt x="191" y="390"/>
                  </a:lnTo>
                  <a:lnTo>
                    <a:pt x="197" y="392"/>
                  </a:lnTo>
                  <a:lnTo>
                    <a:pt x="202" y="393"/>
                  </a:lnTo>
                  <a:lnTo>
                    <a:pt x="207" y="394"/>
                  </a:lnTo>
                  <a:lnTo>
                    <a:pt x="211" y="394"/>
                  </a:lnTo>
                  <a:lnTo>
                    <a:pt x="215" y="393"/>
                  </a:lnTo>
                  <a:lnTo>
                    <a:pt x="223" y="389"/>
                  </a:lnTo>
                  <a:lnTo>
                    <a:pt x="229" y="383"/>
                  </a:lnTo>
                  <a:lnTo>
                    <a:pt x="234" y="376"/>
                  </a:lnTo>
                  <a:lnTo>
                    <a:pt x="261" y="379"/>
                  </a:lnTo>
                  <a:lnTo>
                    <a:pt x="266" y="356"/>
                  </a:lnTo>
                  <a:lnTo>
                    <a:pt x="237" y="353"/>
                  </a:lnTo>
                  <a:lnTo>
                    <a:pt x="236" y="347"/>
                  </a:lnTo>
                  <a:lnTo>
                    <a:pt x="233" y="341"/>
                  </a:lnTo>
                  <a:lnTo>
                    <a:pt x="230" y="337"/>
                  </a:lnTo>
                  <a:lnTo>
                    <a:pt x="227" y="332"/>
                  </a:lnTo>
                  <a:lnTo>
                    <a:pt x="222" y="329"/>
                  </a:lnTo>
                  <a:lnTo>
                    <a:pt x="218" y="327"/>
                  </a:lnTo>
                  <a:lnTo>
                    <a:pt x="212" y="325"/>
                  </a:lnTo>
                  <a:lnTo>
                    <a:pt x="207" y="325"/>
                  </a:lnTo>
                  <a:lnTo>
                    <a:pt x="202" y="325"/>
                  </a:lnTo>
                  <a:lnTo>
                    <a:pt x="198" y="326"/>
                  </a:lnTo>
                  <a:lnTo>
                    <a:pt x="193" y="328"/>
                  </a:lnTo>
                  <a:lnTo>
                    <a:pt x="189" y="330"/>
                  </a:lnTo>
                  <a:lnTo>
                    <a:pt x="186" y="333"/>
                  </a:lnTo>
                  <a:lnTo>
                    <a:pt x="183" y="337"/>
                  </a:lnTo>
                  <a:lnTo>
                    <a:pt x="180" y="341"/>
                  </a:lnTo>
                  <a:lnTo>
                    <a:pt x="178" y="346"/>
                  </a:lnTo>
                  <a:lnTo>
                    <a:pt x="138" y="338"/>
                  </a:lnTo>
                  <a:lnTo>
                    <a:pt x="122" y="333"/>
                  </a:lnTo>
                  <a:lnTo>
                    <a:pt x="106" y="329"/>
                  </a:lnTo>
                  <a:lnTo>
                    <a:pt x="94" y="325"/>
                  </a:lnTo>
                  <a:lnTo>
                    <a:pt x="83" y="320"/>
                  </a:lnTo>
                  <a:lnTo>
                    <a:pt x="74" y="316"/>
                  </a:lnTo>
                  <a:lnTo>
                    <a:pt x="66" y="311"/>
                  </a:lnTo>
                  <a:lnTo>
                    <a:pt x="60" y="306"/>
                  </a:lnTo>
                  <a:lnTo>
                    <a:pt x="56" y="301"/>
                  </a:lnTo>
                  <a:lnTo>
                    <a:pt x="53" y="296"/>
                  </a:lnTo>
                  <a:lnTo>
                    <a:pt x="53" y="291"/>
                  </a:lnTo>
                  <a:lnTo>
                    <a:pt x="54" y="286"/>
                  </a:lnTo>
                  <a:lnTo>
                    <a:pt x="57" y="281"/>
                  </a:lnTo>
                  <a:lnTo>
                    <a:pt x="61" y="276"/>
                  </a:lnTo>
                  <a:lnTo>
                    <a:pt x="67" y="271"/>
                  </a:lnTo>
                  <a:lnTo>
                    <a:pt x="75" y="267"/>
                  </a:lnTo>
                  <a:lnTo>
                    <a:pt x="83" y="261"/>
                  </a:lnTo>
                  <a:lnTo>
                    <a:pt x="94" y="257"/>
                  </a:lnTo>
                  <a:lnTo>
                    <a:pt x="105" y="253"/>
                  </a:lnTo>
                  <a:lnTo>
                    <a:pt x="134" y="244"/>
                  </a:lnTo>
                  <a:lnTo>
                    <a:pt x="168" y="236"/>
                  </a:lnTo>
                  <a:lnTo>
                    <a:pt x="207" y="229"/>
                  </a:lnTo>
                  <a:lnTo>
                    <a:pt x="250" y="224"/>
                  </a:lnTo>
                  <a:lnTo>
                    <a:pt x="299" y="219"/>
                  </a:lnTo>
                  <a:lnTo>
                    <a:pt x="352" y="216"/>
                  </a:lnTo>
                  <a:close/>
                </a:path>
              </a:pathLst>
            </a:custGeom>
            <a:solidFill>
              <a:srgbClr val="20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810028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7475"/>
            <a:ext cx="8207375" cy="575221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en-US" sz="2800" b="1" dirty="0" smtClean="0">
                <a:solidFill>
                  <a:schemeClr val="bg1"/>
                </a:solidFill>
              </a:rPr>
              <a:t>III – DSS -</a:t>
            </a:r>
            <a:r>
              <a:rPr lang="en-US" sz="2800" b="1" dirty="0" err="1" smtClean="0">
                <a:solidFill>
                  <a:schemeClr val="bg1"/>
                </a:solidFill>
              </a:rPr>
              <a:t>Defs</a:t>
            </a:r>
            <a:r>
              <a:rPr lang="en-US" sz="2800" u="sng" dirty="0" smtClean="0">
                <a:solidFill>
                  <a:schemeClr val="bg1"/>
                </a:solidFill>
              </a:rPr>
              <a:t/>
            </a:r>
            <a:br>
              <a:rPr lang="en-US" sz="2800" u="sng" dirty="0" smtClean="0">
                <a:solidFill>
                  <a:schemeClr val="bg1"/>
                </a:solidFill>
              </a:rPr>
            </a:br>
            <a:r>
              <a:rPr lang="en-US" sz="4000" u="sng" dirty="0" smtClean="0">
                <a:solidFill>
                  <a:schemeClr val="bg1"/>
                </a:solidFill>
              </a:rPr>
              <a:t/>
            </a:r>
            <a:br>
              <a:rPr lang="en-US" sz="4000" u="sng" dirty="0" smtClean="0">
                <a:solidFill>
                  <a:schemeClr val="bg1"/>
                </a:solidFill>
              </a:rPr>
            </a:br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7475" y="692696"/>
            <a:ext cx="9026525" cy="604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44500" algn="l"/>
              </a:tabLst>
            </a:pPr>
            <a:r>
              <a:rPr lang="ru-RU" sz="3100" dirty="0">
                <a:solidFill>
                  <a:srgbClr val="FFFFFF"/>
                </a:solidFill>
              </a:rPr>
              <a:t>	</a:t>
            </a:r>
            <a:r>
              <a:rPr lang="ru-RU" sz="3000" dirty="0">
                <a:solidFill>
                  <a:srgbClr val="FFFFFF"/>
                </a:solidFill>
              </a:rPr>
              <a:t>Иерархически участвующие в процессе ППР категории можно представить следующим образом: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r>
              <a:rPr lang="ru-RU" sz="3000" dirty="0">
                <a:solidFill>
                  <a:srgbClr val="FFFFFF"/>
                </a:solidFill>
              </a:rPr>
              <a:t>1.{входная информация и знания (проблематика, цели и задачи; информационное обеспечение; модели,…)}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r>
              <a:rPr lang="ru-RU" sz="3000" dirty="0">
                <a:solidFill>
                  <a:srgbClr val="FFFFFF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2. ⊂</a:t>
            </a:r>
            <a:r>
              <a:rPr lang="ru-RU" sz="3000" dirty="0">
                <a:solidFill>
                  <a:srgbClr val="FFFFFF"/>
                </a:solidFill>
              </a:rPr>
              <a:t> {средства ППР (схемы, карты, специальные алгоритмы и адаптированные модели)}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r>
              <a:rPr lang="ru-RU" sz="3000" dirty="0">
                <a:solidFill>
                  <a:srgbClr val="FFFFFF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3. ⊂</a:t>
            </a:r>
            <a:r>
              <a:rPr lang="ru-RU" sz="3000" dirty="0">
                <a:solidFill>
                  <a:srgbClr val="FFFFFF"/>
                </a:solidFill>
              </a:rPr>
              <a:t> {СППР}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r>
              <a:rPr lang="ru-RU" sz="3000" dirty="0">
                <a:solidFill>
                  <a:srgbClr val="FFFFFF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4. ⊂</a:t>
            </a:r>
            <a:r>
              <a:rPr lang="ru-RU" sz="3000" dirty="0">
                <a:solidFill>
                  <a:srgbClr val="FFFFFF"/>
                </a:solidFill>
              </a:rPr>
              <a:t>  {процесс ППР}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r>
              <a:rPr lang="en-US" sz="3600" b="1" dirty="0" smtClean="0">
                <a:solidFill>
                  <a:srgbClr val="FFFFFF"/>
                </a:solidFill>
              </a:rPr>
              <a:t>1 </a:t>
            </a:r>
            <a:r>
              <a:rPr lang="ru-RU" sz="3600" b="1" dirty="0" smtClean="0">
                <a:solidFill>
                  <a:srgbClr val="FFFFFF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⊂</a:t>
            </a:r>
            <a:r>
              <a:rPr lang="en-US" sz="3600" b="1" dirty="0" smtClean="0">
                <a:solidFill>
                  <a:srgbClr val="FFFFFF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 2 </a:t>
            </a:r>
            <a:r>
              <a:rPr lang="ru-RU" sz="3600" b="1" dirty="0" smtClean="0">
                <a:solidFill>
                  <a:srgbClr val="FFFFFF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⊂</a:t>
            </a:r>
            <a:r>
              <a:rPr lang="en-US" sz="3600" b="1" dirty="0" smtClean="0">
                <a:solidFill>
                  <a:srgbClr val="FFFFFF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3 </a:t>
            </a:r>
            <a:r>
              <a:rPr lang="ru-RU" sz="3600" b="1" dirty="0" smtClean="0">
                <a:solidFill>
                  <a:srgbClr val="FFFFFF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⊂</a:t>
            </a:r>
            <a:r>
              <a:rPr lang="en-US" sz="3600" b="1" dirty="0" smtClean="0">
                <a:solidFill>
                  <a:srgbClr val="FFFFFF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4 </a:t>
            </a:r>
            <a:endParaRPr lang="en-US" sz="3600" b="1" dirty="0" smtClean="0">
              <a:solidFill>
                <a:srgbClr val="FFFFFF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r>
              <a:rPr lang="ru-RU" sz="2000" dirty="0" smtClean="0">
                <a:solidFill>
                  <a:srgbClr val="FFFFFF"/>
                </a:solidFill>
              </a:rPr>
              <a:t>(</a:t>
            </a:r>
            <a:r>
              <a:rPr lang="ru-RU" sz="2000" dirty="0">
                <a:solidFill>
                  <a:srgbClr val="FFFFFF"/>
                </a:solidFill>
              </a:rPr>
              <a:t>ГИС,…комп.) 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0" y="0"/>
            <a:ext cx="684213" cy="404813"/>
            <a:chOff x="4848" y="0"/>
            <a:chExt cx="912" cy="534"/>
          </a:xfrm>
        </p:grpSpPr>
        <p:pic>
          <p:nvPicPr>
            <p:cNvPr id="29701" name="Picture 5" descr="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0"/>
              <a:ext cx="91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2" name="Freeform 6"/>
            <p:cNvSpPr>
              <a:spLocks noEditPoints="1"/>
            </p:cNvSpPr>
            <p:nvPr/>
          </p:nvSpPr>
          <p:spPr bwMode="auto">
            <a:xfrm>
              <a:off x="4848" y="0"/>
              <a:ext cx="912" cy="534"/>
            </a:xfrm>
            <a:custGeom>
              <a:avLst/>
              <a:gdLst>
                <a:gd name="T0" fmla="*/ 607 w 912"/>
                <a:gd name="T1" fmla="*/ 218 h 534"/>
                <a:gd name="T2" fmla="*/ 748 w 912"/>
                <a:gd name="T3" fmla="*/ 242 h 534"/>
                <a:gd name="T4" fmla="*/ 827 w 912"/>
                <a:gd name="T5" fmla="*/ 268 h 534"/>
                <a:gd name="T6" fmla="*/ 848 w 912"/>
                <a:gd name="T7" fmla="*/ 283 h 534"/>
                <a:gd name="T8" fmla="*/ 851 w 912"/>
                <a:gd name="T9" fmla="*/ 304 h 534"/>
                <a:gd name="T10" fmla="*/ 826 w 912"/>
                <a:gd name="T11" fmla="*/ 326 h 534"/>
                <a:gd name="T12" fmla="*/ 771 w 912"/>
                <a:gd name="T13" fmla="*/ 345 h 534"/>
                <a:gd name="T14" fmla="*/ 583 w 912"/>
                <a:gd name="T15" fmla="*/ 372 h 534"/>
                <a:gd name="T16" fmla="*/ 654 w 912"/>
                <a:gd name="T17" fmla="*/ 388 h 534"/>
                <a:gd name="T18" fmla="*/ 784 w 912"/>
                <a:gd name="T19" fmla="*/ 364 h 534"/>
                <a:gd name="T20" fmla="*/ 868 w 912"/>
                <a:gd name="T21" fmla="*/ 338 h 534"/>
                <a:gd name="T22" fmla="*/ 908 w 912"/>
                <a:gd name="T23" fmla="*/ 309 h 534"/>
                <a:gd name="T24" fmla="*/ 912 w 912"/>
                <a:gd name="T25" fmla="*/ 291 h 534"/>
                <a:gd name="T26" fmla="*/ 891 w 912"/>
                <a:gd name="T27" fmla="*/ 266 h 534"/>
                <a:gd name="T28" fmla="*/ 829 w 912"/>
                <a:gd name="T29" fmla="*/ 238 h 534"/>
                <a:gd name="T30" fmla="*/ 732 w 912"/>
                <a:gd name="T31" fmla="*/ 215 h 534"/>
                <a:gd name="T32" fmla="*/ 662 w 912"/>
                <a:gd name="T33" fmla="*/ 0 h 534"/>
                <a:gd name="T34" fmla="*/ 558 w 912"/>
                <a:gd name="T35" fmla="*/ 194 h 534"/>
                <a:gd name="T36" fmla="*/ 352 w 912"/>
                <a:gd name="T37" fmla="*/ 216 h 534"/>
                <a:gd name="T38" fmla="*/ 248 w 912"/>
                <a:gd name="T39" fmla="*/ 534 h 534"/>
                <a:gd name="T40" fmla="*/ 490 w 912"/>
                <a:gd name="T41" fmla="*/ 400 h 534"/>
                <a:gd name="T42" fmla="*/ 528 w 912"/>
                <a:gd name="T43" fmla="*/ 194 h 534"/>
                <a:gd name="T44" fmla="*/ 435 w 912"/>
                <a:gd name="T45" fmla="*/ 191 h 534"/>
                <a:gd name="T46" fmla="*/ 403 w 912"/>
                <a:gd name="T47" fmla="*/ 193 h 534"/>
                <a:gd name="T48" fmla="*/ 287 w 912"/>
                <a:gd name="T49" fmla="*/ 194 h 534"/>
                <a:gd name="T50" fmla="*/ 154 w 912"/>
                <a:gd name="T51" fmla="*/ 209 h 534"/>
                <a:gd name="T52" fmla="*/ 55 w 912"/>
                <a:gd name="T53" fmla="*/ 237 h 534"/>
                <a:gd name="T54" fmla="*/ 7 w 912"/>
                <a:gd name="T55" fmla="*/ 269 h 534"/>
                <a:gd name="T56" fmla="*/ 0 w 912"/>
                <a:gd name="T57" fmla="*/ 295 h 534"/>
                <a:gd name="T58" fmla="*/ 8 w 912"/>
                <a:gd name="T59" fmla="*/ 310 h 534"/>
                <a:gd name="T60" fmla="*/ 47 w 912"/>
                <a:gd name="T61" fmla="*/ 333 h 534"/>
                <a:gd name="T62" fmla="*/ 176 w 912"/>
                <a:gd name="T63" fmla="*/ 367 h 534"/>
                <a:gd name="T64" fmla="*/ 183 w 912"/>
                <a:gd name="T65" fmla="*/ 382 h 534"/>
                <a:gd name="T66" fmla="*/ 202 w 912"/>
                <a:gd name="T67" fmla="*/ 393 h 534"/>
                <a:gd name="T68" fmla="*/ 215 w 912"/>
                <a:gd name="T69" fmla="*/ 393 h 534"/>
                <a:gd name="T70" fmla="*/ 234 w 912"/>
                <a:gd name="T71" fmla="*/ 376 h 534"/>
                <a:gd name="T72" fmla="*/ 237 w 912"/>
                <a:gd name="T73" fmla="*/ 353 h 534"/>
                <a:gd name="T74" fmla="*/ 230 w 912"/>
                <a:gd name="T75" fmla="*/ 337 h 534"/>
                <a:gd name="T76" fmla="*/ 212 w 912"/>
                <a:gd name="T77" fmla="*/ 325 h 534"/>
                <a:gd name="T78" fmla="*/ 198 w 912"/>
                <a:gd name="T79" fmla="*/ 326 h 534"/>
                <a:gd name="T80" fmla="*/ 183 w 912"/>
                <a:gd name="T81" fmla="*/ 337 h 534"/>
                <a:gd name="T82" fmla="*/ 138 w 912"/>
                <a:gd name="T83" fmla="*/ 338 h 534"/>
                <a:gd name="T84" fmla="*/ 83 w 912"/>
                <a:gd name="T85" fmla="*/ 320 h 534"/>
                <a:gd name="T86" fmla="*/ 56 w 912"/>
                <a:gd name="T87" fmla="*/ 301 h 534"/>
                <a:gd name="T88" fmla="*/ 57 w 912"/>
                <a:gd name="T89" fmla="*/ 281 h 534"/>
                <a:gd name="T90" fmla="*/ 83 w 912"/>
                <a:gd name="T91" fmla="*/ 261 h 534"/>
                <a:gd name="T92" fmla="*/ 168 w 912"/>
                <a:gd name="T93" fmla="*/ 236 h 534"/>
                <a:gd name="T94" fmla="*/ 352 w 912"/>
                <a:gd name="T95" fmla="*/ 216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2" h="534">
                  <a:moveTo>
                    <a:pt x="553" y="340"/>
                  </a:moveTo>
                  <a:lnTo>
                    <a:pt x="590" y="218"/>
                  </a:lnTo>
                  <a:lnTo>
                    <a:pt x="607" y="218"/>
                  </a:lnTo>
                  <a:lnTo>
                    <a:pt x="625" y="219"/>
                  </a:lnTo>
                  <a:lnTo>
                    <a:pt x="665" y="225"/>
                  </a:lnTo>
                  <a:lnTo>
                    <a:pt x="707" y="232"/>
                  </a:lnTo>
                  <a:lnTo>
                    <a:pt x="748" y="242"/>
                  </a:lnTo>
                  <a:lnTo>
                    <a:pt x="785" y="251"/>
                  </a:lnTo>
                  <a:lnTo>
                    <a:pt x="801" y="257"/>
                  </a:lnTo>
                  <a:lnTo>
                    <a:pt x="816" y="263"/>
                  </a:lnTo>
                  <a:lnTo>
                    <a:pt x="827" y="268"/>
                  </a:lnTo>
                  <a:lnTo>
                    <a:pt x="837" y="273"/>
                  </a:lnTo>
                  <a:lnTo>
                    <a:pt x="843" y="278"/>
                  </a:lnTo>
                  <a:lnTo>
                    <a:pt x="845" y="280"/>
                  </a:lnTo>
                  <a:lnTo>
                    <a:pt x="848" y="283"/>
                  </a:lnTo>
                  <a:lnTo>
                    <a:pt x="730" y="285"/>
                  </a:lnTo>
                  <a:lnTo>
                    <a:pt x="719" y="312"/>
                  </a:lnTo>
                  <a:lnTo>
                    <a:pt x="851" y="304"/>
                  </a:lnTo>
                  <a:lnTo>
                    <a:pt x="848" y="309"/>
                  </a:lnTo>
                  <a:lnTo>
                    <a:pt x="842" y="315"/>
                  </a:lnTo>
                  <a:lnTo>
                    <a:pt x="835" y="320"/>
                  </a:lnTo>
                  <a:lnTo>
                    <a:pt x="826" y="326"/>
                  </a:lnTo>
                  <a:lnTo>
                    <a:pt x="815" y="330"/>
                  </a:lnTo>
                  <a:lnTo>
                    <a:pt x="802" y="336"/>
                  </a:lnTo>
                  <a:lnTo>
                    <a:pt x="787" y="340"/>
                  </a:lnTo>
                  <a:lnTo>
                    <a:pt x="771" y="345"/>
                  </a:lnTo>
                  <a:lnTo>
                    <a:pt x="732" y="352"/>
                  </a:lnTo>
                  <a:lnTo>
                    <a:pt x="688" y="360"/>
                  </a:lnTo>
                  <a:lnTo>
                    <a:pt x="639" y="367"/>
                  </a:lnTo>
                  <a:lnTo>
                    <a:pt x="583" y="372"/>
                  </a:lnTo>
                  <a:lnTo>
                    <a:pt x="571" y="398"/>
                  </a:lnTo>
                  <a:lnTo>
                    <a:pt x="614" y="393"/>
                  </a:lnTo>
                  <a:lnTo>
                    <a:pt x="654" y="388"/>
                  </a:lnTo>
                  <a:lnTo>
                    <a:pt x="691" y="382"/>
                  </a:lnTo>
                  <a:lnTo>
                    <a:pt x="725" y="377"/>
                  </a:lnTo>
                  <a:lnTo>
                    <a:pt x="756" y="371"/>
                  </a:lnTo>
                  <a:lnTo>
                    <a:pt x="784" y="364"/>
                  </a:lnTo>
                  <a:lnTo>
                    <a:pt x="810" y="359"/>
                  </a:lnTo>
                  <a:lnTo>
                    <a:pt x="832" y="352"/>
                  </a:lnTo>
                  <a:lnTo>
                    <a:pt x="852" y="345"/>
                  </a:lnTo>
                  <a:lnTo>
                    <a:pt x="868" y="338"/>
                  </a:lnTo>
                  <a:lnTo>
                    <a:pt x="882" y="331"/>
                  </a:lnTo>
                  <a:lnTo>
                    <a:pt x="894" y="324"/>
                  </a:lnTo>
                  <a:lnTo>
                    <a:pt x="902" y="317"/>
                  </a:lnTo>
                  <a:lnTo>
                    <a:pt x="908" y="309"/>
                  </a:lnTo>
                  <a:lnTo>
                    <a:pt x="911" y="302"/>
                  </a:lnTo>
                  <a:lnTo>
                    <a:pt x="912" y="299"/>
                  </a:lnTo>
                  <a:lnTo>
                    <a:pt x="912" y="295"/>
                  </a:lnTo>
                  <a:lnTo>
                    <a:pt x="912" y="291"/>
                  </a:lnTo>
                  <a:lnTo>
                    <a:pt x="911" y="288"/>
                  </a:lnTo>
                  <a:lnTo>
                    <a:pt x="906" y="280"/>
                  </a:lnTo>
                  <a:lnTo>
                    <a:pt x="900" y="274"/>
                  </a:lnTo>
                  <a:lnTo>
                    <a:pt x="891" y="266"/>
                  </a:lnTo>
                  <a:lnTo>
                    <a:pt x="878" y="259"/>
                  </a:lnTo>
                  <a:lnTo>
                    <a:pt x="865" y="251"/>
                  </a:lnTo>
                  <a:lnTo>
                    <a:pt x="849" y="245"/>
                  </a:lnTo>
                  <a:lnTo>
                    <a:pt x="829" y="238"/>
                  </a:lnTo>
                  <a:lnTo>
                    <a:pt x="809" y="233"/>
                  </a:lnTo>
                  <a:lnTo>
                    <a:pt x="785" y="226"/>
                  </a:lnTo>
                  <a:lnTo>
                    <a:pt x="759" y="220"/>
                  </a:lnTo>
                  <a:lnTo>
                    <a:pt x="732" y="215"/>
                  </a:lnTo>
                  <a:lnTo>
                    <a:pt x="702" y="209"/>
                  </a:lnTo>
                  <a:lnTo>
                    <a:pt x="670" y="204"/>
                  </a:lnTo>
                  <a:lnTo>
                    <a:pt x="601" y="195"/>
                  </a:lnTo>
                  <a:lnTo>
                    <a:pt x="662" y="0"/>
                  </a:lnTo>
                  <a:lnTo>
                    <a:pt x="553" y="132"/>
                  </a:lnTo>
                  <a:lnTo>
                    <a:pt x="553" y="165"/>
                  </a:lnTo>
                  <a:lnTo>
                    <a:pt x="576" y="136"/>
                  </a:lnTo>
                  <a:lnTo>
                    <a:pt x="558" y="194"/>
                  </a:lnTo>
                  <a:lnTo>
                    <a:pt x="553" y="194"/>
                  </a:lnTo>
                  <a:lnTo>
                    <a:pt x="553" y="340"/>
                  </a:lnTo>
                  <a:close/>
                  <a:moveTo>
                    <a:pt x="352" y="216"/>
                  </a:moveTo>
                  <a:lnTo>
                    <a:pt x="352" y="216"/>
                  </a:lnTo>
                  <a:lnTo>
                    <a:pt x="327" y="296"/>
                  </a:lnTo>
                  <a:lnTo>
                    <a:pt x="300" y="374"/>
                  </a:lnTo>
                  <a:lnTo>
                    <a:pt x="273" y="453"/>
                  </a:lnTo>
                  <a:lnTo>
                    <a:pt x="248" y="534"/>
                  </a:lnTo>
                  <a:lnTo>
                    <a:pt x="511" y="216"/>
                  </a:lnTo>
                  <a:lnTo>
                    <a:pt x="550" y="218"/>
                  </a:lnTo>
                  <a:lnTo>
                    <a:pt x="534" y="265"/>
                  </a:lnTo>
                  <a:lnTo>
                    <a:pt x="490" y="400"/>
                  </a:lnTo>
                  <a:lnTo>
                    <a:pt x="534" y="400"/>
                  </a:lnTo>
                  <a:lnTo>
                    <a:pt x="553" y="340"/>
                  </a:lnTo>
                  <a:lnTo>
                    <a:pt x="553" y="194"/>
                  </a:lnTo>
                  <a:lnTo>
                    <a:pt x="528" y="194"/>
                  </a:lnTo>
                  <a:lnTo>
                    <a:pt x="553" y="165"/>
                  </a:lnTo>
                  <a:lnTo>
                    <a:pt x="553" y="132"/>
                  </a:lnTo>
                  <a:lnTo>
                    <a:pt x="502" y="193"/>
                  </a:lnTo>
                  <a:lnTo>
                    <a:pt x="435" y="191"/>
                  </a:lnTo>
                  <a:lnTo>
                    <a:pt x="426" y="215"/>
                  </a:lnTo>
                  <a:lnTo>
                    <a:pt x="483" y="214"/>
                  </a:lnTo>
                  <a:lnTo>
                    <a:pt x="342" y="383"/>
                  </a:lnTo>
                  <a:lnTo>
                    <a:pt x="403" y="193"/>
                  </a:lnTo>
                  <a:lnTo>
                    <a:pt x="363" y="192"/>
                  </a:lnTo>
                  <a:lnTo>
                    <a:pt x="324" y="192"/>
                  </a:lnTo>
                  <a:lnTo>
                    <a:pt x="287" y="194"/>
                  </a:lnTo>
                  <a:lnTo>
                    <a:pt x="251" y="196"/>
                  </a:lnTo>
                  <a:lnTo>
                    <a:pt x="216" y="199"/>
                  </a:lnTo>
                  <a:lnTo>
                    <a:pt x="184" y="204"/>
                  </a:lnTo>
                  <a:lnTo>
                    <a:pt x="154" y="209"/>
                  </a:lnTo>
                  <a:lnTo>
                    <a:pt x="125" y="216"/>
                  </a:lnTo>
                  <a:lnTo>
                    <a:pt x="99" y="223"/>
                  </a:lnTo>
                  <a:lnTo>
                    <a:pt x="76" y="229"/>
                  </a:lnTo>
                  <a:lnTo>
                    <a:pt x="55" y="237"/>
                  </a:lnTo>
                  <a:lnTo>
                    <a:pt x="38" y="246"/>
                  </a:lnTo>
                  <a:lnTo>
                    <a:pt x="24" y="255"/>
                  </a:lnTo>
                  <a:lnTo>
                    <a:pt x="12" y="264"/>
                  </a:lnTo>
                  <a:lnTo>
                    <a:pt x="7" y="269"/>
                  </a:lnTo>
                  <a:lnTo>
                    <a:pt x="4" y="274"/>
                  </a:lnTo>
                  <a:lnTo>
                    <a:pt x="2" y="278"/>
                  </a:lnTo>
                  <a:lnTo>
                    <a:pt x="0" y="283"/>
                  </a:lnTo>
                  <a:lnTo>
                    <a:pt x="0" y="295"/>
                  </a:lnTo>
                  <a:lnTo>
                    <a:pt x="2" y="300"/>
                  </a:lnTo>
                  <a:lnTo>
                    <a:pt x="4" y="305"/>
                  </a:lnTo>
                  <a:lnTo>
                    <a:pt x="8" y="310"/>
                  </a:lnTo>
                  <a:lnTo>
                    <a:pt x="13" y="315"/>
                  </a:lnTo>
                  <a:lnTo>
                    <a:pt x="20" y="320"/>
                  </a:lnTo>
                  <a:lnTo>
                    <a:pt x="28" y="325"/>
                  </a:lnTo>
                  <a:lnTo>
                    <a:pt x="47" y="333"/>
                  </a:lnTo>
                  <a:lnTo>
                    <a:pt x="71" y="343"/>
                  </a:lnTo>
                  <a:lnTo>
                    <a:pt x="100" y="351"/>
                  </a:lnTo>
                  <a:lnTo>
                    <a:pt x="135" y="360"/>
                  </a:lnTo>
                  <a:lnTo>
                    <a:pt x="176" y="367"/>
                  </a:lnTo>
                  <a:lnTo>
                    <a:pt x="178" y="373"/>
                  </a:lnTo>
                  <a:lnTo>
                    <a:pt x="180" y="378"/>
                  </a:lnTo>
                  <a:lnTo>
                    <a:pt x="183" y="382"/>
                  </a:lnTo>
                  <a:lnTo>
                    <a:pt x="187" y="387"/>
                  </a:lnTo>
                  <a:lnTo>
                    <a:pt x="191" y="390"/>
                  </a:lnTo>
                  <a:lnTo>
                    <a:pt x="197" y="392"/>
                  </a:lnTo>
                  <a:lnTo>
                    <a:pt x="202" y="393"/>
                  </a:lnTo>
                  <a:lnTo>
                    <a:pt x="207" y="394"/>
                  </a:lnTo>
                  <a:lnTo>
                    <a:pt x="211" y="394"/>
                  </a:lnTo>
                  <a:lnTo>
                    <a:pt x="215" y="393"/>
                  </a:lnTo>
                  <a:lnTo>
                    <a:pt x="223" y="389"/>
                  </a:lnTo>
                  <a:lnTo>
                    <a:pt x="229" y="383"/>
                  </a:lnTo>
                  <a:lnTo>
                    <a:pt x="234" y="376"/>
                  </a:lnTo>
                  <a:lnTo>
                    <a:pt x="261" y="379"/>
                  </a:lnTo>
                  <a:lnTo>
                    <a:pt x="266" y="356"/>
                  </a:lnTo>
                  <a:lnTo>
                    <a:pt x="237" y="353"/>
                  </a:lnTo>
                  <a:lnTo>
                    <a:pt x="236" y="347"/>
                  </a:lnTo>
                  <a:lnTo>
                    <a:pt x="233" y="341"/>
                  </a:lnTo>
                  <a:lnTo>
                    <a:pt x="230" y="337"/>
                  </a:lnTo>
                  <a:lnTo>
                    <a:pt x="227" y="332"/>
                  </a:lnTo>
                  <a:lnTo>
                    <a:pt x="222" y="329"/>
                  </a:lnTo>
                  <a:lnTo>
                    <a:pt x="218" y="327"/>
                  </a:lnTo>
                  <a:lnTo>
                    <a:pt x="212" y="325"/>
                  </a:lnTo>
                  <a:lnTo>
                    <a:pt x="207" y="325"/>
                  </a:lnTo>
                  <a:lnTo>
                    <a:pt x="202" y="325"/>
                  </a:lnTo>
                  <a:lnTo>
                    <a:pt x="198" y="326"/>
                  </a:lnTo>
                  <a:lnTo>
                    <a:pt x="193" y="328"/>
                  </a:lnTo>
                  <a:lnTo>
                    <a:pt x="189" y="330"/>
                  </a:lnTo>
                  <a:lnTo>
                    <a:pt x="186" y="333"/>
                  </a:lnTo>
                  <a:lnTo>
                    <a:pt x="183" y="337"/>
                  </a:lnTo>
                  <a:lnTo>
                    <a:pt x="180" y="341"/>
                  </a:lnTo>
                  <a:lnTo>
                    <a:pt x="178" y="346"/>
                  </a:lnTo>
                  <a:lnTo>
                    <a:pt x="138" y="338"/>
                  </a:lnTo>
                  <a:lnTo>
                    <a:pt x="122" y="333"/>
                  </a:lnTo>
                  <a:lnTo>
                    <a:pt x="106" y="329"/>
                  </a:lnTo>
                  <a:lnTo>
                    <a:pt x="94" y="325"/>
                  </a:lnTo>
                  <a:lnTo>
                    <a:pt x="83" y="320"/>
                  </a:lnTo>
                  <a:lnTo>
                    <a:pt x="74" y="316"/>
                  </a:lnTo>
                  <a:lnTo>
                    <a:pt x="66" y="311"/>
                  </a:lnTo>
                  <a:lnTo>
                    <a:pt x="60" y="306"/>
                  </a:lnTo>
                  <a:lnTo>
                    <a:pt x="56" y="301"/>
                  </a:lnTo>
                  <a:lnTo>
                    <a:pt x="53" y="296"/>
                  </a:lnTo>
                  <a:lnTo>
                    <a:pt x="53" y="291"/>
                  </a:lnTo>
                  <a:lnTo>
                    <a:pt x="54" y="286"/>
                  </a:lnTo>
                  <a:lnTo>
                    <a:pt x="57" y="281"/>
                  </a:lnTo>
                  <a:lnTo>
                    <a:pt x="61" y="276"/>
                  </a:lnTo>
                  <a:lnTo>
                    <a:pt x="67" y="271"/>
                  </a:lnTo>
                  <a:lnTo>
                    <a:pt x="75" y="267"/>
                  </a:lnTo>
                  <a:lnTo>
                    <a:pt x="83" y="261"/>
                  </a:lnTo>
                  <a:lnTo>
                    <a:pt x="94" y="257"/>
                  </a:lnTo>
                  <a:lnTo>
                    <a:pt x="105" y="253"/>
                  </a:lnTo>
                  <a:lnTo>
                    <a:pt x="134" y="244"/>
                  </a:lnTo>
                  <a:lnTo>
                    <a:pt x="168" y="236"/>
                  </a:lnTo>
                  <a:lnTo>
                    <a:pt x="207" y="229"/>
                  </a:lnTo>
                  <a:lnTo>
                    <a:pt x="250" y="224"/>
                  </a:lnTo>
                  <a:lnTo>
                    <a:pt x="299" y="219"/>
                  </a:lnTo>
                  <a:lnTo>
                    <a:pt x="352" y="216"/>
                  </a:lnTo>
                  <a:close/>
                </a:path>
              </a:pathLst>
            </a:custGeom>
            <a:solidFill>
              <a:srgbClr val="20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565172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7475"/>
            <a:ext cx="8207375" cy="86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 anchor="t"/>
          <a:lstStyle/>
          <a:p>
            <a:pPr defTabSz="952500">
              <a:lnSpc>
                <a:spcPct val="90000"/>
              </a:lnSpc>
              <a:tabLst>
                <a:tab pos="265113" algn="l"/>
              </a:tabLst>
            </a:pPr>
            <a:r>
              <a:rPr lang="en-US" sz="2800" b="1" smtClean="0">
                <a:solidFill>
                  <a:schemeClr val="bg1"/>
                </a:solidFill>
              </a:rPr>
              <a:t>III – DSS -Defs</a:t>
            </a:r>
            <a:r>
              <a:rPr lang="en-US" sz="2800" u="sng" smtClean="0">
                <a:solidFill>
                  <a:schemeClr val="bg1"/>
                </a:solidFill>
              </a:rPr>
              <a:t/>
            </a:r>
            <a:br>
              <a:rPr lang="en-US" sz="2800" u="sng" smtClean="0">
                <a:solidFill>
                  <a:schemeClr val="bg1"/>
                </a:solidFill>
              </a:rPr>
            </a:br>
            <a:r>
              <a:rPr lang="en-US" sz="4000" u="sng" smtClean="0">
                <a:solidFill>
                  <a:schemeClr val="bg1"/>
                </a:solidFill>
              </a:rPr>
              <a:t/>
            </a:r>
            <a:br>
              <a:rPr lang="en-US" sz="4000" u="sng" smtClean="0">
                <a:solidFill>
                  <a:schemeClr val="bg1"/>
                </a:solidFill>
              </a:rPr>
            </a:br>
            <a:endParaRPr lang="en-GB" sz="4000" smtClean="0">
              <a:solidFill>
                <a:schemeClr val="bg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7475" y="981075"/>
            <a:ext cx="9026525" cy="57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881" tIns="46441" rIns="92881" bIns="4644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r>
              <a:rPr lang="en-US" sz="3100">
                <a:solidFill>
                  <a:srgbClr val="FFFFFF"/>
                </a:solidFill>
              </a:rPr>
              <a:t>Def-1: </a:t>
            </a:r>
            <a:r>
              <a:rPr lang="ru-RU" sz="3100">
                <a:solidFill>
                  <a:srgbClr val="FFFFFF"/>
                </a:solidFill>
              </a:rPr>
              <a:t>“СППР являются человеко-машинными комплексами, которые позволяют  ЛПР использовать данные, знания, объективные и субъективные модели для анализа и решения </a:t>
            </a:r>
            <a:r>
              <a:rPr lang="ru-RU" sz="3100" i="1">
                <a:solidFill>
                  <a:srgbClr val="FFFFFF"/>
                </a:solidFill>
              </a:rPr>
              <a:t>неструктурированных</a:t>
            </a:r>
            <a:r>
              <a:rPr lang="ru-RU" sz="3100">
                <a:solidFill>
                  <a:srgbClr val="FFFFFF"/>
                </a:solidFill>
              </a:rPr>
              <a:t> и </a:t>
            </a:r>
            <a:r>
              <a:rPr lang="ru-RU" sz="3100" i="1">
                <a:solidFill>
                  <a:srgbClr val="FFFFFF"/>
                </a:solidFill>
              </a:rPr>
              <a:t>слабоструктурированных</a:t>
            </a:r>
            <a:r>
              <a:rPr lang="ru-RU" sz="3100">
                <a:solidFill>
                  <a:srgbClr val="FFFFFF"/>
                </a:solidFill>
              </a:rPr>
              <a:t> проблем”.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</a:pPr>
            <a:r>
              <a:rPr lang="ru-RU" sz="3100">
                <a:solidFill>
                  <a:srgbClr val="FFFFFF"/>
                </a:solidFill>
              </a:rPr>
              <a:t>К слабоструктурированным относятся задачи, которые содержат как количественные, так и качественные переменные, причем качественные аспекты имеют тенденцию доминировать. Неструктурированные проблемы имеют лишь качественное описание.</a:t>
            </a:r>
            <a:endParaRPr lang="ru-RU" sz="3600">
              <a:solidFill>
                <a:srgbClr val="FFFFFF"/>
              </a:solidFill>
            </a:endParaRP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0" y="0"/>
            <a:ext cx="684213" cy="404813"/>
            <a:chOff x="4848" y="0"/>
            <a:chExt cx="912" cy="534"/>
          </a:xfrm>
        </p:grpSpPr>
        <p:pic>
          <p:nvPicPr>
            <p:cNvPr id="30725" name="Picture 5" descr="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0"/>
              <a:ext cx="91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6" name="Freeform 6"/>
            <p:cNvSpPr>
              <a:spLocks noEditPoints="1"/>
            </p:cNvSpPr>
            <p:nvPr/>
          </p:nvSpPr>
          <p:spPr bwMode="auto">
            <a:xfrm>
              <a:off x="4848" y="0"/>
              <a:ext cx="912" cy="534"/>
            </a:xfrm>
            <a:custGeom>
              <a:avLst/>
              <a:gdLst>
                <a:gd name="T0" fmla="*/ 607 w 912"/>
                <a:gd name="T1" fmla="*/ 218 h 534"/>
                <a:gd name="T2" fmla="*/ 748 w 912"/>
                <a:gd name="T3" fmla="*/ 242 h 534"/>
                <a:gd name="T4" fmla="*/ 827 w 912"/>
                <a:gd name="T5" fmla="*/ 268 h 534"/>
                <a:gd name="T6" fmla="*/ 848 w 912"/>
                <a:gd name="T7" fmla="*/ 283 h 534"/>
                <a:gd name="T8" fmla="*/ 851 w 912"/>
                <a:gd name="T9" fmla="*/ 304 h 534"/>
                <a:gd name="T10" fmla="*/ 826 w 912"/>
                <a:gd name="T11" fmla="*/ 326 h 534"/>
                <a:gd name="T12" fmla="*/ 771 w 912"/>
                <a:gd name="T13" fmla="*/ 345 h 534"/>
                <a:gd name="T14" fmla="*/ 583 w 912"/>
                <a:gd name="T15" fmla="*/ 372 h 534"/>
                <a:gd name="T16" fmla="*/ 654 w 912"/>
                <a:gd name="T17" fmla="*/ 388 h 534"/>
                <a:gd name="T18" fmla="*/ 784 w 912"/>
                <a:gd name="T19" fmla="*/ 364 h 534"/>
                <a:gd name="T20" fmla="*/ 868 w 912"/>
                <a:gd name="T21" fmla="*/ 338 h 534"/>
                <a:gd name="T22" fmla="*/ 908 w 912"/>
                <a:gd name="T23" fmla="*/ 309 h 534"/>
                <a:gd name="T24" fmla="*/ 912 w 912"/>
                <a:gd name="T25" fmla="*/ 291 h 534"/>
                <a:gd name="T26" fmla="*/ 891 w 912"/>
                <a:gd name="T27" fmla="*/ 266 h 534"/>
                <a:gd name="T28" fmla="*/ 829 w 912"/>
                <a:gd name="T29" fmla="*/ 238 h 534"/>
                <a:gd name="T30" fmla="*/ 732 w 912"/>
                <a:gd name="T31" fmla="*/ 215 h 534"/>
                <a:gd name="T32" fmla="*/ 662 w 912"/>
                <a:gd name="T33" fmla="*/ 0 h 534"/>
                <a:gd name="T34" fmla="*/ 558 w 912"/>
                <a:gd name="T35" fmla="*/ 194 h 534"/>
                <a:gd name="T36" fmla="*/ 352 w 912"/>
                <a:gd name="T37" fmla="*/ 216 h 534"/>
                <a:gd name="T38" fmla="*/ 248 w 912"/>
                <a:gd name="T39" fmla="*/ 534 h 534"/>
                <a:gd name="T40" fmla="*/ 490 w 912"/>
                <a:gd name="T41" fmla="*/ 400 h 534"/>
                <a:gd name="T42" fmla="*/ 528 w 912"/>
                <a:gd name="T43" fmla="*/ 194 h 534"/>
                <a:gd name="T44" fmla="*/ 435 w 912"/>
                <a:gd name="T45" fmla="*/ 191 h 534"/>
                <a:gd name="T46" fmla="*/ 403 w 912"/>
                <a:gd name="T47" fmla="*/ 193 h 534"/>
                <a:gd name="T48" fmla="*/ 287 w 912"/>
                <a:gd name="T49" fmla="*/ 194 h 534"/>
                <a:gd name="T50" fmla="*/ 154 w 912"/>
                <a:gd name="T51" fmla="*/ 209 h 534"/>
                <a:gd name="T52" fmla="*/ 55 w 912"/>
                <a:gd name="T53" fmla="*/ 237 h 534"/>
                <a:gd name="T54" fmla="*/ 7 w 912"/>
                <a:gd name="T55" fmla="*/ 269 h 534"/>
                <a:gd name="T56" fmla="*/ 0 w 912"/>
                <a:gd name="T57" fmla="*/ 295 h 534"/>
                <a:gd name="T58" fmla="*/ 8 w 912"/>
                <a:gd name="T59" fmla="*/ 310 h 534"/>
                <a:gd name="T60" fmla="*/ 47 w 912"/>
                <a:gd name="T61" fmla="*/ 333 h 534"/>
                <a:gd name="T62" fmla="*/ 176 w 912"/>
                <a:gd name="T63" fmla="*/ 367 h 534"/>
                <a:gd name="T64" fmla="*/ 183 w 912"/>
                <a:gd name="T65" fmla="*/ 382 h 534"/>
                <a:gd name="T66" fmla="*/ 202 w 912"/>
                <a:gd name="T67" fmla="*/ 393 h 534"/>
                <a:gd name="T68" fmla="*/ 215 w 912"/>
                <a:gd name="T69" fmla="*/ 393 h 534"/>
                <a:gd name="T70" fmla="*/ 234 w 912"/>
                <a:gd name="T71" fmla="*/ 376 h 534"/>
                <a:gd name="T72" fmla="*/ 237 w 912"/>
                <a:gd name="T73" fmla="*/ 353 h 534"/>
                <a:gd name="T74" fmla="*/ 230 w 912"/>
                <a:gd name="T75" fmla="*/ 337 h 534"/>
                <a:gd name="T76" fmla="*/ 212 w 912"/>
                <a:gd name="T77" fmla="*/ 325 h 534"/>
                <a:gd name="T78" fmla="*/ 198 w 912"/>
                <a:gd name="T79" fmla="*/ 326 h 534"/>
                <a:gd name="T80" fmla="*/ 183 w 912"/>
                <a:gd name="T81" fmla="*/ 337 h 534"/>
                <a:gd name="T82" fmla="*/ 138 w 912"/>
                <a:gd name="T83" fmla="*/ 338 h 534"/>
                <a:gd name="T84" fmla="*/ 83 w 912"/>
                <a:gd name="T85" fmla="*/ 320 h 534"/>
                <a:gd name="T86" fmla="*/ 56 w 912"/>
                <a:gd name="T87" fmla="*/ 301 h 534"/>
                <a:gd name="T88" fmla="*/ 57 w 912"/>
                <a:gd name="T89" fmla="*/ 281 h 534"/>
                <a:gd name="T90" fmla="*/ 83 w 912"/>
                <a:gd name="T91" fmla="*/ 261 h 534"/>
                <a:gd name="T92" fmla="*/ 168 w 912"/>
                <a:gd name="T93" fmla="*/ 236 h 534"/>
                <a:gd name="T94" fmla="*/ 352 w 912"/>
                <a:gd name="T95" fmla="*/ 216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2" h="534">
                  <a:moveTo>
                    <a:pt x="553" y="340"/>
                  </a:moveTo>
                  <a:lnTo>
                    <a:pt x="590" y="218"/>
                  </a:lnTo>
                  <a:lnTo>
                    <a:pt x="607" y="218"/>
                  </a:lnTo>
                  <a:lnTo>
                    <a:pt x="625" y="219"/>
                  </a:lnTo>
                  <a:lnTo>
                    <a:pt x="665" y="225"/>
                  </a:lnTo>
                  <a:lnTo>
                    <a:pt x="707" y="232"/>
                  </a:lnTo>
                  <a:lnTo>
                    <a:pt x="748" y="242"/>
                  </a:lnTo>
                  <a:lnTo>
                    <a:pt x="785" y="251"/>
                  </a:lnTo>
                  <a:lnTo>
                    <a:pt x="801" y="257"/>
                  </a:lnTo>
                  <a:lnTo>
                    <a:pt x="816" y="263"/>
                  </a:lnTo>
                  <a:lnTo>
                    <a:pt x="827" y="268"/>
                  </a:lnTo>
                  <a:lnTo>
                    <a:pt x="837" y="273"/>
                  </a:lnTo>
                  <a:lnTo>
                    <a:pt x="843" y="278"/>
                  </a:lnTo>
                  <a:lnTo>
                    <a:pt x="845" y="280"/>
                  </a:lnTo>
                  <a:lnTo>
                    <a:pt x="848" y="283"/>
                  </a:lnTo>
                  <a:lnTo>
                    <a:pt x="730" y="285"/>
                  </a:lnTo>
                  <a:lnTo>
                    <a:pt x="719" y="312"/>
                  </a:lnTo>
                  <a:lnTo>
                    <a:pt x="851" y="304"/>
                  </a:lnTo>
                  <a:lnTo>
                    <a:pt x="848" y="309"/>
                  </a:lnTo>
                  <a:lnTo>
                    <a:pt x="842" y="315"/>
                  </a:lnTo>
                  <a:lnTo>
                    <a:pt x="835" y="320"/>
                  </a:lnTo>
                  <a:lnTo>
                    <a:pt x="826" y="326"/>
                  </a:lnTo>
                  <a:lnTo>
                    <a:pt x="815" y="330"/>
                  </a:lnTo>
                  <a:lnTo>
                    <a:pt x="802" y="336"/>
                  </a:lnTo>
                  <a:lnTo>
                    <a:pt x="787" y="340"/>
                  </a:lnTo>
                  <a:lnTo>
                    <a:pt x="771" y="345"/>
                  </a:lnTo>
                  <a:lnTo>
                    <a:pt x="732" y="352"/>
                  </a:lnTo>
                  <a:lnTo>
                    <a:pt x="688" y="360"/>
                  </a:lnTo>
                  <a:lnTo>
                    <a:pt x="639" y="367"/>
                  </a:lnTo>
                  <a:lnTo>
                    <a:pt x="583" y="372"/>
                  </a:lnTo>
                  <a:lnTo>
                    <a:pt x="571" y="398"/>
                  </a:lnTo>
                  <a:lnTo>
                    <a:pt x="614" y="393"/>
                  </a:lnTo>
                  <a:lnTo>
                    <a:pt x="654" y="388"/>
                  </a:lnTo>
                  <a:lnTo>
                    <a:pt x="691" y="382"/>
                  </a:lnTo>
                  <a:lnTo>
                    <a:pt x="725" y="377"/>
                  </a:lnTo>
                  <a:lnTo>
                    <a:pt x="756" y="371"/>
                  </a:lnTo>
                  <a:lnTo>
                    <a:pt x="784" y="364"/>
                  </a:lnTo>
                  <a:lnTo>
                    <a:pt x="810" y="359"/>
                  </a:lnTo>
                  <a:lnTo>
                    <a:pt x="832" y="352"/>
                  </a:lnTo>
                  <a:lnTo>
                    <a:pt x="852" y="345"/>
                  </a:lnTo>
                  <a:lnTo>
                    <a:pt x="868" y="338"/>
                  </a:lnTo>
                  <a:lnTo>
                    <a:pt x="882" y="331"/>
                  </a:lnTo>
                  <a:lnTo>
                    <a:pt x="894" y="324"/>
                  </a:lnTo>
                  <a:lnTo>
                    <a:pt x="902" y="317"/>
                  </a:lnTo>
                  <a:lnTo>
                    <a:pt x="908" y="309"/>
                  </a:lnTo>
                  <a:lnTo>
                    <a:pt x="911" y="302"/>
                  </a:lnTo>
                  <a:lnTo>
                    <a:pt x="912" y="299"/>
                  </a:lnTo>
                  <a:lnTo>
                    <a:pt x="912" y="295"/>
                  </a:lnTo>
                  <a:lnTo>
                    <a:pt x="912" y="291"/>
                  </a:lnTo>
                  <a:lnTo>
                    <a:pt x="911" y="288"/>
                  </a:lnTo>
                  <a:lnTo>
                    <a:pt x="906" y="280"/>
                  </a:lnTo>
                  <a:lnTo>
                    <a:pt x="900" y="274"/>
                  </a:lnTo>
                  <a:lnTo>
                    <a:pt x="891" y="266"/>
                  </a:lnTo>
                  <a:lnTo>
                    <a:pt x="878" y="259"/>
                  </a:lnTo>
                  <a:lnTo>
                    <a:pt x="865" y="251"/>
                  </a:lnTo>
                  <a:lnTo>
                    <a:pt x="849" y="245"/>
                  </a:lnTo>
                  <a:lnTo>
                    <a:pt x="829" y="238"/>
                  </a:lnTo>
                  <a:lnTo>
                    <a:pt x="809" y="233"/>
                  </a:lnTo>
                  <a:lnTo>
                    <a:pt x="785" y="226"/>
                  </a:lnTo>
                  <a:lnTo>
                    <a:pt x="759" y="220"/>
                  </a:lnTo>
                  <a:lnTo>
                    <a:pt x="732" y="215"/>
                  </a:lnTo>
                  <a:lnTo>
                    <a:pt x="702" y="209"/>
                  </a:lnTo>
                  <a:lnTo>
                    <a:pt x="670" y="204"/>
                  </a:lnTo>
                  <a:lnTo>
                    <a:pt x="601" y="195"/>
                  </a:lnTo>
                  <a:lnTo>
                    <a:pt x="662" y="0"/>
                  </a:lnTo>
                  <a:lnTo>
                    <a:pt x="553" y="132"/>
                  </a:lnTo>
                  <a:lnTo>
                    <a:pt x="553" y="165"/>
                  </a:lnTo>
                  <a:lnTo>
                    <a:pt x="576" y="136"/>
                  </a:lnTo>
                  <a:lnTo>
                    <a:pt x="558" y="194"/>
                  </a:lnTo>
                  <a:lnTo>
                    <a:pt x="553" y="194"/>
                  </a:lnTo>
                  <a:lnTo>
                    <a:pt x="553" y="340"/>
                  </a:lnTo>
                  <a:close/>
                  <a:moveTo>
                    <a:pt x="352" y="216"/>
                  </a:moveTo>
                  <a:lnTo>
                    <a:pt x="352" y="216"/>
                  </a:lnTo>
                  <a:lnTo>
                    <a:pt x="327" y="296"/>
                  </a:lnTo>
                  <a:lnTo>
                    <a:pt x="300" y="374"/>
                  </a:lnTo>
                  <a:lnTo>
                    <a:pt x="273" y="453"/>
                  </a:lnTo>
                  <a:lnTo>
                    <a:pt x="248" y="534"/>
                  </a:lnTo>
                  <a:lnTo>
                    <a:pt x="511" y="216"/>
                  </a:lnTo>
                  <a:lnTo>
                    <a:pt x="550" y="218"/>
                  </a:lnTo>
                  <a:lnTo>
                    <a:pt x="534" y="265"/>
                  </a:lnTo>
                  <a:lnTo>
                    <a:pt x="490" y="400"/>
                  </a:lnTo>
                  <a:lnTo>
                    <a:pt x="534" y="400"/>
                  </a:lnTo>
                  <a:lnTo>
                    <a:pt x="553" y="340"/>
                  </a:lnTo>
                  <a:lnTo>
                    <a:pt x="553" y="194"/>
                  </a:lnTo>
                  <a:lnTo>
                    <a:pt x="528" y="194"/>
                  </a:lnTo>
                  <a:lnTo>
                    <a:pt x="553" y="165"/>
                  </a:lnTo>
                  <a:lnTo>
                    <a:pt x="553" y="132"/>
                  </a:lnTo>
                  <a:lnTo>
                    <a:pt x="502" y="193"/>
                  </a:lnTo>
                  <a:lnTo>
                    <a:pt x="435" y="191"/>
                  </a:lnTo>
                  <a:lnTo>
                    <a:pt x="426" y="215"/>
                  </a:lnTo>
                  <a:lnTo>
                    <a:pt x="483" y="214"/>
                  </a:lnTo>
                  <a:lnTo>
                    <a:pt x="342" y="383"/>
                  </a:lnTo>
                  <a:lnTo>
                    <a:pt x="403" y="193"/>
                  </a:lnTo>
                  <a:lnTo>
                    <a:pt x="363" y="192"/>
                  </a:lnTo>
                  <a:lnTo>
                    <a:pt x="324" y="192"/>
                  </a:lnTo>
                  <a:lnTo>
                    <a:pt x="287" y="194"/>
                  </a:lnTo>
                  <a:lnTo>
                    <a:pt x="251" y="196"/>
                  </a:lnTo>
                  <a:lnTo>
                    <a:pt x="216" y="199"/>
                  </a:lnTo>
                  <a:lnTo>
                    <a:pt x="184" y="204"/>
                  </a:lnTo>
                  <a:lnTo>
                    <a:pt x="154" y="209"/>
                  </a:lnTo>
                  <a:lnTo>
                    <a:pt x="125" y="216"/>
                  </a:lnTo>
                  <a:lnTo>
                    <a:pt x="99" y="223"/>
                  </a:lnTo>
                  <a:lnTo>
                    <a:pt x="76" y="229"/>
                  </a:lnTo>
                  <a:lnTo>
                    <a:pt x="55" y="237"/>
                  </a:lnTo>
                  <a:lnTo>
                    <a:pt x="38" y="246"/>
                  </a:lnTo>
                  <a:lnTo>
                    <a:pt x="24" y="255"/>
                  </a:lnTo>
                  <a:lnTo>
                    <a:pt x="12" y="264"/>
                  </a:lnTo>
                  <a:lnTo>
                    <a:pt x="7" y="269"/>
                  </a:lnTo>
                  <a:lnTo>
                    <a:pt x="4" y="274"/>
                  </a:lnTo>
                  <a:lnTo>
                    <a:pt x="2" y="278"/>
                  </a:lnTo>
                  <a:lnTo>
                    <a:pt x="0" y="283"/>
                  </a:lnTo>
                  <a:lnTo>
                    <a:pt x="0" y="295"/>
                  </a:lnTo>
                  <a:lnTo>
                    <a:pt x="2" y="300"/>
                  </a:lnTo>
                  <a:lnTo>
                    <a:pt x="4" y="305"/>
                  </a:lnTo>
                  <a:lnTo>
                    <a:pt x="8" y="310"/>
                  </a:lnTo>
                  <a:lnTo>
                    <a:pt x="13" y="315"/>
                  </a:lnTo>
                  <a:lnTo>
                    <a:pt x="20" y="320"/>
                  </a:lnTo>
                  <a:lnTo>
                    <a:pt x="28" y="325"/>
                  </a:lnTo>
                  <a:lnTo>
                    <a:pt x="47" y="333"/>
                  </a:lnTo>
                  <a:lnTo>
                    <a:pt x="71" y="343"/>
                  </a:lnTo>
                  <a:lnTo>
                    <a:pt x="100" y="351"/>
                  </a:lnTo>
                  <a:lnTo>
                    <a:pt x="135" y="360"/>
                  </a:lnTo>
                  <a:lnTo>
                    <a:pt x="176" y="367"/>
                  </a:lnTo>
                  <a:lnTo>
                    <a:pt x="178" y="373"/>
                  </a:lnTo>
                  <a:lnTo>
                    <a:pt x="180" y="378"/>
                  </a:lnTo>
                  <a:lnTo>
                    <a:pt x="183" y="382"/>
                  </a:lnTo>
                  <a:lnTo>
                    <a:pt x="187" y="387"/>
                  </a:lnTo>
                  <a:lnTo>
                    <a:pt x="191" y="390"/>
                  </a:lnTo>
                  <a:lnTo>
                    <a:pt x="197" y="392"/>
                  </a:lnTo>
                  <a:lnTo>
                    <a:pt x="202" y="393"/>
                  </a:lnTo>
                  <a:lnTo>
                    <a:pt x="207" y="394"/>
                  </a:lnTo>
                  <a:lnTo>
                    <a:pt x="211" y="394"/>
                  </a:lnTo>
                  <a:lnTo>
                    <a:pt x="215" y="393"/>
                  </a:lnTo>
                  <a:lnTo>
                    <a:pt x="223" y="389"/>
                  </a:lnTo>
                  <a:lnTo>
                    <a:pt x="229" y="383"/>
                  </a:lnTo>
                  <a:lnTo>
                    <a:pt x="234" y="376"/>
                  </a:lnTo>
                  <a:lnTo>
                    <a:pt x="261" y="379"/>
                  </a:lnTo>
                  <a:lnTo>
                    <a:pt x="266" y="356"/>
                  </a:lnTo>
                  <a:lnTo>
                    <a:pt x="237" y="353"/>
                  </a:lnTo>
                  <a:lnTo>
                    <a:pt x="236" y="347"/>
                  </a:lnTo>
                  <a:lnTo>
                    <a:pt x="233" y="341"/>
                  </a:lnTo>
                  <a:lnTo>
                    <a:pt x="230" y="337"/>
                  </a:lnTo>
                  <a:lnTo>
                    <a:pt x="227" y="332"/>
                  </a:lnTo>
                  <a:lnTo>
                    <a:pt x="222" y="329"/>
                  </a:lnTo>
                  <a:lnTo>
                    <a:pt x="218" y="327"/>
                  </a:lnTo>
                  <a:lnTo>
                    <a:pt x="212" y="325"/>
                  </a:lnTo>
                  <a:lnTo>
                    <a:pt x="207" y="325"/>
                  </a:lnTo>
                  <a:lnTo>
                    <a:pt x="202" y="325"/>
                  </a:lnTo>
                  <a:lnTo>
                    <a:pt x="198" y="326"/>
                  </a:lnTo>
                  <a:lnTo>
                    <a:pt x="193" y="328"/>
                  </a:lnTo>
                  <a:lnTo>
                    <a:pt x="189" y="330"/>
                  </a:lnTo>
                  <a:lnTo>
                    <a:pt x="186" y="333"/>
                  </a:lnTo>
                  <a:lnTo>
                    <a:pt x="183" y="337"/>
                  </a:lnTo>
                  <a:lnTo>
                    <a:pt x="180" y="341"/>
                  </a:lnTo>
                  <a:lnTo>
                    <a:pt x="178" y="346"/>
                  </a:lnTo>
                  <a:lnTo>
                    <a:pt x="138" y="338"/>
                  </a:lnTo>
                  <a:lnTo>
                    <a:pt x="122" y="333"/>
                  </a:lnTo>
                  <a:lnTo>
                    <a:pt x="106" y="329"/>
                  </a:lnTo>
                  <a:lnTo>
                    <a:pt x="94" y="325"/>
                  </a:lnTo>
                  <a:lnTo>
                    <a:pt x="83" y="320"/>
                  </a:lnTo>
                  <a:lnTo>
                    <a:pt x="74" y="316"/>
                  </a:lnTo>
                  <a:lnTo>
                    <a:pt x="66" y="311"/>
                  </a:lnTo>
                  <a:lnTo>
                    <a:pt x="60" y="306"/>
                  </a:lnTo>
                  <a:lnTo>
                    <a:pt x="56" y="301"/>
                  </a:lnTo>
                  <a:lnTo>
                    <a:pt x="53" y="296"/>
                  </a:lnTo>
                  <a:lnTo>
                    <a:pt x="53" y="291"/>
                  </a:lnTo>
                  <a:lnTo>
                    <a:pt x="54" y="286"/>
                  </a:lnTo>
                  <a:lnTo>
                    <a:pt x="57" y="281"/>
                  </a:lnTo>
                  <a:lnTo>
                    <a:pt x="61" y="276"/>
                  </a:lnTo>
                  <a:lnTo>
                    <a:pt x="67" y="271"/>
                  </a:lnTo>
                  <a:lnTo>
                    <a:pt x="75" y="267"/>
                  </a:lnTo>
                  <a:lnTo>
                    <a:pt x="83" y="261"/>
                  </a:lnTo>
                  <a:lnTo>
                    <a:pt x="94" y="257"/>
                  </a:lnTo>
                  <a:lnTo>
                    <a:pt x="105" y="253"/>
                  </a:lnTo>
                  <a:lnTo>
                    <a:pt x="134" y="244"/>
                  </a:lnTo>
                  <a:lnTo>
                    <a:pt x="168" y="236"/>
                  </a:lnTo>
                  <a:lnTo>
                    <a:pt x="207" y="229"/>
                  </a:lnTo>
                  <a:lnTo>
                    <a:pt x="250" y="224"/>
                  </a:lnTo>
                  <a:lnTo>
                    <a:pt x="299" y="219"/>
                  </a:lnTo>
                  <a:lnTo>
                    <a:pt x="352" y="216"/>
                  </a:lnTo>
                  <a:close/>
                </a:path>
              </a:pathLst>
            </a:custGeom>
            <a:solidFill>
              <a:srgbClr val="20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605566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1305</Words>
  <Application>Microsoft Office PowerPoint</Application>
  <PresentationFormat>Экран (4:3)</PresentationFormat>
  <Paragraphs>193</Paragraphs>
  <Slides>23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Оформление по умолчанию</vt:lpstr>
      <vt:lpstr>Методы и Системы Поддержки Принятия Решений АР Methods and Systems for Decision-Making Support</vt:lpstr>
      <vt:lpstr>МСППР/DSSs</vt:lpstr>
      <vt:lpstr>DSSs  </vt:lpstr>
      <vt:lpstr>DSSs  </vt:lpstr>
      <vt:lpstr>DSSs for the late 50 years:  A Brief History  III – Theory Development  </vt:lpstr>
      <vt:lpstr>DSSs for the late 50 years:  A Brief History  III – Theory Development  </vt:lpstr>
      <vt:lpstr>III – DSS -Defs  </vt:lpstr>
      <vt:lpstr>III – DSS -Defs  </vt:lpstr>
      <vt:lpstr>III – DSS -Defs  </vt:lpstr>
      <vt:lpstr>III – DSS -Defs  </vt:lpstr>
      <vt:lpstr>III – DSS -Defs  </vt:lpstr>
      <vt:lpstr>III – DSS -Defs  </vt:lpstr>
      <vt:lpstr>III – DSS -Defs  </vt:lpstr>
      <vt:lpstr>III – DSS -Defs  </vt:lpstr>
      <vt:lpstr>Decision Support System (DSS) </vt:lpstr>
      <vt:lpstr>АР/ МСППР</vt:lpstr>
      <vt:lpstr>Классификация</vt:lpstr>
      <vt:lpstr>Основные Компоненты  DecernsMCDA</vt:lpstr>
      <vt:lpstr>Презентация PowerPoint</vt:lpstr>
      <vt:lpstr>DecernsMCDA: FEATURES </vt:lpstr>
      <vt:lpstr>Презентация PowerPoint</vt:lpstr>
      <vt:lpstr>Презентация PowerPoint</vt:lpstr>
      <vt:lpstr>Презентация PowerPoint</vt:lpstr>
    </vt:vector>
  </TitlesOfParts>
  <Company>ИАТЭ НИЯУ МИФИ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МСППР/DSSs</dc:title>
  <dc:creator>BJ</dc:creator>
  <cp:lastModifiedBy>BJ</cp:lastModifiedBy>
  <cp:revision>7</cp:revision>
  <dcterms:created xsi:type="dcterms:W3CDTF">2018-02-26T17:55:06Z</dcterms:created>
  <dcterms:modified xsi:type="dcterms:W3CDTF">2020-11-30T14:30:00Z</dcterms:modified>
</cp:coreProperties>
</file>