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72" r:id="rId3"/>
    <p:sldMasterId id="2147483720" r:id="rId4"/>
    <p:sldMasterId id="2147483734" r:id="rId5"/>
    <p:sldMasterId id="2147483747" r:id="rId6"/>
  </p:sldMasterIdLst>
  <p:notesMasterIdLst>
    <p:notesMasterId r:id="rId75"/>
  </p:notesMasterIdLst>
  <p:sldIdLst>
    <p:sldId id="271" r:id="rId7"/>
    <p:sldId id="385" r:id="rId8"/>
    <p:sldId id="491" r:id="rId9"/>
    <p:sldId id="493" r:id="rId10"/>
    <p:sldId id="495" r:id="rId11"/>
    <p:sldId id="494" r:id="rId12"/>
    <p:sldId id="497" r:id="rId13"/>
    <p:sldId id="498" r:id="rId14"/>
    <p:sldId id="499" r:id="rId15"/>
    <p:sldId id="500" r:id="rId16"/>
    <p:sldId id="501" r:id="rId17"/>
    <p:sldId id="502" r:id="rId18"/>
    <p:sldId id="503" r:id="rId19"/>
    <p:sldId id="504" r:id="rId20"/>
    <p:sldId id="505" r:id="rId21"/>
    <p:sldId id="506" r:id="rId22"/>
    <p:sldId id="507" r:id="rId23"/>
    <p:sldId id="508" r:id="rId24"/>
    <p:sldId id="510" r:id="rId25"/>
    <p:sldId id="511" r:id="rId26"/>
    <p:sldId id="515" r:id="rId27"/>
    <p:sldId id="516" r:id="rId28"/>
    <p:sldId id="517" r:id="rId29"/>
    <p:sldId id="513" r:id="rId30"/>
    <p:sldId id="512" r:id="rId31"/>
    <p:sldId id="514" r:id="rId32"/>
    <p:sldId id="422" r:id="rId33"/>
    <p:sldId id="520" r:id="rId34"/>
    <p:sldId id="518" r:id="rId35"/>
    <p:sldId id="519" r:id="rId36"/>
    <p:sldId id="522" r:id="rId37"/>
    <p:sldId id="524" r:id="rId38"/>
    <p:sldId id="525" r:id="rId39"/>
    <p:sldId id="526" r:id="rId40"/>
    <p:sldId id="527" r:id="rId41"/>
    <p:sldId id="528" r:id="rId42"/>
    <p:sldId id="529" r:id="rId43"/>
    <p:sldId id="530" r:id="rId44"/>
    <p:sldId id="533" r:id="rId45"/>
    <p:sldId id="531" r:id="rId46"/>
    <p:sldId id="532" r:id="rId47"/>
    <p:sldId id="534" r:id="rId48"/>
    <p:sldId id="535" r:id="rId49"/>
    <p:sldId id="536" r:id="rId50"/>
    <p:sldId id="537" r:id="rId51"/>
    <p:sldId id="538" r:id="rId52"/>
    <p:sldId id="539" r:id="rId53"/>
    <p:sldId id="540" r:id="rId54"/>
    <p:sldId id="541" r:id="rId55"/>
    <p:sldId id="542" r:id="rId56"/>
    <p:sldId id="543" r:id="rId57"/>
    <p:sldId id="544" r:id="rId58"/>
    <p:sldId id="545" r:id="rId59"/>
    <p:sldId id="546" r:id="rId60"/>
    <p:sldId id="547" r:id="rId61"/>
    <p:sldId id="548" r:id="rId62"/>
    <p:sldId id="550" r:id="rId63"/>
    <p:sldId id="554" r:id="rId64"/>
    <p:sldId id="553" r:id="rId65"/>
    <p:sldId id="551" r:id="rId66"/>
    <p:sldId id="555" r:id="rId67"/>
    <p:sldId id="556" r:id="rId68"/>
    <p:sldId id="557" r:id="rId69"/>
    <p:sldId id="490" r:id="rId70"/>
    <p:sldId id="492" r:id="rId71"/>
    <p:sldId id="451" r:id="rId72"/>
    <p:sldId id="424" r:id="rId73"/>
    <p:sldId id="435" r:id="rId74"/>
  </p:sldIdLst>
  <p:sldSz cx="9144000" cy="6858000" type="screen4x3"/>
  <p:notesSz cx="6858000" cy="9144000"/>
  <p:defaultTextStyle>
    <a:defPPr>
      <a:defRPr lang="ru-RU"/>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4D4D4D"/>
    <a:srgbClr val="DDDDDD"/>
    <a:srgbClr val="003399"/>
    <a:srgbClr val="FF3300"/>
    <a:srgbClr val="003300"/>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8" autoAdjust="0"/>
    <p:restoredTop sz="92527" autoAdjust="0"/>
  </p:normalViewPr>
  <p:slideViewPr>
    <p:cSldViewPr>
      <p:cViewPr>
        <p:scale>
          <a:sx n="60" d="100"/>
          <a:sy n="60" d="100"/>
        </p:scale>
        <p:origin x="-2342" y="-46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2" d="100"/>
        <a:sy n="142" d="100"/>
      </p:scale>
      <p:origin x="0" y="3154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2150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smtClean="0"/>
              <a:t>Щелчок правит 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2151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2151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60EA2C4-BDD9-49E2-B884-0BB18E310A02}" type="slidenum">
              <a:rPr lang="ru-RU"/>
              <a:pPr>
                <a:defRPr/>
              </a:pPr>
              <a:t>‹#›</a:t>
            </a:fld>
            <a:endParaRPr lang="ru-RU"/>
          </a:p>
        </p:txBody>
      </p:sp>
    </p:spTree>
    <p:extLst>
      <p:ext uri="{BB962C8B-B14F-4D97-AF65-F5344CB8AC3E}">
        <p14:creationId xmlns:p14="http://schemas.microsoft.com/office/powerpoint/2010/main" val="27030685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39"/>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13"/>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CEA7A39B-FDAC-495F-B4CA-D9A32C108295}" type="slidenum">
              <a:rPr lang="ru-RU"/>
              <a:pPr>
                <a:defRPr/>
              </a:pPr>
              <a:t>‹#›</a:t>
            </a:fld>
            <a:r>
              <a:rPr lang="en-US"/>
              <a:t>DEMETRA prj</a:t>
            </a:r>
            <a:endParaRPr lang="ru-RU"/>
          </a:p>
        </p:txBody>
      </p:sp>
    </p:spTree>
    <p:extLst>
      <p:ext uri="{BB962C8B-B14F-4D97-AF65-F5344CB8AC3E}">
        <p14:creationId xmlns:p14="http://schemas.microsoft.com/office/powerpoint/2010/main" val="58520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CA11281F-853F-4A5E-9123-A348ECB23980}" type="slidenum">
              <a:rPr lang="ru-RU"/>
              <a:pPr>
                <a:defRPr/>
              </a:pPr>
              <a:t>‹#›</a:t>
            </a:fld>
            <a:r>
              <a:rPr lang="en-US"/>
              <a:t>DEMETRA prj</a:t>
            </a:r>
            <a:endParaRPr lang="ru-RU"/>
          </a:p>
        </p:txBody>
      </p:sp>
    </p:spTree>
    <p:extLst>
      <p:ext uri="{BB962C8B-B14F-4D97-AF65-F5344CB8AC3E}">
        <p14:creationId xmlns:p14="http://schemas.microsoft.com/office/powerpoint/2010/main" val="166412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609600"/>
            <a:ext cx="1943100" cy="5486400"/>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85800" y="6096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65900EA2-36C9-4E50-AFDA-052348FC2CD5}" type="slidenum">
              <a:rPr lang="ru-RU"/>
              <a:pPr>
                <a:defRPr/>
              </a:pPr>
              <a:t>‹#›</a:t>
            </a:fld>
            <a:r>
              <a:rPr lang="en-US"/>
              <a:t>DEMETRA prj</a:t>
            </a:r>
            <a:endParaRPr lang="ru-RU"/>
          </a:p>
        </p:txBody>
      </p:sp>
    </p:spTree>
    <p:extLst>
      <p:ext uri="{BB962C8B-B14F-4D97-AF65-F5344CB8AC3E}">
        <p14:creationId xmlns:p14="http://schemas.microsoft.com/office/powerpoint/2010/main" val="1994331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39"/>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13"/>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8D15B78-DEB7-4DC5-A8F5-6E3937F1D335}" type="slidenum">
              <a:rPr lang="ru-RU"/>
              <a:pPr>
                <a:defRPr/>
              </a:pPr>
              <a:t>‹#›</a:t>
            </a:fld>
            <a:endParaRPr lang="ru-RU"/>
          </a:p>
        </p:txBody>
      </p:sp>
    </p:spTree>
    <p:extLst>
      <p:ext uri="{BB962C8B-B14F-4D97-AF65-F5344CB8AC3E}">
        <p14:creationId xmlns:p14="http://schemas.microsoft.com/office/powerpoint/2010/main" val="1278717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7E42CA07-7A1D-4AB7-8572-8B25E3B79506}" type="slidenum">
              <a:rPr lang="ru-RU"/>
              <a:pPr>
                <a:defRPr/>
              </a:pPr>
              <a:t>‹#›</a:t>
            </a:fld>
            <a:endParaRPr lang="ru-RU"/>
          </a:p>
        </p:txBody>
      </p:sp>
    </p:spTree>
    <p:extLst>
      <p:ext uri="{BB962C8B-B14F-4D97-AF65-F5344CB8AC3E}">
        <p14:creationId xmlns:p14="http://schemas.microsoft.com/office/powerpoint/2010/main" val="1719109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2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022BE98-8F9A-4DF1-A044-1F6522025655}" type="slidenum">
              <a:rPr lang="ru-RU"/>
              <a:pPr>
                <a:defRPr/>
              </a:pPr>
              <a:t>‹#›</a:t>
            </a:fld>
            <a:endParaRPr lang="ru-RU"/>
          </a:p>
        </p:txBody>
      </p:sp>
    </p:spTree>
    <p:extLst>
      <p:ext uri="{BB962C8B-B14F-4D97-AF65-F5344CB8AC3E}">
        <p14:creationId xmlns:p14="http://schemas.microsoft.com/office/powerpoint/2010/main" val="3985414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189FEAA-A732-4CEB-89C5-BD7A4A6CC28A}" type="slidenum">
              <a:rPr lang="ru-RU"/>
              <a:pPr>
                <a:defRPr/>
              </a:pPr>
              <a:t>‹#›</a:t>
            </a:fld>
            <a:endParaRPr lang="ru-RU"/>
          </a:p>
        </p:txBody>
      </p:sp>
    </p:spTree>
    <p:extLst>
      <p:ext uri="{BB962C8B-B14F-4D97-AF65-F5344CB8AC3E}">
        <p14:creationId xmlns:p14="http://schemas.microsoft.com/office/powerpoint/2010/main" val="329498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2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33" y="153512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257C6EB0-34B0-4AF6-981A-0A2876D95E2C}" type="slidenum">
              <a:rPr lang="ru-RU"/>
              <a:pPr>
                <a:defRPr/>
              </a:pPr>
              <a:t>‹#›</a:t>
            </a:fld>
            <a:endParaRPr lang="ru-RU"/>
          </a:p>
        </p:txBody>
      </p:sp>
    </p:spTree>
    <p:extLst>
      <p:ext uri="{BB962C8B-B14F-4D97-AF65-F5344CB8AC3E}">
        <p14:creationId xmlns:p14="http://schemas.microsoft.com/office/powerpoint/2010/main" val="1618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874577E5-2701-448D-A98D-4A2F4EE1505A}" type="slidenum">
              <a:rPr lang="ru-RU"/>
              <a:pPr>
                <a:defRPr/>
              </a:pPr>
              <a:t>‹#›</a:t>
            </a:fld>
            <a:endParaRPr lang="ru-RU"/>
          </a:p>
        </p:txBody>
      </p:sp>
    </p:spTree>
    <p:extLst>
      <p:ext uri="{BB962C8B-B14F-4D97-AF65-F5344CB8AC3E}">
        <p14:creationId xmlns:p14="http://schemas.microsoft.com/office/powerpoint/2010/main" val="3080911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7C9A2C82-C859-40BB-A5D6-C218247E541D}" type="slidenum">
              <a:rPr lang="ru-RU"/>
              <a:pPr>
                <a:defRPr/>
              </a:pPr>
              <a:t>‹#›</a:t>
            </a:fld>
            <a:endParaRPr lang="ru-RU"/>
          </a:p>
        </p:txBody>
      </p:sp>
    </p:spTree>
    <p:extLst>
      <p:ext uri="{BB962C8B-B14F-4D97-AF65-F5344CB8AC3E}">
        <p14:creationId xmlns:p14="http://schemas.microsoft.com/office/powerpoint/2010/main" val="285909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19"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6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19"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B84E84DE-EB94-4DCE-A154-D5B31E15084D}" type="slidenum">
              <a:rPr lang="ru-RU"/>
              <a:pPr>
                <a:defRPr/>
              </a:pPr>
              <a:t>‹#›</a:t>
            </a:fld>
            <a:endParaRPr lang="ru-RU"/>
          </a:p>
        </p:txBody>
      </p:sp>
    </p:spTree>
    <p:extLst>
      <p:ext uri="{BB962C8B-B14F-4D97-AF65-F5344CB8AC3E}">
        <p14:creationId xmlns:p14="http://schemas.microsoft.com/office/powerpoint/2010/main" val="185025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A56CC44-D8B1-41EE-86E6-EF7BF2EC95CD}" type="slidenum">
              <a:rPr lang="ru-RU"/>
              <a:pPr>
                <a:defRPr/>
              </a:pPr>
              <a:t>‹#›</a:t>
            </a:fld>
            <a:r>
              <a:rPr lang="en-US"/>
              <a:t>DEMETRA prj</a:t>
            </a:r>
            <a:endParaRPr lang="ru-RU"/>
          </a:p>
        </p:txBody>
      </p:sp>
    </p:spTree>
    <p:extLst>
      <p:ext uri="{BB962C8B-B14F-4D97-AF65-F5344CB8AC3E}">
        <p14:creationId xmlns:p14="http://schemas.microsoft.com/office/powerpoint/2010/main" val="1135667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6AA01ACC-331E-42B3-BA92-6880AE4494B4}" type="slidenum">
              <a:rPr lang="ru-RU"/>
              <a:pPr>
                <a:defRPr/>
              </a:pPr>
              <a:t>‹#›</a:t>
            </a:fld>
            <a:endParaRPr lang="ru-RU"/>
          </a:p>
        </p:txBody>
      </p:sp>
    </p:spTree>
    <p:extLst>
      <p:ext uri="{BB962C8B-B14F-4D97-AF65-F5344CB8AC3E}">
        <p14:creationId xmlns:p14="http://schemas.microsoft.com/office/powerpoint/2010/main" val="1565880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DF26BCE-99E8-4711-8CF6-021B551F41A8}" type="slidenum">
              <a:rPr lang="ru-RU"/>
              <a:pPr>
                <a:defRPr/>
              </a:pPr>
              <a:t>‹#›</a:t>
            </a:fld>
            <a:endParaRPr lang="ru-RU"/>
          </a:p>
        </p:txBody>
      </p:sp>
    </p:spTree>
    <p:extLst>
      <p:ext uri="{BB962C8B-B14F-4D97-AF65-F5344CB8AC3E}">
        <p14:creationId xmlns:p14="http://schemas.microsoft.com/office/powerpoint/2010/main" val="3425419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52"/>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52"/>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86A9225A-1ADE-43C0-8C73-C0517724115A}" type="slidenum">
              <a:rPr lang="ru-RU"/>
              <a:pPr>
                <a:defRPr/>
              </a:pPr>
              <a:t>‹#›</a:t>
            </a:fld>
            <a:endParaRPr lang="ru-RU"/>
          </a:p>
        </p:txBody>
      </p:sp>
    </p:spTree>
    <p:extLst>
      <p:ext uri="{BB962C8B-B14F-4D97-AF65-F5344CB8AC3E}">
        <p14:creationId xmlns:p14="http://schemas.microsoft.com/office/powerpoint/2010/main" val="783477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39"/>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13"/>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74E9CF41-8FBF-46DE-96FB-5D581CF23992}" type="slidenum">
              <a:rPr lang="ru-RU"/>
              <a:pPr>
                <a:defRPr/>
              </a:pPr>
              <a:t>‹#›</a:t>
            </a:fld>
            <a:r>
              <a:rPr lang="en-US"/>
              <a:t>DEMETRA prj</a:t>
            </a:r>
            <a:endParaRPr lang="ru-RU"/>
          </a:p>
        </p:txBody>
      </p:sp>
    </p:spTree>
    <p:extLst>
      <p:ext uri="{BB962C8B-B14F-4D97-AF65-F5344CB8AC3E}">
        <p14:creationId xmlns:p14="http://schemas.microsoft.com/office/powerpoint/2010/main" val="1699736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7842266-A6A9-4D52-9ADE-712A4EC45D02}" type="slidenum">
              <a:rPr lang="ru-RU"/>
              <a:pPr>
                <a:defRPr/>
              </a:pPr>
              <a:t>‹#›</a:t>
            </a:fld>
            <a:r>
              <a:rPr lang="en-US"/>
              <a:t>DEMETRA prj</a:t>
            </a:r>
            <a:endParaRPr lang="ru-RU"/>
          </a:p>
        </p:txBody>
      </p:sp>
    </p:spTree>
    <p:extLst>
      <p:ext uri="{BB962C8B-B14F-4D97-AF65-F5344CB8AC3E}">
        <p14:creationId xmlns:p14="http://schemas.microsoft.com/office/powerpoint/2010/main" val="754325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2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3BD5111-DF19-4CE0-8966-EC83B999ED9E}" type="slidenum">
              <a:rPr lang="ru-RU"/>
              <a:pPr>
                <a:defRPr/>
              </a:pPr>
              <a:t>‹#›</a:t>
            </a:fld>
            <a:r>
              <a:rPr lang="en-US"/>
              <a:t>DEMETRA prj</a:t>
            </a:r>
            <a:endParaRPr lang="ru-RU"/>
          </a:p>
        </p:txBody>
      </p:sp>
    </p:spTree>
    <p:extLst>
      <p:ext uri="{BB962C8B-B14F-4D97-AF65-F5344CB8AC3E}">
        <p14:creationId xmlns:p14="http://schemas.microsoft.com/office/powerpoint/2010/main" val="35680562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04DC056-66CD-4A2F-869F-40AF3803D9B9}" type="slidenum">
              <a:rPr lang="ru-RU"/>
              <a:pPr>
                <a:defRPr/>
              </a:pPr>
              <a:t>‹#›</a:t>
            </a:fld>
            <a:r>
              <a:rPr lang="en-US"/>
              <a:t>DEMETRA prj</a:t>
            </a:r>
            <a:endParaRPr lang="ru-RU"/>
          </a:p>
        </p:txBody>
      </p:sp>
    </p:spTree>
    <p:extLst>
      <p:ext uri="{BB962C8B-B14F-4D97-AF65-F5344CB8AC3E}">
        <p14:creationId xmlns:p14="http://schemas.microsoft.com/office/powerpoint/2010/main" val="3295038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2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33" y="153512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FD45FB95-0DCC-4066-8C21-8271864F1927}" type="slidenum">
              <a:rPr lang="ru-RU"/>
              <a:pPr>
                <a:defRPr/>
              </a:pPr>
              <a:t>‹#›</a:t>
            </a:fld>
            <a:r>
              <a:rPr lang="en-US"/>
              <a:t>DEMETRA prj</a:t>
            </a:r>
            <a:endParaRPr lang="ru-RU"/>
          </a:p>
        </p:txBody>
      </p:sp>
    </p:spTree>
    <p:extLst>
      <p:ext uri="{BB962C8B-B14F-4D97-AF65-F5344CB8AC3E}">
        <p14:creationId xmlns:p14="http://schemas.microsoft.com/office/powerpoint/2010/main" val="2498493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37D6C754-37F4-4F03-A58A-27D5440540E8}" type="slidenum">
              <a:rPr lang="ru-RU"/>
              <a:pPr>
                <a:defRPr/>
              </a:pPr>
              <a:t>‹#›</a:t>
            </a:fld>
            <a:r>
              <a:rPr lang="en-US"/>
              <a:t>DEMETRA prj</a:t>
            </a:r>
            <a:endParaRPr lang="ru-RU"/>
          </a:p>
        </p:txBody>
      </p:sp>
    </p:spTree>
    <p:extLst>
      <p:ext uri="{BB962C8B-B14F-4D97-AF65-F5344CB8AC3E}">
        <p14:creationId xmlns:p14="http://schemas.microsoft.com/office/powerpoint/2010/main" val="9435886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222D17D4-E339-47C1-A8AE-06BD66C2122B}" type="slidenum">
              <a:rPr lang="ru-RU"/>
              <a:pPr>
                <a:defRPr/>
              </a:pPr>
              <a:t>‹#›</a:t>
            </a:fld>
            <a:r>
              <a:rPr lang="en-US"/>
              <a:t>DEMETRA prj</a:t>
            </a:r>
            <a:endParaRPr lang="ru-RU"/>
          </a:p>
        </p:txBody>
      </p:sp>
    </p:spTree>
    <p:extLst>
      <p:ext uri="{BB962C8B-B14F-4D97-AF65-F5344CB8AC3E}">
        <p14:creationId xmlns:p14="http://schemas.microsoft.com/office/powerpoint/2010/main" val="20525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2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681B0B8D-0FF8-4327-9E71-EF93799DD359}" type="slidenum">
              <a:rPr lang="ru-RU"/>
              <a:pPr>
                <a:defRPr/>
              </a:pPr>
              <a:t>‹#›</a:t>
            </a:fld>
            <a:r>
              <a:rPr lang="en-US"/>
              <a:t>DEMETRA prj</a:t>
            </a:r>
            <a:endParaRPr lang="ru-RU"/>
          </a:p>
        </p:txBody>
      </p:sp>
    </p:spTree>
    <p:extLst>
      <p:ext uri="{BB962C8B-B14F-4D97-AF65-F5344CB8AC3E}">
        <p14:creationId xmlns:p14="http://schemas.microsoft.com/office/powerpoint/2010/main" val="14768447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19"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6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19"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F2D95FBA-A303-4617-A104-040500D525F8}" type="slidenum">
              <a:rPr lang="ru-RU"/>
              <a:pPr>
                <a:defRPr/>
              </a:pPr>
              <a:t>‹#›</a:t>
            </a:fld>
            <a:r>
              <a:rPr lang="en-US"/>
              <a:t>DEMETRA prj</a:t>
            </a:r>
            <a:endParaRPr lang="ru-RU"/>
          </a:p>
        </p:txBody>
      </p:sp>
    </p:spTree>
    <p:extLst>
      <p:ext uri="{BB962C8B-B14F-4D97-AF65-F5344CB8AC3E}">
        <p14:creationId xmlns:p14="http://schemas.microsoft.com/office/powerpoint/2010/main" val="40457654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A15827EB-490D-434B-97BD-220A932C943B}" type="slidenum">
              <a:rPr lang="ru-RU"/>
              <a:pPr>
                <a:defRPr/>
              </a:pPr>
              <a:t>‹#›</a:t>
            </a:fld>
            <a:r>
              <a:rPr lang="en-US"/>
              <a:t>DEMETRA prj</a:t>
            </a:r>
            <a:endParaRPr lang="ru-RU"/>
          </a:p>
        </p:txBody>
      </p:sp>
    </p:spTree>
    <p:extLst>
      <p:ext uri="{BB962C8B-B14F-4D97-AF65-F5344CB8AC3E}">
        <p14:creationId xmlns:p14="http://schemas.microsoft.com/office/powerpoint/2010/main" val="2574017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CB6B5F2-B055-4EF9-A98A-F052CC31F577}" type="slidenum">
              <a:rPr lang="ru-RU"/>
              <a:pPr>
                <a:defRPr/>
              </a:pPr>
              <a:t>‹#›</a:t>
            </a:fld>
            <a:r>
              <a:rPr lang="en-US"/>
              <a:t>DEMETRA prj</a:t>
            </a:r>
            <a:endParaRPr lang="ru-RU"/>
          </a:p>
        </p:txBody>
      </p:sp>
    </p:spTree>
    <p:extLst>
      <p:ext uri="{BB962C8B-B14F-4D97-AF65-F5344CB8AC3E}">
        <p14:creationId xmlns:p14="http://schemas.microsoft.com/office/powerpoint/2010/main" val="4150915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609600"/>
            <a:ext cx="1943100" cy="5486400"/>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85800" y="6096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025D9DE1-C640-4A05-80BD-682EB7B872CD}" type="slidenum">
              <a:rPr lang="ru-RU"/>
              <a:pPr>
                <a:defRPr/>
              </a:pPr>
              <a:t>‹#›</a:t>
            </a:fld>
            <a:r>
              <a:rPr lang="en-US"/>
              <a:t>DEMETRA prj</a:t>
            </a:r>
            <a:endParaRPr lang="ru-RU"/>
          </a:p>
        </p:txBody>
      </p:sp>
    </p:spTree>
    <p:extLst>
      <p:ext uri="{BB962C8B-B14F-4D97-AF65-F5344CB8AC3E}">
        <p14:creationId xmlns:p14="http://schemas.microsoft.com/office/powerpoint/2010/main" val="1521175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772400" cy="1143000"/>
          </a:xfrm>
        </p:spPr>
        <p:txBody>
          <a:bodyPr/>
          <a:lstStyle/>
          <a:p>
            <a:r>
              <a:rPr lang="ru-RU" smtClean="0"/>
              <a:t>Образец заголовка</a:t>
            </a:r>
            <a:endParaRPr lang="en-US"/>
          </a:p>
        </p:txBody>
      </p:sp>
      <p:sp>
        <p:nvSpPr>
          <p:cNvPr id="3" name="Таблица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219BD3CE-ECD1-4816-B49B-885A89990868}" type="slidenum">
              <a:rPr lang="ru-RU"/>
              <a:pPr>
                <a:defRPr/>
              </a:pPr>
              <a:t>‹#›</a:t>
            </a:fld>
            <a:r>
              <a:rPr lang="en-US"/>
              <a:t>DEMETRA prj</a:t>
            </a:r>
            <a:endParaRPr lang="ru-RU"/>
          </a:p>
        </p:txBody>
      </p:sp>
    </p:spTree>
    <p:extLst>
      <p:ext uri="{BB962C8B-B14F-4D97-AF65-F5344CB8AC3E}">
        <p14:creationId xmlns:p14="http://schemas.microsoft.com/office/powerpoint/2010/main" val="9898746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8483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818BAF1-412A-43BD-83D7-88C55A999A44}" type="slidenum">
              <a:rPr lang="ru-RU"/>
              <a:pPr>
                <a:defRPr/>
              </a:pPr>
              <a:t>‹#›</a:t>
            </a:fld>
            <a:r>
              <a:rPr lang="en-US"/>
              <a:t>DEMETRA prj</a:t>
            </a:r>
            <a:endParaRPr lang="ru-RU"/>
          </a:p>
        </p:txBody>
      </p:sp>
    </p:spTree>
    <p:extLst>
      <p:ext uri="{BB962C8B-B14F-4D97-AF65-F5344CB8AC3E}">
        <p14:creationId xmlns:p14="http://schemas.microsoft.com/office/powerpoint/2010/main" val="37937212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7094"/>
            <a:ext cx="7772400" cy="1361803"/>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486"/>
            <a:ext cx="7772400" cy="150059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2FE4D74-C93C-46EB-82A7-3BAED835DB37}" type="slidenum">
              <a:rPr lang="ru-RU"/>
              <a:pPr>
                <a:defRPr/>
              </a:pPr>
              <a:t>‹#›</a:t>
            </a:fld>
            <a:r>
              <a:rPr lang="en-US"/>
              <a:t>DEMETRA prj</a:t>
            </a:r>
            <a:endParaRPr lang="ru-RU"/>
          </a:p>
        </p:txBody>
      </p:sp>
    </p:spTree>
    <p:extLst>
      <p:ext uri="{BB962C8B-B14F-4D97-AF65-F5344CB8AC3E}">
        <p14:creationId xmlns:p14="http://schemas.microsoft.com/office/powerpoint/2010/main" val="1794836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85800" y="1980656"/>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980656"/>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9DB6C9E-7AD6-4B35-811F-EC2458105301}" type="slidenum">
              <a:rPr lang="ru-RU"/>
              <a:pPr>
                <a:defRPr/>
              </a:pPr>
              <a:t>‹#›</a:t>
            </a:fld>
            <a:r>
              <a:rPr lang="en-US"/>
              <a:t>DEMETRA prj</a:t>
            </a:r>
            <a:endParaRPr lang="ru-RU"/>
          </a:p>
        </p:txBody>
      </p:sp>
    </p:spTree>
    <p:extLst>
      <p:ext uri="{BB962C8B-B14F-4D97-AF65-F5344CB8AC3E}">
        <p14:creationId xmlns:p14="http://schemas.microsoft.com/office/powerpoint/2010/main" val="37286180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4886"/>
            <a:ext cx="4040188" cy="6400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966"/>
            <a:ext cx="4040188"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33" y="1534886"/>
            <a:ext cx="4041775" cy="6400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33" y="2174966"/>
            <a:ext cx="404177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858676FC-9386-4CF4-9746-7A81F6879E08}" type="slidenum">
              <a:rPr lang="ru-RU"/>
              <a:pPr>
                <a:defRPr/>
              </a:pPr>
              <a:t>‹#›</a:t>
            </a:fld>
            <a:r>
              <a:rPr lang="en-US"/>
              <a:t>DEMETRA prj</a:t>
            </a:r>
            <a:endParaRPr lang="ru-RU"/>
          </a:p>
        </p:txBody>
      </p:sp>
    </p:spTree>
    <p:extLst>
      <p:ext uri="{BB962C8B-B14F-4D97-AF65-F5344CB8AC3E}">
        <p14:creationId xmlns:p14="http://schemas.microsoft.com/office/powerpoint/2010/main" val="354079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B14470A8-850B-442D-BC70-20D6295C7D7C}" type="slidenum">
              <a:rPr lang="ru-RU"/>
              <a:pPr>
                <a:defRPr/>
              </a:pPr>
              <a:t>‹#›</a:t>
            </a:fld>
            <a:r>
              <a:rPr lang="en-US"/>
              <a:t>DEMETRA prj</a:t>
            </a:r>
            <a:endParaRPr lang="ru-RU"/>
          </a:p>
        </p:txBody>
      </p:sp>
    </p:spTree>
    <p:extLst>
      <p:ext uri="{BB962C8B-B14F-4D97-AF65-F5344CB8AC3E}">
        <p14:creationId xmlns:p14="http://schemas.microsoft.com/office/powerpoint/2010/main" val="20906958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0853D451-CF78-4553-80BC-B4F78DAE3A00}" type="slidenum">
              <a:rPr lang="ru-RU"/>
              <a:pPr>
                <a:defRPr/>
              </a:pPr>
              <a:t>‹#›</a:t>
            </a:fld>
            <a:r>
              <a:rPr lang="en-US"/>
              <a:t>DEMETRA prj</a:t>
            </a:r>
            <a:endParaRPr lang="ru-RU"/>
          </a:p>
        </p:txBody>
      </p:sp>
    </p:spTree>
    <p:extLst>
      <p:ext uri="{BB962C8B-B14F-4D97-AF65-F5344CB8AC3E}">
        <p14:creationId xmlns:p14="http://schemas.microsoft.com/office/powerpoint/2010/main" val="9926544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F6A12D37-67B8-4D3B-8609-CD5452314D8F}" type="slidenum">
              <a:rPr lang="ru-RU"/>
              <a:pPr>
                <a:defRPr/>
              </a:pPr>
              <a:t>‹#›</a:t>
            </a:fld>
            <a:r>
              <a:rPr lang="en-US"/>
              <a:t>DEMETRA prj</a:t>
            </a:r>
            <a:endParaRPr lang="ru-RU"/>
          </a:p>
        </p:txBody>
      </p:sp>
    </p:spTree>
    <p:extLst>
      <p:ext uri="{BB962C8B-B14F-4D97-AF65-F5344CB8AC3E}">
        <p14:creationId xmlns:p14="http://schemas.microsoft.com/office/powerpoint/2010/main" val="18980332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19" y="272688"/>
            <a:ext cx="3008313" cy="1162594"/>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2688"/>
            <a:ext cx="5111750" cy="58537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19" y="1435282"/>
            <a:ext cx="3008313" cy="46911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8458256E-492B-4716-89B1-37213C776803}" type="slidenum">
              <a:rPr lang="ru-RU"/>
              <a:pPr>
                <a:defRPr/>
              </a:pPr>
              <a:t>‹#›</a:t>
            </a:fld>
            <a:r>
              <a:rPr lang="en-US"/>
              <a:t>DEMETRA prj</a:t>
            </a:r>
            <a:endParaRPr lang="ru-RU"/>
          </a:p>
        </p:txBody>
      </p:sp>
    </p:spTree>
    <p:extLst>
      <p:ext uri="{BB962C8B-B14F-4D97-AF65-F5344CB8AC3E}">
        <p14:creationId xmlns:p14="http://schemas.microsoft.com/office/powerpoint/2010/main" val="17175431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602"/>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32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Текст 3"/>
          <p:cNvSpPr>
            <a:spLocks noGrp="1"/>
          </p:cNvSpPr>
          <p:nvPr>
            <p:ph type="body" sz="half" idx="2"/>
          </p:nvPr>
        </p:nvSpPr>
        <p:spPr>
          <a:xfrm>
            <a:off x="1792288" y="5367202"/>
            <a:ext cx="5486400" cy="8049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D7FC29A6-2582-4502-AA2B-1E3E3B8259E9}" type="slidenum">
              <a:rPr lang="ru-RU"/>
              <a:pPr>
                <a:defRPr/>
              </a:pPr>
              <a:t>‹#›</a:t>
            </a:fld>
            <a:r>
              <a:rPr lang="en-US"/>
              <a:t>DEMETRA prj</a:t>
            </a:r>
            <a:endParaRPr lang="ru-RU"/>
          </a:p>
        </p:txBody>
      </p:sp>
    </p:spTree>
    <p:extLst>
      <p:ext uri="{BB962C8B-B14F-4D97-AF65-F5344CB8AC3E}">
        <p14:creationId xmlns:p14="http://schemas.microsoft.com/office/powerpoint/2010/main" val="3682740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63E8112B-A683-4DAA-98AF-5F379ECFA792}" type="slidenum">
              <a:rPr lang="ru-RU"/>
              <a:pPr>
                <a:defRPr/>
              </a:pPr>
              <a:t>‹#›</a:t>
            </a:fld>
            <a:r>
              <a:rPr lang="en-US"/>
              <a:t>DEMETRA prj</a:t>
            </a:r>
            <a:endParaRPr lang="ru-RU"/>
          </a:p>
        </p:txBody>
      </p:sp>
    </p:spTree>
    <p:extLst>
      <p:ext uri="{BB962C8B-B14F-4D97-AF65-F5344CB8AC3E}">
        <p14:creationId xmlns:p14="http://schemas.microsoft.com/office/powerpoint/2010/main" val="18936888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609056"/>
            <a:ext cx="1943100" cy="5486400"/>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85800" y="609056"/>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A67B7C97-5AFA-467C-A74F-557CA8A961C7}" type="slidenum">
              <a:rPr lang="ru-RU"/>
              <a:pPr>
                <a:defRPr/>
              </a:pPr>
              <a:t>‹#›</a:t>
            </a:fld>
            <a:r>
              <a:rPr lang="en-US"/>
              <a:t>DEMETRA prj</a:t>
            </a:r>
            <a:endParaRPr lang="ru-RU"/>
          </a:p>
        </p:txBody>
      </p:sp>
    </p:spTree>
    <p:extLst>
      <p:ext uri="{BB962C8B-B14F-4D97-AF65-F5344CB8AC3E}">
        <p14:creationId xmlns:p14="http://schemas.microsoft.com/office/powerpoint/2010/main" val="32564867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OverObj" preserve="1">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056"/>
            <a:ext cx="7772400" cy="1143000"/>
          </a:xfrm>
        </p:spPr>
        <p:txBody>
          <a:bodyPr/>
          <a:lstStyle/>
          <a:p>
            <a:r>
              <a:rPr lang="ru-RU" smtClean="0"/>
              <a:t>Образец заголовка</a:t>
            </a:r>
            <a:endParaRPr lang="en-US"/>
          </a:p>
        </p:txBody>
      </p:sp>
      <p:sp>
        <p:nvSpPr>
          <p:cNvPr id="3" name="Текст 2"/>
          <p:cNvSpPr>
            <a:spLocks noGrp="1"/>
          </p:cNvSpPr>
          <p:nvPr>
            <p:ph type="body" sz="half" idx="1"/>
          </p:nvPr>
        </p:nvSpPr>
        <p:spPr>
          <a:xfrm>
            <a:off x="685800" y="1980656"/>
            <a:ext cx="7772400" cy="197902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85800" y="4116433"/>
            <a:ext cx="7772400" cy="197902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B033331-4ED2-466D-9393-7A252134EDED}" type="slidenum">
              <a:rPr lang="ru-RU"/>
              <a:pPr>
                <a:defRPr/>
              </a:pPr>
              <a:t>‹#›</a:t>
            </a:fld>
            <a:r>
              <a:rPr lang="en-US"/>
              <a:t>DEMETRA prj</a:t>
            </a:r>
            <a:endParaRPr lang="ru-RU"/>
          </a:p>
        </p:txBody>
      </p:sp>
    </p:spTree>
    <p:extLst>
      <p:ext uri="{BB962C8B-B14F-4D97-AF65-F5344CB8AC3E}">
        <p14:creationId xmlns:p14="http://schemas.microsoft.com/office/powerpoint/2010/main" val="34715112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056"/>
            <a:ext cx="7772400" cy="1143000"/>
          </a:xfrm>
        </p:spPr>
        <p:txBody>
          <a:bodyPr/>
          <a:lstStyle/>
          <a:p>
            <a:r>
              <a:rPr lang="ru-RU" smtClean="0"/>
              <a:t>Образец заголовка</a:t>
            </a:r>
            <a:endParaRPr lang="en-US"/>
          </a:p>
        </p:txBody>
      </p:sp>
      <p:sp>
        <p:nvSpPr>
          <p:cNvPr id="3" name="Таблица 2"/>
          <p:cNvSpPr>
            <a:spLocks noGrp="1"/>
          </p:cNvSpPr>
          <p:nvPr>
            <p:ph type="tbl" idx="1"/>
          </p:nvPr>
        </p:nvSpPr>
        <p:spPr>
          <a:xfrm>
            <a:off x="685800" y="1980656"/>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697AAB5-70D0-4E3F-B5D7-F06590866541}" type="slidenum">
              <a:rPr lang="ru-RU"/>
              <a:pPr>
                <a:defRPr/>
              </a:pPr>
              <a:t>‹#›</a:t>
            </a:fld>
            <a:r>
              <a:rPr lang="en-US"/>
              <a:t>DEMETRA prj</a:t>
            </a:r>
            <a:endParaRPr lang="ru-RU"/>
          </a:p>
        </p:txBody>
      </p:sp>
    </p:spTree>
    <p:extLst>
      <p:ext uri="{BB962C8B-B14F-4D97-AF65-F5344CB8AC3E}">
        <p14:creationId xmlns:p14="http://schemas.microsoft.com/office/powerpoint/2010/main" val="26462729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8162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6551DA35-9B88-4E91-BDA1-20E79C8B5E80}" type="slidenum">
              <a:rPr lang="ru-RU"/>
              <a:pPr>
                <a:defRPr/>
              </a:pPr>
              <a:t>‹#›</a:t>
            </a:fld>
            <a:r>
              <a:rPr lang="en-US"/>
              <a:t>DEMETRA prj</a:t>
            </a:r>
            <a:endParaRPr lang="ru-RU"/>
          </a:p>
        </p:txBody>
      </p:sp>
    </p:spTree>
    <p:extLst>
      <p:ext uri="{BB962C8B-B14F-4D97-AF65-F5344CB8AC3E}">
        <p14:creationId xmlns:p14="http://schemas.microsoft.com/office/powerpoint/2010/main" val="21214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2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33" y="153512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4E3F47D5-EDA6-4B90-85AF-0F147C0A3356}" type="slidenum">
              <a:rPr lang="ru-RU"/>
              <a:pPr>
                <a:defRPr/>
              </a:pPr>
              <a:t>‹#›</a:t>
            </a:fld>
            <a:r>
              <a:rPr lang="en-US"/>
              <a:t>DEMETRA prj</a:t>
            </a:r>
            <a:endParaRPr lang="ru-RU"/>
          </a:p>
        </p:txBody>
      </p:sp>
    </p:spTree>
    <p:extLst>
      <p:ext uri="{BB962C8B-B14F-4D97-AF65-F5344CB8AC3E}">
        <p14:creationId xmlns:p14="http://schemas.microsoft.com/office/powerpoint/2010/main" val="15499146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7087"/>
            <a:ext cx="7772400" cy="1361803"/>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486"/>
            <a:ext cx="7772400" cy="150059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8AAD51B8-F071-4F26-8BDA-6498FB6A1E2B}" type="slidenum">
              <a:rPr lang="ru-RU"/>
              <a:pPr>
                <a:defRPr/>
              </a:pPr>
              <a:t>‹#›</a:t>
            </a:fld>
            <a:r>
              <a:rPr lang="en-US"/>
              <a:t>DEMETRA prj</a:t>
            </a:r>
            <a:endParaRPr lang="ru-RU"/>
          </a:p>
        </p:txBody>
      </p:sp>
    </p:spTree>
    <p:extLst>
      <p:ext uri="{BB962C8B-B14F-4D97-AF65-F5344CB8AC3E}">
        <p14:creationId xmlns:p14="http://schemas.microsoft.com/office/powerpoint/2010/main" val="1798893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85800" y="1980656"/>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980656"/>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614DD0E-DAC3-48FE-B6B3-CC2BA1932F60}" type="slidenum">
              <a:rPr lang="ru-RU"/>
              <a:pPr>
                <a:defRPr/>
              </a:pPr>
              <a:t>‹#›</a:t>
            </a:fld>
            <a:r>
              <a:rPr lang="en-US"/>
              <a:t>DEMETRA prj</a:t>
            </a:r>
            <a:endParaRPr lang="ru-RU"/>
          </a:p>
        </p:txBody>
      </p:sp>
    </p:spTree>
    <p:extLst>
      <p:ext uri="{BB962C8B-B14F-4D97-AF65-F5344CB8AC3E}">
        <p14:creationId xmlns:p14="http://schemas.microsoft.com/office/powerpoint/2010/main" val="41875619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4886"/>
            <a:ext cx="4040188" cy="6400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966"/>
            <a:ext cx="4040188"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33" y="1534886"/>
            <a:ext cx="4041775" cy="6400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33" y="2174966"/>
            <a:ext cx="404177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1648F690-97B1-4C46-A9D8-699B22560F05}" type="slidenum">
              <a:rPr lang="ru-RU"/>
              <a:pPr>
                <a:defRPr/>
              </a:pPr>
              <a:t>‹#›</a:t>
            </a:fld>
            <a:r>
              <a:rPr lang="en-US"/>
              <a:t>DEMETRA prj</a:t>
            </a:r>
            <a:endParaRPr lang="ru-RU"/>
          </a:p>
        </p:txBody>
      </p:sp>
    </p:spTree>
    <p:extLst>
      <p:ext uri="{BB962C8B-B14F-4D97-AF65-F5344CB8AC3E}">
        <p14:creationId xmlns:p14="http://schemas.microsoft.com/office/powerpoint/2010/main" val="32255116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6F0D0B3D-2917-4883-904C-24144A09C681}" type="slidenum">
              <a:rPr lang="ru-RU"/>
              <a:pPr>
                <a:defRPr/>
              </a:pPr>
              <a:t>‹#›</a:t>
            </a:fld>
            <a:r>
              <a:rPr lang="en-US"/>
              <a:t>DEMETRA prj</a:t>
            </a:r>
            <a:endParaRPr lang="ru-RU"/>
          </a:p>
        </p:txBody>
      </p:sp>
    </p:spTree>
    <p:extLst>
      <p:ext uri="{BB962C8B-B14F-4D97-AF65-F5344CB8AC3E}">
        <p14:creationId xmlns:p14="http://schemas.microsoft.com/office/powerpoint/2010/main" val="5221223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DFC7FE21-F531-4088-85C4-9E4D60EAD51E}" type="slidenum">
              <a:rPr lang="ru-RU"/>
              <a:pPr>
                <a:defRPr/>
              </a:pPr>
              <a:t>‹#›</a:t>
            </a:fld>
            <a:r>
              <a:rPr lang="en-US"/>
              <a:t>DEMETRA prj</a:t>
            </a:r>
            <a:endParaRPr lang="ru-RU"/>
          </a:p>
        </p:txBody>
      </p:sp>
    </p:spTree>
    <p:extLst>
      <p:ext uri="{BB962C8B-B14F-4D97-AF65-F5344CB8AC3E}">
        <p14:creationId xmlns:p14="http://schemas.microsoft.com/office/powerpoint/2010/main" val="30454766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9" y="272688"/>
            <a:ext cx="3008313" cy="1162594"/>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2688"/>
            <a:ext cx="5111750" cy="58537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9" y="1435282"/>
            <a:ext cx="3008313" cy="46911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C055BB5A-9839-441C-A206-44AE0DA1C7A3}" type="slidenum">
              <a:rPr lang="ru-RU"/>
              <a:pPr>
                <a:defRPr/>
              </a:pPr>
              <a:t>‹#›</a:t>
            </a:fld>
            <a:r>
              <a:rPr lang="en-US"/>
              <a:t>DEMETRA prj</a:t>
            </a:r>
            <a:endParaRPr lang="ru-RU"/>
          </a:p>
        </p:txBody>
      </p:sp>
    </p:spTree>
    <p:extLst>
      <p:ext uri="{BB962C8B-B14F-4D97-AF65-F5344CB8AC3E}">
        <p14:creationId xmlns:p14="http://schemas.microsoft.com/office/powerpoint/2010/main" val="25611813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602"/>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32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Текст 3"/>
          <p:cNvSpPr>
            <a:spLocks noGrp="1"/>
          </p:cNvSpPr>
          <p:nvPr>
            <p:ph type="body" sz="half" idx="2"/>
          </p:nvPr>
        </p:nvSpPr>
        <p:spPr>
          <a:xfrm>
            <a:off x="1792288" y="5367202"/>
            <a:ext cx="5486400" cy="8049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0D4AAC9B-8DE6-4F65-9A3C-2450D5E86743}" type="slidenum">
              <a:rPr lang="ru-RU"/>
              <a:pPr>
                <a:defRPr/>
              </a:pPr>
              <a:t>‹#›</a:t>
            </a:fld>
            <a:r>
              <a:rPr lang="en-US"/>
              <a:t>DEMETRA prj</a:t>
            </a:r>
            <a:endParaRPr lang="ru-RU"/>
          </a:p>
        </p:txBody>
      </p:sp>
    </p:spTree>
    <p:extLst>
      <p:ext uri="{BB962C8B-B14F-4D97-AF65-F5344CB8AC3E}">
        <p14:creationId xmlns:p14="http://schemas.microsoft.com/office/powerpoint/2010/main" val="35531443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A6559B21-32C8-44EF-AC7E-19CA5C81B3C9}" type="slidenum">
              <a:rPr lang="ru-RU"/>
              <a:pPr>
                <a:defRPr/>
              </a:pPr>
              <a:t>‹#›</a:t>
            </a:fld>
            <a:r>
              <a:rPr lang="en-US"/>
              <a:t>DEMETRA prj</a:t>
            </a:r>
            <a:endParaRPr lang="ru-RU"/>
          </a:p>
        </p:txBody>
      </p:sp>
    </p:spTree>
    <p:extLst>
      <p:ext uri="{BB962C8B-B14F-4D97-AF65-F5344CB8AC3E}">
        <p14:creationId xmlns:p14="http://schemas.microsoft.com/office/powerpoint/2010/main" val="35561924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609056"/>
            <a:ext cx="1943100" cy="5486400"/>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85800" y="609056"/>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026C734-3C51-4EAE-A11D-17EAC275572F}" type="slidenum">
              <a:rPr lang="ru-RU"/>
              <a:pPr>
                <a:defRPr/>
              </a:pPr>
              <a:t>‹#›</a:t>
            </a:fld>
            <a:r>
              <a:rPr lang="en-US"/>
              <a:t>DEMETRA prj</a:t>
            </a:r>
            <a:endParaRPr lang="ru-RU"/>
          </a:p>
        </p:txBody>
      </p:sp>
    </p:spTree>
    <p:extLst>
      <p:ext uri="{BB962C8B-B14F-4D97-AF65-F5344CB8AC3E}">
        <p14:creationId xmlns:p14="http://schemas.microsoft.com/office/powerpoint/2010/main" val="21295540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dgm" preserve="1">
  <p:cSld name="Заголовок, схема или организационная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056"/>
            <a:ext cx="7772400" cy="1143000"/>
          </a:xfrm>
        </p:spPr>
        <p:txBody>
          <a:bodyPr/>
          <a:lstStyle/>
          <a:p>
            <a:r>
              <a:rPr lang="ru-RU" smtClean="0"/>
              <a:t>Образец заголовка</a:t>
            </a:r>
            <a:endParaRPr lang="en-US"/>
          </a:p>
        </p:txBody>
      </p:sp>
      <p:sp>
        <p:nvSpPr>
          <p:cNvPr id="3" name="Рисунок SmartArt 2"/>
          <p:cNvSpPr>
            <a:spLocks noGrp="1"/>
          </p:cNvSpPr>
          <p:nvPr>
            <p:ph type="dgm" idx="1"/>
          </p:nvPr>
        </p:nvSpPr>
        <p:spPr>
          <a:xfrm>
            <a:off x="685800" y="1980656"/>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2818E710-0213-43B4-95FA-F577DD3709A7}" type="slidenum">
              <a:rPr lang="ru-RU"/>
              <a:pPr>
                <a:defRPr/>
              </a:pPr>
              <a:t>‹#›</a:t>
            </a:fld>
            <a:r>
              <a:rPr lang="en-US"/>
              <a:t>DEMETRA prj</a:t>
            </a:r>
            <a:endParaRPr lang="ru-RU"/>
          </a:p>
        </p:txBody>
      </p:sp>
    </p:spTree>
    <p:extLst>
      <p:ext uri="{BB962C8B-B14F-4D97-AF65-F5344CB8AC3E}">
        <p14:creationId xmlns:p14="http://schemas.microsoft.com/office/powerpoint/2010/main" val="312148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E9A0CE8F-DD35-4E5F-A395-73AC6E6CD4B3}" type="slidenum">
              <a:rPr lang="ru-RU"/>
              <a:pPr>
                <a:defRPr/>
              </a:pPr>
              <a:t>‹#›</a:t>
            </a:fld>
            <a:r>
              <a:rPr lang="en-US"/>
              <a:t>DEMETRA prj</a:t>
            </a:r>
            <a:endParaRPr lang="ru-RU"/>
          </a:p>
        </p:txBody>
      </p:sp>
    </p:spTree>
    <p:extLst>
      <p:ext uri="{BB962C8B-B14F-4D97-AF65-F5344CB8AC3E}">
        <p14:creationId xmlns:p14="http://schemas.microsoft.com/office/powerpoint/2010/main" val="11854741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1382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6367E2D-A7CC-4DB2-923B-793759C6A22D}" type="slidenum">
              <a:rPr lang="ru-RU"/>
              <a:pPr>
                <a:defRPr/>
              </a:pPr>
              <a:t>‹#›</a:t>
            </a:fld>
            <a:r>
              <a:rPr lang="en-US"/>
              <a:t>DEMETRA prj</a:t>
            </a:r>
            <a:endParaRPr lang="ru-RU"/>
          </a:p>
        </p:txBody>
      </p:sp>
    </p:spTree>
    <p:extLst>
      <p:ext uri="{BB962C8B-B14F-4D97-AF65-F5344CB8AC3E}">
        <p14:creationId xmlns:p14="http://schemas.microsoft.com/office/powerpoint/2010/main" val="17104104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7082"/>
            <a:ext cx="7772400" cy="1361803"/>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486"/>
            <a:ext cx="7772400" cy="150059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1E831B3F-716C-4563-AA2E-AEC5FC26C6C9}" type="slidenum">
              <a:rPr lang="ru-RU"/>
              <a:pPr>
                <a:defRPr/>
              </a:pPr>
              <a:t>‹#›</a:t>
            </a:fld>
            <a:r>
              <a:rPr lang="en-US"/>
              <a:t>DEMETRA prj</a:t>
            </a:r>
            <a:endParaRPr lang="ru-RU"/>
          </a:p>
        </p:txBody>
      </p:sp>
    </p:spTree>
    <p:extLst>
      <p:ext uri="{BB962C8B-B14F-4D97-AF65-F5344CB8AC3E}">
        <p14:creationId xmlns:p14="http://schemas.microsoft.com/office/powerpoint/2010/main" val="41296019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685800" y="1980656"/>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980656"/>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4E18024B-520A-4FC2-AD0D-E56225DDA83D}" type="slidenum">
              <a:rPr lang="ru-RU"/>
              <a:pPr>
                <a:defRPr/>
              </a:pPr>
              <a:t>‹#›</a:t>
            </a:fld>
            <a:r>
              <a:rPr lang="en-US"/>
              <a:t>DEMETRA prj</a:t>
            </a:r>
            <a:endParaRPr lang="ru-RU"/>
          </a:p>
        </p:txBody>
      </p:sp>
    </p:spTree>
    <p:extLst>
      <p:ext uri="{BB962C8B-B14F-4D97-AF65-F5344CB8AC3E}">
        <p14:creationId xmlns:p14="http://schemas.microsoft.com/office/powerpoint/2010/main" val="38314853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4886"/>
            <a:ext cx="4040188" cy="6400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966"/>
            <a:ext cx="4040188"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6" y="1534886"/>
            <a:ext cx="4041775" cy="6400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6" y="2174966"/>
            <a:ext cx="4041775" cy="3951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C8DE6757-7A40-4E42-8475-FA34CE3B6DCE}" type="slidenum">
              <a:rPr lang="ru-RU"/>
              <a:pPr>
                <a:defRPr/>
              </a:pPr>
              <a:t>‹#›</a:t>
            </a:fld>
            <a:r>
              <a:rPr lang="en-US"/>
              <a:t>DEMETRA prj</a:t>
            </a:r>
            <a:endParaRPr lang="ru-RU"/>
          </a:p>
        </p:txBody>
      </p:sp>
    </p:spTree>
    <p:extLst>
      <p:ext uri="{BB962C8B-B14F-4D97-AF65-F5344CB8AC3E}">
        <p14:creationId xmlns:p14="http://schemas.microsoft.com/office/powerpoint/2010/main" val="22684251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55F89B2F-E5FD-4B5C-B612-7CE3130C0FD7}" type="slidenum">
              <a:rPr lang="ru-RU"/>
              <a:pPr>
                <a:defRPr/>
              </a:pPr>
              <a:t>‹#›</a:t>
            </a:fld>
            <a:r>
              <a:rPr lang="en-US"/>
              <a:t>DEMETRA prj</a:t>
            </a:r>
            <a:endParaRPr lang="ru-RU"/>
          </a:p>
        </p:txBody>
      </p:sp>
    </p:spTree>
    <p:extLst>
      <p:ext uri="{BB962C8B-B14F-4D97-AF65-F5344CB8AC3E}">
        <p14:creationId xmlns:p14="http://schemas.microsoft.com/office/powerpoint/2010/main" val="34403215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108B3CFB-D2D7-40EF-86DD-46F3D155D39A}" type="slidenum">
              <a:rPr lang="ru-RU"/>
              <a:pPr>
                <a:defRPr/>
              </a:pPr>
              <a:t>‹#›</a:t>
            </a:fld>
            <a:r>
              <a:rPr lang="en-US"/>
              <a:t>DEMETRA prj</a:t>
            </a:r>
            <a:endParaRPr lang="ru-RU"/>
          </a:p>
        </p:txBody>
      </p:sp>
    </p:spTree>
    <p:extLst>
      <p:ext uri="{BB962C8B-B14F-4D97-AF65-F5344CB8AC3E}">
        <p14:creationId xmlns:p14="http://schemas.microsoft.com/office/powerpoint/2010/main" val="33945338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2688"/>
            <a:ext cx="3008313" cy="1162594"/>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2688"/>
            <a:ext cx="5111750" cy="58537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1" y="1435282"/>
            <a:ext cx="3008313" cy="46911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57310314-F501-43A9-99D1-975B42415A8A}" type="slidenum">
              <a:rPr lang="ru-RU"/>
              <a:pPr>
                <a:defRPr/>
              </a:pPr>
              <a:t>‹#›</a:t>
            </a:fld>
            <a:r>
              <a:rPr lang="en-US"/>
              <a:t>DEMETRA prj</a:t>
            </a:r>
            <a:endParaRPr lang="ru-RU"/>
          </a:p>
        </p:txBody>
      </p:sp>
    </p:spTree>
    <p:extLst>
      <p:ext uri="{BB962C8B-B14F-4D97-AF65-F5344CB8AC3E}">
        <p14:creationId xmlns:p14="http://schemas.microsoft.com/office/powerpoint/2010/main" val="29453723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602"/>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32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Текст 3"/>
          <p:cNvSpPr>
            <a:spLocks noGrp="1"/>
          </p:cNvSpPr>
          <p:nvPr>
            <p:ph type="body" sz="half" idx="2"/>
          </p:nvPr>
        </p:nvSpPr>
        <p:spPr>
          <a:xfrm>
            <a:off x="1792288" y="5367202"/>
            <a:ext cx="5486400" cy="8049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50820B2F-73D2-427F-9115-D785766BE686}" type="slidenum">
              <a:rPr lang="ru-RU"/>
              <a:pPr>
                <a:defRPr/>
              </a:pPr>
              <a:t>‹#›</a:t>
            </a:fld>
            <a:r>
              <a:rPr lang="en-US"/>
              <a:t>DEMETRA prj</a:t>
            </a:r>
            <a:endParaRPr lang="ru-RU"/>
          </a:p>
        </p:txBody>
      </p:sp>
    </p:spTree>
    <p:extLst>
      <p:ext uri="{BB962C8B-B14F-4D97-AF65-F5344CB8AC3E}">
        <p14:creationId xmlns:p14="http://schemas.microsoft.com/office/powerpoint/2010/main" val="20371997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7F851E0-3FDB-47F1-B8C4-B6D469CB1ECA}" type="slidenum">
              <a:rPr lang="ru-RU"/>
              <a:pPr>
                <a:defRPr/>
              </a:pPr>
              <a:t>‹#›</a:t>
            </a:fld>
            <a:r>
              <a:rPr lang="en-US"/>
              <a:t>DEMETRA prj</a:t>
            </a:r>
            <a:endParaRPr lang="ru-RU"/>
          </a:p>
        </p:txBody>
      </p:sp>
    </p:spTree>
    <p:extLst>
      <p:ext uri="{BB962C8B-B14F-4D97-AF65-F5344CB8AC3E}">
        <p14:creationId xmlns:p14="http://schemas.microsoft.com/office/powerpoint/2010/main" val="317100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8AA98E02-EC8E-4781-8488-1ECB29E015C0}" type="slidenum">
              <a:rPr lang="ru-RU"/>
              <a:pPr>
                <a:defRPr/>
              </a:pPr>
              <a:t>‹#›</a:t>
            </a:fld>
            <a:r>
              <a:rPr lang="en-US"/>
              <a:t>DEMETRA prj</a:t>
            </a:r>
            <a:endParaRPr lang="ru-RU"/>
          </a:p>
        </p:txBody>
      </p:sp>
    </p:spTree>
    <p:extLst>
      <p:ext uri="{BB962C8B-B14F-4D97-AF65-F5344CB8AC3E}">
        <p14:creationId xmlns:p14="http://schemas.microsoft.com/office/powerpoint/2010/main" val="34109325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5100" y="609056"/>
            <a:ext cx="1943100" cy="5486400"/>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685800" y="609056"/>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D5E95749-9F2B-4241-985B-5203E604EA6D}" type="slidenum">
              <a:rPr lang="ru-RU"/>
              <a:pPr>
                <a:defRPr/>
              </a:pPr>
              <a:t>‹#›</a:t>
            </a:fld>
            <a:r>
              <a:rPr lang="en-US"/>
              <a:t>DEMETRA prj</a:t>
            </a:r>
            <a:endParaRPr lang="ru-RU"/>
          </a:p>
        </p:txBody>
      </p:sp>
    </p:spTree>
    <p:extLst>
      <p:ext uri="{BB962C8B-B14F-4D97-AF65-F5344CB8AC3E}">
        <p14:creationId xmlns:p14="http://schemas.microsoft.com/office/powerpoint/2010/main" val="15589627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dgm" preserve="1">
  <p:cSld name="Заголовок, схема или организационная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056"/>
            <a:ext cx="7772400" cy="1143000"/>
          </a:xfrm>
        </p:spPr>
        <p:txBody>
          <a:bodyPr/>
          <a:lstStyle/>
          <a:p>
            <a:r>
              <a:rPr lang="ru-RU" smtClean="0"/>
              <a:t>Образец заголовка</a:t>
            </a:r>
            <a:endParaRPr lang="en-US"/>
          </a:p>
        </p:txBody>
      </p:sp>
      <p:sp>
        <p:nvSpPr>
          <p:cNvPr id="3" name="Рисунок SmartArt 2"/>
          <p:cNvSpPr>
            <a:spLocks noGrp="1"/>
          </p:cNvSpPr>
          <p:nvPr>
            <p:ph type="dgm" idx="1"/>
          </p:nvPr>
        </p:nvSpPr>
        <p:spPr>
          <a:xfrm>
            <a:off x="685800" y="1980656"/>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6B9EF462-9705-406B-A0CB-89C1022CC294}" type="slidenum">
              <a:rPr lang="ru-RU"/>
              <a:pPr>
                <a:defRPr/>
              </a:pPr>
              <a:t>‹#›</a:t>
            </a:fld>
            <a:r>
              <a:rPr lang="en-US"/>
              <a:t>DEMETRA prj</a:t>
            </a:r>
            <a:endParaRPr lang="ru-RU"/>
          </a:p>
        </p:txBody>
      </p:sp>
    </p:spTree>
    <p:extLst>
      <p:ext uri="{BB962C8B-B14F-4D97-AF65-F5344CB8AC3E}">
        <p14:creationId xmlns:p14="http://schemas.microsoft.com/office/powerpoint/2010/main" val="146694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19"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6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19"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BA46F467-0DDB-48B0-8D35-14D50B4EFDC6}" type="slidenum">
              <a:rPr lang="ru-RU"/>
              <a:pPr>
                <a:defRPr/>
              </a:pPr>
              <a:t>‹#›</a:t>
            </a:fld>
            <a:r>
              <a:rPr lang="en-US"/>
              <a:t>DEMETRA prj</a:t>
            </a:r>
            <a:endParaRPr lang="ru-RU"/>
          </a:p>
        </p:txBody>
      </p:sp>
    </p:spTree>
    <p:extLst>
      <p:ext uri="{BB962C8B-B14F-4D97-AF65-F5344CB8AC3E}">
        <p14:creationId xmlns:p14="http://schemas.microsoft.com/office/powerpoint/2010/main" val="24472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C45212AE-0B6C-46D1-91E3-740097D50128}" type="slidenum">
              <a:rPr lang="ru-RU"/>
              <a:pPr>
                <a:defRPr/>
              </a:pPr>
              <a:t>‹#›</a:t>
            </a:fld>
            <a:r>
              <a:rPr lang="en-US"/>
              <a:t>DEMETRA prj</a:t>
            </a:r>
            <a:endParaRPr lang="ru-RU"/>
          </a:p>
        </p:txBody>
      </p:sp>
    </p:spTree>
    <p:extLst>
      <p:ext uri="{BB962C8B-B14F-4D97-AF65-F5344CB8AC3E}">
        <p14:creationId xmlns:p14="http://schemas.microsoft.com/office/powerpoint/2010/main" val="427817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006666"/>
            </a:gs>
            <a:gs pos="100000">
              <a:srgbClr val="000000"/>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Щелчок правит образец заголовка</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Щелчок правит 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ru-R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ru-R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2"/>
                </a:solidFill>
              </a:defRPr>
            </a:lvl1pPr>
          </a:lstStyle>
          <a:p>
            <a:pPr>
              <a:defRPr/>
            </a:pPr>
            <a:fld id="{CFC402B0-DCD4-41F4-B7E1-17154BF3115B}" type="slidenum">
              <a:rPr lang="ru-RU"/>
              <a:pPr>
                <a:defRPr/>
              </a:pPr>
              <a:t>‹#›</a:t>
            </a:fld>
            <a:r>
              <a:rPr lang="en-US"/>
              <a:t>DEMETRA prj</a:t>
            </a:r>
            <a:endParaRPr lang="ru-RU"/>
          </a:p>
        </p:txBody>
      </p:sp>
    </p:spTree>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00"/>
            </a:gs>
            <a:gs pos="50000">
              <a:srgbClr val="006666"/>
            </a:gs>
            <a:gs pos="100000">
              <a:srgbClr val="000000"/>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699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ru-RU"/>
          </a:p>
        </p:txBody>
      </p:sp>
      <p:sp>
        <p:nvSpPr>
          <p:cNvPr id="1699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ru-RU"/>
          </a:p>
        </p:txBody>
      </p:sp>
      <p:sp>
        <p:nvSpPr>
          <p:cNvPr id="1699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7FF177FA-F6A9-465E-B02C-388B406D0C6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006666"/>
            </a:gs>
            <a:gs pos="100000">
              <a:srgbClr val="000000"/>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Щелчок правит образец заголовка</a:t>
            </a:r>
          </a:p>
        </p:txBody>
      </p:sp>
      <p:sp>
        <p:nvSpPr>
          <p:cNvPr id="3075"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Щелчок правит 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rgbClr val="000000"/>
                </a:solidFill>
              </a:defRPr>
            </a:lvl1pPr>
          </a:lstStyle>
          <a:p>
            <a:pPr>
              <a:defRPr/>
            </a:pPr>
            <a:endParaRPr lang="ru-R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rgbClr val="000000"/>
                </a:solidFill>
              </a:defRPr>
            </a:lvl1pPr>
          </a:lstStyle>
          <a:p>
            <a:pPr>
              <a:defRPr/>
            </a:pPr>
            <a:endParaRPr lang="ru-R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defRPr>
            </a:lvl1pPr>
          </a:lstStyle>
          <a:p>
            <a:pPr>
              <a:defRPr/>
            </a:pPr>
            <a:fld id="{2DFEE412-24BA-4145-B9CD-3A51A9AB942A}" type="slidenum">
              <a:rPr lang="ru-RU"/>
              <a:pPr>
                <a:defRPr/>
              </a:pPr>
              <a:t>‹#›</a:t>
            </a:fld>
            <a:r>
              <a:rPr lang="en-US"/>
              <a:t>DEMETRA prj</a:t>
            </a:r>
            <a:endParaRPr lang="ru-RU"/>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2F2F"/>
            </a:gs>
            <a:gs pos="50000">
              <a:srgbClr val="006666"/>
            </a:gs>
            <a:gs pos="100000">
              <a:srgbClr val="002F2F"/>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1" tIns="45710" rIns="91421" bIns="45710" numCol="1" anchor="ctr" anchorCtr="0" compatLnSpc="1">
            <a:prstTxWarp prst="textNoShape">
              <a:avLst/>
            </a:prstTxWarp>
          </a:bodyPr>
          <a:lstStyle/>
          <a:p>
            <a:pPr lvl="0"/>
            <a:r>
              <a:rPr lang="ru-RU" altLang="ru-RU" smtClean="0"/>
              <a:t>Щелчок правит образец заголовка</a:t>
            </a:r>
          </a:p>
        </p:txBody>
      </p:sp>
      <p:sp>
        <p:nvSpPr>
          <p:cNvPr id="4099"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1" tIns="45710" rIns="91421" bIns="45710" numCol="1" anchor="t" anchorCtr="0" compatLnSpc="1">
            <a:prstTxWarp prst="textNoShape">
              <a:avLst/>
            </a:prstTxWarp>
          </a:bodyPr>
          <a:lstStyle/>
          <a:p>
            <a:pPr lvl="0"/>
            <a:r>
              <a:rPr lang="ru-RU" altLang="ru-RU" smtClean="0"/>
              <a:t>Щелчок правит 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1" tIns="45710" rIns="91421" bIns="45710" numCol="1" anchor="t" anchorCtr="0" compatLnSpc="1">
            <a:prstTxWarp prst="textNoShape">
              <a:avLst/>
            </a:prstTxWarp>
          </a:bodyPr>
          <a:lstStyle>
            <a:lvl1pPr>
              <a:defRPr sz="1400">
                <a:solidFill>
                  <a:srgbClr val="000000"/>
                </a:solidFill>
              </a:defRPr>
            </a:lvl1pPr>
          </a:lstStyle>
          <a:p>
            <a:pPr>
              <a:defRPr/>
            </a:pPr>
            <a:endParaRPr lang="ru-R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1" tIns="45710" rIns="91421" bIns="45710" numCol="1" anchor="t" anchorCtr="0" compatLnSpc="1">
            <a:prstTxWarp prst="textNoShape">
              <a:avLst/>
            </a:prstTxWarp>
          </a:bodyPr>
          <a:lstStyle>
            <a:lvl1pPr algn="ctr">
              <a:defRPr sz="1400">
                <a:solidFill>
                  <a:srgbClr val="000000"/>
                </a:solidFill>
              </a:defRPr>
            </a:lvl1pPr>
          </a:lstStyle>
          <a:p>
            <a:pPr>
              <a:defRPr/>
            </a:pPr>
            <a:endParaRPr lang="ru-R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1" tIns="45710" rIns="91421" bIns="45710" numCol="1" anchor="t" anchorCtr="0" compatLnSpc="1">
            <a:prstTxWarp prst="textNoShape">
              <a:avLst/>
            </a:prstTxWarp>
          </a:bodyPr>
          <a:lstStyle>
            <a:lvl1pPr algn="r">
              <a:defRPr sz="1400">
                <a:solidFill>
                  <a:srgbClr val="000000"/>
                </a:solidFill>
              </a:defRPr>
            </a:lvl1pPr>
          </a:lstStyle>
          <a:p>
            <a:pPr>
              <a:defRPr/>
            </a:pPr>
            <a:fld id="{B4651BFD-C4E3-4623-A9F1-50CFCF06CCA1}" type="slidenum">
              <a:rPr lang="ru-RU"/>
              <a:pPr>
                <a:defRPr/>
              </a:pPr>
              <a:t>‹#›</a:t>
            </a:fld>
            <a:r>
              <a:rPr lang="en-US"/>
              <a:t>DEMETRA prj</a:t>
            </a:r>
            <a:endParaRPr lang="ru-RU"/>
          </a:p>
        </p:txBody>
      </p:sp>
    </p:spTree>
  </p:cSld>
  <p:clrMap bg1="lt1" tx1="dk1" bg2="lt2" tx2="dk2" accent1="accent1" accent2="accent2" accent3="accent3" accent4="accent4" accent5="accent5" accent6="accent6" hlink="hlink" folHlink="folHlink"/>
  <p:sldLayoutIdLst>
    <p:sldLayoutId id="2147484127"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Щелчок правит образец заголовка</a:t>
            </a:r>
          </a:p>
        </p:txBody>
      </p:sp>
      <p:sp>
        <p:nvSpPr>
          <p:cNvPr id="512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Щелчок правит 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defRPr>
            </a:lvl1pPr>
          </a:lstStyle>
          <a:p>
            <a:pPr>
              <a:defRPr/>
            </a:pPr>
            <a:endParaRPr lang="ru-R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defRPr>
            </a:lvl1pPr>
          </a:lstStyle>
          <a:p>
            <a:pPr>
              <a:defRPr/>
            </a:pPr>
            <a:endParaRPr lang="ru-R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5257C337-027B-4330-9291-E70A89A6D4D2}" type="slidenum">
              <a:rPr lang="ru-RU"/>
              <a:pPr>
                <a:defRPr/>
              </a:pPr>
              <a:t>‹#›</a:t>
            </a:fld>
            <a:r>
              <a:rPr lang="en-US"/>
              <a:t>DEMETRA prj</a:t>
            </a:r>
            <a:endParaRPr lang="ru-RU"/>
          </a:p>
        </p:txBody>
      </p:sp>
    </p:spTree>
  </p:cSld>
  <p:clrMap bg1="lt1" tx1="dk1" bg2="lt2" tx2="dk2" accent1="accent1" accent2="accent2" accent3="accent3" accent4="accent4" accent5="accent5" accent6="accent6" hlink="hlink" folHlink="folHlink"/>
  <p:sldLayoutIdLst>
    <p:sldLayoutId id="2147484128"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 id="2147484115"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Щелчок правит образец заголовка</a:t>
            </a:r>
          </a:p>
        </p:txBody>
      </p:sp>
      <p:sp>
        <p:nvSpPr>
          <p:cNvPr id="614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Щелчок правит 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defRPr>
            </a:lvl1pPr>
          </a:lstStyle>
          <a:p>
            <a:pPr>
              <a:defRPr/>
            </a:pPr>
            <a:endParaRPr lang="ru-R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defRPr>
            </a:lvl1pPr>
          </a:lstStyle>
          <a:p>
            <a:pPr>
              <a:defRPr/>
            </a:pPr>
            <a:endParaRPr lang="ru-R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2508FC63-07D4-419D-B286-982CA0D8FD81}" type="slidenum">
              <a:rPr lang="ru-RU"/>
              <a:pPr>
                <a:defRPr/>
              </a:pPr>
              <a:t>‹#›</a:t>
            </a:fld>
            <a:r>
              <a:rPr lang="en-US"/>
              <a:t>DEMETRA prj</a:t>
            </a:r>
            <a:endParaRPr lang="ru-RU"/>
          </a:p>
        </p:txBody>
      </p:sp>
    </p:spTree>
  </p:cSld>
  <p:clrMap bg1="lt1" tx1="dk1" bg2="lt2" tx2="dk2" accent1="accent1" accent2="accent2" accent3="accent3" accent4="accent4" accent5="accent5" accent6="accent6" hlink="hlink" folHlink="folHlink"/>
  <p:sldLayoutIdLst>
    <p:sldLayoutId id="2147484129"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ecerns.com/" TargetMode="External"/><Relationship Id="rId2" Type="http://schemas.openxmlformats.org/officeDocument/2006/relationships/hyperlink" Target="mailto:yatsalo@gmail.com" TargetMode="Externa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5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17550" y="620713"/>
            <a:ext cx="7773988" cy="1684337"/>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ru-RU" altLang="ru-RU" sz="3600" b="1" dirty="0" smtClean="0">
                <a:solidFill>
                  <a:schemeClr val="bg1"/>
                </a:solidFill>
              </a:rPr>
              <a:t>Методы и Системы Поддержки Принятия Решений</a:t>
            </a:r>
            <a:br>
              <a:rPr lang="ru-RU" altLang="ru-RU" sz="3600" b="1" dirty="0" smtClean="0">
                <a:solidFill>
                  <a:schemeClr val="bg1"/>
                </a:solidFill>
              </a:rPr>
            </a:br>
            <a:r>
              <a:rPr lang="ru-RU" altLang="ru-RU" sz="1600" b="1" dirty="0" smtClean="0">
                <a:solidFill>
                  <a:schemeClr val="bg1"/>
                </a:solidFill>
              </a:rPr>
              <a:t/>
            </a:r>
            <a:br>
              <a:rPr lang="ru-RU" altLang="ru-RU" sz="1600" b="1" dirty="0" smtClean="0">
                <a:solidFill>
                  <a:schemeClr val="bg1"/>
                </a:solidFill>
              </a:rPr>
            </a:br>
            <a:r>
              <a:rPr lang="en-US" altLang="ru-RU" sz="2400" b="1" dirty="0" smtClean="0">
                <a:solidFill>
                  <a:srgbClr val="DDDDDD"/>
                </a:solidFill>
              </a:rPr>
              <a:t>Methods and Systems for Decision Making Support</a:t>
            </a:r>
            <a:endParaRPr lang="en-GB" altLang="ru-RU" sz="2400" b="1" dirty="0" smtClean="0">
              <a:solidFill>
                <a:srgbClr val="DDDDDD"/>
              </a:solidFill>
            </a:endParaRPr>
          </a:p>
        </p:txBody>
      </p:sp>
      <p:sp>
        <p:nvSpPr>
          <p:cNvPr id="10243" name="Rectangle 3"/>
          <p:cNvSpPr>
            <a:spLocks noChangeArrowheads="1"/>
          </p:cNvSpPr>
          <p:nvPr/>
        </p:nvSpPr>
        <p:spPr bwMode="auto">
          <a:xfrm>
            <a:off x="179388" y="2708275"/>
            <a:ext cx="8785225"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defTabSz="952500">
              <a:tabLst>
                <a:tab pos="265113" algn="l"/>
              </a:tabLst>
              <a:defRPr sz="2400">
                <a:solidFill>
                  <a:schemeClr val="tx1"/>
                </a:solidFill>
                <a:latin typeface="Times New Roman" pitchFamily="18" charset="0"/>
              </a:defRPr>
            </a:lvl1pPr>
            <a:lvl2pPr marL="742950" indent="-285750" defTabSz="952500">
              <a:tabLst>
                <a:tab pos="265113" algn="l"/>
              </a:tabLst>
              <a:defRPr sz="2400">
                <a:solidFill>
                  <a:schemeClr val="tx1"/>
                </a:solidFill>
                <a:latin typeface="Times New Roman" pitchFamily="18" charset="0"/>
              </a:defRPr>
            </a:lvl2pPr>
            <a:lvl3pPr marL="1143000" indent="-228600" defTabSz="952500">
              <a:tabLst>
                <a:tab pos="265113" algn="l"/>
              </a:tabLst>
              <a:defRPr sz="2400">
                <a:solidFill>
                  <a:schemeClr val="tx1"/>
                </a:solidFill>
                <a:latin typeface="Times New Roman" pitchFamily="18" charset="0"/>
              </a:defRPr>
            </a:lvl3pPr>
            <a:lvl4pPr marL="1600200" indent="-228600" defTabSz="952500">
              <a:tabLst>
                <a:tab pos="265113" algn="l"/>
              </a:tabLst>
              <a:defRPr sz="2400">
                <a:solidFill>
                  <a:schemeClr val="tx1"/>
                </a:solidFill>
                <a:latin typeface="Times New Roman" pitchFamily="18" charset="0"/>
              </a:defRPr>
            </a:lvl4pPr>
            <a:lvl5pPr marL="2057400" indent="-228600" defTabSz="952500">
              <a:tabLst>
                <a:tab pos="265113" algn="l"/>
              </a:tabLst>
              <a:defRPr sz="2400">
                <a:solidFill>
                  <a:schemeClr val="tx1"/>
                </a:solidFill>
                <a:latin typeface="Times New Roman" pitchFamily="18" charset="0"/>
              </a:defRPr>
            </a:lvl5pPr>
            <a:lvl6pPr marL="25146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6pPr>
            <a:lvl7pPr marL="29718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7pPr>
            <a:lvl8pPr marL="34290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8pPr>
            <a:lvl9pPr marL="38862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9pPr>
          </a:lstStyle>
          <a:p>
            <a:pPr algn="ctr">
              <a:lnSpc>
                <a:spcPct val="110000"/>
              </a:lnSpc>
            </a:pPr>
            <a:r>
              <a:rPr lang="ru-RU" altLang="ru-RU" sz="3600" b="1" dirty="0">
                <a:solidFill>
                  <a:schemeClr val="bg1"/>
                </a:solidFill>
              </a:rPr>
              <a:t>Яцало Борис Ив.</a:t>
            </a:r>
            <a:r>
              <a:rPr lang="en-US" altLang="ru-RU" sz="3600" b="1" dirty="0">
                <a:solidFill>
                  <a:schemeClr val="bg1"/>
                </a:solidFill>
              </a:rPr>
              <a:t/>
            </a:r>
            <a:br>
              <a:rPr lang="en-US" altLang="ru-RU" sz="3600" b="1" dirty="0">
                <a:solidFill>
                  <a:schemeClr val="bg1"/>
                </a:solidFill>
              </a:rPr>
            </a:br>
            <a:r>
              <a:rPr lang="en-US" altLang="ru-RU" sz="2800" b="1" dirty="0">
                <a:solidFill>
                  <a:srgbClr val="DDDDDD"/>
                </a:solidFill>
              </a:rPr>
              <a:t>Boris Yatsalo</a:t>
            </a:r>
            <a:br>
              <a:rPr lang="en-US" altLang="ru-RU" sz="2800" b="1" dirty="0">
                <a:solidFill>
                  <a:srgbClr val="DDDDDD"/>
                </a:solidFill>
              </a:rPr>
            </a:br>
            <a:r>
              <a:rPr lang="ru-RU" altLang="ru-RU" sz="2800" b="1" dirty="0">
                <a:solidFill>
                  <a:srgbClr val="DDDDDD"/>
                </a:solidFill>
              </a:rPr>
              <a:t>ИАТЭ, каф. ИС</a:t>
            </a:r>
            <a:r>
              <a:rPr lang="en-US" altLang="ru-RU" sz="2800" b="1" dirty="0">
                <a:solidFill>
                  <a:srgbClr val="DDDDDD"/>
                </a:solidFill>
              </a:rPr>
              <a:t/>
            </a:r>
            <a:br>
              <a:rPr lang="en-US" altLang="ru-RU" sz="2800" b="1" dirty="0">
                <a:solidFill>
                  <a:srgbClr val="DDDDDD"/>
                </a:solidFill>
              </a:rPr>
            </a:br>
            <a:r>
              <a:rPr lang="en-US" altLang="ru-RU" sz="1200" b="1" dirty="0">
                <a:solidFill>
                  <a:srgbClr val="DDDDDD"/>
                </a:solidFill>
              </a:rPr>
              <a:t/>
            </a:r>
            <a:br>
              <a:rPr lang="en-US" altLang="ru-RU" sz="1200" b="1" dirty="0">
                <a:solidFill>
                  <a:srgbClr val="DDDDDD"/>
                </a:solidFill>
              </a:rPr>
            </a:br>
            <a:r>
              <a:rPr lang="en-US" altLang="ru-RU" sz="3200" dirty="0">
                <a:solidFill>
                  <a:srgbClr val="DDDDDD"/>
                </a:solidFill>
                <a:hlinkClick r:id="rId2"/>
              </a:rPr>
              <a:t>yatsalo@gmail.com</a:t>
            </a:r>
            <a:r>
              <a:rPr lang="en-US" altLang="ru-RU" sz="2800" b="1" i="1" dirty="0">
                <a:solidFill>
                  <a:srgbClr val="DDDDDD"/>
                </a:solidFill>
              </a:rPr>
              <a:t> </a:t>
            </a:r>
            <a:r>
              <a:rPr lang="en-US" altLang="ru-RU" sz="1600" b="1" i="1" dirty="0">
                <a:solidFill>
                  <a:srgbClr val="DDDDDD"/>
                </a:solidFill>
              </a:rPr>
              <a:t/>
            </a:r>
            <a:br>
              <a:rPr lang="en-US" altLang="ru-RU" sz="1600" b="1" i="1" dirty="0">
                <a:solidFill>
                  <a:srgbClr val="DDDDDD"/>
                </a:solidFill>
              </a:rPr>
            </a:br>
            <a:r>
              <a:rPr lang="en-US" altLang="ru-RU" sz="1600" b="1" i="1" dirty="0">
                <a:solidFill>
                  <a:srgbClr val="DDDDDD"/>
                </a:solidFill>
              </a:rPr>
              <a:t> </a:t>
            </a:r>
            <a:r>
              <a:rPr lang="en-US" altLang="ru-RU" sz="2000" dirty="0">
                <a:solidFill>
                  <a:srgbClr val="DDDDDD"/>
                </a:solidFill>
              </a:rPr>
              <a:t/>
            </a:r>
            <a:br>
              <a:rPr lang="en-US" altLang="ru-RU" sz="2000" dirty="0">
                <a:solidFill>
                  <a:srgbClr val="DDDDDD"/>
                </a:solidFill>
              </a:rPr>
            </a:br>
            <a:r>
              <a:rPr lang="en-US" altLang="ru-RU" dirty="0">
                <a:solidFill>
                  <a:srgbClr val="DDDDDD"/>
                </a:solidFill>
                <a:hlinkClick r:id="rId3"/>
              </a:rPr>
              <a:t>[www.deesoft.ru</a:t>
            </a:r>
            <a:r>
              <a:rPr lang="en-US" altLang="ru-RU" dirty="0">
                <a:solidFill>
                  <a:srgbClr val="DDDDDD"/>
                </a:solidFill>
              </a:rPr>
              <a:t>]</a:t>
            </a:r>
            <a:r>
              <a:rPr lang="en-US" altLang="ru-RU" sz="2800" dirty="0">
                <a:solidFill>
                  <a:srgbClr val="DDDDDD"/>
                </a:solidFill>
              </a:rPr>
              <a:t/>
            </a:r>
            <a:br>
              <a:rPr lang="en-US" altLang="ru-RU" sz="2800" dirty="0">
                <a:solidFill>
                  <a:srgbClr val="DDDDDD"/>
                </a:solidFill>
              </a:rPr>
            </a:br>
            <a:r>
              <a:rPr lang="en-US" altLang="ru-RU" sz="1200" dirty="0">
                <a:solidFill>
                  <a:schemeClr val="bg1"/>
                </a:solidFill>
              </a:rPr>
              <a:t/>
            </a:r>
            <a:br>
              <a:rPr lang="en-US" altLang="ru-RU" sz="1200" dirty="0">
                <a:solidFill>
                  <a:schemeClr val="bg1"/>
                </a:solidFill>
              </a:rPr>
            </a:br>
            <a:r>
              <a:rPr lang="ru-RU" altLang="ru-RU" b="1" dirty="0" smtClean="0">
                <a:solidFill>
                  <a:schemeClr val="bg1"/>
                </a:solidFill>
              </a:rPr>
              <a:t>2020</a:t>
            </a:r>
            <a:endParaRPr lang="en-GB" altLang="ru-RU" b="1" dirty="0">
              <a:solidFill>
                <a:schemeClr val="bg1"/>
              </a:solidFill>
            </a:endParaRPr>
          </a:p>
        </p:txBody>
      </p:sp>
      <p:grpSp>
        <p:nvGrpSpPr>
          <p:cNvPr id="10244" name="Group 4"/>
          <p:cNvGrpSpPr>
            <a:grpSpLocks/>
          </p:cNvGrpSpPr>
          <p:nvPr/>
        </p:nvGrpSpPr>
        <p:grpSpPr bwMode="auto">
          <a:xfrm>
            <a:off x="0" y="0"/>
            <a:ext cx="684213" cy="404813"/>
            <a:chOff x="4848" y="0"/>
            <a:chExt cx="912" cy="534"/>
          </a:xfrm>
        </p:grpSpPr>
        <p:pic>
          <p:nvPicPr>
            <p:cNvPr id="10245" name="Picture 5" descr="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117475"/>
            <a:ext cx="8207375" cy="576263"/>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rgbClr val="FFC000"/>
                </a:solidFill>
              </a:rPr>
              <a:t>DSSs </a:t>
            </a:r>
            <a:r>
              <a:rPr lang="en-US" altLang="ru-RU" sz="2800" smtClean="0">
                <a:solidFill>
                  <a:srgbClr val="FFC000"/>
                </a:solidFill>
              </a:rPr>
              <a:t>for the late 50 years:  A Brief History </a:t>
            </a:r>
            <a:r>
              <a:rPr lang="en-US" altLang="ru-RU" sz="2800" u="sng" smtClean="0">
                <a:solidFill>
                  <a:srgbClr val="FFC000"/>
                </a:solidFill>
              </a:rPr>
              <a:t/>
            </a:r>
            <a:br>
              <a:rPr lang="en-US" altLang="ru-RU" sz="2800" u="sng" smtClean="0">
                <a:solidFill>
                  <a:srgbClr val="FFC000"/>
                </a:solidFill>
              </a:rPr>
            </a:br>
            <a:r>
              <a:rPr lang="en-US" altLang="ru-RU" sz="4000" u="sng" smtClean="0">
                <a:solidFill>
                  <a:srgbClr val="FFC000"/>
                </a:solidFill>
              </a:rPr>
              <a:t/>
            </a:r>
            <a:br>
              <a:rPr lang="en-US" altLang="ru-RU" sz="4000" u="sng" smtClean="0">
                <a:solidFill>
                  <a:srgbClr val="FFC000"/>
                </a:solidFill>
              </a:rPr>
            </a:br>
            <a:endParaRPr lang="en-GB" altLang="ru-RU" sz="4000" smtClean="0">
              <a:solidFill>
                <a:srgbClr val="FFC000"/>
              </a:solidFill>
            </a:endParaRPr>
          </a:p>
        </p:txBody>
      </p:sp>
      <p:sp>
        <p:nvSpPr>
          <p:cNvPr id="19459" name="Rectangle 3"/>
          <p:cNvSpPr>
            <a:spLocks noChangeArrowheads="1"/>
          </p:cNvSpPr>
          <p:nvPr/>
        </p:nvSpPr>
        <p:spPr bwMode="auto">
          <a:xfrm>
            <a:off x="-9525" y="981075"/>
            <a:ext cx="91440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000">
                <a:solidFill>
                  <a:schemeClr val="bg1"/>
                </a:solidFill>
              </a:rPr>
              <a:t>1974: G.Davis, Prof. Univ of Minnesota, defined a MIS </a:t>
            </a:r>
          </a:p>
          <a:p>
            <a:r>
              <a:rPr lang="en-US" altLang="ru-RU" sz="3000">
                <a:solidFill>
                  <a:schemeClr val="bg1"/>
                </a:solidFill>
              </a:rPr>
              <a:t>as "an integrated, man-machine system for providing information to support the operations, management, and decision-making functions in an organization." </a:t>
            </a:r>
          </a:p>
          <a:p>
            <a:r>
              <a:rPr lang="en-US" altLang="ru-RU" sz="3000">
                <a:solidFill>
                  <a:srgbClr val="FFC000"/>
                </a:solidFill>
              </a:rPr>
              <a:t>Davis's Chapter 12 was titled "Information System Support for Decision Making“,</a:t>
            </a:r>
          </a:p>
          <a:p>
            <a:r>
              <a:rPr lang="en-US" altLang="ru-RU" sz="3000">
                <a:solidFill>
                  <a:srgbClr val="FFC000"/>
                </a:solidFill>
              </a:rPr>
              <a:t>Chapter 13 was titled "Information System Support for Planning and Control". </a:t>
            </a:r>
          </a:p>
          <a:p>
            <a:r>
              <a:rPr lang="en-US" altLang="ru-RU" sz="3000">
                <a:solidFill>
                  <a:srgbClr val="FFC000"/>
                </a:solidFill>
              </a:rPr>
              <a:t>Davis’s framework incorporated computerized decision support systems into the emerging field of management information systems</a:t>
            </a:r>
            <a:endParaRPr lang="en-US" altLang="ru-RU" sz="3000" u="sng">
              <a:solidFill>
                <a:srgbClr val="FFC000"/>
              </a:solidFill>
            </a:endParaRPr>
          </a:p>
        </p:txBody>
      </p:sp>
      <p:grpSp>
        <p:nvGrpSpPr>
          <p:cNvPr id="19460" name="Group 4"/>
          <p:cNvGrpSpPr>
            <a:grpSpLocks/>
          </p:cNvGrpSpPr>
          <p:nvPr/>
        </p:nvGrpSpPr>
        <p:grpSpPr bwMode="auto">
          <a:xfrm>
            <a:off x="0" y="0"/>
            <a:ext cx="684213" cy="404813"/>
            <a:chOff x="4848" y="0"/>
            <a:chExt cx="912" cy="534"/>
          </a:xfrm>
        </p:grpSpPr>
        <p:pic>
          <p:nvPicPr>
            <p:cNvPr id="1946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DSSs </a:t>
            </a:r>
            <a:r>
              <a:rPr lang="en-US" altLang="ru-RU" sz="2800" smtClean="0">
                <a:solidFill>
                  <a:schemeClr val="bg1"/>
                </a:solidFill>
              </a:rPr>
              <a:t>for the late 50 years:  A Brief History </a:t>
            </a:r>
            <a:br>
              <a:rPr lang="en-US" altLang="ru-RU" sz="2800" smtClean="0">
                <a:solidFill>
                  <a:schemeClr val="bg1"/>
                </a:solidFill>
              </a:rPr>
            </a:br>
            <a:r>
              <a:rPr lang="en-US" altLang="ru-RU" sz="2800" b="1" u="sng" smtClean="0">
                <a:solidFill>
                  <a:schemeClr val="bg1"/>
                </a:solidFill>
              </a:rPr>
              <a:t>III – Theory Development</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2291" name="Rectangle 3"/>
          <p:cNvSpPr>
            <a:spLocks noChangeArrowheads="1"/>
          </p:cNvSpPr>
          <p:nvPr/>
        </p:nvSpPr>
        <p:spPr bwMode="auto">
          <a:xfrm>
            <a:off x="-9525" y="1312863"/>
            <a:ext cx="91440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3600" dirty="0">
                <a:solidFill>
                  <a:schemeClr val="bg1"/>
                </a:solidFill>
              </a:rPr>
              <a:t>1978:  Peter </a:t>
            </a:r>
            <a:r>
              <a:rPr lang="en-US" sz="3600" b="1" dirty="0">
                <a:solidFill>
                  <a:schemeClr val="bg1"/>
                </a:solidFill>
              </a:rPr>
              <a:t>Keen</a:t>
            </a:r>
            <a:r>
              <a:rPr lang="en-US" sz="3600" dirty="0">
                <a:solidFill>
                  <a:schemeClr val="bg1"/>
                </a:solidFill>
              </a:rPr>
              <a:t>, and Charles </a:t>
            </a:r>
            <a:r>
              <a:rPr lang="en-US" sz="3600" dirty="0" err="1">
                <a:solidFill>
                  <a:schemeClr val="bg1"/>
                </a:solidFill>
              </a:rPr>
              <a:t>Stabell</a:t>
            </a:r>
            <a:r>
              <a:rPr lang="en-US" sz="3600" dirty="0">
                <a:solidFill>
                  <a:schemeClr val="bg1"/>
                </a:solidFill>
              </a:rPr>
              <a:t>, Scott </a:t>
            </a:r>
            <a:r>
              <a:rPr lang="en-US" sz="3600" b="1" dirty="0">
                <a:solidFill>
                  <a:schemeClr val="bg1"/>
                </a:solidFill>
              </a:rPr>
              <a:t>Morton</a:t>
            </a:r>
            <a:r>
              <a:rPr lang="en-US" sz="3600" dirty="0">
                <a:solidFill>
                  <a:schemeClr val="bg1"/>
                </a:solidFill>
              </a:rPr>
              <a:t>:  claimed the concept of DSS evolved from “ the works 1950s-60s on DS at MIT.</a:t>
            </a:r>
          </a:p>
          <a:p>
            <a:pPr>
              <a:tabLst>
                <a:tab pos="444500" algn="l"/>
              </a:tabLst>
              <a:defRPr/>
            </a:pPr>
            <a:endParaRPr lang="en-US" sz="3600" dirty="0">
              <a:solidFill>
                <a:schemeClr val="bg1"/>
              </a:solidFill>
            </a:endParaRPr>
          </a:p>
          <a:p>
            <a:pPr marL="457200" indent="-457200">
              <a:buFontTx/>
              <a:buChar char="-"/>
              <a:tabLst>
                <a:tab pos="444500" algn="l"/>
              </a:tabLst>
              <a:defRPr/>
            </a:pPr>
            <a:r>
              <a:rPr lang="en-US" sz="3600" b="1" dirty="0">
                <a:solidFill>
                  <a:schemeClr val="bg1"/>
                </a:solidFill>
              </a:rPr>
              <a:t>Herbert Simon </a:t>
            </a:r>
            <a:r>
              <a:rPr lang="en-US" sz="3600" dirty="0">
                <a:solidFill>
                  <a:schemeClr val="bg1"/>
                </a:solidFill>
              </a:rPr>
              <a:t>books (1947, 1960) and articles provide </a:t>
            </a:r>
          </a:p>
          <a:p>
            <a:pPr>
              <a:tabLst>
                <a:tab pos="444500" algn="l"/>
              </a:tabLst>
              <a:defRPr/>
            </a:pPr>
            <a:r>
              <a:rPr lang="en-US" sz="3600" dirty="0">
                <a:solidFill>
                  <a:schemeClr val="bg1"/>
                </a:solidFill>
              </a:rPr>
              <a:t>a context for understanding and supporting decision making</a:t>
            </a:r>
            <a:r>
              <a:rPr lang="en-US" sz="3000" dirty="0">
                <a:solidFill>
                  <a:schemeClr val="bg1"/>
                </a:solidFill>
              </a:rPr>
              <a:t>.</a:t>
            </a:r>
            <a:endParaRPr lang="en-US" sz="3000" u="sng" dirty="0">
              <a:solidFill>
                <a:schemeClr val="bg1"/>
              </a:solidFill>
            </a:endParaRPr>
          </a:p>
        </p:txBody>
      </p:sp>
      <p:grpSp>
        <p:nvGrpSpPr>
          <p:cNvPr id="20484" name="Group 4"/>
          <p:cNvGrpSpPr>
            <a:grpSpLocks/>
          </p:cNvGrpSpPr>
          <p:nvPr/>
        </p:nvGrpSpPr>
        <p:grpSpPr bwMode="auto">
          <a:xfrm>
            <a:off x="0" y="0"/>
            <a:ext cx="684213" cy="404813"/>
            <a:chOff x="4848" y="0"/>
            <a:chExt cx="912" cy="534"/>
          </a:xfrm>
        </p:grpSpPr>
        <p:pic>
          <p:nvPicPr>
            <p:cNvPr id="2048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0" y="117475"/>
            <a:ext cx="8351838"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400" b="1" smtClean="0">
                <a:solidFill>
                  <a:schemeClr val="bg1"/>
                </a:solidFill>
              </a:rPr>
              <a:t>DSSs </a:t>
            </a:r>
            <a:r>
              <a:rPr lang="en-US" altLang="ru-RU" sz="2400" smtClean="0">
                <a:solidFill>
                  <a:schemeClr val="bg1"/>
                </a:solidFill>
              </a:rPr>
              <a:t>for the late 50 years:  A Brief History </a:t>
            </a:r>
            <a:r>
              <a:rPr lang="en-US" altLang="ru-RU" sz="2800" smtClean="0">
                <a:solidFill>
                  <a:schemeClr val="bg1"/>
                </a:solidFill>
              </a:rPr>
              <a:t/>
            </a:r>
            <a:br>
              <a:rPr lang="en-US" altLang="ru-RU" sz="2800" smtClean="0">
                <a:solidFill>
                  <a:schemeClr val="bg1"/>
                </a:solidFill>
              </a:rPr>
            </a:br>
            <a:r>
              <a:rPr lang="en-US" altLang="ru-RU" sz="2800" b="1" smtClean="0">
                <a:solidFill>
                  <a:schemeClr val="bg1"/>
                </a:solidFill>
              </a:rPr>
              <a:t>III – Theory Development</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21507" name="Rectangle 3"/>
          <p:cNvSpPr>
            <a:spLocks noChangeArrowheads="1"/>
          </p:cNvSpPr>
          <p:nvPr/>
        </p:nvSpPr>
        <p:spPr bwMode="auto">
          <a:xfrm>
            <a:off x="117475" y="1196975"/>
            <a:ext cx="902652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a:solidFill>
                  <a:schemeClr val="bg1"/>
                </a:solidFill>
              </a:rPr>
              <a:t>1995: Hans Klein and Leif Methlie noted:</a:t>
            </a:r>
          </a:p>
          <a:p>
            <a:endParaRPr lang="en-US" altLang="ru-RU" sz="1100">
              <a:solidFill>
                <a:schemeClr val="bg1"/>
              </a:solidFill>
            </a:endParaRPr>
          </a:p>
          <a:p>
            <a:r>
              <a:rPr lang="en-US" altLang="ru-RU" sz="3600" u="sng">
                <a:solidFill>
                  <a:schemeClr val="bg1"/>
                </a:solidFill>
              </a:rPr>
              <a:t>it seems that the first DSS papers were published by PhD students or professors in business schools</a:t>
            </a:r>
            <a:r>
              <a:rPr lang="en-US" altLang="ru-RU" sz="3600">
                <a:solidFill>
                  <a:schemeClr val="bg1"/>
                </a:solidFill>
              </a:rPr>
              <a:t>, who had access to the first time-sharing computer system</a:t>
            </a:r>
          </a:p>
          <a:p>
            <a:endParaRPr lang="en-US" altLang="ru-RU" sz="1000">
              <a:solidFill>
                <a:schemeClr val="bg1"/>
              </a:solidFill>
            </a:endParaRPr>
          </a:p>
          <a:p>
            <a:r>
              <a:rPr lang="en-US" altLang="ru-RU" sz="3300" u="sng">
                <a:solidFill>
                  <a:srgbClr val="FFC000"/>
                </a:solidFill>
              </a:rPr>
              <a:t>In France, </a:t>
            </a:r>
            <a:r>
              <a:rPr lang="en-US" altLang="ru-RU" sz="3300">
                <a:solidFill>
                  <a:srgbClr val="FFC000"/>
                </a:solidFill>
              </a:rPr>
              <a:t>HEC was the first French business school </a:t>
            </a:r>
            <a:r>
              <a:rPr lang="en-US" altLang="ru-RU" sz="2800">
                <a:solidFill>
                  <a:srgbClr val="FFC000"/>
                </a:solidFill>
              </a:rPr>
              <a:t>to have a time-sharing system (installed in 1967), </a:t>
            </a:r>
          </a:p>
          <a:p>
            <a:r>
              <a:rPr lang="en-US" altLang="ru-RU" sz="3300">
                <a:solidFill>
                  <a:srgbClr val="FFC000"/>
                </a:solidFill>
              </a:rPr>
              <a:t>and the first DSS papers were published by professors of the School in 1970</a:t>
            </a:r>
          </a:p>
          <a:p>
            <a:endParaRPr lang="en-US" altLang="ru-RU" sz="3000">
              <a:solidFill>
                <a:schemeClr val="bg1"/>
              </a:solidFill>
            </a:endParaRPr>
          </a:p>
        </p:txBody>
      </p:sp>
      <p:grpSp>
        <p:nvGrpSpPr>
          <p:cNvPr id="21508" name="Group 4"/>
          <p:cNvGrpSpPr>
            <a:grpSpLocks/>
          </p:cNvGrpSpPr>
          <p:nvPr/>
        </p:nvGrpSpPr>
        <p:grpSpPr bwMode="auto">
          <a:xfrm>
            <a:off x="0" y="0"/>
            <a:ext cx="684213" cy="404813"/>
            <a:chOff x="4848" y="0"/>
            <a:chExt cx="912" cy="534"/>
          </a:xfrm>
        </p:grpSpPr>
        <p:pic>
          <p:nvPicPr>
            <p:cNvPr id="2150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DSSs </a:t>
            </a:r>
            <a:r>
              <a:rPr lang="en-US" altLang="ru-RU" sz="2800" smtClean="0">
                <a:solidFill>
                  <a:schemeClr val="bg1"/>
                </a:solidFill>
              </a:rPr>
              <a:t>for the late 50 years:  A Brief History </a:t>
            </a:r>
            <a:br>
              <a:rPr lang="en-US" altLang="ru-RU" sz="2800" smtClean="0">
                <a:solidFill>
                  <a:schemeClr val="bg1"/>
                </a:solidFill>
              </a:rPr>
            </a:br>
            <a:r>
              <a:rPr lang="en-US" altLang="ru-RU" sz="2800" b="1" smtClean="0">
                <a:solidFill>
                  <a:schemeClr val="bg1"/>
                </a:solidFill>
              </a:rPr>
              <a:t>III – Theory Development</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6387" name="Rectangle 3"/>
          <p:cNvSpPr>
            <a:spLocks noChangeArrowheads="1"/>
          </p:cNvSpPr>
          <p:nvPr/>
        </p:nvSpPr>
        <p:spPr bwMode="auto">
          <a:xfrm>
            <a:off x="117475" y="1196975"/>
            <a:ext cx="902652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3600" u="sng" dirty="0">
                <a:solidFill>
                  <a:schemeClr val="bg1"/>
                </a:solidFill>
              </a:rPr>
              <a:t>1970s: practice and theory issues related to DSS were discussed at US academic conferences </a:t>
            </a:r>
          </a:p>
          <a:p>
            <a:pPr marL="571500" indent="-571500">
              <a:buFontTx/>
              <a:buChar char="-"/>
              <a:tabLst>
                <a:tab pos="444500" algn="l"/>
              </a:tabLst>
              <a:defRPr/>
            </a:pPr>
            <a:r>
              <a:rPr lang="en-US" sz="2800" dirty="0">
                <a:solidFill>
                  <a:schemeClr val="bg1"/>
                </a:solidFill>
              </a:rPr>
              <a:t>the American Institute for Decision Sciences meetings, and </a:t>
            </a:r>
          </a:p>
          <a:p>
            <a:pPr marL="571500" indent="-571500">
              <a:buFontTx/>
              <a:buChar char="-"/>
              <a:tabLst>
                <a:tab pos="444500" algn="l"/>
              </a:tabLst>
              <a:defRPr/>
            </a:pPr>
            <a:r>
              <a:rPr lang="en-US" sz="2800" dirty="0">
                <a:solidFill>
                  <a:schemeClr val="bg1"/>
                </a:solidFill>
              </a:rPr>
              <a:t>the ACM </a:t>
            </a:r>
            <a:r>
              <a:rPr lang="en-US" sz="2800" dirty="0" err="1">
                <a:solidFill>
                  <a:schemeClr val="bg1"/>
                </a:solidFill>
              </a:rPr>
              <a:t>SIGBDP</a:t>
            </a:r>
            <a:r>
              <a:rPr lang="en-US" sz="2800" dirty="0">
                <a:solidFill>
                  <a:schemeClr val="bg1"/>
                </a:solidFill>
              </a:rPr>
              <a:t> Conference on Decision</a:t>
            </a:r>
          </a:p>
          <a:p>
            <a:pPr marL="571500" indent="-571500">
              <a:buFontTx/>
              <a:buChar char="-"/>
              <a:tabLst>
                <a:tab pos="444500" algn="l"/>
              </a:tabLst>
              <a:defRPr/>
            </a:pPr>
            <a:r>
              <a:rPr lang="en-US" sz="2800" dirty="0">
                <a:solidFill>
                  <a:schemeClr val="bg1"/>
                </a:solidFill>
              </a:rPr>
              <a:t>Support Systems in San Jose, CA in January 1977 </a:t>
            </a:r>
          </a:p>
          <a:p>
            <a:pPr>
              <a:defRPr/>
            </a:pPr>
            <a:endParaRPr lang="en-US" sz="1400" dirty="0">
              <a:solidFill>
                <a:schemeClr val="bg1"/>
              </a:solidFill>
            </a:endParaRPr>
          </a:p>
          <a:p>
            <a:pPr>
              <a:defRPr/>
            </a:pPr>
            <a:r>
              <a:rPr lang="en-US" sz="3600" dirty="0">
                <a:solidFill>
                  <a:schemeClr val="bg1"/>
                </a:solidFill>
              </a:rPr>
              <a:t>1981: The 1</a:t>
            </a:r>
            <a:r>
              <a:rPr lang="en-US" sz="3600" baseline="30000" dirty="0">
                <a:solidFill>
                  <a:schemeClr val="bg1"/>
                </a:solidFill>
              </a:rPr>
              <a:t>st</a:t>
            </a:r>
            <a:r>
              <a:rPr lang="en-US" sz="3600" dirty="0">
                <a:solidFill>
                  <a:schemeClr val="bg1"/>
                </a:solidFill>
              </a:rPr>
              <a:t> </a:t>
            </a:r>
            <a:r>
              <a:rPr lang="en-US" sz="3600" b="1" dirty="0">
                <a:solidFill>
                  <a:schemeClr val="bg1"/>
                </a:solidFill>
              </a:rPr>
              <a:t>International</a:t>
            </a:r>
            <a:r>
              <a:rPr lang="en-US" sz="3600" dirty="0">
                <a:solidFill>
                  <a:schemeClr val="bg1"/>
                </a:solidFill>
              </a:rPr>
              <a:t> Conference on DSS  (Atlanta, Georgia). </a:t>
            </a:r>
          </a:p>
          <a:p>
            <a:pPr>
              <a:defRPr/>
            </a:pPr>
            <a:r>
              <a:rPr lang="en-US" sz="3000" dirty="0">
                <a:solidFill>
                  <a:schemeClr val="bg1"/>
                </a:solidFill>
              </a:rPr>
              <a:t>Academic conferences provided forums for idea sharing, theory discussions and information exchange.</a:t>
            </a:r>
          </a:p>
        </p:txBody>
      </p:sp>
      <p:grpSp>
        <p:nvGrpSpPr>
          <p:cNvPr id="22532" name="Group 4"/>
          <p:cNvGrpSpPr>
            <a:grpSpLocks/>
          </p:cNvGrpSpPr>
          <p:nvPr/>
        </p:nvGrpSpPr>
        <p:grpSpPr bwMode="auto">
          <a:xfrm>
            <a:off x="0" y="0"/>
            <a:ext cx="684213" cy="404813"/>
            <a:chOff x="4848" y="0"/>
            <a:chExt cx="912" cy="534"/>
          </a:xfrm>
        </p:grpSpPr>
        <p:pic>
          <p:nvPicPr>
            <p:cNvPr id="2253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DSSs </a:t>
            </a:r>
            <a:r>
              <a:rPr lang="en-US" altLang="ru-RU" sz="2800" smtClean="0">
                <a:solidFill>
                  <a:schemeClr val="bg1"/>
                </a:solidFill>
              </a:rPr>
              <a:t>for the late 50 years:  A Brief History </a:t>
            </a:r>
            <a:br>
              <a:rPr lang="en-US" altLang="ru-RU" sz="2800" smtClean="0">
                <a:solidFill>
                  <a:schemeClr val="bg1"/>
                </a:solidFill>
              </a:rPr>
            </a:br>
            <a:r>
              <a:rPr lang="en-US" altLang="ru-RU" sz="2800" b="1" smtClean="0">
                <a:solidFill>
                  <a:schemeClr val="bg1"/>
                </a:solidFill>
              </a:rPr>
              <a:t>III – Theory Development</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23555" name="Rectangle 3"/>
          <p:cNvSpPr>
            <a:spLocks noChangeArrowheads="1"/>
          </p:cNvSpPr>
          <p:nvPr/>
        </p:nvSpPr>
        <p:spPr bwMode="auto">
          <a:xfrm>
            <a:off x="117475" y="1341438"/>
            <a:ext cx="9026525" cy="508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a:solidFill>
                  <a:schemeClr val="bg1"/>
                </a:solidFill>
              </a:rPr>
              <a:t>1978: Keen and Scott Morton’s DSS: the</a:t>
            </a:r>
          </a:p>
          <a:p>
            <a:r>
              <a:rPr lang="en-US" altLang="ru-RU" sz="3600">
                <a:solidFill>
                  <a:schemeClr val="bg1"/>
                </a:solidFill>
              </a:rPr>
              <a:t>1</a:t>
            </a:r>
            <a:r>
              <a:rPr lang="en-US" altLang="ru-RU" sz="3600" baseline="30000">
                <a:solidFill>
                  <a:schemeClr val="bg1"/>
                </a:solidFill>
              </a:rPr>
              <a:t>st</a:t>
            </a:r>
            <a:r>
              <a:rPr lang="en-US" altLang="ru-RU" sz="3600" i="1">
                <a:solidFill>
                  <a:schemeClr val="bg1"/>
                </a:solidFill>
              </a:rPr>
              <a:t> </a:t>
            </a:r>
            <a:r>
              <a:rPr lang="en-US" altLang="ru-RU" sz="3600" b="1" u="sng">
                <a:solidFill>
                  <a:schemeClr val="bg1"/>
                </a:solidFill>
              </a:rPr>
              <a:t>influential</a:t>
            </a:r>
            <a:r>
              <a:rPr lang="en-US" altLang="ru-RU" sz="3600">
                <a:solidFill>
                  <a:schemeClr val="bg1"/>
                </a:solidFill>
              </a:rPr>
              <a:t> </a:t>
            </a:r>
            <a:r>
              <a:rPr lang="en-US" altLang="ru-RU" sz="3600" b="1" i="1">
                <a:solidFill>
                  <a:schemeClr val="bg1"/>
                </a:solidFill>
              </a:rPr>
              <a:t>textbook</a:t>
            </a:r>
            <a:r>
              <a:rPr lang="en-US" altLang="ru-RU" sz="3600">
                <a:solidFill>
                  <a:schemeClr val="bg1"/>
                </a:solidFill>
              </a:rPr>
              <a:t> on DSS analysis, design, development, implementation, evaluation:</a:t>
            </a:r>
          </a:p>
          <a:p>
            <a:r>
              <a:rPr lang="en-US" altLang="ru-RU" sz="2800">
                <a:solidFill>
                  <a:schemeClr val="bg1"/>
                </a:solidFill>
              </a:rPr>
              <a:t>a framework for teaching DSS in business schools. </a:t>
            </a:r>
          </a:p>
          <a:p>
            <a:endParaRPr lang="en-US" altLang="ru-RU" sz="1400">
              <a:solidFill>
                <a:schemeClr val="bg1"/>
              </a:solidFill>
            </a:endParaRPr>
          </a:p>
          <a:p>
            <a:r>
              <a:rPr lang="en-US" altLang="ru-RU" sz="3600">
                <a:solidFill>
                  <a:schemeClr val="bg1"/>
                </a:solidFill>
              </a:rPr>
              <a:t>1980: Steven Alter published his MIT doctoral dissertation results in an </a:t>
            </a:r>
            <a:r>
              <a:rPr lang="en-US" altLang="ru-RU" sz="3600" b="1" u="sng">
                <a:solidFill>
                  <a:schemeClr val="bg1"/>
                </a:solidFill>
              </a:rPr>
              <a:t>influential book</a:t>
            </a:r>
            <a:r>
              <a:rPr lang="en-US" altLang="ru-RU" sz="3600">
                <a:solidFill>
                  <a:schemeClr val="bg1"/>
                </a:solidFill>
              </a:rPr>
              <a:t>: </a:t>
            </a:r>
          </a:p>
          <a:p>
            <a:r>
              <a:rPr lang="en-US" altLang="ru-RU" sz="3200">
                <a:solidFill>
                  <a:schemeClr val="bg1"/>
                </a:solidFill>
              </a:rPr>
              <a:t>His research and papers (1975; 1977) expanded the framework for thinking about business and management DSS</a:t>
            </a:r>
          </a:p>
        </p:txBody>
      </p:sp>
      <p:grpSp>
        <p:nvGrpSpPr>
          <p:cNvPr id="23556" name="Group 4"/>
          <p:cNvGrpSpPr>
            <a:grpSpLocks/>
          </p:cNvGrpSpPr>
          <p:nvPr/>
        </p:nvGrpSpPr>
        <p:grpSpPr bwMode="auto">
          <a:xfrm>
            <a:off x="0" y="0"/>
            <a:ext cx="684213" cy="404813"/>
            <a:chOff x="4848" y="0"/>
            <a:chExt cx="912" cy="534"/>
          </a:xfrm>
        </p:grpSpPr>
        <p:pic>
          <p:nvPicPr>
            <p:cNvPr id="2355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000" b="1" smtClean="0">
                <a:solidFill>
                  <a:schemeClr val="bg1"/>
                </a:solidFill>
              </a:rPr>
              <a:t>DSSs </a:t>
            </a:r>
            <a:r>
              <a:rPr lang="en-US" altLang="ru-RU" sz="2000" smtClean="0">
                <a:solidFill>
                  <a:schemeClr val="bg1"/>
                </a:solidFill>
              </a:rPr>
              <a:t>for the late 50 years:  A Brief History </a:t>
            </a:r>
            <a:r>
              <a:rPr lang="en-US" altLang="ru-RU" sz="2800" smtClean="0">
                <a:solidFill>
                  <a:schemeClr val="bg1"/>
                </a:solidFill>
              </a:rPr>
              <a:t/>
            </a:r>
            <a:br>
              <a:rPr lang="en-US" altLang="ru-RU" sz="2800" smtClean="0">
                <a:solidFill>
                  <a:schemeClr val="bg1"/>
                </a:solidFill>
              </a:rPr>
            </a:br>
            <a:r>
              <a:rPr lang="en-US" altLang="ru-RU" sz="2800" b="1" smtClean="0">
                <a:solidFill>
                  <a:schemeClr val="bg1"/>
                </a:solidFill>
              </a:rPr>
              <a:t>III – Theory Development</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24579" name="Rectangle 3"/>
          <p:cNvSpPr>
            <a:spLocks noChangeArrowheads="1"/>
          </p:cNvSpPr>
          <p:nvPr/>
        </p:nvSpPr>
        <p:spPr bwMode="auto">
          <a:xfrm>
            <a:off x="117475" y="1096963"/>
            <a:ext cx="9026525" cy="576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a:solidFill>
                  <a:schemeClr val="bg1"/>
                </a:solidFill>
              </a:rPr>
              <a:t>Alter analyzed 56 DSS and categorized them into 7 distinct types of DSS:</a:t>
            </a:r>
          </a:p>
          <a:p>
            <a:r>
              <a:rPr lang="en-US" altLang="ru-RU" sz="3200">
                <a:solidFill>
                  <a:schemeClr val="bg1"/>
                </a:solidFill>
              </a:rPr>
              <a:t>1. File drawer systems that provide access to data items. </a:t>
            </a:r>
          </a:p>
          <a:p>
            <a:r>
              <a:rPr lang="en-US" altLang="ru-RU" sz="3200">
                <a:solidFill>
                  <a:schemeClr val="bg1"/>
                </a:solidFill>
              </a:rPr>
              <a:t>2. Data analysis systems that support the manipulation of data by computerized tools tailored to a specific task and setting or by more general tools and operators. </a:t>
            </a:r>
          </a:p>
          <a:p>
            <a:r>
              <a:rPr lang="en-US" altLang="ru-RU" sz="3200">
                <a:solidFill>
                  <a:schemeClr val="bg1"/>
                </a:solidFill>
              </a:rPr>
              <a:t>3. Analysis information systems that provide access to a series of decision-oriented databases and small models. </a:t>
            </a:r>
          </a:p>
          <a:p>
            <a:endParaRPr lang="en-US" altLang="ru-RU" sz="3200">
              <a:solidFill>
                <a:schemeClr val="bg1"/>
              </a:solidFill>
            </a:endParaRPr>
          </a:p>
        </p:txBody>
      </p:sp>
      <p:grpSp>
        <p:nvGrpSpPr>
          <p:cNvPr id="24580" name="Group 4"/>
          <p:cNvGrpSpPr>
            <a:grpSpLocks/>
          </p:cNvGrpSpPr>
          <p:nvPr/>
        </p:nvGrpSpPr>
        <p:grpSpPr bwMode="auto">
          <a:xfrm>
            <a:off x="0" y="0"/>
            <a:ext cx="684213" cy="404813"/>
            <a:chOff x="4848" y="0"/>
            <a:chExt cx="912" cy="534"/>
          </a:xfrm>
        </p:grpSpPr>
        <p:pic>
          <p:nvPicPr>
            <p:cNvPr id="2458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400" b="1" smtClean="0">
                <a:solidFill>
                  <a:schemeClr val="bg1"/>
                </a:solidFill>
              </a:rPr>
              <a:t>DSSs </a:t>
            </a:r>
            <a:r>
              <a:rPr lang="en-US" altLang="ru-RU" sz="2400" smtClean="0">
                <a:solidFill>
                  <a:schemeClr val="bg1"/>
                </a:solidFill>
              </a:rPr>
              <a:t>for the late 50 years:  A Brief History </a:t>
            </a:r>
            <a:r>
              <a:rPr lang="en-US" altLang="ru-RU" sz="2800" smtClean="0">
                <a:solidFill>
                  <a:schemeClr val="bg1"/>
                </a:solidFill>
              </a:rPr>
              <a:t/>
            </a:r>
            <a:br>
              <a:rPr lang="en-US" altLang="ru-RU" sz="2800" smtClean="0">
                <a:solidFill>
                  <a:schemeClr val="bg1"/>
                </a:solidFill>
              </a:rPr>
            </a:br>
            <a:r>
              <a:rPr lang="en-US" altLang="ru-RU" sz="2800" b="1" smtClean="0">
                <a:solidFill>
                  <a:schemeClr val="bg1"/>
                </a:solidFill>
              </a:rPr>
              <a:t>III – Theory Development</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25603" name="Rectangle 3"/>
          <p:cNvSpPr>
            <a:spLocks noChangeArrowheads="1"/>
          </p:cNvSpPr>
          <p:nvPr/>
        </p:nvSpPr>
        <p:spPr bwMode="auto">
          <a:xfrm>
            <a:off x="117475" y="981075"/>
            <a:ext cx="9026525"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a:solidFill>
                  <a:schemeClr val="bg1"/>
                </a:solidFill>
              </a:rPr>
              <a:t>4. </a:t>
            </a:r>
            <a:r>
              <a:rPr lang="en-US" altLang="ru-RU" sz="3200">
                <a:solidFill>
                  <a:schemeClr val="bg1"/>
                </a:solidFill>
              </a:rPr>
              <a:t>Accounting and financial models that calculate the consequences of possible actions. </a:t>
            </a:r>
          </a:p>
          <a:p>
            <a:r>
              <a:rPr lang="en-US" altLang="ru-RU" sz="3200" b="1">
                <a:solidFill>
                  <a:schemeClr val="bg1"/>
                </a:solidFill>
              </a:rPr>
              <a:t>5</a:t>
            </a:r>
            <a:r>
              <a:rPr lang="en-US" altLang="ru-RU" sz="3200">
                <a:solidFill>
                  <a:schemeClr val="bg1"/>
                </a:solidFill>
              </a:rPr>
              <a:t>. Representational models that estimate the consequences of actions on the basis of simulation models. </a:t>
            </a:r>
          </a:p>
          <a:p>
            <a:r>
              <a:rPr lang="en-US" altLang="ru-RU" sz="3200" b="1">
                <a:solidFill>
                  <a:schemeClr val="bg1"/>
                </a:solidFill>
              </a:rPr>
              <a:t>6</a:t>
            </a:r>
            <a:r>
              <a:rPr lang="en-US" altLang="ru-RU" sz="3200">
                <a:solidFill>
                  <a:schemeClr val="bg1"/>
                </a:solidFill>
              </a:rPr>
              <a:t>. Optimization models that provide guidelines for action by generating an optimal solution consistent with a series of constraints. </a:t>
            </a:r>
          </a:p>
          <a:p>
            <a:r>
              <a:rPr lang="en-US" altLang="ru-RU" sz="3200" b="1">
                <a:solidFill>
                  <a:schemeClr val="bg1"/>
                </a:solidFill>
              </a:rPr>
              <a:t>7</a:t>
            </a:r>
            <a:r>
              <a:rPr lang="en-US" altLang="ru-RU" sz="3200">
                <a:solidFill>
                  <a:schemeClr val="bg1"/>
                </a:solidFill>
              </a:rPr>
              <a:t>. Suggestion models that perform the logical processing leading to a specific suggested decision for a fairly structured or well-understood task</a:t>
            </a:r>
            <a:r>
              <a:rPr lang="en-US" altLang="ru-RU" sz="3400">
                <a:solidFill>
                  <a:schemeClr val="bg1"/>
                </a:solidFill>
              </a:rPr>
              <a:t>.</a:t>
            </a:r>
          </a:p>
        </p:txBody>
      </p:sp>
      <p:grpSp>
        <p:nvGrpSpPr>
          <p:cNvPr id="25604" name="Group 4"/>
          <p:cNvGrpSpPr>
            <a:grpSpLocks/>
          </p:cNvGrpSpPr>
          <p:nvPr/>
        </p:nvGrpSpPr>
        <p:grpSpPr bwMode="auto">
          <a:xfrm>
            <a:off x="0" y="0"/>
            <a:ext cx="684213" cy="404813"/>
            <a:chOff x="4848" y="0"/>
            <a:chExt cx="912" cy="534"/>
          </a:xfrm>
        </p:grpSpPr>
        <p:pic>
          <p:nvPicPr>
            <p:cNvPr id="2560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117475"/>
            <a:ext cx="8207375" cy="7905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000" b="1" smtClean="0">
                <a:solidFill>
                  <a:srgbClr val="FFC000"/>
                </a:solidFill>
              </a:rPr>
              <a:t>DSSs </a:t>
            </a:r>
            <a:r>
              <a:rPr lang="en-US" altLang="ru-RU" sz="2000" smtClean="0">
                <a:solidFill>
                  <a:srgbClr val="FFC000"/>
                </a:solidFill>
              </a:rPr>
              <a:t>for the late 50 years:  A Brief History </a:t>
            </a:r>
            <a:r>
              <a:rPr lang="en-US" altLang="ru-RU" sz="2600" smtClean="0">
                <a:solidFill>
                  <a:srgbClr val="FFC000"/>
                </a:solidFill>
              </a:rPr>
              <a:t/>
            </a:r>
            <a:br>
              <a:rPr lang="en-US" altLang="ru-RU" sz="2600" smtClean="0">
                <a:solidFill>
                  <a:srgbClr val="FFC000"/>
                </a:solidFill>
              </a:rPr>
            </a:br>
            <a:r>
              <a:rPr lang="en-US" altLang="ru-RU" sz="2600" b="1" smtClean="0">
                <a:solidFill>
                  <a:srgbClr val="FFC000"/>
                </a:solidFill>
              </a:rPr>
              <a:t>III – Theory Development</a:t>
            </a:r>
            <a:r>
              <a:rPr lang="en-US" altLang="ru-RU" sz="2600" u="sng" smtClean="0">
                <a:solidFill>
                  <a:schemeClr val="bg1"/>
                </a:solidFill>
              </a:rPr>
              <a:t/>
            </a:r>
            <a:br>
              <a:rPr lang="en-US" altLang="ru-RU" sz="26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6387" name="Rectangle 3"/>
          <p:cNvSpPr>
            <a:spLocks noChangeArrowheads="1"/>
          </p:cNvSpPr>
          <p:nvPr/>
        </p:nvSpPr>
        <p:spPr bwMode="auto">
          <a:xfrm>
            <a:off x="107950" y="765175"/>
            <a:ext cx="903605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2800" dirty="0">
                <a:solidFill>
                  <a:schemeClr val="bg1"/>
                </a:solidFill>
              </a:rPr>
              <a:t>1981: </a:t>
            </a:r>
            <a:r>
              <a:rPr lang="en-US" sz="2800" dirty="0" err="1">
                <a:solidFill>
                  <a:schemeClr val="bg1"/>
                </a:solidFill>
              </a:rPr>
              <a:t>Hackathorn</a:t>
            </a:r>
            <a:r>
              <a:rPr lang="en-US" sz="2800" dirty="0">
                <a:solidFill>
                  <a:schemeClr val="bg1"/>
                </a:solidFill>
              </a:rPr>
              <a:t> and Keen: identified DSS in 3 distinct interrelated categories: </a:t>
            </a:r>
          </a:p>
          <a:p>
            <a:pPr>
              <a:tabLst>
                <a:tab pos="444500" algn="l"/>
              </a:tabLst>
              <a:defRPr/>
            </a:pPr>
            <a:r>
              <a:rPr lang="en-US" sz="2800" dirty="0">
                <a:solidFill>
                  <a:schemeClr val="bg1"/>
                </a:solidFill>
              </a:rPr>
              <a:t>- Personal DSS,  - Group DSS, and - Organizational DSS</a:t>
            </a:r>
            <a:r>
              <a:rPr lang="en-US" sz="3000" dirty="0">
                <a:solidFill>
                  <a:schemeClr val="bg1"/>
                </a:solidFill>
              </a:rPr>
              <a:t>.</a:t>
            </a:r>
          </a:p>
          <a:p>
            <a:pPr>
              <a:tabLst>
                <a:tab pos="444500" algn="l"/>
              </a:tabLst>
              <a:defRPr/>
            </a:pPr>
            <a:endParaRPr lang="en-US" sz="900" dirty="0">
              <a:solidFill>
                <a:schemeClr val="bg1"/>
              </a:solidFill>
            </a:endParaRPr>
          </a:p>
          <a:p>
            <a:pPr>
              <a:tabLst>
                <a:tab pos="444500" algn="l"/>
              </a:tabLst>
              <a:defRPr/>
            </a:pPr>
            <a:r>
              <a:rPr lang="en-US" sz="2800" dirty="0">
                <a:solidFill>
                  <a:srgbClr val="FFC000"/>
                </a:solidFill>
              </a:rPr>
              <a:t>1981: </a:t>
            </a:r>
            <a:r>
              <a:rPr lang="en-US" sz="2800" dirty="0" err="1">
                <a:solidFill>
                  <a:srgbClr val="FFC000"/>
                </a:solidFill>
              </a:rPr>
              <a:t>Bonczek</a:t>
            </a:r>
            <a:r>
              <a:rPr lang="en-US" sz="2800" dirty="0">
                <a:solidFill>
                  <a:srgbClr val="FFC000"/>
                </a:solidFill>
              </a:rPr>
              <a:t>, </a:t>
            </a:r>
            <a:r>
              <a:rPr lang="en-US" sz="2800" dirty="0" err="1">
                <a:solidFill>
                  <a:srgbClr val="FFC000"/>
                </a:solidFill>
              </a:rPr>
              <a:t>Holsapple</a:t>
            </a:r>
            <a:r>
              <a:rPr lang="en-US" sz="2800" dirty="0">
                <a:solidFill>
                  <a:srgbClr val="FFC000"/>
                </a:solidFill>
              </a:rPr>
              <a:t>, </a:t>
            </a:r>
            <a:r>
              <a:rPr lang="en-US" sz="2800" dirty="0" err="1">
                <a:solidFill>
                  <a:srgbClr val="FFC000"/>
                </a:solidFill>
              </a:rPr>
              <a:t>Whinston</a:t>
            </a:r>
            <a:r>
              <a:rPr lang="en-US" sz="2800" dirty="0">
                <a:solidFill>
                  <a:srgbClr val="FFC000"/>
                </a:solidFill>
              </a:rPr>
              <a:t>: a theoretical framework for understanding the issues associated with designing knowledge-oriented DSS: identified 4 essential general components that were common to all DSS: </a:t>
            </a:r>
          </a:p>
          <a:p>
            <a:pPr marL="514350" indent="-514350">
              <a:buFontTx/>
              <a:buAutoNum type="arabicPeriod"/>
              <a:tabLst>
                <a:tab pos="444500" algn="l"/>
              </a:tabLst>
              <a:defRPr/>
            </a:pPr>
            <a:r>
              <a:rPr lang="en-US" sz="2600" dirty="0">
                <a:solidFill>
                  <a:srgbClr val="FFC000"/>
                </a:solidFill>
              </a:rPr>
              <a:t>A language system (</a:t>
            </a:r>
            <a:r>
              <a:rPr lang="en-US" sz="2600" dirty="0" err="1">
                <a:solidFill>
                  <a:srgbClr val="FFC000"/>
                </a:solidFill>
              </a:rPr>
              <a:t>LS</a:t>
            </a:r>
            <a:r>
              <a:rPr lang="en-US" sz="2600" dirty="0">
                <a:solidFill>
                  <a:srgbClr val="FFC000"/>
                </a:solidFill>
              </a:rPr>
              <a:t>) that specifies all messages a specific DSS can accept; </a:t>
            </a:r>
          </a:p>
          <a:p>
            <a:pPr marL="514350" indent="-514350">
              <a:buFontTx/>
              <a:buAutoNum type="arabicPeriod"/>
              <a:tabLst>
                <a:tab pos="444500" algn="l"/>
              </a:tabLst>
              <a:defRPr/>
            </a:pPr>
            <a:r>
              <a:rPr lang="en-US" sz="2600" dirty="0">
                <a:solidFill>
                  <a:srgbClr val="FFC000"/>
                </a:solidFill>
              </a:rPr>
              <a:t>A presentation system (PS) for all messages a DSS can emit; </a:t>
            </a:r>
          </a:p>
          <a:p>
            <a:pPr marL="514350" indent="-514350">
              <a:buFontTx/>
              <a:buAutoNum type="arabicPeriod"/>
              <a:tabLst>
                <a:tab pos="444500" algn="l"/>
              </a:tabLst>
              <a:defRPr/>
            </a:pPr>
            <a:r>
              <a:rPr lang="en-US" sz="2600" dirty="0">
                <a:solidFill>
                  <a:srgbClr val="FFC000"/>
                </a:solidFill>
              </a:rPr>
              <a:t>3. A knowledge system (KS) for all knowledge a DSS has;</a:t>
            </a:r>
          </a:p>
          <a:p>
            <a:pPr marL="514350" indent="-514350">
              <a:buFontTx/>
              <a:buAutoNum type="arabicPeriod"/>
              <a:tabLst>
                <a:tab pos="444500" algn="l"/>
              </a:tabLst>
              <a:defRPr/>
            </a:pPr>
            <a:r>
              <a:rPr lang="en-US" sz="2600" dirty="0">
                <a:solidFill>
                  <a:srgbClr val="FFC000"/>
                </a:solidFill>
              </a:rPr>
              <a:t>A problem-processing system (PPS) that is the "software engine" that tries to recognize and solve problems during the use of a specific DSS.</a:t>
            </a:r>
          </a:p>
        </p:txBody>
      </p:sp>
      <p:grpSp>
        <p:nvGrpSpPr>
          <p:cNvPr id="26628" name="Group 4"/>
          <p:cNvGrpSpPr>
            <a:grpSpLocks/>
          </p:cNvGrpSpPr>
          <p:nvPr/>
        </p:nvGrpSpPr>
        <p:grpSpPr bwMode="auto">
          <a:xfrm>
            <a:off x="0" y="0"/>
            <a:ext cx="684213" cy="404813"/>
            <a:chOff x="4848" y="0"/>
            <a:chExt cx="912" cy="534"/>
          </a:xfrm>
        </p:grpSpPr>
        <p:pic>
          <p:nvPicPr>
            <p:cNvPr id="2662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4213" y="117475"/>
            <a:ext cx="8207375" cy="6477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1800" b="1" smtClean="0">
                <a:solidFill>
                  <a:schemeClr val="bg1"/>
                </a:solidFill>
              </a:rPr>
              <a:t>DSSs </a:t>
            </a:r>
            <a:r>
              <a:rPr lang="en-US" altLang="ru-RU" sz="1800" smtClean="0">
                <a:solidFill>
                  <a:schemeClr val="bg1"/>
                </a:solidFill>
              </a:rPr>
              <a:t>for the late 50 years:  A Brief History </a:t>
            </a:r>
            <a:r>
              <a:rPr lang="ru-RU" altLang="ru-RU" sz="1800" smtClean="0">
                <a:solidFill>
                  <a:schemeClr val="bg1"/>
                </a:solidFill>
              </a:rPr>
              <a:t> </a:t>
            </a:r>
            <a:br>
              <a:rPr lang="ru-RU" altLang="ru-RU" sz="1800" smtClean="0">
                <a:solidFill>
                  <a:schemeClr val="bg1"/>
                </a:solidFill>
              </a:rPr>
            </a:br>
            <a:r>
              <a:rPr lang="en-US" altLang="ru-RU" sz="2800" b="1" smtClean="0">
                <a:solidFill>
                  <a:schemeClr val="bg1"/>
                </a:solidFill>
              </a:rPr>
              <a:t>III – Theory Development</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27651" name="Rectangle 3"/>
          <p:cNvSpPr>
            <a:spLocks noChangeArrowheads="1"/>
          </p:cNvSpPr>
          <p:nvPr/>
        </p:nvSpPr>
        <p:spPr bwMode="auto">
          <a:xfrm>
            <a:off x="117475" y="981075"/>
            <a:ext cx="9026525"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100">
                <a:solidFill>
                  <a:schemeClr val="bg1"/>
                </a:solidFill>
              </a:rPr>
              <a:t>1982: Finally, Sprague and Carlson’s book: </a:t>
            </a:r>
            <a:r>
              <a:rPr lang="en-US" altLang="ru-RU" sz="3100" b="1" i="1" u="sng">
                <a:solidFill>
                  <a:schemeClr val="bg1"/>
                </a:solidFill>
              </a:rPr>
              <a:t>Building Effective DSS</a:t>
            </a:r>
            <a:r>
              <a:rPr lang="en-US" altLang="ru-RU" sz="3100">
                <a:solidFill>
                  <a:schemeClr val="bg1"/>
                </a:solidFill>
              </a:rPr>
              <a:t> was an important milestone. Much of the book further explained the Sprague (1980) DSS framework of </a:t>
            </a:r>
            <a:r>
              <a:rPr lang="en-US" altLang="ru-RU" sz="3100" b="1">
                <a:solidFill>
                  <a:schemeClr val="bg1"/>
                </a:solidFill>
              </a:rPr>
              <a:t>Data Base</a:t>
            </a:r>
            <a:r>
              <a:rPr lang="en-US" altLang="ru-RU" sz="3100">
                <a:solidFill>
                  <a:schemeClr val="bg1"/>
                </a:solidFill>
              </a:rPr>
              <a:t>, </a:t>
            </a:r>
            <a:r>
              <a:rPr lang="en-US" altLang="ru-RU" sz="3100" b="1">
                <a:solidFill>
                  <a:schemeClr val="bg1"/>
                </a:solidFill>
              </a:rPr>
              <a:t>Model Base</a:t>
            </a:r>
            <a:r>
              <a:rPr lang="en-US" altLang="ru-RU" sz="3100">
                <a:solidFill>
                  <a:schemeClr val="bg1"/>
                </a:solidFill>
              </a:rPr>
              <a:t> and </a:t>
            </a:r>
            <a:r>
              <a:rPr lang="en-US" altLang="ru-RU" sz="3100" b="1">
                <a:solidFill>
                  <a:schemeClr val="bg1"/>
                </a:solidFill>
              </a:rPr>
              <a:t>Dialog Generation and Management Software</a:t>
            </a:r>
            <a:r>
              <a:rPr lang="en-US" altLang="ru-RU" sz="3100">
                <a:solidFill>
                  <a:schemeClr val="bg1"/>
                </a:solidFill>
              </a:rPr>
              <a:t>. </a:t>
            </a:r>
          </a:p>
          <a:p>
            <a:r>
              <a:rPr lang="en-US" altLang="ru-RU">
                <a:solidFill>
                  <a:srgbClr val="FFC000"/>
                </a:solidFill>
              </a:rPr>
              <a:t>Also, it provided a practical, and understandable overview of how organizations could and should build DSS. </a:t>
            </a:r>
          </a:p>
          <a:p>
            <a:r>
              <a:rPr lang="en-US" altLang="ru-RU" sz="2800">
                <a:solidFill>
                  <a:srgbClr val="FFC000"/>
                </a:solidFill>
              </a:rPr>
              <a:t>Sprague and Carlson (1982) defined DSS: </a:t>
            </a:r>
            <a:r>
              <a:rPr lang="en-US" altLang="ru-RU" sz="3000">
                <a:solidFill>
                  <a:srgbClr val="FFC000"/>
                </a:solidFill>
              </a:rPr>
              <a:t>as "a class of information system that draws on transaction processing systems and interacts with the other parts of the overall information system to support the decision-making </a:t>
            </a:r>
            <a:r>
              <a:rPr lang="en-US" altLang="ru-RU" sz="2900">
                <a:solidFill>
                  <a:srgbClr val="FFC000"/>
                </a:solidFill>
              </a:rPr>
              <a:t>activities of managers and other knowledge workers in organizations </a:t>
            </a:r>
          </a:p>
        </p:txBody>
      </p:sp>
      <p:grpSp>
        <p:nvGrpSpPr>
          <p:cNvPr id="27652" name="Group 4"/>
          <p:cNvGrpSpPr>
            <a:grpSpLocks/>
          </p:cNvGrpSpPr>
          <p:nvPr/>
        </p:nvGrpSpPr>
        <p:grpSpPr bwMode="auto">
          <a:xfrm>
            <a:off x="0" y="0"/>
            <a:ext cx="684213" cy="404813"/>
            <a:chOff x="4848" y="0"/>
            <a:chExt cx="912" cy="534"/>
          </a:xfrm>
        </p:grpSpPr>
        <p:pic>
          <p:nvPicPr>
            <p:cNvPr id="2765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III – DSS -Defs</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6387" name="Rectangle 3"/>
          <p:cNvSpPr>
            <a:spLocks noChangeArrowheads="1"/>
          </p:cNvSpPr>
          <p:nvPr/>
        </p:nvSpPr>
        <p:spPr bwMode="auto">
          <a:xfrm>
            <a:off x="117475" y="981075"/>
            <a:ext cx="9026525"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marL="457200" indent="-457200">
              <a:buFont typeface="Wingdings" pitchFamily="2" charset="2"/>
              <a:buChar char="q"/>
              <a:tabLst>
                <a:tab pos="444500" algn="l"/>
              </a:tabLst>
              <a:defRPr/>
            </a:pPr>
            <a:r>
              <a:rPr lang="ru-RU" sz="3100" b="1" dirty="0">
                <a:solidFill>
                  <a:schemeClr val="bg1"/>
                </a:solidFill>
              </a:rPr>
              <a:t>ППР и </a:t>
            </a:r>
            <a:r>
              <a:rPr lang="ru-RU" sz="3100" b="1" dirty="0" err="1">
                <a:solidFill>
                  <a:schemeClr val="bg1"/>
                </a:solidFill>
              </a:rPr>
              <a:t>ПР</a:t>
            </a:r>
            <a:r>
              <a:rPr lang="ru-RU" sz="3100" b="1" dirty="0">
                <a:solidFill>
                  <a:schemeClr val="bg1"/>
                </a:solidFill>
              </a:rPr>
              <a:t> </a:t>
            </a:r>
            <a:r>
              <a:rPr lang="ru-RU" sz="3100" dirty="0">
                <a:solidFill>
                  <a:schemeClr val="bg1"/>
                </a:solidFill>
              </a:rPr>
              <a:t>- разные категории: все полученные результаты/ знания представляются ЛПР</a:t>
            </a:r>
            <a:r>
              <a:rPr lang="ru-RU" dirty="0">
                <a:solidFill>
                  <a:schemeClr val="bg1"/>
                </a:solidFill>
              </a:rPr>
              <a:t>, который оценивает, насколько представленная информация удовлетворяет соответствующим ….требованиям, </a:t>
            </a:r>
            <a:r>
              <a:rPr lang="ru-RU" dirty="0" err="1">
                <a:solidFill>
                  <a:schemeClr val="bg1"/>
                </a:solidFill>
              </a:rPr>
              <a:t>заинтересов</a:t>
            </a:r>
            <a:r>
              <a:rPr lang="ru-RU" dirty="0">
                <a:solidFill>
                  <a:schemeClr val="bg1"/>
                </a:solidFill>
              </a:rPr>
              <a:t> стороны.</a:t>
            </a:r>
            <a:r>
              <a:rPr lang="ru-RU" sz="3100" dirty="0">
                <a:solidFill>
                  <a:schemeClr val="bg1"/>
                </a:solidFill>
              </a:rPr>
              <a:t> </a:t>
            </a:r>
          </a:p>
          <a:p>
            <a:pPr>
              <a:tabLst>
                <a:tab pos="444500" algn="l"/>
              </a:tabLst>
              <a:defRPr/>
            </a:pPr>
            <a:r>
              <a:rPr lang="ru-RU" sz="3100" dirty="0">
                <a:solidFill>
                  <a:schemeClr val="bg1"/>
                </a:solidFill>
              </a:rPr>
              <a:t>Затем принимается решение, или же дается указание продолжить необходимый поиск решения. </a:t>
            </a:r>
          </a:p>
          <a:p>
            <a:pPr>
              <a:tabLst>
                <a:tab pos="444500" algn="l"/>
              </a:tabLst>
              <a:defRPr/>
            </a:pPr>
            <a:endParaRPr lang="ru-RU" sz="3100" dirty="0">
              <a:solidFill>
                <a:schemeClr val="bg1"/>
              </a:solidFill>
            </a:endParaRPr>
          </a:p>
          <a:p>
            <a:pPr marL="457200" indent="-457200">
              <a:buFont typeface="Wingdings" pitchFamily="2" charset="2"/>
              <a:buChar char="Ø"/>
              <a:tabLst>
                <a:tab pos="444500" algn="l"/>
              </a:tabLst>
              <a:defRPr/>
            </a:pPr>
            <a:r>
              <a:rPr lang="ru-RU" sz="3100" dirty="0">
                <a:solidFill>
                  <a:schemeClr val="bg1"/>
                </a:solidFill>
              </a:rPr>
              <a:t>использование моделей это не то же самое, что и ППР. Моделирование </a:t>
            </a:r>
            <a:r>
              <a:rPr lang="ru-RU" sz="2800" dirty="0">
                <a:solidFill>
                  <a:schemeClr val="bg1"/>
                </a:solidFill>
              </a:rPr>
              <a:t>(применение </a:t>
            </a:r>
            <a:r>
              <a:rPr lang="ru-RU" sz="2800" dirty="0" err="1">
                <a:solidFill>
                  <a:schemeClr val="bg1"/>
                </a:solidFill>
              </a:rPr>
              <a:t>соответств</a:t>
            </a:r>
            <a:r>
              <a:rPr lang="ru-RU" sz="2800" dirty="0">
                <a:solidFill>
                  <a:schemeClr val="bg1"/>
                </a:solidFill>
              </a:rPr>
              <a:t>. компьютерных модулей/систем) </a:t>
            </a:r>
            <a:r>
              <a:rPr lang="ru-RU" sz="3100" dirty="0">
                <a:solidFill>
                  <a:schemeClr val="bg1"/>
                </a:solidFill>
              </a:rPr>
              <a:t> - это шаг в накоплении информации, предшествующий </a:t>
            </a:r>
            <a:r>
              <a:rPr lang="ru-RU" sz="3100" dirty="0" err="1">
                <a:solidFill>
                  <a:schemeClr val="bg1"/>
                </a:solidFill>
              </a:rPr>
              <a:t>ПР</a:t>
            </a:r>
            <a:endParaRPr lang="ru-RU" sz="3100" dirty="0">
              <a:solidFill>
                <a:schemeClr val="bg1"/>
              </a:solidFill>
            </a:endParaRPr>
          </a:p>
        </p:txBody>
      </p:sp>
      <p:grpSp>
        <p:nvGrpSpPr>
          <p:cNvPr id="28676" name="Group 4"/>
          <p:cNvGrpSpPr>
            <a:grpSpLocks/>
          </p:cNvGrpSpPr>
          <p:nvPr/>
        </p:nvGrpSpPr>
        <p:grpSpPr bwMode="auto">
          <a:xfrm>
            <a:off x="0" y="0"/>
            <a:ext cx="684213" cy="404813"/>
            <a:chOff x="4848" y="0"/>
            <a:chExt cx="912" cy="534"/>
          </a:xfrm>
        </p:grpSpPr>
        <p:pic>
          <p:nvPicPr>
            <p:cNvPr id="2867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20713"/>
            <a:ext cx="7773988" cy="72072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ru-RU" altLang="ru-RU" sz="4000" b="1" smtClean="0">
                <a:solidFill>
                  <a:schemeClr val="bg1"/>
                </a:solidFill>
              </a:rPr>
              <a:t>Л-4</a:t>
            </a:r>
            <a:r>
              <a:rPr lang="en-US" altLang="ru-RU" sz="4000" b="1" smtClean="0">
                <a:solidFill>
                  <a:schemeClr val="bg1"/>
                </a:solidFill>
              </a:rPr>
              <a:t> </a:t>
            </a:r>
            <a:r>
              <a:rPr lang="ru-RU" altLang="ru-RU" sz="4000" b="1" smtClean="0">
                <a:solidFill>
                  <a:srgbClr val="C0C0C0"/>
                </a:solidFill>
              </a:rPr>
              <a:t> /</a:t>
            </a:r>
            <a:r>
              <a:rPr lang="en-US" altLang="ru-RU" sz="4000" b="1" smtClean="0">
                <a:solidFill>
                  <a:srgbClr val="C0C0C0"/>
                </a:solidFill>
              </a:rPr>
              <a:t>-Add</a:t>
            </a:r>
            <a:r>
              <a:rPr lang="ru-RU" altLang="ru-RU" sz="4000" b="1" smtClean="0">
                <a:solidFill>
                  <a:srgbClr val="C0C0C0"/>
                </a:solidFill>
              </a:rPr>
              <a:t> </a:t>
            </a:r>
            <a:r>
              <a:rPr lang="ru-RU" altLang="ru-RU" sz="2800" b="1" smtClean="0">
                <a:solidFill>
                  <a:srgbClr val="C0C0C0"/>
                </a:solidFill>
              </a:rPr>
              <a:t> </a:t>
            </a:r>
            <a:endParaRPr lang="en-GB" altLang="ru-RU" sz="2800" b="1" smtClean="0">
              <a:solidFill>
                <a:srgbClr val="C0C0C0"/>
              </a:solidFill>
            </a:endParaRPr>
          </a:p>
        </p:txBody>
      </p:sp>
      <p:sp>
        <p:nvSpPr>
          <p:cNvPr id="6147" name="Rectangle 3"/>
          <p:cNvSpPr>
            <a:spLocks noChangeArrowheads="1"/>
          </p:cNvSpPr>
          <p:nvPr/>
        </p:nvSpPr>
        <p:spPr bwMode="auto">
          <a:xfrm>
            <a:off x="-26988" y="1628775"/>
            <a:ext cx="9144001"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lgn="ctr" defTabSz="952500">
              <a:lnSpc>
                <a:spcPct val="110000"/>
              </a:lnSpc>
              <a:tabLst>
                <a:tab pos="265113" algn="l"/>
              </a:tabLst>
              <a:defRPr/>
            </a:pPr>
            <a:r>
              <a:rPr lang="ru-RU" sz="4800" b="1" dirty="0">
                <a:solidFill>
                  <a:schemeClr val="bg1"/>
                </a:solidFill>
              </a:rPr>
              <a:t>СППР</a:t>
            </a:r>
          </a:p>
          <a:p>
            <a:pPr algn="ctr" defTabSz="952500">
              <a:lnSpc>
                <a:spcPct val="110000"/>
              </a:lnSpc>
              <a:tabLst>
                <a:tab pos="265113" algn="l"/>
              </a:tabLst>
              <a:defRPr/>
            </a:pPr>
            <a:r>
              <a:rPr lang="ru-RU" sz="3600" b="1" dirty="0">
                <a:solidFill>
                  <a:schemeClr val="bg1"/>
                </a:solidFill>
              </a:rPr>
              <a:t>Системы Поддержки Принятия Решений</a:t>
            </a:r>
          </a:p>
          <a:p>
            <a:pPr algn="ctr" defTabSz="952500">
              <a:lnSpc>
                <a:spcPct val="110000"/>
              </a:lnSpc>
              <a:tabLst>
                <a:tab pos="265113" algn="l"/>
              </a:tabLst>
              <a:defRPr/>
            </a:pPr>
            <a:endParaRPr lang="ru-RU" sz="4000" b="1" dirty="0">
              <a:solidFill>
                <a:schemeClr val="bg1"/>
              </a:solidFill>
            </a:endParaRPr>
          </a:p>
          <a:p>
            <a:pPr algn="ctr" defTabSz="952500">
              <a:lnSpc>
                <a:spcPct val="110000"/>
              </a:lnSpc>
              <a:tabLst>
                <a:tab pos="265113" algn="l"/>
              </a:tabLst>
              <a:defRPr/>
            </a:pPr>
            <a:r>
              <a:rPr lang="en-US" sz="6000" b="1" dirty="0">
                <a:solidFill>
                  <a:schemeClr val="bg1"/>
                </a:solidFill>
              </a:rPr>
              <a:t>DSS</a:t>
            </a:r>
          </a:p>
          <a:p>
            <a:pPr algn="ctr" defTabSz="952500">
              <a:lnSpc>
                <a:spcPct val="110000"/>
              </a:lnSpc>
              <a:tabLst>
                <a:tab pos="265113" algn="l"/>
              </a:tabLst>
              <a:defRPr/>
            </a:pPr>
            <a:r>
              <a:rPr lang="en-US" sz="4800" b="1" dirty="0">
                <a:solidFill>
                  <a:schemeClr val="bg1"/>
                </a:solidFill>
              </a:rPr>
              <a:t>Decision Support Systems</a:t>
            </a:r>
          </a:p>
          <a:p>
            <a:pPr algn="ctr" defTabSz="952500">
              <a:lnSpc>
                <a:spcPct val="110000"/>
              </a:lnSpc>
              <a:tabLst>
                <a:tab pos="265113" algn="l"/>
              </a:tabLst>
              <a:defRPr/>
            </a:pPr>
            <a:r>
              <a:rPr lang="en-US" sz="2800" dirty="0">
                <a:solidFill>
                  <a:schemeClr val="bg1"/>
                </a:solidFill>
              </a:rPr>
              <a:t>(Decision</a:t>
            </a:r>
            <a:r>
              <a:rPr lang="ru-RU" sz="2800" dirty="0">
                <a:solidFill>
                  <a:schemeClr val="bg1"/>
                </a:solidFill>
              </a:rPr>
              <a:t> </a:t>
            </a:r>
            <a:r>
              <a:rPr lang="en-US" sz="2800" dirty="0">
                <a:solidFill>
                  <a:schemeClr val="bg1"/>
                </a:solidFill>
              </a:rPr>
              <a:t>-</a:t>
            </a:r>
            <a:r>
              <a:rPr lang="ru-RU" sz="2800" dirty="0">
                <a:solidFill>
                  <a:schemeClr val="bg1"/>
                </a:solidFill>
              </a:rPr>
              <a:t> </a:t>
            </a:r>
            <a:r>
              <a:rPr lang="en-US" sz="2800" dirty="0">
                <a:solidFill>
                  <a:schemeClr val="bg1">
                    <a:lumMod val="50000"/>
                  </a:schemeClr>
                </a:solidFill>
              </a:rPr>
              <a:t>Making</a:t>
            </a:r>
            <a:r>
              <a:rPr lang="en-US" sz="2800" dirty="0">
                <a:solidFill>
                  <a:srgbClr val="DDDDDD"/>
                </a:solidFill>
              </a:rPr>
              <a:t> </a:t>
            </a:r>
            <a:r>
              <a:rPr lang="en-US" sz="2800" dirty="0">
                <a:solidFill>
                  <a:schemeClr val="bg1"/>
                </a:solidFill>
              </a:rPr>
              <a:t>Support Systems)</a:t>
            </a:r>
            <a:endParaRPr lang="en-GB" sz="2800" dirty="0">
              <a:solidFill>
                <a:schemeClr val="tx2"/>
              </a:solidFill>
            </a:endParaRPr>
          </a:p>
        </p:txBody>
      </p:sp>
      <p:grpSp>
        <p:nvGrpSpPr>
          <p:cNvPr id="11268" name="Group 4"/>
          <p:cNvGrpSpPr>
            <a:grpSpLocks/>
          </p:cNvGrpSpPr>
          <p:nvPr/>
        </p:nvGrpSpPr>
        <p:grpSpPr bwMode="auto">
          <a:xfrm>
            <a:off x="196850" y="330200"/>
            <a:ext cx="684213" cy="404813"/>
            <a:chOff x="4848" y="0"/>
            <a:chExt cx="912" cy="534"/>
          </a:xfrm>
        </p:grpSpPr>
        <p:pic>
          <p:nvPicPr>
            <p:cNvPr id="1126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III – DSS -Defs</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29699" name="Rectangle 3"/>
          <p:cNvSpPr>
            <a:spLocks noChangeArrowheads="1"/>
          </p:cNvSpPr>
          <p:nvPr/>
        </p:nvSpPr>
        <p:spPr bwMode="auto">
          <a:xfrm>
            <a:off x="117475" y="981075"/>
            <a:ext cx="9026525"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marL="457200" indent="-457200">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pPr>
              <a:buFont typeface="Wingdings" pitchFamily="2" charset="2"/>
              <a:buChar char="q"/>
            </a:pPr>
            <a:r>
              <a:rPr lang="ru-RU" altLang="ru-RU" sz="3100">
                <a:solidFill>
                  <a:schemeClr val="bg1"/>
                </a:solidFill>
              </a:rPr>
              <a:t>	Иерархически участвующие в процессе ППР категории можно представить следующим образом: </a:t>
            </a:r>
          </a:p>
          <a:p>
            <a:r>
              <a:rPr lang="ru-RU" altLang="ru-RU" sz="3600">
                <a:solidFill>
                  <a:schemeClr val="bg1"/>
                </a:solidFill>
              </a:rPr>
              <a:t>1.{входная информация и знания</a:t>
            </a:r>
            <a:r>
              <a:rPr lang="ru-RU" altLang="ru-RU" sz="2800">
                <a:solidFill>
                  <a:schemeClr val="bg1"/>
                </a:solidFill>
              </a:rPr>
              <a:t> (проблематика, цели и задачи; информационное обеспечение; модели,…)</a:t>
            </a:r>
            <a:r>
              <a:rPr lang="ru-RU" altLang="ru-RU" sz="3100">
                <a:solidFill>
                  <a:schemeClr val="bg1"/>
                </a:solidFill>
              </a:rPr>
              <a:t>} </a:t>
            </a:r>
          </a:p>
          <a:p>
            <a:r>
              <a:rPr lang="ru-RU" altLang="ru-RU" sz="3600">
                <a:solidFill>
                  <a:schemeClr val="bg1"/>
                </a:solidFill>
                <a:latin typeface="Cambria Math" pitchFamily="18" charset="0"/>
                <a:ea typeface="Cambria Math" pitchFamily="18" charset="0"/>
                <a:cs typeface="Cambria Math" pitchFamily="18" charset="0"/>
              </a:rPr>
              <a:t>2. ⊂</a:t>
            </a:r>
            <a:r>
              <a:rPr lang="ru-RU" altLang="ru-RU" sz="3600">
                <a:solidFill>
                  <a:schemeClr val="bg1"/>
                </a:solidFill>
              </a:rPr>
              <a:t> {средства ППР </a:t>
            </a:r>
            <a:r>
              <a:rPr lang="ru-RU" altLang="ru-RU" sz="3100">
                <a:solidFill>
                  <a:schemeClr val="bg1"/>
                </a:solidFill>
              </a:rPr>
              <a:t>(</a:t>
            </a:r>
            <a:r>
              <a:rPr lang="ru-RU" altLang="ru-RU">
                <a:solidFill>
                  <a:schemeClr val="bg1"/>
                </a:solidFill>
              </a:rPr>
              <a:t>схемы, карты, специальные алгоритмы и адаптированные модели</a:t>
            </a:r>
            <a:r>
              <a:rPr lang="ru-RU" altLang="ru-RU" sz="3100">
                <a:solidFill>
                  <a:schemeClr val="bg1"/>
                </a:solidFill>
              </a:rPr>
              <a:t>)} </a:t>
            </a:r>
          </a:p>
          <a:p>
            <a:r>
              <a:rPr lang="ru-RU" altLang="ru-RU" sz="3600">
                <a:solidFill>
                  <a:schemeClr val="bg1"/>
                </a:solidFill>
                <a:latin typeface="Cambria Math" pitchFamily="18" charset="0"/>
                <a:ea typeface="Cambria Math" pitchFamily="18" charset="0"/>
                <a:cs typeface="Cambria Math" pitchFamily="18" charset="0"/>
              </a:rPr>
              <a:t>3. ⊂</a:t>
            </a:r>
            <a:r>
              <a:rPr lang="ru-RU" altLang="ru-RU" sz="3600">
                <a:solidFill>
                  <a:schemeClr val="bg1"/>
                </a:solidFill>
              </a:rPr>
              <a:t> {СППР}</a:t>
            </a:r>
          </a:p>
          <a:p>
            <a:r>
              <a:rPr lang="ru-RU" altLang="ru-RU" sz="3600">
                <a:solidFill>
                  <a:schemeClr val="bg1"/>
                </a:solidFill>
                <a:latin typeface="Cambria Math" pitchFamily="18" charset="0"/>
                <a:ea typeface="Cambria Math" pitchFamily="18" charset="0"/>
                <a:cs typeface="Cambria Math" pitchFamily="18" charset="0"/>
              </a:rPr>
              <a:t>4. ⊂</a:t>
            </a:r>
            <a:r>
              <a:rPr lang="ru-RU" altLang="ru-RU" sz="3600">
                <a:solidFill>
                  <a:schemeClr val="bg1"/>
                </a:solidFill>
              </a:rPr>
              <a:t>  {процесс ППР}</a:t>
            </a:r>
          </a:p>
          <a:p>
            <a:endParaRPr lang="ru-RU" altLang="ru-RU" sz="2000">
              <a:solidFill>
                <a:schemeClr val="bg1"/>
              </a:solidFill>
            </a:endParaRPr>
          </a:p>
          <a:p>
            <a:r>
              <a:rPr lang="ru-RU" altLang="ru-RU" sz="2000">
                <a:solidFill>
                  <a:schemeClr val="bg1"/>
                </a:solidFill>
              </a:rPr>
              <a:t>(ГИС,…комп.) </a:t>
            </a:r>
          </a:p>
        </p:txBody>
      </p:sp>
      <p:grpSp>
        <p:nvGrpSpPr>
          <p:cNvPr id="29700" name="Group 4"/>
          <p:cNvGrpSpPr>
            <a:grpSpLocks/>
          </p:cNvGrpSpPr>
          <p:nvPr/>
        </p:nvGrpSpPr>
        <p:grpSpPr bwMode="auto">
          <a:xfrm>
            <a:off x="0" y="0"/>
            <a:ext cx="684213" cy="404813"/>
            <a:chOff x="4848" y="0"/>
            <a:chExt cx="912" cy="534"/>
          </a:xfrm>
        </p:grpSpPr>
        <p:pic>
          <p:nvPicPr>
            <p:cNvPr id="2970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III – DSS -Defs</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30723" name="Rectangle 3"/>
          <p:cNvSpPr>
            <a:spLocks noChangeArrowheads="1"/>
          </p:cNvSpPr>
          <p:nvPr/>
        </p:nvSpPr>
        <p:spPr bwMode="auto">
          <a:xfrm>
            <a:off x="117475" y="981075"/>
            <a:ext cx="9026525"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100">
                <a:solidFill>
                  <a:schemeClr val="bg1"/>
                </a:solidFill>
              </a:rPr>
              <a:t>Def-1: </a:t>
            </a:r>
            <a:r>
              <a:rPr lang="ru-RU" altLang="ru-RU" sz="3100">
                <a:solidFill>
                  <a:schemeClr val="bg1"/>
                </a:solidFill>
              </a:rPr>
              <a:t>“СППР являются человеко-машинными комплексами, которые позволяют  ЛПР использовать данные, знания, объективные и субъективные модели для анализа и решения </a:t>
            </a:r>
            <a:r>
              <a:rPr lang="ru-RU" altLang="ru-RU" sz="3100" i="1">
                <a:solidFill>
                  <a:schemeClr val="bg1"/>
                </a:solidFill>
              </a:rPr>
              <a:t>неструктурированных</a:t>
            </a:r>
            <a:r>
              <a:rPr lang="ru-RU" altLang="ru-RU" sz="3100">
                <a:solidFill>
                  <a:schemeClr val="bg1"/>
                </a:solidFill>
              </a:rPr>
              <a:t> и </a:t>
            </a:r>
            <a:r>
              <a:rPr lang="ru-RU" altLang="ru-RU" sz="3100" i="1">
                <a:solidFill>
                  <a:schemeClr val="bg1"/>
                </a:solidFill>
              </a:rPr>
              <a:t>слабоструктурированных</a:t>
            </a:r>
            <a:r>
              <a:rPr lang="ru-RU" altLang="ru-RU" sz="3100">
                <a:solidFill>
                  <a:schemeClr val="bg1"/>
                </a:solidFill>
              </a:rPr>
              <a:t> проблем”. </a:t>
            </a:r>
          </a:p>
          <a:p>
            <a:r>
              <a:rPr lang="ru-RU" altLang="ru-RU" sz="3100">
                <a:solidFill>
                  <a:schemeClr val="bg1"/>
                </a:solidFill>
              </a:rPr>
              <a:t>К слабоструктурированным относятся задачи, которые содержат как количественные, так и качественные переменные, причем качественные аспекты имеют тенденцию доминировать. Неструктурированные проблемы имеют лишь качественное описание.</a:t>
            </a:r>
            <a:endParaRPr lang="ru-RU" altLang="ru-RU" sz="3600">
              <a:solidFill>
                <a:schemeClr val="bg1"/>
              </a:solidFill>
            </a:endParaRPr>
          </a:p>
        </p:txBody>
      </p:sp>
      <p:grpSp>
        <p:nvGrpSpPr>
          <p:cNvPr id="30724" name="Group 4"/>
          <p:cNvGrpSpPr>
            <a:grpSpLocks/>
          </p:cNvGrpSpPr>
          <p:nvPr/>
        </p:nvGrpSpPr>
        <p:grpSpPr bwMode="auto">
          <a:xfrm>
            <a:off x="0" y="0"/>
            <a:ext cx="684213" cy="404813"/>
            <a:chOff x="4848" y="0"/>
            <a:chExt cx="912" cy="534"/>
          </a:xfrm>
        </p:grpSpPr>
        <p:pic>
          <p:nvPicPr>
            <p:cNvPr id="3072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III – DSS -Defs</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31747" name="Rectangle 3"/>
          <p:cNvSpPr>
            <a:spLocks noChangeArrowheads="1"/>
          </p:cNvSpPr>
          <p:nvPr/>
        </p:nvSpPr>
        <p:spPr bwMode="auto">
          <a:xfrm>
            <a:off x="134938" y="1628775"/>
            <a:ext cx="8758237"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100">
                <a:solidFill>
                  <a:schemeClr val="bg1"/>
                </a:solidFill>
              </a:rPr>
              <a:t>Def-2: </a:t>
            </a:r>
            <a:r>
              <a:rPr lang="ru-RU" altLang="ru-RU" sz="3600">
                <a:solidFill>
                  <a:schemeClr val="bg1"/>
                </a:solidFill>
              </a:rPr>
              <a:t>СППР - это компьютерная система, позволяющая ЛПР сочетать собственные субъективные предпочтения с компьютерным анализом ситуации при выработке рекомендаций  в процессе принятия решений</a:t>
            </a:r>
          </a:p>
        </p:txBody>
      </p:sp>
      <p:grpSp>
        <p:nvGrpSpPr>
          <p:cNvPr id="31748" name="Group 4"/>
          <p:cNvGrpSpPr>
            <a:grpSpLocks/>
          </p:cNvGrpSpPr>
          <p:nvPr/>
        </p:nvGrpSpPr>
        <p:grpSpPr bwMode="auto">
          <a:xfrm>
            <a:off x="0" y="0"/>
            <a:ext cx="684213" cy="404813"/>
            <a:chOff x="4848" y="0"/>
            <a:chExt cx="912" cy="534"/>
          </a:xfrm>
        </p:grpSpPr>
        <p:pic>
          <p:nvPicPr>
            <p:cNvPr id="3174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III – DSS -Defs</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32771" name="Rectangle 3"/>
          <p:cNvSpPr>
            <a:spLocks noChangeArrowheads="1"/>
          </p:cNvSpPr>
          <p:nvPr/>
        </p:nvSpPr>
        <p:spPr bwMode="auto">
          <a:xfrm>
            <a:off x="134938" y="1628775"/>
            <a:ext cx="8758237"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a:solidFill>
                  <a:schemeClr val="bg1"/>
                </a:solidFill>
              </a:rPr>
              <a:t>Def-</a:t>
            </a:r>
            <a:r>
              <a:rPr lang="ru-RU" altLang="ru-RU" sz="3600">
                <a:solidFill>
                  <a:schemeClr val="bg1"/>
                </a:solidFill>
              </a:rPr>
              <a:t>3: СППР - компьютерная информационная система, используемая для различных видов деятельности при принятии решений в ситуациях, где невозможно или нежелательно иметь автоматическую систему, полностью выполняющую весь процесс решения</a:t>
            </a:r>
          </a:p>
        </p:txBody>
      </p:sp>
      <p:grpSp>
        <p:nvGrpSpPr>
          <p:cNvPr id="32772" name="Group 4"/>
          <p:cNvGrpSpPr>
            <a:grpSpLocks/>
          </p:cNvGrpSpPr>
          <p:nvPr/>
        </p:nvGrpSpPr>
        <p:grpSpPr bwMode="auto">
          <a:xfrm>
            <a:off x="0" y="0"/>
            <a:ext cx="684213" cy="404813"/>
            <a:chOff x="4848" y="0"/>
            <a:chExt cx="912" cy="534"/>
          </a:xfrm>
        </p:grpSpPr>
        <p:pic>
          <p:nvPicPr>
            <p:cNvPr id="3277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III – DSS -Defs</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6387" name="Rectangle 3"/>
          <p:cNvSpPr>
            <a:spLocks noChangeArrowheads="1"/>
          </p:cNvSpPr>
          <p:nvPr/>
        </p:nvSpPr>
        <p:spPr bwMode="auto">
          <a:xfrm>
            <a:off x="57150" y="981075"/>
            <a:ext cx="902652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3100" b="1" u="sng" dirty="0" err="1">
                <a:solidFill>
                  <a:srgbClr val="C0C0C0"/>
                </a:solidFill>
              </a:rPr>
              <a:t>Def</a:t>
            </a:r>
            <a:r>
              <a:rPr lang="en-US" sz="3100" b="1" u="sng" dirty="0">
                <a:solidFill>
                  <a:srgbClr val="C0C0C0"/>
                </a:solidFill>
              </a:rPr>
              <a:t> -4:</a:t>
            </a:r>
          </a:p>
          <a:p>
            <a:pPr>
              <a:tabLst>
                <a:tab pos="444500" algn="l"/>
              </a:tabLst>
              <a:defRPr/>
            </a:pPr>
            <a:endParaRPr lang="ru-RU" sz="1800" b="1" u="sng" dirty="0">
              <a:solidFill>
                <a:srgbClr val="C0C0C0"/>
              </a:solidFill>
            </a:endParaRPr>
          </a:p>
          <a:p>
            <a:pPr>
              <a:tabLst>
                <a:tab pos="444500" algn="l"/>
              </a:tabLst>
              <a:defRPr/>
            </a:pPr>
            <a:r>
              <a:rPr lang="ru-RU" dirty="0">
                <a:solidFill>
                  <a:schemeClr val="bg1"/>
                </a:solidFill>
              </a:rPr>
              <a:t>Существует согласие специалистов в том, что </a:t>
            </a:r>
          </a:p>
          <a:p>
            <a:pPr>
              <a:tabLst>
                <a:tab pos="444500" algn="l"/>
              </a:tabLst>
              <a:defRPr/>
            </a:pPr>
            <a:endParaRPr lang="ru-RU" dirty="0">
              <a:solidFill>
                <a:schemeClr val="bg1"/>
              </a:solidFill>
            </a:endParaRPr>
          </a:p>
          <a:p>
            <a:pPr>
              <a:tabLst>
                <a:tab pos="444500" algn="l"/>
              </a:tabLst>
              <a:defRPr/>
            </a:pPr>
            <a:r>
              <a:rPr lang="ru-RU" sz="3600" dirty="0">
                <a:solidFill>
                  <a:schemeClr val="bg1"/>
                </a:solidFill>
              </a:rPr>
              <a:t>СППР в качестве обязательных компонент включает в себя: </a:t>
            </a:r>
          </a:p>
          <a:p>
            <a:pPr marL="457200" indent="-457200">
              <a:buFontTx/>
              <a:buChar char="-"/>
              <a:tabLst>
                <a:tab pos="444500" algn="l"/>
              </a:tabLst>
              <a:defRPr/>
            </a:pPr>
            <a:r>
              <a:rPr lang="ru-RU" sz="3800" dirty="0">
                <a:solidFill>
                  <a:schemeClr val="bg1"/>
                </a:solidFill>
              </a:rPr>
              <a:t>интерфейс пользователя, </a:t>
            </a:r>
          </a:p>
          <a:p>
            <a:pPr marL="457200" indent="-457200">
              <a:buFontTx/>
              <a:buChar char="-"/>
              <a:tabLst>
                <a:tab pos="444500" algn="l"/>
              </a:tabLst>
              <a:defRPr/>
            </a:pPr>
            <a:r>
              <a:rPr lang="ru-RU" sz="3800" dirty="0">
                <a:solidFill>
                  <a:schemeClr val="bg1"/>
                </a:solidFill>
              </a:rPr>
              <a:t>базу данных, а также </a:t>
            </a:r>
          </a:p>
          <a:p>
            <a:pPr marL="457200" indent="-457200">
              <a:buFontTx/>
              <a:buChar char="-"/>
              <a:tabLst>
                <a:tab pos="444500" algn="l"/>
              </a:tabLst>
              <a:defRPr/>
            </a:pPr>
            <a:r>
              <a:rPr lang="ru-RU" sz="3800" dirty="0">
                <a:solidFill>
                  <a:schemeClr val="bg1"/>
                </a:solidFill>
              </a:rPr>
              <a:t>модельные блоки, и </a:t>
            </a:r>
          </a:p>
          <a:p>
            <a:pPr marL="457200" indent="-457200">
              <a:buFontTx/>
              <a:buChar char="-"/>
              <a:tabLst>
                <a:tab pos="444500" algn="l"/>
              </a:tabLst>
              <a:defRPr/>
            </a:pPr>
            <a:r>
              <a:rPr lang="ru-RU" sz="3800" dirty="0">
                <a:solidFill>
                  <a:schemeClr val="bg1"/>
                </a:solidFill>
              </a:rPr>
              <a:t>критерии ППР</a:t>
            </a:r>
            <a:endParaRPr lang="ru-RU" sz="3600" dirty="0">
              <a:solidFill>
                <a:schemeClr val="bg1"/>
              </a:solidFill>
            </a:endParaRPr>
          </a:p>
        </p:txBody>
      </p:sp>
      <p:grpSp>
        <p:nvGrpSpPr>
          <p:cNvPr id="33796" name="Group 4"/>
          <p:cNvGrpSpPr>
            <a:grpSpLocks/>
          </p:cNvGrpSpPr>
          <p:nvPr/>
        </p:nvGrpSpPr>
        <p:grpSpPr bwMode="auto">
          <a:xfrm>
            <a:off x="0" y="0"/>
            <a:ext cx="684213" cy="404813"/>
            <a:chOff x="4848" y="0"/>
            <a:chExt cx="912" cy="534"/>
          </a:xfrm>
        </p:grpSpPr>
        <p:pic>
          <p:nvPicPr>
            <p:cNvPr id="3379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III – DSS -Defs</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6387" name="Rectangle 3"/>
          <p:cNvSpPr>
            <a:spLocks noChangeArrowheads="1"/>
          </p:cNvSpPr>
          <p:nvPr/>
        </p:nvSpPr>
        <p:spPr bwMode="auto">
          <a:xfrm>
            <a:off x="117475" y="1125538"/>
            <a:ext cx="902652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ru-RU" sz="3100" dirty="0">
                <a:solidFill>
                  <a:schemeClr val="bg1"/>
                </a:solidFill>
              </a:rPr>
              <a:t>Процесс ППР представляет собой 'траекторию' в рамках следующих границ: </a:t>
            </a:r>
          </a:p>
          <a:p>
            <a:pPr marL="273050" indent="-273050">
              <a:buFontTx/>
              <a:buChar char="-"/>
              <a:defRPr/>
            </a:pPr>
            <a:r>
              <a:rPr lang="ru-RU" sz="3100" dirty="0">
                <a:solidFill>
                  <a:schemeClr val="bg1"/>
                </a:solidFill>
              </a:rPr>
              <a:t>диапазон технических и финансовых возможностей, </a:t>
            </a:r>
          </a:p>
          <a:p>
            <a:pPr marL="273050" indent="-273050">
              <a:buFontTx/>
              <a:buChar char="-"/>
              <a:defRPr/>
            </a:pPr>
            <a:r>
              <a:rPr lang="ru-RU" sz="3100" dirty="0">
                <a:solidFill>
                  <a:schemeClr val="bg1"/>
                </a:solidFill>
              </a:rPr>
              <a:t>подходящий уровень детализации </a:t>
            </a:r>
            <a:r>
              <a:rPr lang="ru-RU" dirty="0">
                <a:solidFill>
                  <a:schemeClr val="bg1"/>
                </a:solidFill>
              </a:rPr>
              <a:t>(от информационного обеспечения, до уровня/деталей </a:t>
            </a:r>
            <a:r>
              <a:rPr lang="ru-RU" dirty="0" err="1">
                <a:solidFill>
                  <a:schemeClr val="bg1"/>
                </a:solidFill>
              </a:rPr>
              <a:t>ПР</a:t>
            </a:r>
            <a:r>
              <a:rPr lang="ru-RU" dirty="0">
                <a:solidFill>
                  <a:schemeClr val="bg1"/>
                </a:solidFill>
              </a:rPr>
              <a:t>), </a:t>
            </a:r>
          </a:p>
          <a:p>
            <a:pPr marL="273050" indent="-273050">
              <a:buFontTx/>
              <a:buChar char="-"/>
              <a:defRPr/>
            </a:pPr>
            <a:r>
              <a:rPr lang="ru-RU" sz="3100" dirty="0">
                <a:solidFill>
                  <a:schemeClr val="bg1"/>
                </a:solidFill>
              </a:rPr>
              <a:t>законодательные и другие относящиеся к делу регулирующие документы. </a:t>
            </a:r>
          </a:p>
          <a:p>
            <a:pPr>
              <a:tabLst>
                <a:tab pos="444500" algn="l"/>
              </a:tabLst>
              <a:defRPr/>
            </a:pPr>
            <a:r>
              <a:rPr lang="ru-RU" dirty="0">
                <a:solidFill>
                  <a:schemeClr val="bg1"/>
                </a:solidFill>
              </a:rPr>
              <a:t>Специалистам в ППР ясно, что уровень детализации всех шагов в процессе ППР должен соответствовать целям и уровню ПР. </a:t>
            </a:r>
          </a:p>
          <a:p>
            <a:pPr>
              <a:tabLst>
                <a:tab pos="444500" algn="l"/>
              </a:tabLst>
              <a:defRPr/>
            </a:pPr>
            <a:r>
              <a:rPr lang="ru-RU" dirty="0">
                <a:solidFill>
                  <a:schemeClr val="bg1"/>
                </a:solidFill>
              </a:rPr>
              <a:t>При этом вовлечение избыточных деталей может усложнять ППР, и повысить стоимость всей цепочки процесса ППР. </a:t>
            </a:r>
          </a:p>
        </p:txBody>
      </p:sp>
      <p:grpSp>
        <p:nvGrpSpPr>
          <p:cNvPr id="34820" name="Group 4"/>
          <p:cNvGrpSpPr>
            <a:grpSpLocks/>
          </p:cNvGrpSpPr>
          <p:nvPr/>
        </p:nvGrpSpPr>
        <p:grpSpPr bwMode="auto">
          <a:xfrm>
            <a:off x="0" y="0"/>
            <a:ext cx="684213" cy="404813"/>
            <a:chOff x="4848" y="0"/>
            <a:chExt cx="912" cy="534"/>
          </a:xfrm>
        </p:grpSpPr>
        <p:pic>
          <p:nvPicPr>
            <p:cNvPr id="3482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117475"/>
            <a:ext cx="8207375" cy="8636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III – DSS -Defs</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6387" name="Rectangle 3"/>
          <p:cNvSpPr>
            <a:spLocks noChangeArrowheads="1"/>
          </p:cNvSpPr>
          <p:nvPr/>
        </p:nvSpPr>
        <p:spPr bwMode="auto">
          <a:xfrm>
            <a:off x="20638" y="692150"/>
            <a:ext cx="902652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ru-RU" sz="2000" dirty="0">
                <a:solidFill>
                  <a:schemeClr val="bg1"/>
                </a:solidFill>
              </a:rPr>
              <a:t>В качестве базовых выделяют следующие </a:t>
            </a:r>
            <a:r>
              <a:rPr lang="ru-RU" sz="3000" b="1" dirty="0">
                <a:solidFill>
                  <a:schemeClr val="bg1"/>
                </a:solidFill>
              </a:rPr>
              <a:t>Характеристики СППР</a:t>
            </a:r>
            <a:r>
              <a:rPr lang="ru-RU" sz="2800" dirty="0">
                <a:solidFill>
                  <a:schemeClr val="bg1"/>
                </a:solidFill>
              </a:rPr>
              <a:t>: </a:t>
            </a:r>
          </a:p>
          <a:p>
            <a:pPr marL="457200" indent="-457200">
              <a:buFontTx/>
              <a:buChar char="-"/>
              <a:tabLst>
                <a:tab pos="444500" algn="l"/>
              </a:tabLst>
              <a:defRPr/>
            </a:pPr>
            <a:r>
              <a:rPr lang="ru-RU" sz="3100" dirty="0">
                <a:solidFill>
                  <a:schemeClr val="bg1"/>
                </a:solidFill>
              </a:rPr>
              <a:t>специализированная система для решения </a:t>
            </a:r>
          </a:p>
          <a:p>
            <a:pPr>
              <a:tabLst>
                <a:tab pos="444500" algn="l"/>
              </a:tabLst>
              <a:defRPr/>
            </a:pPr>
            <a:r>
              <a:rPr lang="ru-RU" sz="3100" dirty="0">
                <a:solidFill>
                  <a:schemeClr val="bg1"/>
                </a:solidFill>
              </a:rPr>
              <a:t>	</a:t>
            </a:r>
            <a:r>
              <a:rPr lang="ru-RU" sz="3100" b="1" i="1" dirty="0">
                <a:solidFill>
                  <a:schemeClr val="bg1"/>
                </a:solidFill>
              </a:rPr>
              <a:t>слабо-структурированных задач</a:t>
            </a:r>
            <a:r>
              <a:rPr lang="ru-RU" sz="3100" dirty="0">
                <a:solidFill>
                  <a:schemeClr val="bg1"/>
                </a:solidFill>
              </a:rPr>
              <a:t>, </a:t>
            </a:r>
          </a:p>
          <a:p>
            <a:pPr marL="457200" indent="-457200">
              <a:buFontTx/>
              <a:buChar char="-"/>
              <a:tabLst>
                <a:tab pos="444500" algn="l"/>
              </a:tabLst>
              <a:defRPr/>
            </a:pPr>
            <a:r>
              <a:rPr lang="ru-RU" sz="3100" dirty="0">
                <a:solidFill>
                  <a:schemeClr val="bg1"/>
                </a:solidFill>
              </a:rPr>
              <a:t>мощный и дружественный интерфейс,</a:t>
            </a:r>
          </a:p>
          <a:p>
            <a:pPr marL="457200" indent="-457200">
              <a:buFontTx/>
              <a:buChar char="-"/>
              <a:tabLst>
                <a:tab pos="444500" algn="l"/>
              </a:tabLst>
              <a:defRPr/>
            </a:pPr>
            <a:r>
              <a:rPr lang="ru-RU" sz="3100" dirty="0">
                <a:solidFill>
                  <a:schemeClr val="bg1"/>
                </a:solidFill>
              </a:rPr>
              <a:t> возможность гибкого комбинирования аналитических моделей и данных, </a:t>
            </a:r>
          </a:p>
          <a:p>
            <a:pPr marL="457200" indent="-457200">
              <a:buFontTx/>
              <a:buChar char="-"/>
              <a:tabLst>
                <a:tab pos="444500" algn="l"/>
              </a:tabLst>
              <a:defRPr/>
            </a:pPr>
            <a:r>
              <a:rPr lang="ru-RU" sz="3100" dirty="0">
                <a:solidFill>
                  <a:schemeClr val="bg1"/>
                </a:solidFill>
              </a:rPr>
              <a:t>удобный инструмент для анализа множества сценариев/альтернатив,</a:t>
            </a:r>
          </a:p>
          <a:p>
            <a:pPr marL="457200" indent="-457200">
              <a:buFontTx/>
              <a:buChar char="-"/>
              <a:tabLst>
                <a:tab pos="444500" algn="l"/>
              </a:tabLst>
              <a:defRPr/>
            </a:pPr>
            <a:r>
              <a:rPr lang="ru-RU" sz="3100" dirty="0">
                <a:solidFill>
                  <a:schemeClr val="bg1"/>
                </a:solidFill>
              </a:rPr>
              <a:t> способность поддержки разнообразных методов принятия решений,  </a:t>
            </a:r>
          </a:p>
          <a:p>
            <a:pPr marL="457200" indent="-457200">
              <a:buFontTx/>
              <a:buChar char="-"/>
              <a:tabLst>
                <a:tab pos="444500" algn="l"/>
              </a:tabLst>
              <a:defRPr/>
            </a:pPr>
            <a:r>
              <a:rPr lang="ru-RU" sz="3100" dirty="0">
                <a:solidFill>
                  <a:schemeClr val="bg1"/>
                </a:solidFill>
              </a:rPr>
              <a:t>возможность реализации интерактивного и рекурсивного подхода при решении задач</a:t>
            </a:r>
          </a:p>
        </p:txBody>
      </p:sp>
      <p:grpSp>
        <p:nvGrpSpPr>
          <p:cNvPr id="35844" name="Group 4"/>
          <p:cNvGrpSpPr>
            <a:grpSpLocks/>
          </p:cNvGrpSpPr>
          <p:nvPr/>
        </p:nvGrpSpPr>
        <p:grpSpPr bwMode="auto">
          <a:xfrm>
            <a:off x="0" y="0"/>
            <a:ext cx="684213" cy="404813"/>
            <a:chOff x="4848" y="0"/>
            <a:chExt cx="912" cy="534"/>
          </a:xfrm>
        </p:grpSpPr>
        <p:pic>
          <p:nvPicPr>
            <p:cNvPr id="3584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9750" y="304800"/>
            <a:ext cx="7918450" cy="820738"/>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200" b="1" smtClean="0">
                <a:solidFill>
                  <a:schemeClr val="bg1"/>
                </a:solidFill>
              </a:rPr>
              <a:t>Decision Support System (DSS)</a:t>
            </a:r>
            <a:br>
              <a:rPr lang="en-US" altLang="ru-RU" sz="3200" b="1" smtClean="0">
                <a:solidFill>
                  <a:schemeClr val="bg1"/>
                </a:solidFill>
              </a:rPr>
            </a:br>
            <a:endParaRPr lang="en-GB" altLang="ru-RU" sz="3200" b="1" smtClean="0">
              <a:solidFill>
                <a:schemeClr val="tx1"/>
              </a:solidFill>
            </a:endParaRPr>
          </a:p>
        </p:txBody>
      </p:sp>
      <p:sp>
        <p:nvSpPr>
          <p:cNvPr id="36867" name="Rectangle 3"/>
          <p:cNvSpPr>
            <a:spLocks noChangeArrowheads="1"/>
          </p:cNvSpPr>
          <p:nvPr/>
        </p:nvSpPr>
        <p:spPr bwMode="auto">
          <a:xfrm>
            <a:off x="395288" y="5300663"/>
            <a:ext cx="831691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defTabSz="952500">
              <a:defRPr sz="2400">
                <a:solidFill>
                  <a:schemeClr val="tx1"/>
                </a:solidFill>
                <a:latin typeface="Times New Roman" pitchFamily="18" charset="0"/>
              </a:defRPr>
            </a:lvl1pPr>
            <a:lvl2pPr marL="742950" indent="-285750" defTabSz="952500">
              <a:defRPr sz="2400">
                <a:solidFill>
                  <a:schemeClr val="tx1"/>
                </a:solidFill>
                <a:latin typeface="Times New Roman" pitchFamily="18" charset="0"/>
              </a:defRPr>
            </a:lvl2pPr>
            <a:lvl3pPr marL="1143000" indent="-228600" defTabSz="952500">
              <a:defRPr sz="2400">
                <a:solidFill>
                  <a:schemeClr val="tx1"/>
                </a:solidFill>
                <a:latin typeface="Times New Roman" pitchFamily="18" charset="0"/>
              </a:defRPr>
            </a:lvl3pPr>
            <a:lvl4pPr marL="1600200" indent="-228600" defTabSz="952500">
              <a:defRPr sz="2400">
                <a:solidFill>
                  <a:schemeClr val="tx1"/>
                </a:solidFill>
                <a:latin typeface="Times New Roman" pitchFamily="18" charset="0"/>
              </a:defRPr>
            </a:lvl4pPr>
            <a:lvl5pPr marL="2057400" indent="-228600" defTabSz="952500">
              <a:defRPr sz="2400">
                <a:solidFill>
                  <a:schemeClr val="tx1"/>
                </a:solidFill>
                <a:latin typeface="Times New Roman" pitchFamily="18" charset="0"/>
              </a:defRPr>
            </a:lvl5pPr>
            <a:lvl6pPr marL="2514600" indent="-228600" defTabSz="952500" eaLnBrk="0" fontAlgn="base" hangingPunct="0">
              <a:spcBef>
                <a:spcPct val="0"/>
              </a:spcBef>
              <a:spcAft>
                <a:spcPct val="0"/>
              </a:spcAft>
              <a:defRPr sz="2400">
                <a:solidFill>
                  <a:schemeClr val="tx1"/>
                </a:solidFill>
                <a:latin typeface="Times New Roman" pitchFamily="18" charset="0"/>
              </a:defRPr>
            </a:lvl6pPr>
            <a:lvl7pPr marL="2971800" indent="-228600" defTabSz="952500" eaLnBrk="0" fontAlgn="base" hangingPunct="0">
              <a:spcBef>
                <a:spcPct val="0"/>
              </a:spcBef>
              <a:spcAft>
                <a:spcPct val="0"/>
              </a:spcAft>
              <a:defRPr sz="2400">
                <a:solidFill>
                  <a:schemeClr val="tx1"/>
                </a:solidFill>
                <a:latin typeface="Times New Roman" pitchFamily="18" charset="0"/>
              </a:defRPr>
            </a:lvl7pPr>
            <a:lvl8pPr marL="3429000" indent="-228600" defTabSz="952500" eaLnBrk="0" fontAlgn="base" hangingPunct="0">
              <a:spcBef>
                <a:spcPct val="0"/>
              </a:spcBef>
              <a:spcAft>
                <a:spcPct val="0"/>
              </a:spcAft>
              <a:defRPr sz="2400">
                <a:solidFill>
                  <a:schemeClr val="tx1"/>
                </a:solidFill>
                <a:latin typeface="Times New Roman" pitchFamily="18" charset="0"/>
              </a:defRPr>
            </a:lvl8pPr>
            <a:lvl9pPr marL="3886200" indent="-228600" defTabSz="952500" eaLnBrk="0" fontAlgn="base" hangingPunct="0">
              <a:spcBef>
                <a:spcPct val="0"/>
              </a:spcBef>
              <a:spcAft>
                <a:spcPct val="0"/>
              </a:spcAft>
              <a:defRPr sz="2400">
                <a:solidFill>
                  <a:schemeClr val="tx1"/>
                </a:solidFill>
                <a:latin typeface="Times New Roman" pitchFamily="18" charset="0"/>
              </a:defRPr>
            </a:lvl9pPr>
          </a:lstStyle>
          <a:p>
            <a:pPr>
              <a:lnSpc>
                <a:spcPct val="140000"/>
              </a:lnSpc>
            </a:pPr>
            <a:r>
              <a:rPr lang="en-US" altLang="ru-RU" sz="1800" b="1" i="1">
                <a:solidFill>
                  <a:schemeClr val="bg1"/>
                </a:solidFill>
              </a:rPr>
              <a:t>intelligence</a:t>
            </a:r>
            <a:r>
              <a:rPr lang="en-US" altLang="ru-RU" sz="1800" b="1">
                <a:solidFill>
                  <a:schemeClr val="bg1"/>
                </a:solidFill>
              </a:rPr>
              <a:t>: </a:t>
            </a:r>
            <a:br>
              <a:rPr lang="en-US" altLang="ru-RU" sz="1800" b="1">
                <a:solidFill>
                  <a:schemeClr val="bg1"/>
                </a:solidFill>
              </a:rPr>
            </a:br>
            <a:r>
              <a:rPr lang="en-US" altLang="ru-RU" sz="1800" b="1" i="1">
                <a:solidFill>
                  <a:schemeClr val="bg1"/>
                </a:solidFill>
              </a:rPr>
              <a:t>design</a:t>
            </a:r>
            <a:r>
              <a:rPr lang="en-US" altLang="ru-RU" sz="1800" b="1">
                <a:solidFill>
                  <a:schemeClr val="bg1"/>
                </a:solidFill>
              </a:rPr>
              <a:t>: </a:t>
            </a:r>
            <a:br>
              <a:rPr lang="en-US" altLang="ru-RU" sz="1800" b="1">
                <a:solidFill>
                  <a:schemeClr val="bg1"/>
                </a:solidFill>
              </a:rPr>
            </a:br>
            <a:r>
              <a:rPr lang="en-US" altLang="ru-RU" sz="1800" b="1" i="1" u="sng">
                <a:solidFill>
                  <a:schemeClr val="bg1"/>
                </a:solidFill>
              </a:rPr>
              <a:t>choice</a:t>
            </a:r>
            <a:r>
              <a:rPr lang="en-US" altLang="ru-RU" sz="1800" b="1">
                <a:solidFill>
                  <a:schemeClr val="bg1"/>
                </a:solidFill>
              </a:rPr>
              <a:t>:</a:t>
            </a:r>
            <a:endParaRPr lang="en-GB" altLang="ru-RU" sz="1800" b="1">
              <a:solidFill>
                <a:schemeClr val="bg1"/>
              </a:solidFill>
            </a:endParaRPr>
          </a:p>
        </p:txBody>
      </p:sp>
      <p:grpSp>
        <p:nvGrpSpPr>
          <p:cNvPr id="36868" name="Group 4"/>
          <p:cNvGrpSpPr>
            <a:grpSpLocks/>
          </p:cNvGrpSpPr>
          <p:nvPr/>
        </p:nvGrpSpPr>
        <p:grpSpPr bwMode="auto">
          <a:xfrm>
            <a:off x="0" y="0"/>
            <a:ext cx="684213" cy="404813"/>
            <a:chOff x="4848" y="0"/>
            <a:chExt cx="912" cy="534"/>
          </a:xfrm>
        </p:grpSpPr>
        <p:pic>
          <p:nvPicPr>
            <p:cNvPr id="36878"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9"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36869" name="Oval 7"/>
          <p:cNvSpPr>
            <a:spLocks noChangeArrowheads="1"/>
          </p:cNvSpPr>
          <p:nvPr/>
        </p:nvSpPr>
        <p:spPr bwMode="auto">
          <a:xfrm>
            <a:off x="5435600" y="2708275"/>
            <a:ext cx="1800225" cy="7921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ru-RU" b="1"/>
              <a:t>Computer</a:t>
            </a:r>
            <a:endParaRPr lang="ru-RU" altLang="ru-RU" b="1"/>
          </a:p>
        </p:txBody>
      </p:sp>
      <p:sp>
        <p:nvSpPr>
          <p:cNvPr id="36870" name="Oval 8"/>
          <p:cNvSpPr>
            <a:spLocks noChangeArrowheads="1"/>
          </p:cNvSpPr>
          <p:nvPr/>
        </p:nvSpPr>
        <p:spPr bwMode="auto">
          <a:xfrm>
            <a:off x="1187450" y="2708275"/>
            <a:ext cx="1800225" cy="8651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ru-RU" b="1"/>
              <a:t>Decision </a:t>
            </a:r>
          </a:p>
          <a:p>
            <a:pPr algn="ctr"/>
            <a:r>
              <a:rPr lang="en-US" altLang="ru-RU" b="1"/>
              <a:t>Maker</a:t>
            </a:r>
            <a:endParaRPr lang="ru-RU" altLang="ru-RU" b="1"/>
          </a:p>
        </p:txBody>
      </p:sp>
      <p:sp>
        <p:nvSpPr>
          <p:cNvPr id="36871" name="Rectangle 9"/>
          <p:cNvSpPr>
            <a:spLocks noChangeArrowheads="1"/>
          </p:cNvSpPr>
          <p:nvPr/>
        </p:nvSpPr>
        <p:spPr bwMode="auto">
          <a:xfrm>
            <a:off x="179388" y="981075"/>
            <a:ext cx="878522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defTabSz="952500">
              <a:tabLst>
                <a:tab pos="265113" algn="l"/>
              </a:tabLst>
              <a:defRPr sz="2400">
                <a:solidFill>
                  <a:schemeClr val="tx1"/>
                </a:solidFill>
                <a:latin typeface="Times New Roman" pitchFamily="18" charset="0"/>
              </a:defRPr>
            </a:lvl1pPr>
            <a:lvl2pPr marL="742950" indent="-285750" defTabSz="952500">
              <a:tabLst>
                <a:tab pos="265113" algn="l"/>
              </a:tabLst>
              <a:defRPr sz="2400">
                <a:solidFill>
                  <a:schemeClr val="tx1"/>
                </a:solidFill>
                <a:latin typeface="Times New Roman" pitchFamily="18" charset="0"/>
              </a:defRPr>
            </a:lvl2pPr>
            <a:lvl3pPr marL="1143000" indent="-228600" defTabSz="952500">
              <a:tabLst>
                <a:tab pos="265113" algn="l"/>
              </a:tabLst>
              <a:defRPr sz="2400">
                <a:solidFill>
                  <a:schemeClr val="tx1"/>
                </a:solidFill>
                <a:latin typeface="Times New Roman" pitchFamily="18" charset="0"/>
              </a:defRPr>
            </a:lvl3pPr>
            <a:lvl4pPr marL="1600200" indent="-228600" defTabSz="952500">
              <a:tabLst>
                <a:tab pos="265113" algn="l"/>
              </a:tabLst>
              <a:defRPr sz="2400">
                <a:solidFill>
                  <a:schemeClr val="tx1"/>
                </a:solidFill>
                <a:latin typeface="Times New Roman" pitchFamily="18" charset="0"/>
              </a:defRPr>
            </a:lvl4pPr>
            <a:lvl5pPr marL="2057400" indent="-228600" defTabSz="952500">
              <a:tabLst>
                <a:tab pos="265113" algn="l"/>
              </a:tabLst>
              <a:defRPr sz="2400">
                <a:solidFill>
                  <a:schemeClr val="tx1"/>
                </a:solidFill>
                <a:latin typeface="Times New Roman" pitchFamily="18" charset="0"/>
              </a:defRPr>
            </a:lvl5pPr>
            <a:lvl6pPr marL="25146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6pPr>
            <a:lvl7pPr marL="29718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7pPr>
            <a:lvl8pPr marL="34290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8pPr>
            <a:lvl9pPr marL="38862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9pPr>
          </a:lstStyle>
          <a:p>
            <a:pPr>
              <a:lnSpc>
                <a:spcPct val="90000"/>
              </a:lnSpc>
            </a:pPr>
            <a:r>
              <a:rPr lang="en-US" altLang="ru-RU" sz="2800">
                <a:solidFill>
                  <a:schemeClr val="bg1"/>
                </a:solidFill>
              </a:rPr>
              <a:t>Simon </a:t>
            </a:r>
            <a:r>
              <a:rPr lang="en-US" altLang="ru-RU" sz="2000">
                <a:solidFill>
                  <a:schemeClr val="bg1"/>
                </a:solidFill>
              </a:rPr>
              <a:t>(1960):</a:t>
            </a:r>
            <a:r>
              <a:rPr lang="en-US" altLang="ru-RU" sz="2800">
                <a:solidFill>
                  <a:schemeClr val="bg1"/>
                </a:solidFill>
              </a:rPr>
              <a:t> structured and unstructured decision problems</a:t>
            </a:r>
            <a:r>
              <a:rPr lang="en-US" altLang="ru-RU" sz="1600">
                <a:solidFill>
                  <a:schemeClr val="bg1"/>
                </a:solidFill>
              </a:rPr>
              <a:t> (the core of the DSSs concept).</a:t>
            </a:r>
            <a:br>
              <a:rPr lang="en-US" altLang="ru-RU" sz="1600">
                <a:solidFill>
                  <a:schemeClr val="bg1"/>
                </a:solidFill>
              </a:rPr>
            </a:br>
            <a:r>
              <a:rPr lang="en-US" altLang="ru-RU" sz="1600">
                <a:solidFill>
                  <a:schemeClr val="bg1"/>
                </a:solidFill>
              </a:rPr>
              <a:t/>
            </a:r>
            <a:br>
              <a:rPr lang="en-US" altLang="ru-RU" sz="1600">
                <a:solidFill>
                  <a:schemeClr val="bg1"/>
                </a:solidFill>
              </a:rPr>
            </a:br>
            <a:r>
              <a:rPr lang="en-US" altLang="ru-RU" sz="1600">
                <a:solidFill>
                  <a:schemeClr val="bg1"/>
                </a:solidFill>
              </a:rPr>
              <a:t/>
            </a:r>
            <a:br>
              <a:rPr lang="en-US" altLang="ru-RU" sz="1600">
                <a:solidFill>
                  <a:schemeClr val="bg1"/>
                </a:solidFill>
              </a:rPr>
            </a:br>
            <a:r>
              <a:rPr lang="en-US" altLang="ru-RU" sz="1900">
                <a:solidFill>
                  <a:schemeClr val="bg1"/>
                </a:solidFill>
              </a:rPr>
              <a:t>Structured, semi-structured and unstructured problems and approaches to their solving</a:t>
            </a:r>
            <a:endParaRPr lang="en-GB" altLang="ru-RU" sz="1900">
              <a:solidFill>
                <a:schemeClr val="bg1"/>
              </a:solidFill>
            </a:endParaRPr>
          </a:p>
        </p:txBody>
      </p:sp>
      <p:sp>
        <p:nvSpPr>
          <p:cNvPr id="238602" name="Oval 10"/>
          <p:cNvSpPr>
            <a:spLocks noChangeArrowheads="1"/>
          </p:cNvSpPr>
          <p:nvPr/>
        </p:nvSpPr>
        <p:spPr bwMode="auto">
          <a:xfrm>
            <a:off x="2843213" y="2565400"/>
            <a:ext cx="2736850" cy="1223963"/>
          </a:xfrm>
          <a:prstGeom prst="ellipse">
            <a:avLst/>
          </a:prstGeom>
          <a:gradFill rotWithShape="1">
            <a:gsLst>
              <a:gs pos="0">
                <a:schemeClr val="accent1"/>
              </a:gs>
              <a:gs pos="50000">
                <a:schemeClr val="accent1">
                  <a:gamma/>
                  <a:tint val="70980"/>
                  <a:invGamma/>
                </a:schemeClr>
              </a:gs>
              <a:gs pos="100000">
                <a:schemeClr val="accent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a:t>Computer &amp;</a:t>
            </a:r>
          </a:p>
          <a:p>
            <a:pPr algn="ctr">
              <a:defRPr/>
            </a:pPr>
            <a:r>
              <a:rPr lang="en-US" b="1"/>
              <a:t>Decision Maker</a:t>
            </a:r>
          </a:p>
          <a:p>
            <a:pPr algn="ctr">
              <a:defRPr/>
            </a:pPr>
            <a:r>
              <a:rPr lang="en-US" b="1"/>
              <a:t>(DSS)</a:t>
            </a:r>
            <a:endParaRPr lang="ru-RU" b="1"/>
          </a:p>
        </p:txBody>
      </p:sp>
      <p:sp>
        <p:nvSpPr>
          <p:cNvPr id="36873" name="AutoShape 11"/>
          <p:cNvSpPr>
            <a:spLocks noChangeArrowheads="1"/>
          </p:cNvSpPr>
          <p:nvPr/>
        </p:nvSpPr>
        <p:spPr bwMode="auto">
          <a:xfrm>
            <a:off x="755650" y="4365625"/>
            <a:ext cx="6840538" cy="360363"/>
          </a:xfrm>
          <a:prstGeom prst="leftRightArrow">
            <a:avLst>
              <a:gd name="adj1" fmla="val 49778"/>
              <a:gd name="adj2" fmla="val 1153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ru-RU"/>
          </a:p>
        </p:txBody>
      </p:sp>
      <p:sp>
        <p:nvSpPr>
          <p:cNvPr id="36874" name="Rectangle 12"/>
          <p:cNvSpPr>
            <a:spLocks noChangeArrowheads="1"/>
          </p:cNvSpPr>
          <p:nvPr/>
        </p:nvSpPr>
        <p:spPr bwMode="auto">
          <a:xfrm>
            <a:off x="1619250" y="4005263"/>
            <a:ext cx="5184775" cy="2873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ru-RU"/>
              <a:t>Degree of Problem Structuring</a:t>
            </a:r>
            <a:endParaRPr lang="ru-RU" altLang="ru-RU"/>
          </a:p>
        </p:txBody>
      </p:sp>
      <p:sp>
        <p:nvSpPr>
          <p:cNvPr id="238605" name="Rectangle 13"/>
          <p:cNvSpPr>
            <a:spLocks noChangeArrowheads="1"/>
          </p:cNvSpPr>
          <p:nvPr/>
        </p:nvSpPr>
        <p:spPr bwMode="auto">
          <a:xfrm>
            <a:off x="971550" y="4797425"/>
            <a:ext cx="2160588" cy="503238"/>
          </a:xfrm>
          <a:prstGeom prst="rect">
            <a:avLst/>
          </a:prstGeom>
          <a:gradFill rotWithShape="1">
            <a:gsLst>
              <a:gs pos="0">
                <a:schemeClr val="accent1"/>
              </a:gs>
              <a:gs pos="50000">
                <a:schemeClr val="accent1">
                  <a:gamma/>
                  <a:tint val="42353"/>
                  <a:invGamma/>
                </a:schemeClr>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800"/>
              <a:t>Unstructured Decisions</a:t>
            </a:r>
            <a:endParaRPr lang="ru-RU" sz="1800"/>
          </a:p>
        </p:txBody>
      </p:sp>
      <p:sp>
        <p:nvSpPr>
          <p:cNvPr id="238606" name="Rectangle 14"/>
          <p:cNvSpPr>
            <a:spLocks noChangeArrowheads="1"/>
          </p:cNvSpPr>
          <p:nvPr/>
        </p:nvSpPr>
        <p:spPr bwMode="auto">
          <a:xfrm>
            <a:off x="3348038" y="4724400"/>
            <a:ext cx="1800225" cy="576263"/>
          </a:xfrm>
          <a:prstGeom prst="rect">
            <a:avLst/>
          </a:prstGeom>
          <a:gradFill rotWithShape="1">
            <a:gsLst>
              <a:gs pos="0">
                <a:schemeClr val="accent1"/>
              </a:gs>
              <a:gs pos="50000">
                <a:schemeClr val="accent1">
                  <a:gamma/>
                  <a:tint val="49020"/>
                  <a:invGamma/>
                </a:schemeClr>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800"/>
              <a:t>Semi-Structured </a:t>
            </a:r>
          </a:p>
          <a:p>
            <a:pPr algn="ctr">
              <a:defRPr/>
            </a:pPr>
            <a:r>
              <a:rPr lang="en-US" sz="1800"/>
              <a:t>Decisions</a:t>
            </a:r>
            <a:endParaRPr lang="ru-RU" sz="1800"/>
          </a:p>
        </p:txBody>
      </p:sp>
      <p:sp>
        <p:nvSpPr>
          <p:cNvPr id="238607" name="Rectangle 15"/>
          <p:cNvSpPr>
            <a:spLocks noChangeArrowheads="1"/>
          </p:cNvSpPr>
          <p:nvPr/>
        </p:nvSpPr>
        <p:spPr bwMode="auto">
          <a:xfrm>
            <a:off x="5364163" y="4797425"/>
            <a:ext cx="2089150" cy="503238"/>
          </a:xfrm>
          <a:prstGeom prst="rect">
            <a:avLst/>
          </a:prstGeom>
          <a:gradFill rotWithShape="1">
            <a:gsLst>
              <a:gs pos="0">
                <a:schemeClr val="accent1"/>
              </a:gs>
              <a:gs pos="50000">
                <a:schemeClr val="accent1">
                  <a:gamma/>
                  <a:tint val="50980"/>
                  <a:invGamma/>
                </a:schemeClr>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1800"/>
              <a:t>Structured Decisions</a:t>
            </a:r>
            <a:r>
              <a:rPr lang="en-US"/>
              <a:t> </a:t>
            </a:r>
            <a:endParaRPr lang="ru-RU"/>
          </a:p>
        </p:txBody>
      </p:sp>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88913"/>
            <a:ext cx="7847013" cy="4318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ru-RU" altLang="ru-RU" sz="2800" b="1" smtClean="0">
                <a:solidFill>
                  <a:schemeClr val="bg1"/>
                </a:solidFill>
              </a:rPr>
              <a:t>АР/ МСППР</a:t>
            </a:r>
            <a:endParaRPr lang="en-GB" altLang="ru-RU" sz="2800" smtClean="0">
              <a:solidFill>
                <a:schemeClr val="bg1"/>
              </a:solidFill>
            </a:endParaRPr>
          </a:p>
        </p:txBody>
      </p:sp>
      <p:sp>
        <p:nvSpPr>
          <p:cNvPr id="37891" name="Rectangle 3"/>
          <p:cNvSpPr>
            <a:spLocks noChangeArrowheads="1"/>
          </p:cNvSpPr>
          <p:nvPr/>
        </p:nvSpPr>
        <p:spPr bwMode="auto">
          <a:xfrm>
            <a:off x="179388" y="836613"/>
            <a:ext cx="8785225" cy="58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defTabSz="952500">
              <a:tabLst>
                <a:tab pos="265113" algn="l"/>
              </a:tabLst>
              <a:defRPr sz="2400">
                <a:solidFill>
                  <a:schemeClr val="tx1"/>
                </a:solidFill>
                <a:latin typeface="Times New Roman" pitchFamily="18" charset="0"/>
              </a:defRPr>
            </a:lvl1pPr>
            <a:lvl2pPr marL="742950" indent="-285750" defTabSz="952500">
              <a:tabLst>
                <a:tab pos="265113" algn="l"/>
              </a:tabLst>
              <a:defRPr sz="2400">
                <a:solidFill>
                  <a:schemeClr val="tx1"/>
                </a:solidFill>
                <a:latin typeface="Times New Roman" pitchFamily="18" charset="0"/>
              </a:defRPr>
            </a:lvl2pPr>
            <a:lvl3pPr marL="1143000" indent="-228600" defTabSz="952500">
              <a:tabLst>
                <a:tab pos="265113" algn="l"/>
              </a:tabLst>
              <a:defRPr sz="2400">
                <a:solidFill>
                  <a:schemeClr val="tx1"/>
                </a:solidFill>
                <a:latin typeface="Times New Roman" pitchFamily="18" charset="0"/>
              </a:defRPr>
            </a:lvl3pPr>
            <a:lvl4pPr marL="1600200" indent="-228600" defTabSz="952500">
              <a:tabLst>
                <a:tab pos="265113" algn="l"/>
              </a:tabLst>
              <a:defRPr sz="2400">
                <a:solidFill>
                  <a:schemeClr val="tx1"/>
                </a:solidFill>
                <a:latin typeface="Times New Roman" pitchFamily="18" charset="0"/>
              </a:defRPr>
            </a:lvl4pPr>
            <a:lvl5pPr marL="2057400" indent="-228600" defTabSz="952500">
              <a:tabLst>
                <a:tab pos="265113" algn="l"/>
              </a:tabLst>
              <a:defRPr sz="2400">
                <a:solidFill>
                  <a:schemeClr val="tx1"/>
                </a:solidFill>
                <a:latin typeface="Times New Roman" pitchFamily="18" charset="0"/>
              </a:defRPr>
            </a:lvl5pPr>
            <a:lvl6pPr marL="25146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6pPr>
            <a:lvl7pPr marL="29718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7pPr>
            <a:lvl8pPr marL="34290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8pPr>
            <a:lvl9pPr marL="38862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9pPr>
          </a:lstStyle>
          <a:p>
            <a:pPr>
              <a:lnSpc>
                <a:spcPct val="110000"/>
              </a:lnSpc>
            </a:pPr>
            <a:r>
              <a:rPr lang="en-US" altLang="ru-RU" sz="2500" b="1" i="1">
                <a:solidFill>
                  <a:schemeClr val="bg1"/>
                </a:solidFill>
              </a:rPr>
              <a:t> </a:t>
            </a:r>
            <a:r>
              <a:rPr lang="ru-RU" altLang="ru-RU" sz="4000" b="1" i="1">
                <a:solidFill>
                  <a:schemeClr val="bg1"/>
                </a:solidFill>
              </a:rPr>
              <a:t>Процесс</a:t>
            </a:r>
            <a:r>
              <a:rPr lang="ru-RU" altLang="ru-RU" sz="4000" b="1">
                <a:solidFill>
                  <a:schemeClr val="bg1"/>
                </a:solidFill>
              </a:rPr>
              <a:t> ПР </a:t>
            </a:r>
            <a:r>
              <a:rPr lang="ru-RU" altLang="ru-RU" sz="4000">
                <a:solidFill>
                  <a:schemeClr val="bg1"/>
                </a:solidFill>
              </a:rPr>
              <a:t>(Г.Саймон): </a:t>
            </a:r>
            <a:br>
              <a:rPr lang="ru-RU" altLang="ru-RU" sz="4000">
                <a:solidFill>
                  <a:schemeClr val="bg1"/>
                </a:solidFill>
              </a:rPr>
            </a:br>
            <a:r>
              <a:rPr lang="ru-RU" altLang="ru-RU" sz="4000">
                <a:solidFill>
                  <a:schemeClr val="bg1"/>
                </a:solidFill>
              </a:rPr>
              <a:t>1. поиск информации, </a:t>
            </a:r>
            <a:br>
              <a:rPr lang="ru-RU" altLang="ru-RU" sz="4000">
                <a:solidFill>
                  <a:schemeClr val="bg1"/>
                </a:solidFill>
              </a:rPr>
            </a:br>
            <a:r>
              <a:rPr lang="ru-RU" altLang="ru-RU" sz="4000">
                <a:solidFill>
                  <a:schemeClr val="bg1"/>
                </a:solidFill>
              </a:rPr>
              <a:t>2. выделение/формирование 				  альтернатив и критериев; </a:t>
            </a:r>
            <a:br>
              <a:rPr lang="ru-RU" altLang="ru-RU" sz="4000">
                <a:solidFill>
                  <a:schemeClr val="bg1"/>
                </a:solidFill>
              </a:rPr>
            </a:br>
            <a:r>
              <a:rPr lang="ru-RU" altLang="ru-RU" sz="4000">
                <a:solidFill>
                  <a:schemeClr val="bg1"/>
                </a:solidFill>
              </a:rPr>
              <a:t>3. сравнение альтернатив (выбор    	  	 	  лучшей)</a:t>
            </a:r>
            <a:r>
              <a:rPr lang="ru-RU" altLang="ru-RU" sz="2000" b="1" i="1">
                <a:solidFill>
                  <a:schemeClr val="bg1"/>
                </a:solidFill>
              </a:rPr>
              <a:t/>
            </a:r>
            <a:br>
              <a:rPr lang="ru-RU" altLang="ru-RU" sz="2000" b="1" i="1">
                <a:solidFill>
                  <a:schemeClr val="bg1"/>
                </a:solidFill>
              </a:rPr>
            </a:br>
            <a:endParaRPr lang="ru-RU" altLang="ru-RU" sz="2000" b="1" i="1">
              <a:solidFill>
                <a:schemeClr val="bg1"/>
              </a:solidFill>
            </a:endParaRPr>
          </a:p>
          <a:p>
            <a:pPr>
              <a:lnSpc>
                <a:spcPct val="110000"/>
              </a:lnSpc>
            </a:pPr>
            <a:r>
              <a:rPr lang="ru-RU" altLang="ru-RU" sz="1200" b="1" i="1">
                <a:solidFill>
                  <a:srgbClr val="DDDDDD"/>
                </a:solidFill>
              </a:rPr>
              <a:t>Типовые задачи ПР:</a:t>
            </a:r>
            <a:r>
              <a:rPr lang="ru-RU" altLang="ru-RU" sz="1200">
                <a:solidFill>
                  <a:srgbClr val="DDDDDD"/>
                </a:solidFill>
              </a:rPr>
              <a:t> основные три ЗПР</a:t>
            </a:r>
            <a:br>
              <a:rPr lang="ru-RU" altLang="ru-RU" sz="1200">
                <a:solidFill>
                  <a:srgbClr val="DDDDDD"/>
                </a:solidFill>
              </a:rPr>
            </a:br>
            <a:r>
              <a:rPr lang="ru-RU" altLang="ru-RU" sz="1200">
                <a:solidFill>
                  <a:srgbClr val="DDDDDD"/>
                </a:solidFill>
              </a:rPr>
              <a:t>- Упорядочение альтернатив;</a:t>
            </a:r>
            <a:br>
              <a:rPr lang="ru-RU" altLang="ru-RU" sz="1200">
                <a:solidFill>
                  <a:srgbClr val="DDDDDD"/>
                </a:solidFill>
              </a:rPr>
            </a:br>
            <a:r>
              <a:rPr lang="ru-RU" altLang="ru-RU" sz="1200">
                <a:solidFill>
                  <a:srgbClr val="DDDDDD"/>
                </a:solidFill>
              </a:rPr>
              <a:t>- Сортировка альтернатив (классификация);</a:t>
            </a:r>
            <a:br>
              <a:rPr lang="ru-RU" altLang="ru-RU" sz="1200">
                <a:solidFill>
                  <a:srgbClr val="DDDDDD"/>
                </a:solidFill>
              </a:rPr>
            </a:br>
            <a:r>
              <a:rPr lang="ru-RU" altLang="ru-RU" sz="1200">
                <a:solidFill>
                  <a:srgbClr val="DDDDDD"/>
                </a:solidFill>
              </a:rPr>
              <a:t>- Выбор лучшей альтернативы</a:t>
            </a:r>
            <a:endParaRPr lang="en-GB" altLang="ru-RU" sz="1200">
              <a:solidFill>
                <a:srgbClr val="DDDDDD"/>
              </a:solidFill>
            </a:endParaRPr>
          </a:p>
        </p:txBody>
      </p:sp>
      <p:grpSp>
        <p:nvGrpSpPr>
          <p:cNvPr id="37892" name="Group 4"/>
          <p:cNvGrpSpPr>
            <a:grpSpLocks/>
          </p:cNvGrpSpPr>
          <p:nvPr/>
        </p:nvGrpSpPr>
        <p:grpSpPr bwMode="auto">
          <a:xfrm>
            <a:off x="0" y="0"/>
            <a:ext cx="684213" cy="404813"/>
            <a:chOff x="4848" y="0"/>
            <a:chExt cx="912" cy="534"/>
          </a:xfrm>
        </p:grpSpPr>
        <p:pic>
          <p:nvPicPr>
            <p:cNvPr id="3789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38915"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000" b="1">
                <a:solidFill>
                  <a:schemeClr val="bg1"/>
                </a:solidFill>
              </a:rPr>
              <a:t>R&amp;D expanded the field of DSS application domain</a:t>
            </a:r>
          </a:p>
          <a:p>
            <a:endParaRPr lang="en-US" altLang="ru-RU" sz="3000" b="1">
              <a:solidFill>
                <a:schemeClr val="bg1"/>
              </a:solidFill>
            </a:endParaRPr>
          </a:p>
          <a:p>
            <a:r>
              <a:rPr lang="en-US" altLang="ru-RU" sz="3600">
                <a:solidFill>
                  <a:schemeClr val="bg1"/>
                </a:solidFill>
              </a:rPr>
              <a:t>A literature surveys:</a:t>
            </a:r>
          </a:p>
          <a:p>
            <a:r>
              <a:rPr lang="en-US" altLang="ru-RU" sz="3600">
                <a:solidFill>
                  <a:schemeClr val="bg1"/>
                </a:solidFill>
              </a:rPr>
              <a:t>- Alavi &amp; Joachimsthaler, 1990, </a:t>
            </a:r>
          </a:p>
          <a:p>
            <a:r>
              <a:rPr lang="en-US" altLang="ru-RU" sz="3600">
                <a:solidFill>
                  <a:schemeClr val="bg1"/>
                </a:solidFill>
              </a:rPr>
              <a:t>- Eom &amp; Lee, 1990a, </a:t>
            </a:r>
          </a:p>
          <a:p>
            <a:r>
              <a:rPr lang="en-US" altLang="ru-RU" sz="3600">
                <a:solidFill>
                  <a:schemeClr val="bg1"/>
                </a:solidFill>
              </a:rPr>
              <a:t>- Eom, 2002, </a:t>
            </a:r>
          </a:p>
          <a:p>
            <a:r>
              <a:rPr lang="en-US" altLang="ru-RU" sz="3600">
                <a:solidFill>
                  <a:schemeClr val="bg1"/>
                </a:solidFill>
              </a:rPr>
              <a:t>- Arnott &amp; Pervan, 2005</a:t>
            </a:r>
          </a:p>
          <a:p>
            <a:endParaRPr lang="en-US" altLang="ru-RU" sz="3600">
              <a:solidFill>
                <a:schemeClr val="bg1"/>
              </a:solidFill>
            </a:endParaRPr>
          </a:p>
          <a:p>
            <a:r>
              <a:rPr lang="en-US" altLang="ru-RU" sz="3600">
                <a:solidFill>
                  <a:schemeClr val="bg1"/>
                </a:solidFill>
              </a:rPr>
              <a:t>suggest the major applications for DSSs </a:t>
            </a:r>
            <a:endParaRPr lang="ru-RU" altLang="ru-RU" sz="3600">
              <a:solidFill>
                <a:schemeClr val="bg1"/>
              </a:solidFill>
            </a:endParaRPr>
          </a:p>
        </p:txBody>
      </p:sp>
      <p:grpSp>
        <p:nvGrpSpPr>
          <p:cNvPr id="38916" name="Group 4"/>
          <p:cNvGrpSpPr>
            <a:grpSpLocks/>
          </p:cNvGrpSpPr>
          <p:nvPr/>
        </p:nvGrpSpPr>
        <p:grpSpPr bwMode="auto">
          <a:xfrm>
            <a:off x="0" y="0"/>
            <a:ext cx="684213" cy="404813"/>
            <a:chOff x="4848" y="0"/>
            <a:chExt cx="912" cy="534"/>
          </a:xfrm>
        </p:grpSpPr>
        <p:pic>
          <p:nvPicPr>
            <p:cNvPr id="3891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6275" y="9525"/>
            <a:ext cx="8207375" cy="111442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4000" b="1" smtClean="0">
                <a:solidFill>
                  <a:schemeClr val="bg1"/>
                </a:solidFill>
              </a:rPr>
              <a:t>DSSs </a:t>
            </a:r>
            <a:r>
              <a:rPr lang="en-US" altLang="ru-RU" sz="4000" smtClean="0">
                <a:solidFill>
                  <a:schemeClr val="bg1"/>
                </a:solidFill>
              </a:rPr>
              <a:t>for the late 50 years: </a:t>
            </a:r>
            <a:br>
              <a:rPr lang="en-US" altLang="ru-RU" sz="4000" smtClean="0">
                <a:solidFill>
                  <a:schemeClr val="bg1"/>
                </a:solidFill>
              </a:rPr>
            </a:br>
            <a:r>
              <a:rPr lang="en-US" altLang="ru-RU" sz="3200" smtClean="0">
                <a:solidFill>
                  <a:schemeClr val="bg1"/>
                </a:solidFill>
              </a:rPr>
              <a:t>A Brief History . </a:t>
            </a:r>
            <a:r>
              <a:rPr lang="en-US" altLang="ru-RU" sz="3200" b="1" smtClean="0">
                <a:solidFill>
                  <a:schemeClr val="bg1"/>
                </a:solidFill>
              </a:rPr>
              <a:t>I. Introduction</a:t>
            </a: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2291" name="Rectangle 3"/>
          <p:cNvSpPr>
            <a:spLocks noChangeArrowheads="1"/>
          </p:cNvSpPr>
          <p:nvPr/>
        </p:nvSpPr>
        <p:spPr bwMode="auto">
          <a:xfrm>
            <a:off x="109538" y="1268413"/>
            <a:ext cx="8856662"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marL="514350" indent="-514350">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pPr>
              <a:buFontTx/>
              <a:buAutoNum type="arabicPeriod"/>
            </a:pPr>
            <a:r>
              <a:rPr lang="en-US" altLang="ru-RU" sz="3200">
                <a:solidFill>
                  <a:schemeClr val="bg1"/>
                </a:solidFill>
              </a:rPr>
              <a:t>(1960s) beginning: model-driven DSS;</a:t>
            </a:r>
          </a:p>
          <a:p>
            <a:pPr>
              <a:buFontTx/>
              <a:buAutoNum type="arabicPeriod"/>
            </a:pPr>
            <a:r>
              <a:rPr lang="en-US" altLang="ru-RU" sz="3200">
                <a:solidFill>
                  <a:schemeClr val="bg1"/>
                </a:solidFill>
              </a:rPr>
              <a:t>(1970s) theory developments;</a:t>
            </a:r>
          </a:p>
          <a:p>
            <a:pPr>
              <a:buFontTx/>
              <a:buAutoNum type="arabicPeriod"/>
            </a:pPr>
            <a:r>
              <a:rPr lang="en-US" altLang="ru-RU" sz="3200">
                <a:solidFill>
                  <a:schemeClr val="bg1"/>
                </a:solidFill>
              </a:rPr>
              <a:t>(1980s) financial planning systems, spreadsheet DSS;</a:t>
            </a:r>
          </a:p>
          <a:p>
            <a:pPr>
              <a:buFontTx/>
              <a:buAutoNum type="arabicPeriod"/>
            </a:pPr>
            <a:r>
              <a:rPr lang="en-US" altLang="ru-RU" sz="3200">
                <a:solidFill>
                  <a:schemeClr val="bg1"/>
                </a:solidFill>
              </a:rPr>
              <a:t>(1980-90s) Group DSS;</a:t>
            </a:r>
          </a:p>
          <a:p>
            <a:pPr>
              <a:buFontTx/>
              <a:buAutoNum type="arabicPeriod"/>
            </a:pPr>
            <a:r>
              <a:rPr lang="en-US" altLang="ru-RU" sz="3200">
                <a:solidFill>
                  <a:schemeClr val="bg1"/>
                </a:solidFill>
              </a:rPr>
              <a:t>(1980-90s) Executive Information Systems, OLAP and Business Intelligence;</a:t>
            </a:r>
          </a:p>
          <a:p>
            <a:pPr>
              <a:buFontTx/>
              <a:buAutoNum type="arabicPeriod"/>
            </a:pPr>
            <a:r>
              <a:rPr lang="en-US" altLang="ru-RU" sz="3200">
                <a:solidFill>
                  <a:schemeClr val="bg1"/>
                </a:solidFill>
              </a:rPr>
              <a:t>(1990-2000s) Knowledge-driven DSS;</a:t>
            </a:r>
          </a:p>
          <a:p>
            <a:pPr>
              <a:buFontTx/>
              <a:buAutoNum type="arabicPeriod"/>
            </a:pPr>
            <a:r>
              <a:rPr lang="en-US" altLang="ru-RU" sz="3200">
                <a:solidFill>
                  <a:schemeClr val="bg1"/>
                </a:solidFill>
              </a:rPr>
              <a:t> (1990-2000s) Web-based DSS;</a:t>
            </a:r>
          </a:p>
          <a:p>
            <a:pPr>
              <a:buFontTx/>
              <a:buAutoNum type="arabicPeriod"/>
            </a:pPr>
            <a:r>
              <a:rPr lang="en-US" altLang="ru-RU" sz="3200">
                <a:solidFill>
                  <a:schemeClr val="bg1"/>
                </a:solidFill>
              </a:rPr>
              <a:t> (1990-2000s) Spatial DSS /= GIS-DSS</a:t>
            </a:r>
          </a:p>
          <a:p>
            <a:pPr algn="ctr">
              <a:buFontTx/>
              <a:buAutoNum type="arabicPeriod"/>
            </a:pPr>
            <a:r>
              <a:rPr lang="en-US" altLang="ru-RU" sz="3000">
                <a:solidFill>
                  <a:schemeClr val="bg1"/>
                </a:solidFill>
              </a:rPr>
              <a:t> +++ research and technology is continuing to evolve</a:t>
            </a:r>
          </a:p>
        </p:txBody>
      </p:sp>
      <p:grpSp>
        <p:nvGrpSpPr>
          <p:cNvPr id="12292" name="Group 4"/>
          <p:cNvGrpSpPr>
            <a:grpSpLocks/>
          </p:cNvGrpSpPr>
          <p:nvPr/>
        </p:nvGrpSpPr>
        <p:grpSpPr bwMode="auto">
          <a:xfrm>
            <a:off x="0" y="0"/>
            <a:ext cx="684213" cy="404813"/>
            <a:chOff x="4848" y="0"/>
            <a:chExt cx="912" cy="534"/>
          </a:xfrm>
        </p:grpSpPr>
        <p:pic>
          <p:nvPicPr>
            <p:cNvPr id="1229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39939"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b="1" u="sng">
                <a:solidFill>
                  <a:schemeClr val="bg1"/>
                </a:solidFill>
              </a:rPr>
              <a:t>IV.1 Model-driven DSS</a:t>
            </a:r>
          </a:p>
          <a:p>
            <a:endParaRPr lang="en-US" altLang="ru-RU" sz="3600" b="1" u="sng">
              <a:solidFill>
                <a:schemeClr val="bg1"/>
              </a:solidFill>
            </a:endParaRPr>
          </a:p>
          <a:p>
            <a:r>
              <a:rPr lang="en-US" altLang="ru-RU" sz="3200" b="1">
                <a:solidFill>
                  <a:schemeClr val="bg1"/>
                </a:solidFill>
              </a:rPr>
              <a:t>1971: Scott –Morton’s production planning management decision system was the first widely discussed model-driven DSS </a:t>
            </a:r>
          </a:p>
          <a:p>
            <a:r>
              <a:rPr lang="en-US" altLang="ru-RU" sz="2800">
                <a:solidFill>
                  <a:schemeClr val="bg1"/>
                </a:solidFill>
              </a:rPr>
              <a:t>(but Ferguson and Jones, 1969, production scheduling application was also a model-driven DSS)</a:t>
            </a:r>
          </a:p>
        </p:txBody>
      </p:sp>
      <p:grpSp>
        <p:nvGrpSpPr>
          <p:cNvPr id="39940" name="Group 4"/>
          <p:cNvGrpSpPr>
            <a:grpSpLocks/>
          </p:cNvGrpSpPr>
          <p:nvPr/>
        </p:nvGrpSpPr>
        <p:grpSpPr bwMode="auto">
          <a:xfrm>
            <a:off x="0" y="0"/>
            <a:ext cx="684213" cy="404813"/>
            <a:chOff x="4848" y="0"/>
            <a:chExt cx="912" cy="534"/>
          </a:xfrm>
        </p:grpSpPr>
        <p:pic>
          <p:nvPicPr>
            <p:cNvPr id="3994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16387"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3600" b="1" u="sng" dirty="0">
                <a:solidFill>
                  <a:schemeClr val="bg1"/>
                </a:solidFill>
              </a:rPr>
              <a:t>IV.1 Model-driven DSS</a:t>
            </a:r>
          </a:p>
          <a:p>
            <a:pPr>
              <a:tabLst>
                <a:tab pos="444500" algn="l"/>
              </a:tabLst>
              <a:defRPr/>
            </a:pPr>
            <a:endParaRPr lang="en-US" sz="3600" b="1" u="sng" dirty="0">
              <a:solidFill>
                <a:schemeClr val="bg1"/>
              </a:solidFill>
            </a:endParaRPr>
          </a:p>
          <a:p>
            <a:pPr>
              <a:tabLst>
                <a:tab pos="444500" algn="l"/>
              </a:tabLst>
              <a:defRPr/>
            </a:pPr>
            <a:r>
              <a:rPr lang="en-US" sz="3200" b="1" dirty="0">
                <a:solidFill>
                  <a:schemeClr val="bg1"/>
                </a:solidFill>
              </a:rPr>
              <a:t>Early versions of </a:t>
            </a:r>
            <a:r>
              <a:rPr lang="en-US" sz="3600" b="1" dirty="0">
                <a:solidFill>
                  <a:schemeClr val="bg1"/>
                </a:solidFill>
              </a:rPr>
              <a:t>model-driven DSS </a:t>
            </a:r>
            <a:r>
              <a:rPr lang="en-US" sz="3200" b="1" dirty="0">
                <a:solidFill>
                  <a:schemeClr val="bg1"/>
                </a:solidFill>
              </a:rPr>
              <a:t>were called  - model-oriented DSS  </a:t>
            </a:r>
            <a:r>
              <a:rPr lang="en-US" sz="2800" b="1" dirty="0">
                <a:solidFill>
                  <a:schemeClr val="bg1"/>
                </a:solidFill>
              </a:rPr>
              <a:t>(by Alter (1980)), </a:t>
            </a:r>
          </a:p>
          <a:p>
            <a:pPr marL="342900" indent="-342900">
              <a:buFontTx/>
              <a:buChar char="-"/>
              <a:tabLst>
                <a:tab pos="444500" algn="l"/>
              </a:tabLst>
              <a:defRPr/>
            </a:pPr>
            <a:r>
              <a:rPr lang="en-US" b="1" dirty="0">
                <a:solidFill>
                  <a:schemeClr val="bg1"/>
                </a:solidFill>
              </a:rPr>
              <a:t>computationally oriented DSS (</a:t>
            </a:r>
            <a:r>
              <a:rPr lang="en-US" b="1" dirty="0" err="1">
                <a:solidFill>
                  <a:schemeClr val="bg1"/>
                </a:solidFill>
              </a:rPr>
              <a:t>Bonczek</a:t>
            </a:r>
            <a:r>
              <a:rPr lang="en-US" b="1" dirty="0">
                <a:solidFill>
                  <a:schemeClr val="bg1"/>
                </a:solidFill>
              </a:rPr>
              <a:t>  and </a:t>
            </a:r>
            <a:r>
              <a:rPr lang="en-US" b="1" dirty="0" err="1">
                <a:solidFill>
                  <a:schemeClr val="bg1"/>
                </a:solidFill>
              </a:rPr>
              <a:t>Whinston</a:t>
            </a:r>
            <a:r>
              <a:rPr lang="en-US" b="1" dirty="0">
                <a:solidFill>
                  <a:schemeClr val="bg1"/>
                </a:solidFill>
              </a:rPr>
              <a:t> 1981),</a:t>
            </a:r>
          </a:p>
          <a:p>
            <a:pPr marL="342900" indent="-342900">
              <a:buFontTx/>
              <a:buChar char="-"/>
              <a:tabLst>
                <a:tab pos="444500" algn="l"/>
              </a:tabLst>
              <a:defRPr/>
            </a:pPr>
            <a:r>
              <a:rPr lang="en-US" sz="3200" b="1" dirty="0">
                <a:solidFill>
                  <a:schemeClr val="bg1"/>
                </a:solidFill>
              </a:rPr>
              <a:t>spreadsheet-oriented, and </a:t>
            </a:r>
          </a:p>
          <a:p>
            <a:pPr marL="342900" indent="-342900">
              <a:buFontTx/>
              <a:buChar char="-"/>
              <a:tabLst>
                <a:tab pos="444500" algn="l"/>
              </a:tabLst>
              <a:defRPr/>
            </a:pPr>
            <a:r>
              <a:rPr lang="en-US" sz="3200" b="1" dirty="0">
                <a:solidFill>
                  <a:schemeClr val="bg1"/>
                </a:solidFill>
              </a:rPr>
              <a:t>solver-oriented DSS  </a:t>
            </a:r>
            <a:r>
              <a:rPr lang="en-US" b="1" dirty="0">
                <a:solidFill>
                  <a:schemeClr val="bg1"/>
                </a:solidFill>
              </a:rPr>
              <a:t>(</a:t>
            </a:r>
            <a:r>
              <a:rPr lang="en-US" b="1" dirty="0" err="1">
                <a:solidFill>
                  <a:schemeClr val="bg1"/>
                </a:solidFill>
              </a:rPr>
              <a:t>Holsapple</a:t>
            </a:r>
            <a:r>
              <a:rPr lang="en-US" b="1" dirty="0">
                <a:solidFill>
                  <a:schemeClr val="bg1"/>
                </a:solidFill>
              </a:rPr>
              <a:t> and </a:t>
            </a:r>
            <a:r>
              <a:rPr lang="en-US" b="1" dirty="0" err="1">
                <a:solidFill>
                  <a:schemeClr val="bg1"/>
                </a:solidFill>
              </a:rPr>
              <a:t>Whinston</a:t>
            </a:r>
            <a:r>
              <a:rPr lang="en-US" b="1" dirty="0">
                <a:solidFill>
                  <a:schemeClr val="bg1"/>
                </a:solidFill>
              </a:rPr>
              <a:t> (1996).</a:t>
            </a:r>
            <a:endParaRPr lang="en-US" dirty="0">
              <a:solidFill>
                <a:schemeClr val="bg1"/>
              </a:solidFill>
            </a:endParaRPr>
          </a:p>
        </p:txBody>
      </p:sp>
      <p:grpSp>
        <p:nvGrpSpPr>
          <p:cNvPr id="40964" name="Group 4"/>
          <p:cNvGrpSpPr>
            <a:grpSpLocks/>
          </p:cNvGrpSpPr>
          <p:nvPr/>
        </p:nvGrpSpPr>
        <p:grpSpPr bwMode="auto">
          <a:xfrm>
            <a:off x="0" y="0"/>
            <a:ext cx="684213" cy="404813"/>
            <a:chOff x="4848" y="0"/>
            <a:chExt cx="912" cy="534"/>
          </a:xfrm>
        </p:grpSpPr>
        <p:pic>
          <p:nvPicPr>
            <p:cNvPr id="4096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16387"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3600" b="1" u="sng" dirty="0">
                <a:solidFill>
                  <a:schemeClr val="bg1"/>
                </a:solidFill>
              </a:rPr>
              <a:t>IV.1 Model-driven DSS</a:t>
            </a:r>
          </a:p>
          <a:p>
            <a:pPr>
              <a:tabLst>
                <a:tab pos="444500" algn="l"/>
              </a:tabLst>
              <a:defRPr/>
            </a:pPr>
            <a:endParaRPr lang="en-US" sz="3600" b="1" u="sng" dirty="0">
              <a:solidFill>
                <a:schemeClr val="bg1"/>
              </a:solidFill>
            </a:endParaRPr>
          </a:p>
          <a:p>
            <a:pPr>
              <a:tabLst>
                <a:tab pos="444500" algn="l"/>
              </a:tabLst>
              <a:defRPr/>
            </a:pPr>
            <a:r>
              <a:rPr lang="en-US" sz="3200" dirty="0">
                <a:solidFill>
                  <a:schemeClr val="bg1"/>
                </a:solidFill>
              </a:rPr>
              <a:t>The </a:t>
            </a:r>
            <a:r>
              <a:rPr lang="en-US" sz="3200" u="sng" dirty="0">
                <a:solidFill>
                  <a:schemeClr val="bg1"/>
                </a:solidFill>
              </a:rPr>
              <a:t>1</a:t>
            </a:r>
            <a:r>
              <a:rPr lang="en-US" sz="3200" u="sng" baseline="30000" dirty="0">
                <a:solidFill>
                  <a:schemeClr val="bg1"/>
                </a:solidFill>
              </a:rPr>
              <a:t>st</a:t>
            </a:r>
            <a:r>
              <a:rPr lang="en-US" sz="3200" u="sng" dirty="0">
                <a:solidFill>
                  <a:schemeClr val="bg1"/>
                </a:solidFill>
              </a:rPr>
              <a:t> commercial tool</a:t>
            </a:r>
            <a:r>
              <a:rPr lang="en-US" sz="3200" dirty="0">
                <a:solidFill>
                  <a:schemeClr val="bg1"/>
                </a:solidFill>
              </a:rPr>
              <a:t> for building model-driven DSS using financial and quantitative models was called </a:t>
            </a:r>
            <a:r>
              <a:rPr lang="en-US" sz="3200" dirty="0" err="1">
                <a:solidFill>
                  <a:schemeClr val="bg1"/>
                </a:solidFill>
              </a:rPr>
              <a:t>IFPS</a:t>
            </a:r>
            <a:r>
              <a:rPr lang="en-US" sz="3200" dirty="0">
                <a:solidFill>
                  <a:schemeClr val="bg1"/>
                </a:solidFill>
              </a:rPr>
              <a:t> </a:t>
            </a:r>
            <a:r>
              <a:rPr lang="en-US" sz="2800" dirty="0">
                <a:solidFill>
                  <a:schemeClr val="bg1"/>
                </a:solidFill>
              </a:rPr>
              <a:t>(Interactive Financial Planning System): </a:t>
            </a:r>
          </a:p>
          <a:p>
            <a:pPr marL="457200" indent="-457200">
              <a:buFontTx/>
              <a:buChar char="-"/>
              <a:tabLst>
                <a:tab pos="444500" algn="l"/>
              </a:tabLst>
              <a:defRPr/>
            </a:pPr>
            <a:r>
              <a:rPr lang="en-US" sz="3200" dirty="0">
                <a:solidFill>
                  <a:schemeClr val="bg1"/>
                </a:solidFill>
              </a:rPr>
              <a:t>Gerald R. Wagner and his students at the University of </a:t>
            </a:r>
            <a:r>
              <a:rPr lang="en-US" sz="3200" dirty="0" err="1">
                <a:solidFill>
                  <a:schemeClr val="bg1"/>
                </a:solidFill>
              </a:rPr>
              <a:t>Texasin</a:t>
            </a:r>
            <a:r>
              <a:rPr lang="en-US" sz="3200" dirty="0">
                <a:solidFill>
                  <a:schemeClr val="bg1"/>
                </a:solidFill>
              </a:rPr>
              <a:t> the late 1970's by. </a:t>
            </a:r>
          </a:p>
          <a:p>
            <a:pPr>
              <a:tabLst>
                <a:tab pos="444500" algn="l"/>
              </a:tabLst>
              <a:defRPr/>
            </a:pPr>
            <a:r>
              <a:rPr lang="en-US" sz="3200" dirty="0">
                <a:solidFill>
                  <a:schemeClr val="bg1"/>
                </a:solidFill>
              </a:rPr>
              <a:t>Wagner’s company, </a:t>
            </a:r>
            <a:r>
              <a:rPr lang="en-US" sz="3200" dirty="0" err="1">
                <a:solidFill>
                  <a:schemeClr val="bg1"/>
                </a:solidFill>
              </a:rPr>
              <a:t>EXECUCOM</a:t>
            </a:r>
            <a:r>
              <a:rPr lang="en-US" sz="3200" dirty="0">
                <a:solidFill>
                  <a:schemeClr val="bg1"/>
                </a:solidFill>
              </a:rPr>
              <a:t> Systems, marketed </a:t>
            </a:r>
            <a:r>
              <a:rPr lang="en-US" sz="3200" dirty="0" err="1">
                <a:solidFill>
                  <a:schemeClr val="bg1"/>
                </a:solidFill>
              </a:rPr>
              <a:t>IFPS</a:t>
            </a:r>
            <a:r>
              <a:rPr lang="en-US" sz="3200" dirty="0">
                <a:solidFill>
                  <a:schemeClr val="bg1"/>
                </a:solidFill>
              </a:rPr>
              <a:t> until the mid 1990s. </a:t>
            </a:r>
            <a:endParaRPr lang="en-US" dirty="0">
              <a:solidFill>
                <a:schemeClr val="bg1"/>
              </a:solidFill>
            </a:endParaRPr>
          </a:p>
        </p:txBody>
      </p:sp>
      <p:grpSp>
        <p:nvGrpSpPr>
          <p:cNvPr id="41988" name="Group 4"/>
          <p:cNvGrpSpPr>
            <a:grpSpLocks/>
          </p:cNvGrpSpPr>
          <p:nvPr/>
        </p:nvGrpSpPr>
        <p:grpSpPr bwMode="auto">
          <a:xfrm>
            <a:off x="0" y="0"/>
            <a:ext cx="684213" cy="404813"/>
            <a:chOff x="4848" y="0"/>
            <a:chExt cx="912" cy="534"/>
          </a:xfrm>
        </p:grpSpPr>
        <p:pic>
          <p:nvPicPr>
            <p:cNvPr id="4198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43011"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b="1" u="sng">
                <a:solidFill>
                  <a:schemeClr val="bg1"/>
                </a:solidFill>
              </a:rPr>
              <a:t>IV.1 Model-driven DSS</a:t>
            </a:r>
          </a:p>
          <a:p>
            <a:endParaRPr lang="en-US" altLang="ru-RU" sz="3600" b="1" u="sng">
              <a:solidFill>
                <a:schemeClr val="bg1"/>
              </a:solidFill>
            </a:endParaRPr>
          </a:p>
          <a:p>
            <a:r>
              <a:rPr lang="en-US" altLang="ru-RU" sz="3200">
                <a:solidFill>
                  <a:schemeClr val="bg1"/>
                </a:solidFill>
              </a:rPr>
              <a:t>1983: </a:t>
            </a:r>
            <a:r>
              <a:rPr lang="en-US" altLang="ru-RU" sz="3200" b="1">
                <a:solidFill>
                  <a:schemeClr val="bg1"/>
                </a:solidFill>
              </a:rPr>
              <a:t>Expert Choice</a:t>
            </a:r>
            <a:r>
              <a:rPr lang="en-US" altLang="ru-RU" sz="3200">
                <a:solidFill>
                  <a:schemeClr val="bg1"/>
                </a:solidFill>
              </a:rPr>
              <a:t> - DSS generator for building specific systems based upon the Analytic Hierarchy Process (Saaty, 1982), </a:t>
            </a:r>
          </a:p>
          <a:p>
            <a:r>
              <a:rPr lang="en-US" altLang="ru-RU" sz="3200">
                <a:solidFill>
                  <a:schemeClr val="bg1"/>
                </a:solidFill>
              </a:rPr>
              <a:t>supports personal or group decision making. </a:t>
            </a:r>
          </a:p>
          <a:p>
            <a:endParaRPr lang="en-US" altLang="ru-RU" sz="3200">
              <a:solidFill>
                <a:schemeClr val="bg1"/>
              </a:solidFill>
            </a:endParaRPr>
          </a:p>
          <a:p>
            <a:r>
              <a:rPr lang="en-US" altLang="ru-RU" sz="3200">
                <a:solidFill>
                  <a:schemeClr val="bg1"/>
                </a:solidFill>
              </a:rPr>
              <a:t>Ernest Forman worked closely with Thomas Saaty to design Expert Choice.</a:t>
            </a:r>
          </a:p>
        </p:txBody>
      </p:sp>
      <p:grpSp>
        <p:nvGrpSpPr>
          <p:cNvPr id="43012" name="Group 4"/>
          <p:cNvGrpSpPr>
            <a:grpSpLocks/>
          </p:cNvGrpSpPr>
          <p:nvPr/>
        </p:nvGrpSpPr>
        <p:grpSpPr bwMode="auto">
          <a:xfrm>
            <a:off x="0" y="0"/>
            <a:ext cx="684213" cy="404813"/>
            <a:chOff x="4848" y="0"/>
            <a:chExt cx="912" cy="534"/>
          </a:xfrm>
        </p:grpSpPr>
        <p:pic>
          <p:nvPicPr>
            <p:cNvPr id="4301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44035"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b="1" u="sng">
                <a:solidFill>
                  <a:schemeClr val="bg1"/>
                </a:solidFill>
              </a:rPr>
              <a:t>IV.1 Model-driven DSS</a:t>
            </a:r>
          </a:p>
          <a:p>
            <a:endParaRPr lang="en-US" altLang="ru-RU" sz="3600" b="1" u="sng">
              <a:solidFill>
                <a:schemeClr val="bg1"/>
              </a:solidFill>
            </a:endParaRPr>
          </a:p>
          <a:p>
            <a:r>
              <a:rPr lang="en-US" altLang="ru-RU" sz="3200">
                <a:solidFill>
                  <a:schemeClr val="bg1"/>
                </a:solidFill>
              </a:rPr>
              <a:t>1978: Bricklin &amp; Frankston created the software program </a:t>
            </a:r>
            <a:r>
              <a:rPr lang="en-US" altLang="ru-RU" sz="3200" b="1">
                <a:solidFill>
                  <a:schemeClr val="bg1"/>
                </a:solidFill>
              </a:rPr>
              <a:t>VisiCalc (Visible Calculator). </a:t>
            </a:r>
          </a:p>
          <a:p>
            <a:r>
              <a:rPr lang="en-US" altLang="ru-RU" sz="3200">
                <a:solidFill>
                  <a:schemeClr val="bg1"/>
                </a:solidFill>
              </a:rPr>
              <a:t>VisiCalc provided managers the opportunity for hands-on computer-based analysis and decision support at a reasonably low cost </a:t>
            </a:r>
          </a:p>
          <a:p>
            <a:r>
              <a:rPr lang="en-US" altLang="ru-RU" sz="3200">
                <a:solidFill>
                  <a:schemeClr val="bg1"/>
                </a:solidFill>
              </a:rPr>
              <a:t>1987: Front-line Systems founded by Dan Fylstra: marketed the 1</a:t>
            </a:r>
            <a:r>
              <a:rPr lang="en-US" altLang="ru-RU" sz="3200" baseline="30000">
                <a:solidFill>
                  <a:schemeClr val="bg1"/>
                </a:solidFill>
              </a:rPr>
              <a:t>st</a:t>
            </a:r>
            <a:r>
              <a:rPr lang="en-US" altLang="ru-RU" sz="3200">
                <a:solidFill>
                  <a:schemeClr val="bg1"/>
                </a:solidFill>
              </a:rPr>
              <a:t> optimization solver </a:t>
            </a:r>
            <a:r>
              <a:rPr lang="en-US" altLang="ru-RU" sz="3200" u="sng">
                <a:solidFill>
                  <a:schemeClr val="bg1"/>
                </a:solidFill>
              </a:rPr>
              <a:t>add-in for Microsoft Excel</a:t>
            </a:r>
            <a:endParaRPr lang="en-US" altLang="ru-RU" sz="3200">
              <a:solidFill>
                <a:schemeClr val="bg1"/>
              </a:solidFill>
            </a:endParaRPr>
          </a:p>
        </p:txBody>
      </p:sp>
      <p:grpSp>
        <p:nvGrpSpPr>
          <p:cNvPr id="44036" name="Group 4"/>
          <p:cNvGrpSpPr>
            <a:grpSpLocks/>
          </p:cNvGrpSpPr>
          <p:nvPr/>
        </p:nvGrpSpPr>
        <p:grpSpPr bwMode="auto">
          <a:xfrm>
            <a:off x="0" y="0"/>
            <a:ext cx="684213" cy="404813"/>
            <a:chOff x="4848" y="0"/>
            <a:chExt cx="912" cy="534"/>
          </a:xfrm>
        </p:grpSpPr>
        <p:pic>
          <p:nvPicPr>
            <p:cNvPr id="4403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16387"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3600" b="1" u="sng" dirty="0">
                <a:solidFill>
                  <a:schemeClr val="bg1"/>
                </a:solidFill>
              </a:rPr>
              <a:t>IV.1 Model-driven DSS</a:t>
            </a:r>
          </a:p>
          <a:p>
            <a:pPr>
              <a:tabLst>
                <a:tab pos="444500" algn="l"/>
              </a:tabLst>
              <a:defRPr/>
            </a:pPr>
            <a:endParaRPr lang="en-US" sz="1600" b="1" u="sng" dirty="0">
              <a:solidFill>
                <a:schemeClr val="bg1"/>
              </a:solidFill>
            </a:endParaRPr>
          </a:p>
          <a:p>
            <a:pPr>
              <a:tabLst>
                <a:tab pos="444500" algn="l"/>
              </a:tabLst>
              <a:defRPr/>
            </a:pPr>
            <a:r>
              <a:rPr lang="en-US" sz="3200" dirty="0">
                <a:solidFill>
                  <a:schemeClr val="bg1"/>
                </a:solidFill>
              </a:rPr>
              <a:t>1988: </a:t>
            </a:r>
            <a:r>
              <a:rPr lang="en-US" sz="3200" dirty="0" err="1">
                <a:solidFill>
                  <a:schemeClr val="bg1"/>
                </a:solidFill>
              </a:rPr>
              <a:t>Sharda</a:t>
            </a:r>
            <a:r>
              <a:rPr lang="en-US" sz="3200" dirty="0">
                <a:solidFill>
                  <a:schemeClr val="bg1"/>
                </a:solidFill>
              </a:rPr>
              <a:t>, Barr, and McDonnell reviewed the first 15 years of model-driven DSS research: </a:t>
            </a:r>
          </a:p>
          <a:p>
            <a:pPr>
              <a:tabLst>
                <a:tab pos="444500" algn="l"/>
              </a:tabLst>
              <a:defRPr/>
            </a:pPr>
            <a:endParaRPr lang="en-US" sz="1000" dirty="0">
              <a:solidFill>
                <a:schemeClr val="bg1"/>
              </a:solidFill>
            </a:endParaRPr>
          </a:p>
          <a:p>
            <a:pPr>
              <a:tabLst>
                <a:tab pos="444500" algn="l"/>
              </a:tabLst>
              <a:defRPr/>
            </a:pPr>
            <a:r>
              <a:rPr lang="en-US" sz="3200" dirty="0">
                <a:solidFill>
                  <a:schemeClr val="bg1"/>
                </a:solidFill>
              </a:rPr>
              <a:t>research focused on model management and on enhancing more diverse types of models for use in DSS such as: </a:t>
            </a:r>
          </a:p>
          <a:p>
            <a:pPr marL="457200" indent="-457200">
              <a:buFontTx/>
              <a:buChar char="-"/>
              <a:tabLst>
                <a:tab pos="444500" algn="l"/>
              </a:tabLst>
              <a:defRPr/>
            </a:pPr>
            <a:r>
              <a:rPr lang="en-US" sz="3200" dirty="0">
                <a:solidFill>
                  <a:schemeClr val="bg1"/>
                </a:solidFill>
              </a:rPr>
              <a:t>Multicriteria, </a:t>
            </a:r>
          </a:p>
          <a:p>
            <a:pPr marL="457200" indent="-457200">
              <a:buFontTx/>
              <a:buChar char="-"/>
              <a:tabLst>
                <a:tab pos="444500" algn="l"/>
              </a:tabLst>
              <a:defRPr/>
            </a:pPr>
            <a:r>
              <a:rPr lang="en-US" sz="3200" dirty="0">
                <a:solidFill>
                  <a:schemeClr val="bg1"/>
                </a:solidFill>
              </a:rPr>
              <a:t>Optimization, and</a:t>
            </a:r>
          </a:p>
          <a:p>
            <a:pPr marL="457200" indent="-457200">
              <a:buFontTx/>
              <a:buChar char="-"/>
              <a:tabLst>
                <a:tab pos="444500" algn="l"/>
              </a:tabLst>
              <a:defRPr/>
            </a:pPr>
            <a:r>
              <a:rPr lang="en-US" sz="3200" dirty="0">
                <a:solidFill>
                  <a:schemeClr val="bg1"/>
                </a:solidFill>
              </a:rPr>
              <a:t>Simulation models.</a:t>
            </a:r>
          </a:p>
        </p:txBody>
      </p:sp>
      <p:grpSp>
        <p:nvGrpSpPr>
          <p:cNvPr id="45060" name="Group 4"/>
          <p:cNvGrpSpPr>
            <a:grpSpLocks/>
          </p:cNvGrpSpPr>
          <p:nvPr/>
        </p:nvGrpSpPr>
        <p:grpSpPr bwMode="auto">
          <a:xfrm>
            <a:off x="0" y="0"/>
            <a:ext cx="684213" cy="404813"/>
            <a:chOff x="4848" y="0"/>
            <a:chExt cx="912" cy="534"/>
          </a:xfrm>
        </p:grpSpPr>
        <p:pic>
          <p:nvPicPr>
            <p:cNvPr id="4506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46083"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b="1" u="sng">
                <a:solidFill>
                  <a:schemeClr val="bg1"/>
                </a:solidFill>
              </a:rPr>
              <a:t>IV.1 Model-driven DSS</a:t>
            </a:r>
          </a:p>
          <a:p>
            <a:endParaRPr lang="en-US" altLang="ru-RU" sz="1600" b="1" u="sng">
              <a:solidFill>
                <a:schemeClr val="bg1"/>
              </a:solidFill>
            </a:endParaRPr>
          </a:p>
          <a:p>
            <a:r>
              <a:rPr lang="en-US" altLang="ru-RU" sz="3200" b="1">
                <a:solidFill>
                  <a:schemeClr val="bg1"/>
                </a:solidFill>
              </a:rPr>
              <a:t>SDSS</a:t>
            </a:r>
            <a:r>
              <a:rPr lang="en-US" altLang="ru-RU" sz="3200">
                <a:solidFill>
                  <a:schemeClr val="bg1"/>
                </a:solidFill>
              </a:rPr>
              <a:t> (Spatial Decision Support Systems) </a:t>
            </a:r>
          </a:p>
          <a:p>
            <a:r>
              <a:rPr lang="en-US" altLang="ru-RU" sz="3200">
                <a:solidFill>
                  <a:schemeClr val="bg1"/>
                </a:solidFill>
              </a:rPr>
              <a:t>evolved in the late 1980s: </a:t>
            </a:r>
          </a:p>
          <a:p>
            <a:r>
              <a:rPr lang="en-US" altLang="ru-RU" sz="3200" b="1">
                <a:solidFill>
                  <a:schemeClr val="bg1"/>
                </a:solidFill>
              </a:rPr>
              <a:t>Armstrong, Densham, and Rushton, 1986. </a:t>
            </a:r>
          </a:p>
          <a:p>
            <a:r>
              <a:rPr lang="en-US" altLang="ru-RU" sz="3200">
                <a:solidFill>
                  <a:schemeClr val="bg1"/>
                </a:solidFill>
              </a:rPr>
              <a:t>by 1995 the SDSS concept had become firmly established in the literature - Crossland, Wynne, and Perkins, 1995. </a:t>
            </a:r>
          </a:p>
          <a:p>
            <a:endParaRPr lang="en-US" altLang="ru-RU" sz="3200">
              <a:solidFill>
                <a:schemeClr val="bg1"/>
              </a:solidFill>
            </a:endParaRPr>
          </a:p>
          <a:p>
            <a:r>
              <a:rPr lang="en-US" altLang="ru-RU" sz="3200" u="sng">
                <a:solidFill>
                  <a:schemeClr val="bg1"/>
                </a:solidFill>
              </a:rPr>
              <a:t>Data-driven spatial DSS </a:t>
            </a:r>
            <a:r>
              <a:rPr lang="en-US" altLang="ru-RU" sz="3200">
                <a:solidFill>
                  <a:schemeClr val="bg1"/>
                </a:solidFill>
              </a:rPr>
              <a:t>are also common.</a:t>
            </a:r>
          </a:p>
        </p:txBody>
      </p:sp>
      <p:grpSp>
        <p:nvGrpSpPr>
          <p:cNvPr id="46084" name="Group 4"/>
          <p:cNvGrpSpPr>
            <a:grpSpLocks/>
          </p:cNvGrpSpPr>
          <p:nvPr/>
        </p:nvGrpSpPr>
        <p:grpSpPr bwMode="auto">
          <a:xfrm>
            <a:off x="0" y="0"/>
            <a:ext cx="684213" cy="404813"/>
            <a:chOff x="4848" y="0"/>
            <a:chExt cx="912" cy="534"/>
          </a:xfrm>
        </p:grpSpPr>
        <p:pic>
          <p:nvPicPr>
            <p:cNvPr id="4608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47107"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b="1" u="sng">
                <a:solidFill>
                  <a:schemeClr val="bg1"/>
                </a:solidFill>
              </a:rPr>
              <a:t>IV.2 Data-driven DSS</a:t>
            </a:r>
          </a:p>
          <a:p>
            <a:endParaRPr lang="en-US" altLang="ru-RU" sz="1600" b="1" u="sng">
              <a:solidFill>
                <a:schemeClr val="bg1"/>
              </a:solidFill>
            </a:endParaRPr>
          </a:p>
          <a:p>
            <a:r>
              <a:rPr lang="en-US" altLang="ru-RU" sz="3200">
                <a:solidFill>
                  <a:schemeClr val="bg1"/>
                </a:solidFill>
              </a:rPr>
              <a:t>Data warehouse, DBMSs : manipulation of data by computerized tools tailored to a specific tasks provide additional functionality</a:t>
            </a:r>
            <a:r>
              <a:rPr lang="en-US" altLang="ru-RU" sz="3200" b="1">
                <a:solidFill>
                  <a:schemeClr val="bg1"/>
                </a:solidFill>
              </a:rPr>
              <a:t>. </a:t>
            </a:r>
          </a:p>
          <a:p>
            <a:r>
              <a:rPr lang="en-US" altLang="ru-RU" sz="3200">
                <a:solidFill>
                  <a:schemeClr val="bg1"/>
                </a:solidFill>
              </a:rPr>
              <a:t>Data-Driven DSS with On-Line Analytical Processing (Codd et al., 1993) provide the highest level of functionality and decision support that is linked to analysis of large collections of historical data. Executive Information Systems are examples of data-driven DSS (Power, 2002).</a:t>
            </a:r>
          </a:p>
        </p:txBody>
      </p:sp>
      <p:grpSp>
        <p:nvGrpSpPr>
          <p:cNvPr id="47108" name="Group 4"/>
          <p:cNvGrpSpPr>
            <a:grpSpLocks/>
          </p:cNvGrpSpPr>
          <p:nvPr/>
        </p:nvGrpSpPr>
        <p:grpSpPr bwMode="auto">
          <a:xfrm>
            <a:off x="0" y="0"/>
            <a:ext cx="684213" cy="404813"/>
            <a:chOff x="4848" y="0"/>
            <a:chExt cx="912" cy="534"/>
          </a:xfrm>
        </p:grpSpPr>
        <p:pic>
          <p:nvPicPr>
            <p:cNvPr id="4710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48131"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b="1" u="sng">
                <a:solidFill>
                  <a:schemeClr val="bg1"/>
                </a:solidFill>
              </a:rPr>
              <a:t>IV.2 Data-driven DSS</a:t>
            </a:r>
          </a:p>
          <a:p>
            <a:endParaRPr lang="en-US" altLang="ru-RU" sz="1600" b="1" u="sng">
              <a:solidFill>
                <a:schemeClr val="bg1"/>
              </a:solidFill>
            </a:endParaRPr>
          </a:p>
          <a:p>
            <a:r>
              <a:rPr lang="en-US" altLang="ru-RU" sz="3200">
                <a:solidFill>
                  <a:schemeClr val="bg1"/>
                </a:solidFill>
              </a:rPr>
              <a:t>One of the 1</a:t>
            </a:r>
            <a:r>
              <a:rPr lang="en-US" altLang="ru-RU" sz="3200" baseline="30000">
                <a:solidFill>
                  <a:schemeClr val="bg1"/>
                </a:solidFill>
              </a:rPr>
              <a:t>st</a:t>
            </a:r>
            <a:r>
              <a:rPr lang="en-US" altLang="ru-RU" sz="3200">
                <a:solidFill>
                  <a:schemeClr val="bg1"/>
                </a:solidFill>
              </a:rPr>
              <a:t> data-driven DSS was built using an </a:t>
            </a:r>
            <a:r>
              <a:rPr lang="en-US" altLang="ru-RU" sz="3200" b="1">
                <a:solidFill>
                  <a:schemeClr val="bg1"/>
                </a:solidFill>
              </a:rPr>
              <a:t>APL-based software package </a:t>
            </a:r>
            <a:r>
              <a:rPr lang="en-US" altLang="ru-RU" sz="3200">
                <a:solidFill>
                  <a:schemeClr val="bg1"/>
                </a:solidFill>
              </a:rPr>
              <a:t>called </a:t>
            </a:r>
            <a:r>
              <a:rPr lang="en-US" altLang="ru-RU" sz="3200" b="1">
                <a:solidFill>
                  <a:schemeClr val="bg1"/>
                </a:solidFill>
              </a:rPr>
              <a:t>AAIMS</a:t>
            </a:r>
            <a:r>
              <a:rPr lang="en-US" altLang="ru-RU" sz="3200">
                <a:solidFill>
                  <a:schemeClr val="bg1"/>
                </a:solidFill>
              </a:rPr>
              <a:t>, An Analytical Information Management System. </a:t>
            </a:r>
          </a:p>
          <a:p>
            <a:r>
              <a:rPr lang="en-US" altLang="ru-RU">
                <a:solidFill>
                  <a:schemeClr val="bg1"/>
                </a:solidFill>
              </a:rPr>
              <a:t>It was developed from 1970-1974 by Richard Klaas and Charles Weiss at American Airlines.</a:t>
            </a:r>
          </a:p>
          <a:p>
            <a:r>
              <a:rPr lang="en-US" altLang="ru-RU" sz="2800">
                <a:solidFill>
                  <a:schemeClr val="bg1"/>
                </a:solidFill>
              </a:rPr>
              <a:t>1979: Rockart’s research stimulated the development of executive information systems (EIS) and executive support systems (ESS). These systems evolved from single user model-driven decision support systems and from the development of </a:t>
            </a:r>
            <a:r>
              <a:rPr lang="en-US" altLang="ru-RU" sz="2800" b="1" u="sng">
                <a:solidFill>
                  <a:schemeClr val="bg1"/>
                </a:solidFill>
              </a:rPr>
              <a:t>relational database products</a:t>
            </a:r>
            <a:r>
              <a:rPr lang="en-US" altLang="ru-RU">
                <a:solidFill>
                  <a:schemeClr val="bg1"/>
                </a:solidFill>
              </a:rPr>
              <a:t>. </a:t>
            </a:r>
            <a:endParaRPr lang="en-US" altLang="ru-RU" sz="3200">
              <a:solidFill>
                <a:schemeClr val="bg1"/>
              </a:solidFill>
            </a:endParaRPr>
          </a:p>
        </p:txBody>
      </p:sp>
      <p:grpSp>
        <p:nvGrpSpPr>
          <p:cNvPr id="48132" name="Group 4"/>
          <p:cNvGrpSpPr>
            <a:grpSpLocks/>
          </p:cNvGrpSpPr>
          <p:nvPr/>
        </p:nvGrpSpPr>
        <p:grpSpPr bwMode="auto">
          <a:xfrm>
            <a:off x="0" y="0"/>
            <a:ext cx="684213" cy="404813"/>
            <a:chOff x="4848" y="0"/>
            <a:chExt cx="912" cy="534"/>
          </a:xfrm>
        </p:grpSpPr>
        <p:pic>
          <p:nvPicPr>
            <p:cNvPr id="4813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49155"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b="1" u="sng">
                <a:solidFill>
                  <a:schemeClr val="bg1"/>
                </a:solidFill>
              </a:rPr>
              <a:t>IV.2 Data-driven DSS</a:t>
            </a:r>
          </a:p>
          <a:p>
            <a:endParaRPr lang="en-US" altLang="ru-RU" sz="1600" b="1" u="sng">
              <a:solidFill>
                <a:schemeClr val="bg1"/>
              </a:solidFill>
            </a:endParaRPr>
          </a:p>
          <a:p>
            <a:r>
              <a:rPr lang="en-US" altLang="ru-RU" sz="3200">
                <a:solidFill>
                  <a:schemeClr val="bg1"/>
                </a:solidFill>
              </a:rPr>
              <a:t>1970: Joyner and Tunstall’s  reporting testing of Conference Coordinator computer software is the first empirical study in this research area. </a:t>
            </a:r>
          </a:p>
          <a:p>
            <a:r>
              <a:rPr lang="en-US" altLang="ru-RU" sz="3200">
                <a:solidFill>
                  <a:schemeClr val="bg1"/>
                </a:solidFill>
              </a:rPr>
              <a:t>1970: Murray Turoff’s article introduced the concept of Computerized Conferencing. </a:t>
            </a:r>
          </a:p>
          <a:p>
            <a:r>
              <a:rPr lang="en-US" altLang="ru-RU" sz="3200">
                <a:solidFill>
                  <a:schemeClr val="bg1"/>
                </a:solidFill>
              </a:rPr>
              <a:t>He developed and implemented the first Computer Mediated Communications System (EMISARI) tailored to facilitate group communications.</a:t>
            </a:r>
          </a:p>
        </p:txBody>
      </p:sp>
      <p:grpSp>
        <p:nvGrpSpPr>
          <p:cNvPr id="49156" name="Group 4"/>
          <p:cNvGrpSpPr>
            <a:grpSpLocks/>
          </p:cNvGrpSpPr>
          <p:nvPr/>
        </p:nvGrpSpPr>
        <p:grpSpPr bwMode="auto">
          <a:xfrm>
            <a:off x="0" y="0"/>
            <a:ext cx="684213" cy="404813"/>
            <a:chOff x="4848" y="0"/>
            <a:chExt cx="912" cy="534"/>
          </a:xfrm>
        </p:grpSpPr>
        <p:pic>
          <p:nvPicPr>
            <p:cNvPr id="4915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88913"/>
            <a:ext cx="8207375" cy="10795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4000" b="1" smtClean="0">
                <a:solidFill>
                  <a:schemeClr val="bg1"/>
                </a:solidFill>
              </a:rPr>
              <a:t>DSSs </a:t>
            </a:r>
            <a:r>
              <a:rPr lang="en-US" altLang="ru-RU" sz="4000" smtClean="0">
                <a:solidFill>
                  <a:schemeClr val="bg1"/>
                </a:solidFill>
              </a:rPr>
              <a:t>for the late 50 years: </a:t>
            </a:r>
            <a:br>
              <a:rPr lang="en-US" altLang="ru-RU" sz="4000" smtClean="0">
                <a:solidFill>
                  <a:schemeClr val="bg1"/>
                </a:solidFill>
              </a:rPr>
            </a:br>
            <a:r>
              <a:rPr lang="en-US" altLang="ru-RU" sz="3200" smtClean="0">
                <a:solidFill>
                  <a:schemeClr val="bg1"/>
                </a:solidFill>
              </a:rPr>
              <a:t>A Brief History </a:t>
            </a:r>
            <a:r>
              <a:rPr lang="en-US" altLang="ru-RU" sz="4000" u="sng" smtClean="0">
                <a:solidFill>
                  <a:schemeClr val="bg1"/>
                </a:solidFill>
              </a:rPr>
              <a:t/>
            </a:r>
            <a:br>
              <a:rPr lang="en-US" altLang="ru-RU" sz="40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227331" name="Rectangle 3"/>
          <p:cNvSpPr>
            <a:spLocks noChangeArrowheads="1"/>
          </p:cNvSpPr>
          <p:nvPr/>
        </p:nvSpPr>
        <p:spPr bwMode="auto">
          <a:xfrm>
            <a:off x="236538" y="1628775"/>
            <a:ext cx="870743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3200" u="sng" dirty="0">
                <a:solidFill>
                  <a:schemeClr val="bg1"/>
                </a:solidFill>
              </a:rPr>
              <a:t>How to cite:</a:t>
            </a:r>
          </a:p>
          <a:p>
            <a:pPr>
              <a:tabLst>
                <a:tab pos="444500" algn="l"/>
              </a:tabLst>
              <a:defRPr/>
            </a:pPr>
            <a:endParaRPr lang="en-US" sz="3200" b="1" u="sng" dirty="0">
              <a:solidFill>
                <a:schemeClr val="bg1"/>
              </a:solidFill>
            </a:endParaRPr>
          </a:p>
          <a:p>
            <a:pPr>
              <a:tabLst>
                <a:tab pos="444500" algn="l"/>
              </a:tabLst>
              <a:defRPr/>
            </a:pPr>
            <a:r>
              <a:rPr lang="en-US" sz="4000" b="1" u="sng" dirty="0">
                <a:solidFill>
                  <a:schemeClr val="bg1"/>
                </a:solidFill>
              </a:rPr>
              <a:t>Power </a:t>
            </a:r>
            <a:r>
              <a:rPr lang="en-US" sz="4000" b="1" u="sng" dirty="0" err="1">
                <a:solidFill>
                  <a:schemeClr val="bg1"/>
                </a:solidFill>
              </a:rPr>
              <a:t>D.J</a:t>
            </a:r>
            <a:r>
              <a:rPr lang="en-US" sz="4000" b="1" u="sng" dirty="0">
                <a:solidFill>
                  <a:schemeClr val="bg1"/>
                </a:solidFill>
              </a:rPr>
              <a:t>.</a:t>
            </a:r>
            <a:r>
              <a:rPr lang="en-US" sz="4000" b="1" dirty="0">
                <a:solidFill>
                  <a:schemeClr val="bg1"/>
                </a:solidFill>
              </a:rPr>
              <a:t>  </a:t>
            </a:r>
            <a:r>
              <a:rPr lang="en-US" sz="4000" dirty="0">
                <a:solidFill>
                  <a:schemeClr val="bg1"/>
                </a:solidFill>
              </a:rPr>
              <a:t>A Brief History of Decision Support Systems. DSS Resources. </a:t>
            </a:r>
            <a:r>
              <a:rPr lang="en-US" sz="3200" i="1" dirty="0">
                <a:solidFill>
                  <a:schemeClr val="bg1"/>
                </a:solidFill>
              </a:rPr>
              <a:t>http://DSSResources.COM/history/dsshistory.html, version 4.0, March 10, 2007  </a:t>
            </a:r>
          </a:p>
          <a:p>
            <a:pPr marL="514350" indent="-514350">
              <a:buFontTx/>
              <a:buAutoNum type="arabicPeriod"/>
              <a:tabLst>
                <a:tab pos="444500" algn="l"/>
              </a:tabLst>
              <a:defRPr/>
            </a:pPr>
            <a:endParaRPr lang="en-US" sz="3200" dirty="0">
              <a:solidFill>
                <a:schemeClr val="bg1"/>
              </a:solidFill>
            </a:endParaRPr>
          </a:p>
        </p:txBody>
      </p:sp>
      <p:grpSp>
        <p:nvGrpSpPr>
          <p:cNvPr id="13316" name="Group 4"/>
          <p:cNvGrpSpPr>
            <a:grpSpLocks/>
          </p:cNvGrpSpPr>
          <p:nvPr/>
        </p:nvGrpSpPr>
        <p:grpSpPr bwMode="auto">
          <a:xfrm>
            <a:off x="0" y="0"/>
            <a:ext cx="684213" cy="404813"/>
            <a:chOff x="4848" y="0"/>
            <a:chExt cx="912" cy="534"/>
          </a:xfrm>
        </p:grpSpPr>
        <p:pic>
          <p:nvPicPr>
            <p:cNvPr id="1331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50179"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600" b="1" u="sng">
                <a:solidFill>
                  <a:schemeClr val="bg1"/>
                </a:solidFill>
              </a:rPr>
              <a:t>IV.2 Data-driven DSS</a:t>
            </a:r>
          </a:p>
          <a:p>
            <a:endParaRPr lang="en-US" altLang="ru-RU" sz="1600" b="1" u="sng">
              <a:solidFill>
                <a:schemeClr val="bg1"/>
              </a:solidFill>
            </a:endParaRPr>
          </a:p>
          <a:p>
            <a:r>
              <a:rPr lang="en-US" altLang="ru-RU" sz="3200">
                <a:solidFill>
                  <a:schemeClr val="bg1"/>
                </a:solidFill>
              </a:rPr>
              <a:t>1999: W. Nylund traces the developments associated with </a:t>
            </a:r>
            <a:r>
              <a:rPr lang="en-US" altLang="ru-RU" sz="3200" b="1" u="sng">
                <a:solidFill>
                  <a:schemeClr val="bg1"/>
                </a:solidFill>
              </a:rPr>
              <a:t>Business Intelligence (BI) </a:t>
            </a:r>
            <a:r>
              <a:rPr lang="en-US" altLang="ru-RU" sz="3200">
                <a:solidFill>
                  <a:schemeClr val="bg1"/>
                </a:solidFill>
              </a:rPr>
              <a:t>to </a:t>
            </a:r>
            <a:r>
              <a:rPr lang="en-US" altLang="ru-RU" sz="3200" i="1">
                <a:solidFill>
                  <a:schemeClr val="bg1"/>
                </a:solidFill>
              </a:rPr>
              <a:t>Procter &amp; Gamble’s </a:t>
            </a:r>
            <a:r>
              <a:rPr lang="en-US" altLang="ru-RU" sz="3200">
                <a:solidFill>
                  <a:schemeClr val="bg1"/>
                </a:solidFill>
              </a:rPr>
              <a:t>efforts in 1985 to build a DSS that linked sales information and retail data. </a:t>
            </a:r>
          </a:p>
          <a:p>
            <a:endParaRPr lang="en-US" altLang="ru-RU" sz="3200">
              <a:solidFill>
                <a:schemeClr val="bg1"/>
              </a:solidFill>
            </a:endParaRPr>
          </a:p>
          <a:p>
            <a:r>
              <a:rPr lang="en-US" altLang="ru-RU" sz="3200">
                <a:solidFill>
                  <a:schemeClr val="bg1"/>
                </a:solidFill>
              </a:rPr>
              <a:t>DSSs built using relational database technologies:</a:t>
            </a:r>
          </a:p>
          <a:p>
            <a:r>
              <a:rPr lang="en-US" altLang="ru-RU" sz="3200">
                <a:solidFill>
                  <a:schemeClr val="bg1"/>
                </a:solidFill>
              </a:rPr>
              <a:t>Oracle or DB2 </a:t>
            </a:r>
          </a:p>
        </p:txBody>
      </p:sp>
      <p:grpSp>
        <p:nvGrpSpPr>
          <p:cNvPr id="50180" name="Group 4"/>
          <p:cNvGrpSpPr>
            <a:grpSpLocks/>
          </p:cNvGrpSpPr>
          <p:nvPr/>
        </p:nvGrpSpPr>
        <p:grpSpPr bwMode="auto">
          <a:xfrm>
            <a:off x="0" y="0"/>
            <a:ext cx="684213" cy="404813"/>
            <a:chOff x="4848" y="0"/>
            <a:chExt cx="912" cy="534"/>
          </a:xfrm>
        </p:grpSpPr>
        <p:pic>
          <p:nvPicPr>
            <p:cNvPr id="5018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51203"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u="sng">
                <a:solidFill>
                  <a:schemeClr val="bg1"/>
                </a:solidFill>
              </a:rPr>
              <a:t>IV.3 Communications-driven DSS:</a:t>
            </a:r>
          </a:p>
          <a:p>
            <a:r>
              <a:rPr lang="en-US" altLang="ru-RU" sz="3200">
                <a:solidFill>
                  <a:schemeClr val="bg1"/>
                </a:solidFill>
              </a:rPr>
              <a:t>use network and communications technologies to facilitate decision-relevant collaboration, and communication - the dominant architectural component. </a:t>
            </a:r>
            <a:r>
              <a:rPr lang="en-US" altLang="ru-RU" sz="3200" b="1" u="sng">
                <a:solidFill>
                  <a:schemeClr val="bg1"/>
                </a:solidFill>
              </a:rPr>
              <a:t>Tools used include: groupware, video conferencing and computer-based bulletin boards.</a:t>
            </a:r>
          </a:p>
          <a:p>
            <a:r>
              <a:rPr lang="en-US" altLang="ru-RU" sz="3200" b="1" u="sng">
                <a:solidFill>
                  <a:schemeClr val="bg1"/>
                </a:solidFill>
              </a:rPr>
              <a:t>1969: Engelbart </a:t>
            </a:r>
            <a:r>
              <a:rPr lang="en-US" altLang="ru-RU" sz="3200">
                <a:solidFill>
                  <a:schemeClr val="bg1"/>
                </a:solidFill>
              </a:rPr>
              <a:t>demonstrated the 1</a:t>
            </a:r>
            <a:r>
              <a:rPr lang="en-US" altLang="ru-RU" sz="3200" baseline="30000">
                <a:solidFill>
                  <a:schemeClr val="bg1"/>
                </a:solidFill>
              </a:rPr>
              <a:t>st</a:t>
            </a:r>
            <a:r>
              <a:rPr lang="en-US" altLang="ru-RU" sz="3200">
                <a:solidFill>
                  <a:schemeClr val="bg1"/>
                </a:solidFill>
              </a:rPr>
              <a:t> hypermedia/ groupware system NLS (oNLine System) at the Fall Joint Computer Conference in San Francisco. Engelbart invented both: the computer mouse and groupware.</a:t>
            </a:r>
          </a:p>
          <a:p>
            <a:endParaRPr lang="en-US" altLang="ru-RU" sz="3200">
              <a:solidFill>
                <a:schemeClr val="bg1"/>
              </a:solidFill>
            </a:endParaRPr>
          </a:p>
          <a:p>
            <a:endParaRPr lang="en-US" altLang="ru-RU" sz="3200" b="1" u="sng">
              <a:solidFill>
                <a:schemeClr val="bg1"/>
              </a:solidFill>
            </a:endParaRPr>
          </a:p>
        </p:txBody>
      </p:sp>
      <p:grpSp>
        <p:nvGrpSpPr>
          <p:cNvPr id="51204" name="Group 4"/>
          <p:cNvGrpSpPr>
            <a:grpSpLocks/>
          </p:cNvGrpSpPr>
          <p:nvPr/>
        </p:nvGrpSpPr>
        <p:grpSpPr bwMode="auto">
          <a:xfrm>
            <a:off x="0" y="0"/>
            <a:ext cx="684213" cy="404813"/>
            <a:chOff x="4848" y="0"/>
            <a:chExt cx="912" cy="534"/>
          </a:xfrm>
        </p:grpSpPr>
        <p:pic>
          <p:nvPicPr>
            <p:cNvPr id="5120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52227"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u="sng">
                <a:solidFill>
                  <a:schemeClr val="bg1"/>
                </a:solidFill>
              </a:rPr>
              <a:t>IV.3 Communications-driven DSS:</a:t>
            </a:r>
          </a:p>
          <a:p>
            <a:r>
              <a:rPr lang="en-US" altLang="ru-RU" sz="2800">
                <a:solidFill>
                  <a:schemeClr val="bg1"/>
                </a:solidFill>
              </a:rPr>
              <a:t>1980s: academic researchers developed a new category of software: </a:t>
            </a:r>
            <a:r>
              <a:rPr lang="en-US" altLang="ru-RU" sz="2800" u="sng">
                <a:solidFill>
                  <a:schemeClr val="bg1"/>
                </a:solidFill>
              </a:rPr>
              <a:t>Group Decision Support Systems – GDSS </a:t>
            </a:r>
            <a:r>
              <a:rPr lang="en-US" altLang="ru-RU" sz="2800">
                <a:solidFill>
                  <a:schemeClr val="bg1"/>
                </a:solidFill>
              </a:rPr>
              <a:t>(GroupSystems - University of Arizona; SAMM by University of Minnesota were early GDSS).</a:t>
            </a:r>
          </a:p>
          <a:p>
            <a:r>
              <a:rPr lang="en-US" altLang="ru-RU">
                <a:solidFill>
                  <a:schemeClr val="bg1"/>
                </a:solidFill>
              </a:rPr>
              <a:t>1987: DeSanctis and Gallup: defined 2 types of GDSS:</a:t>
            </a:r>
          </a:p>
          <a:p>
            <a:r>
              <a:rPr lang="en-US" altLang="ru-RU">
                <a:solidFill>
                  <a:schemeClr val="bg1"/>
                </a:solidFill>
              </a:rPr>
              <a:t> - </a:t>
            </a:r>
            <a:r>
              <a:rPr lang="en-US" altLang="ru-RU" b="1">
                <a:solidFill>
                  <a:schemeClr val="bg1"/>
                </a:solidFill>
              </a:rPr>
              <a:t>Basic or level 1 GDSS</a:t>
            </a:r>
            <a:r>
              <a:rPr lang="en-US" altLang="ru-RU">
                <a:solidFill>
                  <a:schemeClr val="bg1"/>
                </a:solidFill>
              </a:rPr>
              <a:t>: systems with tools to reduce communication barriers, such as large screens for display of ideas, voting mechanisms, and anonymous input of ideas and preferences. These are communications-driven DSS. </a:t>
            </a:r>
          </a:p>
          <a:p>
            <a:r>
              <a:rPr lang="en-US" altLang="ru-RU">
                <a:solidFill>
                  <a:schemeClr val="bg1"/>
                </a:solidFill>
              </a:rPr>
              <a:t>- </a:t>
            </a:r>
            <a:r>
              <a:rPr lang="en-US" altLang="ru-RU" b="1">
                <a:solidFill>
                  <a:schemeClr val="bg1"/>
                </a:solidFill>
              </a:rPr>
              <a:t>Advanced or level 2 GDSS </a:t>
            </a:r>
            <a:r>
              <a:rPr lang="en-US" altLang="ru-RU">
                <a:solidFill>
                  <a:schemeClr val="bg1"/>
                </a:solidFill>
              </a:rPr>
              <a:t>provide problem-structuring techniques, such as planning and modeling tools. These are model-driven group DSS. </a:t>
            </a:r>
            <a:r>
              <a:rPr lang="en-US" altLang="ru-RU" sz="2000">
                <a:solidFill>
                  <a:schemeClr val="bg1"/>
                </a:solidFill>
              </a:rPr>
              <a:t>Since the mid-1980s, many research studies have examined the impacts and consequences of both types of group DSS. Also, companies have commercialized model-driven group DSS and groupware.</a:t>
            </a:r>
          </a:p>
        </p:txBody>
      </p:sp>
      <p:grpSp>
        <p:nvGrpSpPr>
          <p:cNvPr id="52228" name="Group 4"/>
          <p:cNvGrpSpPr>
            <a:grpSpLocks/>
          </p:cNvGrpSpPr>
          <p:nvPr/>
        </p:nvGrpSpPr>
        <p:grpSpPr bwMode="auto">
          <a:xfrm>
            <a:off x="0" y="0"/>
            <a:ext cx="684213" cy="404813"/>
            <a:chOff x="4848" y="0"/>
            <a:chExt cx="912" cy="534"/>
          </a:xfrm>
        </p:grpSpPr>
        <p:pic>
          <p:nvPicPr>
            <p:cNvPr id="5222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53251"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u="sng">
                <a:solidFill>
                  <a:schemeClr val="bg1"/>
                </a:solidFill>
              </a:rPr>
              <a:t>IV.3 Communications-driven DSS:</a:t>
            </a:r>
          </a:p>
          <a:p>
            <a:endParaRPr lang="en-US" altLang="ru-RU" sz="2800">
              <a:solidFill>
                <a:schemeClr val="bg1"/>
              </a:solidFill>
            </a:endParaRPr>
          </a:p>
          <a:p>
            <a:r>
              <a:rPr lang="en-US" altLang="ru-RU" sz="3600">
                <a:solidFill>
                  <a:schemeClr val="bg1"/>
                </a:solidFill>
              </a:rPr>
              <a:t>1988: Kraemer and King introduced the concept of </a:t>
            </a:r>
            <a:r>
              <a:rPr lang="en-US" altLang="ru-RU" sz="3600" u="sng">
                <a:solidFill>
                  <a:schemeClr val="bg1"/>
                </a:solidFill>
              </a:rPr>
              <a:t>Collaborative Decision Support Systems (CDSSs), with def:</a:t>
            </a:r>
          </a:p>
          <a:p>
            <a:r>
              <a:rPr lang="en-US" altLang="ru-RU" sz="3600">
                <a:solidFill>
                  <a:schemeClr val="bg1"/>
                </a:solidFill>
              </a:rPr>
              <a:t>interactive computer-based systems to facilitate the solution of  ill-structured problems by a set of decision makers working together as a team.</a:t>
            </a:r>
          </a:p>
        </p:txBody>
      </p:sp>
      <p:grpSp>
        <p:nvGrpSpPr>
          <p:cNvPr id="53252" name="Group 4"/>
          <p:cNvGrpSpPr>
            <a:grpSpLocks/>
          </p:cNvGrpSpPr>
          <p:nvPr/>
        </p:nvGrpSpPr>
        <p:grpSpPr bwMode="auto">
          <a:xfrm>
            <a:off x="0" y="0"/>
            <a:ext cx="684213" cy="404813"/>
            <a:chOff x="4848" y="0"/>
            <a:chExt cx="912" cy="534"/>
          </a:xfrm>
        </p:grpSpPr>
        <p:pic>
          <p:nvPicPr>
            <p:cNvPr id="5325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54275"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u="sng">
                <a:solidFill>
                  <a:schemeClr val="bg1"/>
                </a:solidFill>
              </a:rPr>
              <a:t>IV.3 Communications-driven DSS:</a:t>
            </a:r>
          </a:p>
          <a:p>
            <a:endParaRPr lang="en-US" altLang="ru-RU" sz="2800">
              <a:solidFill>
                <a:schemeClr val="bg1"/>
              </a:solidFill>
            </a:endParaRPr>
          </a:p>
          <a:p>
            <a:r>
              <a:rPr lang="en-US" altLang="ru-RU" sz="3200">
                <a:solidFill>
                  <a:schemeClr val="bg1"/>
                </a:solidFill>
              </a:rPr>
              <a:t>1989: (Lotus Co)  groupware product </a:t>
            </a:r>
            <a:r>
              <a:rPr lang="en-US" altLang="ru-RU" sz="3200" b="1">
                <a:solidFill>
                  <a:schemeClr val="bg1"/>
                </a:solidFill>
              </a:rPr>
              <a:t>Notes</a:t>
            </a:r>
            <a:r>
              <a:rPr lang="en-US" altLang="ru-RU" sz="3200">
                <a:solidFill>
                  <a:schemeClr val="bg1"/>
                </a:solidFill>
              </a:rPr>
              <a:t> - GDSS to include enhancing communication, collaboration and coordination among groups of people. </a:t>
            </a:r>
          </a:p>
          <a:p>
            <a:r>
              <a:rPr lang="en-US" altLang="ru-RU" sz="2800">
                <a:solidFill>
                  <a:schemeClr val="bg1"/>
                </a:solidFill>
              </a:rPr>
              <a:t>Notes had its roots in a product called PLATO Notes, written at the Computer-based Education Research Laboratory (CERL) at the University of Illinois in 1973 by David R. Woolley.</a:t>
            </a:r>
          </a:p>
          <a:p>
            <a:r>
              <a:rPr lang="en-US" altLang="ru-RU" sz="2800" b="1">
                <a:solidFill>
                  <a:schemeClr val="bg1"/>
                </a:solidFill>
              </a:rPr>
              <a:t>In the past years, voice and video delivered using the Internet protocol have greatly expanded the possibilities for synchronous communications-driven DSS</a:t>
            </a:r>
          </a:p>
        </p:txBody>
      </p:sp>
      <p:grpSp>
        <p:nvGrpSpPr>
          <p:cNvPr id="54276" name="Group 4"/>
          <p:cNvGrpSpPr>
            <a:grpSpLocks/>
          </p:cNvGrpSpPr>
          <p:nvPr/>
        </p:nvGrpSpPr>
        <p:grpSpPr bwMode="auto">
          <a:xfrm>
            <a:off x="0" y="0"/>
            <a:ext cx="684213" cy="404813"/>
            <a:chOff x="4848" y="0"/>
            <a:chExt cx="912" cy="534"/>
          </a:xfrm>
        </p:grpSpPr>
        <p:pic>
          <p:nvPicPr>
            <p:cNvPr id="5427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55299"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u="sng">
                <a:solidFill>
                  <a:schemeClr val="bg1"/>
                </a:solidFill>
              </a:rPr>
              <a:t>IV.4 Document-driven DSS:</a:t>
            </a:r>
          </a:p>
          <a:p>
            <a:endParaRPr lang="en-US" altLang="ru-RU" sz="3200" b="1" u="sng">
              <a:solidFill>
                <a:schemeClr val="bg1"/>
              </a:solidFill>
            </a:endParaRPr>
          </a:p>
          <a:p>
            <a:r>
              <a:rPr lang="en-US" altLang="ru-RU" sz="3200">
                <a:solidFill>
                  <a:schemeClr val="bg1"/>
                </a:solidFill>
              </a:rPr>
              <a:t>Doc-driven DSSs use computer storage and processing technologies to provide document retrieval and analysis. Large doc DBs include scanned docs, hypertext docs, images, sounds and video…+ eg.</a:t>
            </a:r>
          </a:p>
          <a:p>
            <a:r>
              <a:rPr lang="en-US" altLang="ru-RU" sz="3200">
                <a:solidFill>
                  <a:schemeClr val="bg1"/>
                </a:solidFill>
              </a:rPr>
              <a:t>A search engine is a primary decision-aiding tool associated with a document-driven DSS </a:t>
            </a:r>
            <a:r>
              <a:rPr lang="en-US" altLang="ru-RU">
                <a:solidFill>
                  <a:schemeClr val="bg1"/>
                </a:solidFill>
              </a:rPr>
              <a:t>(Power, 2002). </a:t>
            </a:r>
            <a:r>
              <a:rPr lang="en-US" altLang="ru-RU" sz="3200">
                <a:solidFill>
                  <a:schemeClr val="bg1"/>
                </a:solidFill>
              </a:rPr>
              <a:t>These systems have also been called text-oriented DSS </a:t>
            </a:r>
            <a:r>
              <a:rPr lang="en-US" altLang="ru-RU">
                <a:solidFill>
                  <a:schemeClr val="bg1"/>
                </a:solidFill>
              </a:rPr>
              <a:t>(Holsapple and Whinston,1996</a:t>
            </a:r>
            <a:r>
              <a:rPr lang="en-US" altLang="ru-RU" sz="3200">
                <a:solidFill>
                  <a:schemeClr val="bg1"/>
                </a:solidFill>
              </a:rPr>
              <a:t>).</a:t>
            </a:r>
            <a:endParaRPr lang="en-US" altLang="ru-RU" sz="2800" b="1">
              <a:solidFill>
                <a:schemeClr val="bg1"/>
              </a:solidFill>
            </a:endParaRPr>
          </a:p>
        </p:txBody>
      </p:sp>
      <p:grpSp>
        <p:nvGrpSpPr>
          <p:cNvPr id="55300" name="Group 4"/>
          <p:cNvGrpSpPr>
            <a:grpSpLocks/>
          </p:cNvGrpSpPr>
          <p:nvPr/>
        </p:nvGrpSpPr>
        <p:grpSpPr bwMode="auto">
          <a:xfrm>
            <a:off x="0" y="0"/>
            <a:ext cx="684213" cy="404813"/>
            <a:chOff x="4848" y="0"/>
            <a:chExt cx="912" cy="534"/>
          </a:xfrm>
        </p:grpSpPr>
        <p:pic>
          <p:nvPicPr>
            <p:cNvPr id="5530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56323"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u="sng">
                <a:solidFill>
                  <a:schemeClr val="bg1"/>
                </a:solidFill>
              </a:rPr>
              <a:t>IV.4 Document-driven DSS:</a:t>
            </a:r>
          </a:p>
          <a:p>
            <a:endParaRPr lang="en-US" altLang="ru-RU" sz="3200" b="1" u="sng">
              <a:solidFill>
                <a:schemeClr val="bg1"/>
              </a:solidFill>
            </a:endParaRPr>
          </a:p>
          <a:p>
            <a:r>
              <a:rPr lang="en-US" altLang="ru-RU" sz="3200">
                <a:solidFill>
                  <a:schemeClr val="bg1"/>
                </a:solidFill>
              </a:rPr>
              <a:t>1978: The 1</a:t>
            </a:r>
            <a:r>
              <a:rPr lang="en-US" altLang="ru-RU" sz="3200" baseline="30000">
                <a:solidFill>
                  <a:schemeClr val="bg1"/>
                </a:solidFill>
              </a:rPr>
              <a:t>st</a:t>
            </a:r>
            <a:r>
              <a:rPr lang="en-US" altLang="ru-RU" sz="3200">
                <a:solidFill>
                  <a:schemeClr val="bg1"/>
                </a:solidFill>
              </a:rPr>
              <a:t>  scholarly article for this category of DSS by Swanson and Culnan.</a:t>
            </a:r>
          </a:p>
          <a:p>
            <a:endParaRPr lang="en-US" altLang="ru-RU" sz="1100">
              <a:solidFill>
                <a:schemeClr val="bg1"/>
              </a:solidFill>
            </a:endParaRPr>
          </a:p>
          <a:p>
            <a:pPr>
              <a:buFont typeface="Wingdings" pitchFamily="2" charset="2"/>
              <a:buChar char="Ø"/>
            </a:pPr>
            <a:r>
              <a:rPr lang="en-US" altLang="ru-RU" sz="3200">
                <a:solidFill>
                  <a:schemeClr val="bg1"/>
                </a:solidFill>
              </a:rPr>
              <a:t>  </a:t>
            </a:r>
            <a:r>
              <a:rPr lang="en-US" altLang="ru-RU" sz="2800">
                <a:solidFill>
                  <a:schemeClr val="bg1"/>
                </a:solidFill>
              </a:rPr>
              <a:t>The precursor for this type of DSS is </a:t>
            </a:r>
            <a:r>
              <a:rPr lang="en-US" altLang="ru-RU" sz="2800" b="1">
                <a:solidFill>
                  <a:schemeClr val="bg1"/>
                </a:solidFill>
              </a:rPr>
              <a:t>Vannevar Bush’s (1945)</a:t>
            </a:r>
            <a:r>
              <a:rPr lang="en-US" altLang="ru-RU" sz="2800">
                <a:solidFill>
                  <a:schemeClr val="bg1"/>
                </a:solidFill>
              </a:rPr>
              <a:t> article titled "As We May Think". Bush wrote "Consider a future device for individual use, which is a sort of mechanized private file and library. It needs a name, and to coin one at random, memex will do. Bush’s memex is a much broader vision than that of todays document-driven DSS.</a:t>
            </a:r>
          </a:p>
          <a:p>
            <a:r>
              <a:rPr lang="en-US" altLang="ru-RU">
                <a:solidFill>
                  <a:schemeClr val="bg1"/>
                </a:solidFill>
              </a:rPr>
              <a:t>The World-wide web technologies significantly increased the availability of documents and facilitated the development of document-driven DSS</a:t>
            </a:r>
            <a:r>
              <a:rPr lang="en-US" altLang="ru-RU" sz="2800">
                <a:solidFill>
                  <a:schemeClr val="bg1"/>
                </a:solidFill>
              </a:rPr>
              <a:t>.</a:t>
            </a:r>
          </a:p>
        </p:txBody>
      </p:sp>
      <p:grpSp>
        <p:nvGrpSpPr>
          <p:cNvPr id="56324" name="Group 4"/>
          <p:cNvGrpSpPr>
            <a:grpSpLocks/>
          </p:cNvGrpSpPr>
          <p:nvPr/>
        </p:nvGrpSpPr>
        <p:grpSpPr bwMode="auto">
          <a:xfrm>
            <a:off x="0" y="0"/>
            <a:ext cx="684213" cy="404813"/>
            <a:chOff x="4848" y="0"/>
            <a:chExt cx="912" cy="534"/>
          </a:xfrm>
        </p:grpSpPr>
        <p:pic>
          <p:nvPicPr>
            <p:cNvPr id="5632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16387"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3200" b="1" u="sng" dirty="0">
                <a:solidFill>
                  <a:schemeClr val="bg1"/>
                </a:solidFill>
              </a:rPr>
              <a:t>IV.5 Knowledge-driven DSS:</a:t>
            </a:r>
          </a:p>
          <a:p>
            <a:pPr>
              <a:tabLst>
                <a:tab pos="444500" algn="l"/>
              </a:tabLst>
              <a:defRPr/>
            </a:pPr>
            <a:endParaRPr lang="en-US" sz="3200" b="1" u="sng" dirty="0">
              <a:solidFill>
                <a:schemeClr val="bg1"/>
              </a:solidFill>
            </a:endParaRPr>
          </a:p>
          <a:p>
            <a:pPr>
              <a:tabLst>
                <a:tab pos="444500" algn="l"/>
              </a:tabLst>
              <a:defRPr/>
            </a:pPr>
            <a:r>
              <a:rPr lang="en-US" sz="3200" dirty="0">
                <a:solidFill>
                  <a:schemeClr val="bg1"/>
                </a:solidFill>
              </a:rPr>
              <a:t>Knowledge-driven DSS: suggest or recommend actions to managers, - person-computer systems with specialized </a:t>
            </a:r>
            <a:r>
              <a:rPr lang="en-US" sz="3200" b="1" i="1" u="sng" dirty="0">
                <a:solidFill>
                  <a:schemeClr val="bg1"/>
                </a:solidFill>
              </a:rPr>
              <a:t>problem-solving</a:t>
            </a:r>
            <a:r>
              <a:rPr lang="en-US" sz="3200" dirty="0">
                <a:solidFill>
                  <a:schemeClr val="bg1"/>
                </a:solidFill>
              </a:rPr>
              <a:t> expertise. </a:t>
            </a:r>
            <a:r>
              <a:rPr lang="en-US" sz="2800" dirty="0">
                <a:solidFill>
                  <a:schemeClr val="bg1"/>
                </a:solidFill>
              </a:rPr>
              <a:t>The "expertise" consists of knowledge about a particular domain, understanding of problems within that domain, and "skill" at solving some of these problems (Power, 2002).</a:t>
            </a:r>
          </a:p>
          <a:p>
            <a:pPr marL="457200" indent="-457200">
              <a:buFont typeface="Wingdings" pitchFamily="2" charset="2"/>
              <a:buChar char="Ø"/>
              <a:tabLst>
                <a:tab pos="444500" algn="l"/>
              </a:tabLst>
              <a:defRPr/>
            </a:pPr>
            <a:r>
              <a:rPr lang="en-US" sz="2800" dirty="0">
                <a:solidFill>
                  <a:schemeClr val="bg1"/>
                </a:solidFill>
              </a:rPr>
              <a:t>suggestion DSS (Alter, 1980),and </a:t>
            </a:r>
          </a:p>
          <a:p>
            <a:pPr marL="457200" indent="-457200">
              <a:buFont typeface="Wingdings" pitchFamily="2" charset="2"/>
              <a:buChar char="Ø"/>
              <a:tabLst>
                <a:tab pos="444500" algn="l"/>
              </a:tabLst>
              <a:defRPr/>
            </a:pPr>
            <a:r>
              <a:rPr lang="en-US" sz="2800" dirty="0">
                <a:solidFill>
                  <a:schemeClr val="bg1"/>
                </a:solidFill>
              </a:rPr>
              <a:t>knowledge-based DSS (Klein &amp; </a:t>
            </a:r>
            <a:r>
              <a:rPr lang="en-US" sz="2800" dirty="0" err="1">
                <a:solidFill>
                  <a:schemeClr val="bg1"/>
                </a:solidFill>
              </a:rPr>
              <a:t>Methlie</a:t>
            </a:r>
            <a:r>
              <a:rPr lang="en-US" sz="2800" dirty="0">
                <a:solidFill>
                  <a:schemeClr val="bg1"/>
                </a:solidFill>
              </a:rPr>
              <a:t>, 1995).</a:t>
            </a:r>
          </a:p>
          <a:p>
            <a:pPr>
              <a:tabLst>
                <a:tab pos="444500" algn="l"/>
              </a:tabLst>
              <a:defRPr/>
            </a:pPr>
            <a:endParaRPr lang="en-US" sz="2800" b="1" dirty="0">
              <a:solidFill>
                <a:schemeClr val="bg1"/>
              </a:solidFill>
            </a:endParaRPr>
          </a:p>
        </p:txBody>
      </p:sp>
      <p:grpSp>
        <p:nvGrpSpPr>
          <p:cNvPr id="57348" name="Group 4"/>
          <p:cNvGrpSpPr>
            <a:grpSpLocks/>
          </p:cNvGrpSpPr>
          <p:nvPr/>
        </p:nvGrpSpPr>
        <p:grpSpPr bwMode="auto">
          <a:xfrm>
            <a:off x="0" y="0"/>
            <a:ext cx="684213" cy="404813"/>
            <a:chOff x="4848" y="0"/>
            <a:chExt cx="912" cy="534"/>
          </a:xfrm>
        </p:grpSpPr>
        <p:pic>
          <p:nvPicPr>
            <p:cNvPr id="5734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58371"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u="sng">
                <a:solidFill>
                  <a:schemeClr val="bg1"/>
                </a:solidFill>
              </a:rPr>
              <a:t>IV.5 Knowledge-driven DSS:</a:t>
            </a:r>
          </a:p>
          <a:p>
            <a:endParaRPr lang="en-US" altLang="ru-RU" sz="3200" b="1" u="sng">
              <a:solidFill>
                <a:schemeClr val="bg1"/>
              </a:solidFill>
            </a:endParaRPr>
          </a:p>
          <a:p>
            <a:r>
              <a:rPr lang="en-US" altLang="ru-RU" sz="3200">
                <a:solidFill>
                  <a:schemeClr val="bg1"/>
                </a:solidFill>
              </a:rPr>
              <a:t>1965: Stanford University, research team by Edward Feigenbaum created the </a:t>
            </a:r>
            <a:r>
              <a:rPr lang="en-US" altLang="ru-RU" sz="3200" b="1" u="sng">
                <a:solidFill>
                  <a:schemeClr val="bg1"/>
                </a:solidFill>
              </a:rPr>
              <a:t>DENDRAL expert system</a:t>
            </a:r>
            <a:r>
              <a:rPr lang="en-US" altLang="ru-RU" sz="3200">
                <a:solidFill>
                  <a:schemeClr val="bg1"/>
                </a:solidFill>
              </a:rPr>
              <a:t>. DENDRAL led to the development of </a:t>
            </a:r>
            <a:r>
              <a:rPr lang="en-US" altLang="ru-RU" sz="3200" b="1">
                <a:solidFill>
                  <a:schemeClr val="bg1"/>
                </a:solidFill>
              </a:rPr>
              <a:t>other</a:t>
            </a:r>
            <a:r>
              <a:rPr lang="en-US" altLang="ru-RU" sz="3200" b="1" u="sng">
                <a:solidFill>
                  <a:schemeClr val="bg1"/>
                </a:solidFill>
              </a:rPr>
              <a:t> rule-based reasoning programs </a:t>
            </a:r>
            <a:r>
              <a:rPr lang="en-US" altLang="ru-RU" sz="3200">
                <a:solidFill>
                  <a:schemeClr val="bg1"/>
                </a:solidFill>
              </a:rPr>
              <a:t>including MYCIN, which helped physicians diagnose blood diseases based on sets of clinical symptoms. </a:t>
            </a:r>
          </a:p>
          <a:p>
            <a:r>
              <a:rPr lang="en-US" altLang="ru-RU" sz="3200">
                <a:solidFill>
                  <a:schemeClr val="bg1"/>
                </a:solidFill>
              </a:rPr>
              <a:t>1984: The MYCIN project resulted in development of </a:t>
            </a:r>
            <a:r>
              <a:rPr lang="en-US" altLang="ru-RU" sz="3200" b="1">
                <a:solidFill>
                  <a:schemeClr val="bg1"/>
                </a:solidFill>
              </a:rPr>
              <a:t>the </a:t>
            </a:r>
            <a:r>
              <a:rPr lang="en-US" altLang="ru-RU" sz="3200" b="1" u="sng">
                <a:solidFill>
                  <a:schemeClr val="bg1"/>
                </a:solidFill>
              </a:rPr>
              <a:t>first expert-system shell</a:t>
            </a:r>
            <a:r>
              <a:rPr lang="en-US" altLang="ru-RU" sz="3200">
                <a:solidFill>
                  <a:schemeClr val="bg1"/>
                </a:solidFill>
              </a:rPr>
              <a:t> (Buchanan and Shortliffe, 1984).</a:t>
            </a:r>
            <a:endParaRPr lang="en-US" altLang="ru-RU" sz="2800" b="1">
              <a:solidFill>
                <a:schemeClr val="bg1"/>
              </a:solidFill>
            </a:endParaRPr>
          </a:p>
        </p:txBody>
      </p:sp>
      <p:grpSp>
        <p:nvGrpSpPr>
          <p:cNvPr id="58372" name="Group 4"/>
          <p:cNvGrpSpPr>
            <a:grpSpLocks/>
          </p:cNvGrpSpPr>
          <p:nvPr/>
        </p:nvGrpSpPr>
        <p:grpSpPr bwMode="auto">
          <a:xfrm>
            <a:off x="0" y="0"/>
            <a:ext cx="684213" cy="404813"/>
            <a:chOff x="4848" y="0"/>
            <a:chExt cx="912" cy="534"/>
          </a:xfrm>
        </p:grpSpPr>
        <p:pic>
          <p:nvPicPr>
            <p:cNvPr id="5837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IV. DSSs Applications Development</a:t>
            </a:r>
            <a:endParaRPr lang="en-GB" altLang="ru-RU" sz="4000" smtClean="0">
              <a:solidFill>
                <a:schemeClr val="bg1"/>
              </a:solidFill>
            </a:endParaRPr>
          </a:p>
        </p:txBody>
      </p:sp>
      <p:sp>
        <p:nvSpPr>
          <p:cNvPr id="59395" name="Rectangle 3"/>
          <p:cNvSpPr>
            <a:spLocks noChangeArrowheads="1"/>
          </p:cNvSpPr>
          <p:nvPr/>
        </p:nvSpPr>
        <p:spPr bwMode="auto">
          <a:xfrm>
            <a:off x="57150" y="981075"/>
            <a:ext cx="9026525"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u="sng">
                <a:solidFill>
                  <a:schemeClr val="bg1"/>
                </a:solidFill>
              </a:rPr>
              <a:t>IV.5 Knowledge-driven DSS:</a:t>
            </a:r>
          </a:p>
          <a:p>
            <a:r>
              <a:rPr lang="en-US" altLang="ru-RU" sz="3200">
                <a:solidFill>
                  <a:schemeClr val="bg1"/>
                </a:solidFill>
              </a:rPr>
              <a:t>1981: </a:t>
            </a:r>
            <a:r>
              <a:rPr lang="en-US" altLang="ru-RU" sz="2000">
                <a:solidFill>
                  <a:schemeClr val="bg1"/>
                </a:solidFill>
              </a:rPr>
              <a:t>Bonczek, Holsapple and Whinston’s </a:t>
            </a:r>
            <a:r>
              <a:rPr lang="en-US" altLang="ru-RU" sz="3200">
                <a:solidFill>
                  <a:schemeClr val="bg1"/>
                </a:solidFill>
              </a:rPr>
              <a:t> book created interest in using soft/shell technologies for DSS.</a:t>
            </a:r>
          </a:p>
          <a:p>
            <a:r>
              <a:rPr lang="en-US" altLang="ru-RU" sz="3200" u="sng">
                <a:solidFill>
                  <a:schemeClr val="bg1"/>
                </a:solidFill>
              </a:rPr>
              <a:t>1983: Huntington established EXSYS. </a:t>
            </a:r>
            <a:r>
              <a:rPr lang="en-US" altLang="ru-RU" sz="3200">
                <a:solidFill>
                  <a:schemeClr val="bg1"/>
                </a:solidFill>
              </a:rPr>
              <a:t>That company and product made it practical to use PC based tools to develop expert systems: </a:t>
            </a:r>
          </a:p>
          <a:p>
            <a:r>
              <a:rPr lang="en-US" altLang="ru-RU" sz="3200">
                <a:solidFill>
                  <a:schemeClr val="bg1"/>
                </a:solidFill>
              </a:rPr>
              <a:t>1992: 11 shell programs for the MacIntosh; 29 for IBM-DOS platforms, 4 for Unix platforms, and 12 for mainframe applications </a:t>
            </a:r>
            <a:r>
              <a:rPr lang="en-US" altLang="ru-RU" sz="1800">
                <a:solidFill>
                  <a:schemeClr val="bg1"/>
                </a:solidFill>
              </a:rPr>
              <a:t>(National Research Council, 1999). </a:t>
            </a:r>
          </a:p>
          <a:p>
            <a:endParaRPr lang="en-US" altLang="ru-RU" sz="1800" b="1">
              <a:solidFill>
                <a:schemeClr val="bg1"/>
              </a:solidFill>
            </a:endParaRPr>
          </a:p>
          <a:p>
            <a:r>
              <a:rPr lang="en-US" altLang="ru-RU">
                <a:solidFill>
                  <a:schemeClr val="bg1"/>
                </a:solidFill>
              </a:rPr>
              <a:t>In recent years, connecting expert systems technologies to relational databases with web-based front ends has broadened the deployment and use of knowledge-driven DSS.</a:t>
            </a:r>
          </a:p>
        </p:txBody>
      </p:sp>
      <p:grpSp>
        <p:nvGrpSpPr>
          <p:cNvPr id="59396" name="Group 4"/>
          <p:cNvGrpSpPr>
            <a:grpSpLocks/>
          </p:cNvGrpSpPr>
          <p:nvPr/>
        </p:nvGrpSpPr>
        <p:grpSpPr bwMode="auto">
          <a:xfrm>
            <a:off x="0" y="0"/>
            <a:ext cx="684213" cy="404813"/>
            <a:chOff x="4848" y="0"/>
            <a:chExt cx="912" cy="534"/>
          </a:xfrm>
        </p:grpSpPr>
        <p:pic>
          <p:nvPicPr>
            <p:cNvPr id="5939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76275" y="9525"/>
            <a:ext cx="8207375" cy="46672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200" b="1" smtClean="0">
                <a:solidFill>
                  <a:schemeClr val="bg1"/>
                </a:solidFill>
              </a:rPr>
              <a:t>DSSs </a:t>
            </a:r>
            <a:r>
              <a:rPr lang="en-US" altLang="ru-RU" sz="3200" smtClean="0">
                <a:solidFill>
                  <a:schemeClr val="bg1"/>
                </a:solidFill>
              </a:rPr>
              <a:t>for the late 50 years: A Brief History </a:t>
            </a:r>
            <a:r>
              <a:rPr lang="en-US" altLang="ru-RU" sz="2800" u="sng" smtClean="0">
                <a:solidFill>
                  <a:schemeClr val="bg1"/>
                </a:solidFill>
              </a:rPr>
              <a:t/>
            </a:r>
            <a:br>
              <a:rPr lang="en-US" altLang="ru-RU" sz="2800" u="sng" smtClean="0">
                <a:solidFill>
                  <a:schemeClr val="bg1"/>
                </a:solidFill>
              </a:rPr>
            </a:br>
            <a:r>
              <a:rPr lang="en-US" altLang="ru-RU" sz="2800" b="1" u="sng" smtClean="0">
                <a:solidFill>
                  <a:schemeClr val="bg1"/>
                </a:solidFill>
              </a:rPr>
              <a:t>II. Origins </a:t>
            </a:r>
            <a:endParaRPr lang="en-GB" altLang="ru-RU" sz="2800" b="1" smtClean="0">
              <a:solidFill>
                <a:schemeClr val="bg1"/>
              </a:solidFill>
            </a:endParaRPr>
          </a:p>
        </p:txBody>
      </p:sp>
      <p:sp>
        <p:nvSpPr>
          <p:cNvPr id="14339" name="Rectangle 3"/>
          <p:cNvSpPr>
            <a:spLocks noChangeArrowheads="1"/>
          </p:cNvSpPr>
          <p:nvPr/>
        </p:nvSpPr>
        <p:spPr bwMode="auto">
          <a:xfrm>
            <a:off x="109538" y="1268413"/>
            <a:ext cx="9034462"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AutoNum type="arabicPeriod"/>
            </a:pPr>
            <a:r>
              <a:rPr lang="en-US" altLang="ru-RU" sz="3200">
                <a:solidFill>
                  <a:schemeClr val="bg1"/>
                </a:solidFill>
              </a:rPr>
              <a:t> (1960s) beginning: </a:t>
            </a:r>
            <a:r>
              <a:rPr lang="en-US" altLang="ru-RU" sz="3200" b="1" u="sng">
                <a:solidFill>
                  <a:schemeClr val="bg1"/>
                </a:solidFill>
              </a:rPr>
              <a:t>model-driven DSS</a:t>
            </a:r>
            <a:r>
              <a:rPr lang="en-US" altLang="ru-RU" sz="3200">
                <a:solidFill>
                  <a:schemeClr val="bg1"/>
                </a:solidFill>
              </a:rPr>
              <a:t>: computer quantitative models </a:t>
            </a:r>
            <a:r>
              <a:rPr lang="en-US" altLang="ru-RU" sz="1800">
                <a:solidFill>
                  <a:schemeClr val="bg1"/>
                </a:solidFill>
              </a:rPr>
              <a:t>(IBM 7094)</a:t>
            </a:r>
            <a:r>
              <a:rPr lang="en-US" altLang="ru-RU" sz="3200">
                <a:solidFill>
                  <a:schemeClr val="bg1"/>
                </a:solidFill>
              </a:rPr>
              <a:t>  - to assist in DM/p</a:t>
            </a:r>
            <a:r>
              <a:rPr lang="en-US" altLang="ru-RU" sz="2800">
                <a:solidFill>
                  <a:schemeClr val="bg1"/>
                </a:solidFill>
              </a:rPr>
              <a:t>lanning;</a:t>
            </a:r>
          </a:p>
          <a:p>
            <a:r>
              <a:rPr lang="en-US" altLang="ru-RU" sz="2800">
                <a:solidFill>
                  <a:schemeClr val="bg1"/>
                </a:solidFill>
              </a:rPr>
              <a:t>a major historical turning point - Michael S. Scott Morton's (Feb 1964) dissertation (1967) (research at Harvard Univ);</a:t>
            </a:r>
          </a:p>
          <a:p>
            <a:r>
              <a:rPr lang="en-US" altLang="ru-RU" sz="2800">
                <a:solidFill>
                  <a:schemeClr val="bg1"/>
                </a:solidFill>
              </a:rPr>
              <a:t> </a:t>
            </a:r>
          </a:p>
          <a:p>
            <a:r>
              <a:rPr lang="en-US" altLang="ru-RU" sz="2800">
                <a:solidFill>
                  <a:schemeClr val="bg1"/>
                </a:solidFill>
              </a:rPr>
              <a:t>(1971) MM  studied how computers and analytical models could help managers make a recurring key business planning decision. He conducted an experiment in which </a:t>
            </a:r>
            <a:r>
              <a:rPr lang="en-US" altLang="ru-RU" sz="2800" u="sng">
                <a:solidFill>
                  <a:schemeClr val="bg1"/>
                </a:solidFill>
              </a:rPr>
              <a:t>managers actually used</a:t>
            </a:r>
            <a:r>
              <a:rPr lang="en-US" altLang="ru-RU" sz="2800">
                <a:solidFill>
                  <a:schemeClr val="bg1"/>
                </a:solidFill>
              </a:rPr>
              <a:t> a Management Decision System (MDS). </a:t>
            </a:r>
            <a:r>
              <a:rPr lang="en-US" altLang="ru-RU" sz="2800" b="1">
                <a:solidFill>
                  <a:schemeClr val="bg1"/>
                </a:solidFill>
              </a:rPr>
              <a:t>Marketing and production managers used an MDS to coordinate production planning for laundry equipment</a:t>
            </a:r>
            <a:r>
              <a:rPr lang="en-US" altLang="ru-RU" sz="2800">
                <a:solidFill>
                  <a:schemeClr val="bg1"/>
                </a:solidFill>
              </a:rPr>
              <a:t>. </a:t>
            </a:r>
          </a:p>
        </p:txBody>
      </p:sp>
      <p:grpSp>
        <p:nvGrpSpPr>
          <p:cNvPr id="14340" name="Group 4"/>
          <p:cNvGrpSpPr>
            <a:grpSpLocks/>
          </p:cNvGrpSpPr>
          <p:nvPr/>
        </p:nvGrpSpPr>
        <p:grpSpPr bwMode="auto">
          <a:xfrm>
            <a:off x="0" y="0"/>
            <a:ext cx="684213" cy="404813"/>
            <a:chOff x="4848" y="0"/>
            <a:chExt cx="912" cy="534"/>
          </a:xfrm>
        </p:grpSpPr>
        <p:pic>
          <p:nvPicPr>
            <p:cNvPr id="14342"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14341" name="Прямоугольник 1"/>
          <p:cNvSpPr>
            <a:spLocks noChangeArrowheads="1"/>
          </p:cNvSpPr>
          <p:nvPr/>
        </p:nvSpPr>
        <p:spPr bwMode="auto">
          <a:xfrm>
            <a:off x="2286000" y="2828925"/>
            <a:ext cx="45720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ru-RU">
                <a:cs typeface="Times New Roman" pitchFamily="18" charset="0"/>
              </a:rPr>
              <a:t> </a:t>
            </a:r>
            <a:endParaRPr lang="en-US" altLang="ru-RU"/>
          </a:p>
        </p:txBody>
      </p:sp>
    </p:spTree>
  </p:cSld>
  <p:clrMapOvr>
    <a:masterClrMapping/>
  </p:clrMapOvr>
  <p:transition>
    <p:zoom dir="in"/>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a:tabLst>
                <a:tab pos="444500" algn="l"/>
              </a:tabLst>
            </a:pPr>
            <a:r>
              <a:rPr lang="en-US" altLang="ru-RU" sz="3600" b="1" smtClean="0">
                <a:solidFill>
                  <a:schemeClr val="bg1"/>
                </a:solidFill>
              </a:rPr>
              <a:t>V.  Web-based DSS</a:t>
            </a:r>
          </a:p>
        </p:txBody>
      </p:sp>
      <p:sp>
        <p:nvSpPr>
          <p:cNvPr id="60419"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2900">
                <a:solidFill>
                  <a:schemeClr val="bg1"/>
                </a:solidFill>
              </a:rPr>
              <a:t>1995: WWW/global Internet provided a technology platform for further extending the capabilities and deployment of DS: + HTML 2.0 </a:t>
            </a:r>
            <a:r>
              <a:rPr lang="en-US" altLang="ru-RU">
                <a:solidFill>
                  <a:schemeClr val="bg1"/>
                </a:solidFill>
              </a:rPr>
              <a:t>(specifications with form tags and tables)</a:t>
            </a:r>
            <a:r>
              <a:rPr lang="en-US" altLang="ru-RU" sz="3200">
                <a:solidFill>
                  <a:schemeClr val="bg1"/>
                </a:solidFill>
              </a:rPr>
              <a:t> </a:t>
            </a:r>
            <a:r>
              <a:rPr lang="en-US" altLang="ru-RU" sz="3000">
                <a:solidFill>
                  <a:schemeClr val="bg1"/>
                </a:solidFill>
              </a:rPr>
              <a:t>was a turning point in the development of web-based DSS.</a:t>
            </a:r>
            <a:r>
              <a:rPr lang="en-US" altLang="ru-RU" sz="3200">
                <a:solidFill>
                  <a:schemeClr val="bg1"/>
                </a:solidFill>
              </a:rPr>
              <a:t> </a:t>
            </a:r>
          </a:p>
          <a:p>
            <a:r>
              <a:rPr lang="en-US" altLang="ru-RU" sz="2800" b="1" u="sng">
                <a:solidFill>
                  <a:schemeClr val="bg1"/>
                </a:solidFill>
              </a:rPr>
              <a:t>1995: papers on using Internet for DS at the 3rd International Conference of the International Society for DSSs (ISDSS). </a:t>
            </a:r>
            <a:r>
              <a:rPr lang="ru-RU" altLang="ru-RU" sz="2800" b="1" u="sng">
                <a:solidFill>
                  <a:schemeClr val="bg1"/>
                </a:solidFill>
              </a:rPr>
              <a:t> </a:t>
            </a:r>
            <a:r>
              <a:rPr lang="en-US" altLang="ru-RU" sz="2800">
                <a:solidFill>
                  <a:schemeClr val="bg1"/>
                </a:solidFill>
              </a:rPr>
              <a:t>In addition to Web-based, model-driven DSS, researchers were reporting Web access to data warehouses. By 1995, the WWW (Berners-Lee, 1996) was recognized by software developers and academics as a serious platform for implementing all types of DSS </a:t>
            </a:r>
            <a:r>
              <a:rPr lang="en-US" altLang="ru-RU">
                <a:solidFill>
                  <a:schemeClr val="bg1"/>
                </a:solidFill>
              </a:rPr>
              <a:t>(Bhargava &amp; Power, 2001)</a:t>
            </a:r>
            <a:endParaRPr lang="en-US" altLang="ru-RU" b="1">
              <a:solidFill>
                <a:schemeClr val="bg1"/>
              </a:solidFill>
            </a:endParaRPr>
          </a:p>
        </p:txBody>
      </p:sp>
      <p:grpSp>
        <p:nvGrpSpPr>
          <p:cNvPr id="60420" name="Group 4"/>
          <p:cNvGrpSpPr>
            <a:grpSpLocks/>
          </p:cNvGrpSpPr>
          <p:nvPr/>
        </p:nvGrpSpPr>
        <p:grpSpPr bwMode="auto">
          <a:xfrm>
            <a:off x="0" y="0"/>
            <a:ext cx="684213" cy="404813"/>
            <a:chOff x="4848" y="0"/>
            <a:chExt cx="912" cy="534"/>
          </a:xfrm>
        </p:grpSpPr>
        <p:pic>
          <p:nvPicPr>
            <p:cNvPr id="6042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a:tabLst>
                <a:tab pos="444500" algn="l"/>
              </a:tabLst>
            </a:pPr>
            <a:r>
              <a:rPr lang="en-US" altLang="ru-RU" sz="3600" b="1" smtClean="0">
                <a:solidFill>
                  <a:schemeClr val="bg1"/>
                </a:solidFill>
              </a:rPr>
              <a:t>V.  Web-based DSS</a:t>
            </a:r>
          </a:p>
        </p:txBody>
      </p:sp>
      <p:sp>
        <p:nvSpPr>
          <p:cNvPr id="61443"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2900">
                <a:solidFill>
                  <a:schemeClr val="bg1"/>
                </a:solidFill>
              </a:rPr>
              <a:t>1999: vendors introduced new Web-based analytical applications. Many DBMS vendors shifted their focus to Web-based analytical applications and business intelligence solutions.</a:t>
            </a:r>
          </a:p>
          <a:p>
            <a:r>
              <a:rPr lang="en-US" altLang="ru-RU" sz="2900">
                <a:solidFill>
                  <a:schemeClr val="bg1"/>
                </a:solidFill>
              </a:rPr>
              <a:t> 2000 was also the year of the portal. More sophisticated "enterprise knowledge portals" were introduced by vendors that combined information portals, knowledge management, business intelligence, and communications-driven DSS in an integrated Web environment </a:t>
            </a:r>
          </a:p>
          <a:p>
            <a:r>
              <a:rPr lang="en-US" altLang="ru-RU">
                <a:solidFill>
                  <a:schemeClr val="bg1"/>
                </a:solidFill>
              </a:rPr>
              <a:t>(Bhargava and Power, 2001).</a:t>
            </a:r>
            <a:endParaRPr lang="en-US" altLang="ru-RU" b="1">
              <a:solidFill>
                <a:schemeClr val="bg1"/>
              </a:solidFill>
            </a:endParaRPr>
          </a:p>
        </p:txBody>
      </p:sp>
      <p:grpSp>
        <p:nvGrpSpPr>
          <p:cNvPr id="61444" name="Group 4"/>
          <p:cNvGrpSpPr>
            <a:grpSpLocks/>
          </p:cNvGrpSpPr>
          <p:nvPr/>
        </p:nvGrpSpPr>
        <p:grpSpPr bwMode="auto">
          <a:xfrm>
            <a:off x="0" y="0"/>
            <a:ext cx="684213" cy="404813"/>
            <a:chOff x="4848" y="0"/>
            <a:chExt cx="912" cy="534"/>
          </a:xfrm>
        </p:grpSpPr>
        <p:pic>
          <p:nvPicPr>
            <p:cNvPr id="6144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a:tabLst>
                <a:tab pos="444500" algn="l"/>
              </a:tabLst>
            </a:pPr>
            <a:r>
              <a:rPr lang="en-US" altLang="ru-RU" sz="3600" b="1" smtClean="0">
                <a:solidFill>
                  <a:schemeClr val="bg1"/>
                </a:solidFill>
              </a:rPr>
              <a:t>V.  Web-based DSS</a:t>
            </a:r>
          </a:p>
        </p:txBody>
      </p:sp>
      <p:sp>
        <p:nvSpPr>
          <p:cNvPr id="16387"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marL="571500" indent="-571500">
              <a:buFontTx/>
              <a:buAutoNum type="romanUcPeriod" startAt="5"/>
              <a:tabLst>
                <a:tab pos="444500" algn="l"/>
              </a:tabLst>
              <a:defRPr/>
            </a:pPr>
            <a:r>
              <a:rPr lang="en-US" sz="3200" b="1" u="sng" dirty="0">
                <a:solidFill>
                  <a:schemeClr val="bg1"/>
                </a:solidFill>
              </a:rPr>
              <a:t>Web-based DSS:</a:t>
            </a:r>
          </a:p>
          <a:p>
            <a:pPr>
              <a:tabLst>
                <a:tab pos="444500" algn="l"/>
              </a:tabLst>
              <a:defRPr/>
            </a:pPr>
            <a:endParaRPr lang="en-US" sz="3200" b="1" u="sng" dirty="0">
              <a:solidFill>
                <a:schemeClr val="bg1"/>
              </a:solidFill>
            </a:endParaRPr>
          </a:p>
          <a:p>
            <a:pPr>
              <a:tabLst>
                <a:tab pos="444500" algn="l"/>
              </a:tabLst>
              <a:defRPr/>
            </a:pPr>
            <a:r>
              <a:rPr lang="en-US" sz="3200" u="sng" dirty="0">
                <a:solidFill>
                  <a:schemeClr val="bg1"/>
                </a:solidFill>
              </a:rPr>
              <a:t>Power (1998) defined a Web-DSS as a computerized system that delivers DS information or DS tools to a manager or business analyst using a "thin-client" Web browser. </a:t>
            </a:r>
          </a:p>
          <a:p>
            <a:pPr>
              <a:tabLst>
                <a:tab pos="444500" algn="l"/>
              </a:tabLst>
              <a:defRPr/>
            </a:pPr>
            <a:r>
              <a:rPr lang="en-US" sz="3200" dirty="0">
                <a:solidFill>
                  <a:schemeClr val="bg1"/>
                </a:solidFill>
              </a:rPr>
              <a:t>The computer server that is hosting the DSS application is linked to the user's computer by a network with the TCP/IP protocol</a:t>
            </a:r>
            <a:r>
              <a:rPr lang="en-US" sz="2900" dirty="0">
                <a:solidFill>
                  <a:schemeClr val="bg1"/>
                </a:solidFill>
              </a:rPr>
              <a:t>.</a:t>
            </a:r>
            <a:endParaRPr lang="en-US" b="1" dirty="0">
              <a:solidFill>
                <a:schemeClr val="bg1"/>
              </a:solidFill>
            </a:endParaRPr>
          </a:p>
        </p:txBody>
      </p:sp>
      <p:grpSp>
        <p:nvGrpSpPr>
          <p:cNvPr id="62468" name="Group 4"/>
          <p:cNvGrpSpPr>
            <a:grpSpLocks/>
          </p:cNvGrpSpPr>
          <p:nvPr/>
        </p:nvGrpSpPr>
        <p:grpSpPr bwMode="auto">
          <a:xfrm>
            <a:off x="0" y="0"/>
            <a:ext cx="684213" cy="404813"/>
            <a:chOff x="4848" y="0"/>
            <a:chExt cx="912" cy="534"/>
          </a:xfrm>
        </p:grpSpPr>
        <p:pic>
          <p:nvPicPr>
            <p:cNvPr id="6246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4000" b="1" u="sng" smtClean="0">
                <a:solidFill>
                  <a:schemeClr val="bg1"/>
                </a:solidFill>
              </a:rPr>
              <a:t>VI. Conclusions</a:t>
            </a:r>
            <a:br>
              <a:rPr lang="en-US" altLang="ru-RU" sz="4000" b="1" u="sng" smtClean="0">
                <a:solidFill>
                  <a:schemeClr val="bg1"/>
                </a:solidFill>
              </a:rPr>
            </a:br>
            <a:endParaRPr lang="en-GB" altLang="ru-RU" sz="4000" smtClean="0">
              <a:solidFill>
                <a:schemeClr val="bg1"/>
              </a:solidFill>
            </a:endParaRPr>
          </a:p>
        </p:txBody>
      </p:sp>
      <p:sp>
        <p:nvSpPr>
          <p:cNvPr id="63491" name="Rectangle 3"/>
          <p:cNvSpPr>
            <a:spLocks noChangeArrowheads="1"/>
          </p:cNvSpPr>
          <p:nvPr/>
        </p:nvSpPr>
        <p:spPr bwMode="auto">
          <a:xfrm>
            <a:off x="57150" y="981075"/>
            <a:ext cx="9026525"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a:solidFill>
                  <a:schemeClr val="bg1"/>
                </a:solidFill>
              </a:rPr>
              <a:t>The Web has had a significant impact on the variety, distribution and sophistication of DSS, but handheld PCs, wireless networks, expanding parallel processing coupled with </a:t>
            </a:r>
            <a:r>
              <a:rPr lang="en-US" altLang="ru-RU" sz="3200" b="1">
                <a:solidFill>
                  <a:schemeClr val="bg1"/>
                </a:solidFill>
              </a:rPr>
              <a:t>very large data bases </a:t>
            </a:r>
            <a:r>
              <a:rPr lang="en-US" altLang="ru-RU" sz="3200">
                <a:solidFill>
                  <a:schemeClr val="bg1"/>
                </a:solidFill>
              </a:rPr>
              <a:t>and visualization tools are continuing to encourage the development of innovative decision support applications.</a:t>
            </a:r>
            <a:endParaRPr lang="en-US" altLang="ru-RU" b="1">
              <a:solidFill>
                <a:schemeClr val="bg1"/>
              </a:solidFill>
            </a:endParaRPr>
          </a:p>
        </p:txBody>
      </p:sp>
      <p:grpSp>
        <p:nvGrpSpPr>
          <p:cNvPr id="63492" name="Group 4"/>
          <p:cNvGrpSpPr>
            <a:grpSpLocks/>
          </p:cNvGrpSpPr>
          <p:nvPr/>
        </p:nvGrpSpPr>
        <p:grpSpPr bwMode="auto">
          <a:xfrm>
            <a:off x="0" y="0"/>
            <a:ext cx="684213" cy="404813"/>
            <a:chOff x="4848" y="0"/>
            <a:chExt cx="912" cy="534"/>
          </a:xfrm>
        </p:grpSpPr>
        <p:pic>
          <p:nvPicPr>
            <p:cNvPr id="6349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4213" y="117475"/>
            <a:ext cx="8207375" cy="57467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4000" b="1" u="sng" smtClean="0">
                <a:solidFill>
                  <a:schemeClr val="bg1"/>
                </a:solidFill>
              </a:rPr>
              <a:t>VI. Conclusions</a:t>
            </a:r>
            <a:br>
              <a:rPr lang="en-US" altLang="ru-RU" sz="4000" b="1" u="sng" smtClean="0">
                <a:solidFill>
                  <a:schemeClr val="bg1"/>
                </a:solidFill>
              </a:rPr>
            </a:br>
            <a:endParaRPr lang="en-GB" altLang="ru-RU" sz="4000" smtClean="0">
              <a:solidFill>
                <a:schemeClr val="bg1"/>
              </a:solidFill>
            </a:endParaRPr>
          </a:p>
        </p:txBody>
      </p:sp>
      <p:sp>
        <p:nvSpPr>
          <p:cNvPr id="16387" name="Rectangle 3"/>
          <p:cNvSpPr>
            <a:spLocks noChangeArrowheads="1"/>
          </p:cNvSpPr>
          <p:nvPr/>
        </p:nvSpPr>
        <p:spPr bwMode="auto">
          <a:xfrm>
            <a:off x="57150" y="692150"/>
            <a:ext cx="9026525"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dirty="0">
                <a:solidFill>
                  <a:schemeClr val="bg1"/>
                </a:solidFill>
              </a:rPr>
              <a:t>Trends:</a:t>
            </a:r>
          </a:p>
          <a:p>
            <a:pPr marL="177800" indent="-177800">
              <a:buFontTx/>
              <a:buChar char="-"/>
              <a:defRPr/>
            </a:pPr>
            <a:r>
              <a:rPr lang="en-US" sz="2800" dirty="0">
                <a:solidFill>
                  <a:schemeClr val="bg1"/>
                </a:solidFill>
              </a:rPr>
              <a:t>Data-driven DSS will use faster, real-time access to larger, better integrated databases. </a:t>
            </a:r>
          </a:p>
          <a:p>
            <a:pPr marL="177800" indent="-177800">
              <a:buFontTx/>
              <a:buChar char="-"/>
              <a:defRPr/>
            </a:pPr>
            <a:r>
              <a:rPr lang="en-US" sz="2800" dirty="0">
                <a:solidFill>
                  <a:schemeClr val="bg1"/>
                </a:solidFill>
              </a:rPr>
              <a:t>Model-driven DSS will be more complex, yet </a:t>
            </a:r>
            <a:r>
              <a:rPr lang="en-US" dirty="0">
                <a:solidFill>
                  <a:schemeClr val="bg1"/>
                </a:solidFill>
              </a:rPr>
              <a:t>understandable</a:t>
            </a:r>
            <a:r>
              <a:rPr lang="en-US" sz="2800" dirty="0">
                <a:solidFill>
                  <a:schemeClr val="bg1"/>
                </a:solidFill>
              </a:rPr>
              <a:t>, and systems built using simulations and their accompanying visual displays will be increasingly realistic.</a:t>
            </a:r>
          </a:p>
          <a:p>
            <a:pPr marL="177800" indent="-177800">
              <a:buFontTx/>
              <a:buChar char="-"/>
              <a:defRPr/>
            </a:pPr>
            <a:r>
              <a:rPr lang="en-US" sz="2800" dirty="0">
                <a:solidFill>
                  <a:schemeClr val="bg1"/>
                </a:solidFill>
              </a:rPr>
              <a:t>Communications-driven DSS will provide more real-time video communications support.</a:t>
            </a:r>
          </a:p>
          <a:p>
            <a:pPr marL="177800" indent="-177800">
              <a:buFontTx/>
              <a:buChar char="-"/>
              <a:defRPr/>
            </a:pPr>
            <a:r>
              <a:rPr lang="en-US" sz="2800" dirty="0">
                <a:solidFill>
                  <a:schemeClr val="bg1"/>
                </a:solidFill>
              </a:rPr>
              <a:t>Document-driven DSS will access larger repositories of unstructured data and the systems will present appropriate documents in more useable formats. </a:t>
            </a:r>
          </a:p>
          <a:p>
            <a:pPr marL="177800" indent="-177800">
              <a:buFontTx/>
              <a:buChar char="-"/>
              <a:defRPr/>
            </a:pPr>
            <a:r>
              <a:rPr lang="en-US" sz="2800" dirty="0">
                <a:solidFill>
                  <a:schemeClr val="bg1"/>
                </a:solidFill>
              </a:rPr>
              <a:t>Finally, knowledge-driven DSS will likely be more sophisticated and more comprehensive. </a:t>
            </a:r>
            <a:endParaRPr lang="en-US" sz="2800" b="1" dirty="0">
              <a:solidFill>
                <a:schemeClr val="bg1"/>
              </a:solidFill>
            </a:endParaRPr>
          </a:p>
        </p:txBody>
      </p:sp>
      <p:grpSp>
        <p:nvGrpSpPr>
          <p:cNvPr id="64516" name="Group 4"/>
          <p:cNvGrpSpPr>
            <a:grpSpLocks/>
          </p:cNvGrpSpPr>
          <p:nvPr/>
        </p:nvGrpSpPr>
        <p:grpSpPr bwMode="auto">
          <a:xfrm>
            <a:off x="0" y="0"/>
            <a:ext cx="684213" cy="404813"/>
            <a:chOff x="4848" y="0"/>
            <a:chExt cx="912" cy="534"/>
          </a:xfrm>
        </p:grpSpPr>
        <p:pic>
          <p:nvPicPr>
            <p:cNvPr id="6451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3"/>
          <p:cNvSpPr>
            <a:spLocks noChangeArrowheads="1"/>
          </p:cNvSpPr>
          <p:nvPr/>
        </p:nvSpPr>
        <p:spPr bwMode="auto">
          <a:xfrm>
            <a:off x="57150" y="1125538"/>
            <a:ext cx="9026525"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ru-RU" sz="2800">
                <a:solidFill>
                  <a:schemeClr val="bg1"/>
                </a:solidFill>
              </a:rPr>
              <a:t>The pioneers of DSSs list:</a:t>
            </a:r>
          </a:p>
          <a:p>
            <a:endParaRPr lang="en-US" altLang="ru-RU" sz="2800">
              <a:solidFill>
                <a:schemeClr val="bg1"/>
              </a:solidFill>
            </a:endParaRPr>
          </a:p>
          <a:p>
            <a:r>
              <a:rPr lang="en-US" altLang="ru-RU" sz="3200">
                <a:solidFill>
                  <a:schemeClr val="bg1"/>
                </a:solidFill>
              </a:rPr>
              <a:t>DSSResources.com/history/pioneers/pioneerslist.html</a:t>
            </a:r>
          </a:p>
          <a:p>
            <a:endParaRPr lang="en-US" altLang="ru-RU" sz="3200">
              <a:solidFill>
                <a:schemeClr val="bg1"/>
              </a:solidFill>
            </a:endParaRPr>
          </a:p>
          <a:p>
            <a:r>
              <a:rPr lang="en-US" altLang="ru-RU" sz="3200">
                <a:solidFill>
                  <a:schemeClr val="bg1"/>
                </a:solidFill>
              </a:rPr>
              <a:t> </a:t>
            </a:r>
            <a:r>
              <a:rPr lang="en-US" altLang="ru-RU" sz="2800">
                <a:solidFill>
                  <a:schemeClr val="bg1"/>
                </a:solidFill>
              </a:rPr>
              <a:t>DSS pioneers include many academic researchers from programs at </a:t>
            </a:r>
          </a:p>
          <a:p>
            <a:r>
              <a:rPr lang="en-US" altLang="ru-RU" sz="3200">
                <a:solidFill>
                  <a:schemeClr val="bg1"/>
                </a:solidFill>
              </a:rPr>
              <a:t>MIT, University of Arizona, University of Hawaii, University of Minnesota and Purdue University. </a:t>
            </a:r>
          </a:p>
          <a:p>
            <a:r>
              <a:rPr lang="en-US" altLang="ru-RU" sz="2800">
                <a:solidFill>
                  <a:schemeClr val="bg1"/>
                </a:solidFill>
              </a:rPr>
              <a:t>The DSS pioneers created particular and distinct streams of technology development and research that serve as the foundation for much of today’s work in DSS</a:t>
            </a:r>
            <a:endParaRPr lang="en-US" altLang="ru-RU" sz="3200">
              <a:solidFill>
                <a:schemeClr val="bg1"/>
              </a:solidFill>
            </a:endParaRPr>
          </a:p>
          <a:p>
            <a:r>
              <a:rPr lang="en-US" altLang="ru-RU" sz="2800">
                <a:solidFill>
                  <a:schemeClr val="bg1"/>
                </a:solidFill>
              </a:rPr>
              <a:t> </a:t>
            </a:r>
            <a:endParaRPr lang="en-US" altLang="ru-RU" sz="2800" b="1">
              <a:solidFill>
                <a:schemeClr val="bg1"/>
              </a:solidFill>
            </a:endParaRPr>
          </a:p>
        </p:txBody>
      </p:sp>
      <p:sp>
        <p:nvSpPr>
          <p:cNvPr id="65539" name="Rectangle 2"/>
          <p:cNvSpPr>
            <a:spLocks noGrp="1" noChangeArrowheads="1"/>
          </p:cNvSpPr>
          <p:nvPr>
            <p:ph type="title"/>
          </p:nvPr>
        </p:nvSpPr>
        <p:spPr>
          <a:xfrm>
            <a:off x="684213" y="85725"/>
            <a:ext cx="8207375" cy="576263"/>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4000" b="1" u="sng" smtClean="0">
                <a:solidFill>
                  <a:schemeClr val="bg1"/>
                </a:solidFill>
              </a:rPr>
              <a:t>VI. Conclusions</a:t>
            </a:r>
            <a:br>
              <a:rPr lang="en-US" altLang="ru-RU" sz="4000" b="1" u="sng" smtClean="0">
                <a:solidFill>
                  <a:schemeClr val="bg1"/>
                </a:solidFill>
              </a:rPr>
            </a:br>
            <a:endParaRPr lang="en-GB" altLang="ru-RU" sz="4000" smtClean="0">
              <a:solidFill>
                <a:schemeClr val="bg1"/>
              </a:solidFill>
            </a:endParaRPr>
          </a:p>
        </p:txBody>
      </p:sp>
      <p:grpSp>
        <p:nvGrpSpPr>
          <p:cNvPr id="65540" name="Group 4"/>
          <p:cNvGrpSpPr>
            <a:grpSpLocks/>
          </p:cNvGrpSpPr>
          <p:nvPr/>
        </p:nvGrpSpPr>
        <p:grpSpPr bwMode="auto">
          <a:xfrm>
            <a:off x="0" y="0"/>
            <a:ext cx="684213" cy="404813"/>
            <a:chOff x="4848" y="0"/>
            <a:chExt cx="912" cy="534"/>
          </a:xfrm>
        </p:grpSpPr>
        <p:pic>
          <p:nvPicPr>
            <p:cNvPr id="6554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41313" y="304800"/>
            <a:ext cx="8574087" cy="963613"/>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ru-RU" altLang="ru-RU" sz="3200" b="1" smtClean="0">
                <a:solidFill>
                  <a:schemeClr val="bg1"/>
                </a:solidFill>
              </a:rPr>
              <a:t>СППР по оценке и ликвидации последствий </a:t>
            </a:r>
            <a:br>
              <a:rPr lang="ru-RU" altLang="ru-RU" sz="3200" b="1" smtClean="0">
                <a:solidFill>
                  <a:schemeClr val="bg1"/>
                </a:solidFill>
              </a:rPr>
            </a:br>
            <a:r>
              <a:rPr lang="ru-RU" altLang="ru-RU" sz="3200" b="1" smtClean="0">
                <a:solidFill>
                  <a:schemeClr val="bg1"/>
                </a:solidFill>
              </a:rPr>
              <a:t>ядерных аварий</a:t>
            </a:r>
            <a:endParaRPr lang="en-GB" altLang="ru-RU" sz="3200" b="1" smtClean="0">
              <a:solidFill>
                <a:schemeClr val="bg1"/>
              </a:solidFill>
            </a:endParaRPr>
          </a:p>
        </p:txBody>
      </p:sp>
      <p:sp>
        <p:nvSpPr>
          <p:cNvPr id="18435" name="Rectangle 3"/>
          <p:cNvSpPr>
            <a:spLocks noChangeArrowheads="1"/>
          </p:cNvSpPr>
          <p:nvPr/>
        </p:nvSpPr>
        <p:spPr bwMode="auto">
          <a:xfrm>
            <a:off x="11113" y="1268413"/>
            <a:ext cx="8915400" cy="503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defTabSz="952500">
              <a:lnSpc>
                <a:spcPct val="110000"/>
              </a:lnSpc>
              <a:tabLst>
                <a:tab pos="265113" algn="l"/>
              </a:tabLst>
              <a:defRPr/>
            </a:pPr>
            <a:r>
              <a:rPr lang="ru-RU" sz="2800" b="1" dirty="0">
                <a:solidFill>
                  <a:srgbClr val="FFFFFF"/>
                </a:solidFill>
              </a:rPr>
              <a:t>Чернобыльские Проекты: 1990-1996- 2001</a:t>
            </a:r>
            <a:r>
              <a:rPr lang="en-US" sz="2800" dirty="0">
                <a:solidFill>
                  <a:srgbClr val="FFFFFF"/>
                </a:solidFill>
              </a:rPr>
              <a:t/>
            </a:r>
            <a:br>
              <a:rPr lang="en-US" sz="2800" dirty="0">
                <a:solidFill>
                  <a:srgbClr val="FFFFFF"/>
                </a:solidFill>
              </a:rPr>
            </a:br>
            <a:r>
              <a:rPr lang="ru-RU" sz="2800" dirty="0">
                <a:solidFill>
                  <a:srgbClr val="FFFFFF"/>
                </a:solidFill>
              </a:rPr>
              <a:t>СППР:</a:t>
            </a:r>
          </a:p>
          <a:p>
            <a:pPr marL="571500" indent="-571500" defTabSz="952500">
              <a:lnSpc>
                <a:spcPct val="110000"/>
              </a:lnSpc>
              <a:buFontTx/>
              <a:buChar char="-"/>
              <a:tabLst>
                <a:tab pos="265113" algn="l"/>
              </a:tabLst>
              <a:defRPr/>
            </a:pPr>
            <a:r>
              <a:rPr lang="ru-RU" sz="2800" b="1" dirty="0">
                <a:solidFill>
                  <a:srgbClr val="FFFFFF"/>
                </a:solidFill>
              </a:rPr>
              <a:t>Модели</a:t>
            </a:r>
            <a:r>
              <a:rPr lang="ru-RU" sz="2800" dirty="0">
                <a:solidFill>
                  <a:srgbClr val="FFFFFF"/>
                </a:solidFill>
              </a:rPr>
              <a:t>: перенос, миграция, дозы, риск, защитные меры (контрмеры), стратегии реабилитации, ППР  </a:t>
            </a:r>
          </a:p>
          <a:p>
            <a:pPr defTabSz="952500">
              <a:lnSpc>
                <a:spcPct val="110000"/>
              </a:lnSpc>
              <a:tabLst>
                <a:tab pos="265113" algn="l"/>
              </a:tabLst>
              <a:defRPr/>
            </a:pPr>
            <a:r>
              <a:rPr lang="en-US" sz="2800" dirty="0">
                <a:solidFill>
                  <a:srgbClr val="FFFFFF"/>
                </a:solidFill>
              </a:rPr>
              <a:t>FARMLAND, </a:t>
            </a:r>
            <a:r>
              <a:rPr lang="en-US" sz="2800" dirty="0" err="1">
                <a:solidFill>
                  <a:srgbClr val="FFFFFF"/>
                </a:solidFill>
              </a:rPr>
              <a:t>ECOSYS</a:t>
            </a:r>
            <a:r>
              <a:rPr lang="en-US" sz="2800" dirty="0">
                <a:solidFill>
                  <a:srgbClr val="FFFFFF"/>
                </a:solidFill>
              </a:rPr>
              <a:t> </a:t>
            </a:r>
            <a:r>
              <a:rPr lang="ru-RU" sz="2800" dirty="0">
                <a:solidFill>
                  <a:srgbClr val="FFFFFF"/>
                </a:solidFill>
              </a:rPr>
              <a:t>и </a:t>
            </a:r>
            <a:r>
              <a:rPr lang="en-US" sz="2800" dirty="0">
                <a:solidFill>
                  <a:srgbClr val="FFFFFF"/>
                </a:solidFill>
              </a:rPr>
              <a:t>PATHWAY</a:t>
            </a:r>
            <a:endParaRPr lang="ru-RU" sz="2800" dirty="0">
              <a:solidFill>
                <a:srgbClr val="FFFFFF"/>
              </a:solidFill>
            </a:endParaRPr>
          </a:p>
          <a:p>
            <a:pPr defTabSz="952500">
              <a:lnSpc>
                <a:spcPct val="110000"/>
              </a:lnSpc>
              <a:tabLst>
                <a:tab pos="265113" algn="l"/>
              </a:tabLst>
              <a:defRPr/>
            </a:pPr>
            <a:endParaRPr lang="ru-RU" sz="2800" dirty="0">
              <a:solidFill>
                <a:srgbClr val="FFFFFF"/>
              </a:solidFill>
            </a:endParaRPr>
          </a:p>
          <a:p>
            <a:pPr defTabSz="952500">
              <a:lnSpc>
                <a:spcPct val="110000"/>
              </a:lnSpc>
              <a:tabLst>
                <a:tab pos="265113" algn="l"/>
              </a:tabLst>
              <a:defRPr/>
            </a:pPr>
            <a:r>
              <a:rPr lang="ru-RU" sz="2800" b="1" dirty="0">
                <a:solidFill>
                  <a:srgbClr val="FFFFFF"/>
                </a:solidFill>
              </a:rPr>
              <a:t>КС: </a:t>
            </a:r>
            <a:r>
              <a:rPr lang="en-US" sz="2800" b="1" dirty="0">
                <a:solidFill>
                  <a:srgbClr val="FFFFFF"/>
                </a:solidFill>
              </a:rPr>
              <a:t>MARC, </a:t>
            </a:r>
            <a:r>
              <a:rPr lang="en-US" sz="2800" b="1" dirty="0" err="1">
                <a:solidFill>
                  <a:srgbClr val="FFFFFF"/>
                </a:solidFill>
              </a:rPr>
              <a:t>UFOMOD</a:t>
            </a:r>
            <a:r>
              <a:rPr lang="en-US" sz="2800" b="1" dirty="0">
                <a:solidFill>
                  <a:srgbClr val="FFFFFF"/>
                </a:solidFill>
              </a:rPr>
              <a:t> </a:t>
            </a:r>
            <a:r>
              <a:rPr lang="ru-RU" sz="2800" b="1" dirty="0">
                <a:solidFill>
                  <a:srgbClr val="FFFFFF"/>
                </a:solidFill>
              </a:rPr>
              <a:t>и </a:t>
            </a:r>
            <a:r>
              <a:rPr lang="en-US" sz="2800" b="1" dirty="0" err="1">
                <a:solidFill>
                  <a:srgbClr val="FFFFFF"/>
                </a:solidFill>
              </a:rPr>
              <a:t>COSYMA</a:t>
            </a:r>
            <a:r>
              <a:rPr lang="ru-RU" sz="2800" dirty="0">
                <a:solidFill>
                  <a:srgbClr val="FFFFFF"/>
                </a:solidFill>
              </a:rPr>
              <a:t>;</a:t>
            </a:r>
          </a:p>
          <a:p>
            <a:pPr defTabSz="952500">
              <a:lnSpc>
                <a:spcPct val="110000"/>
              </a:lnSpc>
              <a:tabLst>
                <a:tab pos="265113" algn="l"/>
              </a:tabLst>
              <a:defRPr/>
            </a:pPr>
            <a:endParaRPr lang="ru-RU" sz="2800" dirty="0">
              <a:solidFill>
                <a:srgbClr val="FFFFFF"/>
              </a:solidFill>
            </a:endParaRPr>
          </a:p>
          <a:p>
            <a:pPr defTabSz="952500">
              <a:lnSpc>
                <a:spcPct val="110000"/>
              </a:lnSpc>
              <a:tabLst>
                <a:tab pos="265113" algn="l"/>
              </a:tabLst>
              <a:defRPr/>
            </a:pPr>
            <a:r>
              <a:rPr lang="ru-RU" sz="2800" dirty="0">
                <a:solidFill>
                  <a:srgbClr val="FFFFFF"/>
                </a:solidFill>
              </a:rPr>
              <a:t>КС, адаптированные к условиям конкретных АЭС:</a:t>
            </a:r>
          </a:p>
          <a:p>
            <a:pPr defTabSz="952500">
              <a:lnSpc>
                <a:spcPct val="110000"/>
              </a:lnSpc>
              <a:tabLst>
                <a:tab pos="265113" algn="l"/>
              </a:tabLst>
              <a:defRPr/>
            </a:pPr>
            <a:r>
              <a:rPr lang="ru-RU" sz="2800" b="1" dirty="0" err="1">
                <a:solidFill>
                  <a:srgbClr val="FFFFFF"/>
                </a:solidFill>
              </a:rPr>
              <a:t>RTARC</a:t>
            </a:r>
            <a:r>
              <a:rPr lang="ru-RU" sz="2800" b="1" dirty="0">
                <a:solidFill>
                  <a:srgbClr val="FFFFFF"/>
                </a:solidFill>
              </a:rPr>
              <a:t>, </a:t>
            </a:r>
            <a:r>
              <a:rPr lang="ru-RU" sz="2800" b="1" dirty="0" err="1">
                <a:solidFill>
                  <a:srgbClr val="FFFFFF"/>
                </a:solidFill>
              </a:rPr>
              <a:t>LENA_WIN</a:t>
            </a:r>
            <a:r>
              <a:rPr lang="ru-RU" sz="2800" dirty="0">
                <a:solidFill>
                  <a:srgbClr val="FFFFFF"/>
                </a:solidFill>
              </a:rPr>
              <a:t>, в том числе модели, </a:t>
            </a:r>
            <a:endParaRPr lang="ru-RU" sz="3600" dirty="0">
              <a:solidFill>
                <a:srgbClr val="FFFFFF"/>
              </a:solidFill>
            </a:endParaRPr>
          </a:p>
          <a:p>
            <a:pPr defTabSz="952500">
              <a:lnSpc>
                <a:spcPct val="110000"/>
              </a:lnSpc>
              <a:tabLst>
                <a:tab pos="265113" algn="l"/>
              </a:tabLst>
              <a:defRPr/>
            </a:pPr>
            <a:r>
              <a:rPr lang="ru-RU" sz="3600" dirty="0">
                <a:solidFill>
                  <a:srgbClr val="FFFFFF"/>
                </a:solidFill>
              </a:rPr>
              <a:t/>
            </a:r>
            <a:br>
              <a:rPr lang="ru-RU" sz="3600" dirty="0">
                <a:solidFill>
                  <a:srgbClr val="FFFFFF"/>
                </a:solidFill>
              </a:rPr>
            </a:br>
            <a:endParaRPr lang="en-GB" sz="2000" dirty="0">
              <a:solidFill>
                <a:srgbClr val="000000"/>
              </a:solidFill>
            </a:endParaRPr>
          </a:p>
        </p:txBody>
      </p:sp>
      <p:grpSp>
        <p:nvGrpSpPr>
          <p:cNvPr id="66564" name="Group 4"/>
          <p:cNvGrpSpPr>
            <a:grpSpLocks/>
          </p:cNvGrpSpPr>
          <p:nvPr/>
        </p:nvGrpSpPr>
        <p:grpSpPr bwMode="auto">
          <a:xfrm>
            <a:off x="0" y="0"/>
            <a:ext cx="684213" cy="404813"/>
            <a:chOff x="4848" y="0"/>
            <a:chExt cx="912" cy="534"/>
          </a:xfrm>
        </p:grpSpPr>
        <p:pic>
          <p:nvPicPr>
            <p:cNvPr id="6656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41313" y="304800"/>
            <a:ext cx="8574087" cy="963613"/>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ru-RU" altLang="ru-RU" sz="3200" b="1" smtClean="0">
                <a:solidFill>
                  <a:schemeClr val="bg1"/>
                </a:solidFill>
              </a:rPr>
              <a:t>СППР по оценке и ликвидации последствий </a:t>
            </a:r>
            <a:br>
              <a:rPr lang="ru-RU" altLang="ru-RU" sz="3200" b="1" smtClean="0">
                <a:solidFill>
                  <a:schemeClr val="bg1"/>
                </a:solidFill>
              </a:rPr>
            </a:br>
            <a:r>
              <a:rPr lang="ru-RU" altLang="ru-RU" sz="3200" b="1" smtClean="0">
                <a:solidFill>
                  <a:schemeClr val="bg1"/>
                </a:solidFill>
              </a:rPr>
              <a:t>ядерных аварий</a:t>
            </a:r>
            <a:endParaRPr lang="en-GB" altLang="ru-RU" sz="3200" b="1" smtClean="0">
              <a:solidFill>
                <a:schemeClr val="bg1"/>
              </a:solidFill>
            </a:endParaRPr>
          </a:p>
        </p:txBody>
      </p:sp>
      <p:sp>
        <p:nvSpPr>
          <p:cNvPr id="18435" name="Rectangle 3"/>
          <p:cNvSpPr>
            <a:spLocks noChangeArrowheads="1"/>
          </p:cNvSpPr>
          <p:nvPr/>
        </p:nvSpPr>
        <p:spPr bwMode="auto">
          <a:xfrm>
            <a:off x="11113" y="1268413"/>
            <a:ext cx="8915400" cy="503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defTabSz="952500">
              <a:lnSpc>
                <a:spcPct val="110000"/>
              </a:lnSpc>
              <a:tabLst>
                <a:tab pos="265113" algn="l"/>
              </a:tabLst>
              <a:defRPr/>
            </a:pPr>
            <a:r>
              <a:rPr lang="ru-RU" sz="2800" b="1" dirty="0">
                <a:solidFill>
                  <a:srgbClr val="FFFFFF"/>
                </a:solidFill>
              </a:rPr>
              <a:t>СППР национального уровня</a:t>
            </a:r>
            <a:r>
              <a:rPr lang="ru-RU" sz="2800" dirty="0">
                <a:solidFill>
                  <a:srgbClr val="FFFFFF"/>
                </a:solidFill>
              </a:rPr>
              <a:t>:</a:t>
            </a:r>
          </a:p>
          <a:p>
            <a:pPr defTabSz="952500">
              <a:lnSpc>
                <a:spcPct val="110000"/>
              </a:lnSpc>
              <a:tabLst>
                <a:tab pos="265113" algn="l"/>
              </a:tabLst>
              <a:defRPr/>
            </a:pPr>
            <a:r>
              <a:rPr lang="ru-RU" sz="2800" dirty="0">
                <a:solidFill>
                  <a:srgbClr val="FFFFFF"/>
                </a:solidFill>
              </a:rPr>
              <a:t>Япония: </a:t>
            </a:r>
            <a:r>
              <a:rPr lang="en-US" sz="2800" dirty="0" err="1">
                <a:solidFill>
                  <a:srgbClr val="FFFFFF"/>
                </a:solidFill>
              </a:rPr>
              <a:t>SPEEDI</a:t>
            </a:r>
            <a:r>
              <a:rPr lang="ru-RU" sz="2800" dirty="0">
                <a:solidFill>
                  <a:srgbClr val="FFFFFF"/>
                </a:solidFill>
              </a:rPr>
              <a:t> – </a:t>
            </a:r>
            <a:r>
              <a:rPr lang="en-US" sz="2800" dirty="0" err="1">
                <a:solidFill>
                  <a:srgbClr val="FFFFFF"/>
                </a:solidFill>
              </a:rPr>
              <a:t>WSPEEDI</a:t>
            </a:r>
            <a:r>
              <a:rPr lang="ru-RU" sz="2800" dirty="0">
                <a:solidFill>
                  <a:srgbClr val="FFFFFF"/>
                </a:solidFill>
              </a:rPr>
              <a:t> (80-90);</a:t>
            </a:r>
          </a:p>
          <a:p>
            <a:pPr defTabSz="952500">
              <a:lnSpc>
                <a:spcPct val="110000"/>
              </a:lnSpc>
              <a:tabLst>
                <a:tab pos="265113" algn="l"/>
              </a:tabLst>
              <a:defRPr/>
            </a:pPr>
            <a:endParaRPr lang="ru-RU" sz="2800" dirty="0">
              <a:solidFill>
                <a:srgbClr val="FFFFFF"/>
              </a:solidFill>
            </a:endParaRPr>
          </a:p>
          <a:p>
            <a:pPr defTabSz="952500">
              <a:lnSpc>
                <a:spcPct val="110000"/>
              </a:lnSpc>
              <a:tabLst>
                <a:tab pos="265113" algn="l"/>
              </a:tabLst>
              <a:defRPr/>
            </a:pPr>
            <a:r>
              <a:rPr lang="ru-RU" sz="2800" dirty="0">
                <a:solidFill>
                  <a:srgbClr val="FFFFFF"/>
                </a:solidFill>
              </a:rPr>
              <a:t>Россия: </a:t>
            </a:r>
            <a:r>
              <a:rPr lang="en-US" sz="2800" dirty="0" err="1">
                <a:solidFill>
                  <a:srgbClr val="FFFFFF"/>
                </a:solidFill>
              </a:rPr>
              <a:t>RECASS</a:t>
            </a:r>
            <a:r>
              <a:rPr lang="en-US" sz="2800" dirty="0">
                <a:solidFill>
                  <a:srgbClr val="FFFFFF"/>
                </a:solidFill>
              </a:rPr>
              <a:t> </a:t>
            </a:r>
            <a:r>
              <a:rPr lang="ru-RU" sz="2800" dirty="0">
                <a:solidFill>
                  <a:srgbClr val="FFFFFF"/>
                </a:solidFill>
              </a:rPr>
              <a:t>(Тайфун); НОСТРАДАМУС (</a:t>
            </a:r>
            <a:r>
              <a:rPr lang="ru-RU" sz="2800" dirty="0" err="1">
                <a:solidFill>
                  <a:srgbClr val="FFFFFF"/>
                </a:solidFill>
              </a:rPr>
              <a:t>ИБРАЭ</a:t>
            </a:r>
            <a:r>
              <a:rPr lang="ru-RU" sz="2800" dirty="0">
                <a:solidFill>
                  <a:srgbClr val="FFFFFF"/>
                </a:solidFill>
              </a:rPr>
              <a:t>),</a:t>
            </a:r>
          </a:p>
          <a:p>
            <a:pPr defTabSz="952500">
              <a:lnSpc>
                <a:spcPct val="110000"/>
              </a:lnSpc>
              <a:tabLst>
                <a:tab pos="265113" algn="l"/>
              </a:tabLst>
              <a:defRPr/>
            </a:pPr>
            <a:r>
              <a:rPr lang="ru-RU" sz="2800" dirty="0">
                <a:solidFill>
                  <a:srgbClr val="FFFFFF"/>
                </a:solidFill>
              </a:rPr>
              <a:t> </a:t>
            </a:r>
            <a:r>
              <a:rPr lang="ru-RU" sz="2800" dirty="0" err="1">
                <a:solidFill>
                  <a:srgbClr val="FFFFFF"/>
                </a:solidFill>
              </a:rPr>
              <a:t>ЦБОД</a:t>
            </a:r>
            <a:r>
              <a:rPr lang="ru-RU" sz="2800" dirty="0">
                <a:solidFill>
                  <a:srgbClr val="FFFFFF"/>
                </a:solidFill>
              </a:rPr>
              <a:t> (</a:t>
            </a:r>
            <a:r>
              <a:rPr lang="ru-RU" sz="2800" dirty="0" err="1">
                <a:solidFill>
                  <a:srgbClr val="FFFFFF"/>
                </a:solidFill>
              </a:rPr>
              <a:t>ИБРАЭ</a:t>
            </a:r>
            <a:r>
              <a:rPr lang="ru-RU" sz="2800" dirty="0">
                <a:solidFill>
                  <a:srgbClr val="FFFFFF"/>
                </a:solidFill>
              </a:rPr>
              <a:t>), </a:t>
            </a:r>
            <a:endParaRPr lang="en-US" sz="2800" dirty="0">
              <a:solidFill>
                <a:srgbClr val="FFFFFF"/>
              </a:solidFill>
            </a:endParaRPr>
          </a:p>
          <a:p>
            <a:pPr defTabSz="952500">
              <a:lnSpc>
                <a:spcPct val="110000"/>
              </a:lnSpc>
              <a:tabLst>
                <a:tab pos="265113" algn="l"/>
              </a:tabLst>
              <a:defRPr/>
            </a:pPr>
            <a:endParaRPr lang="ru-RU" sz="2800" dirty="0">
              <a:solidFill>
                <a:srgbClr val="FFFFFF"/>
              </a:solidFill>
            </a:endParaRPr>
          </a:p>
          <a:p>
            <a:pPr marL="457200" indent="-457200" defTabSz="952500">
              <a:lnSpc>
                <a:spcPct val="110000"/>
              </a:lnSpc>
              <a:buFont typeface="Wingdings" pitchFamily="2" charset="2"/>
              <a:buChar char="Ø"/>
              <a:tabLst>
                <a:tab pos="265113" algn="l"/>
              </a:tabLst>
              <a:defRPr/>
            </a:pPr>
            <a:r>
              <a:rPr lang="ru-RU" sz="2800" dirty="0">
                <a:solidFill>
                  <a:srgbClr val="FFFFFF"/>
                </a:solidFill>
              </a:rPr>
              <a:t> </a:t>
            </a:r>
            <a:r>
              <a:rPr lang="en-US" sz="2800" dirty="0">
                <a:solidFill>
                  <a:srgbClr val="FFFFFF"/>
                </a:solidFill>
              </a:rPr>
              <a:t>EU DSS: </a:t>
            </a:r>
            <a:r>
              <a:rPr lang="en-US" sz="2800" b="1" dirty="0" err="1">
                <a:solidFill>
                  <a:srgbClr val="FFFFFF"/>
                </a:solidFill>
              </a:rPr>
              <a:t>RODOS</a:t>
            </a:r>
            <a:r>
              <a:rPr lang="en-US" sz="2800" dirty="0">
                <a:solidFill>
                  <a:srgbClr val="FFFFFF"/>
                </a:solidFill>
              </a:rPr>
              <a:t> </a:t>
            </a:r>
            <a:r>
              <a:rPr lang="en-US" dirty="0">
                <a:solidFill>
                  <a:srgbClr val="FFFFFF"/>
                </a:solidFill>
              </a:rPr>
              <a:t>(Real time On-line </a:t>
            </a:r>
            <a:r>
              <a:rPr lang="en-US" dirty="0" err="1">
                <a:solidFill>
                  <a:srgbClr val="FFFFFF"/>
                </a:solidFill>
              </a:rPr>
              <a:t>DecisiOn</a:t>
            </a:r>
            <a:r>
              <a:rPr lang="en-US" dirty="0">
                <a:solidFill>
                  <a:srgbClr val="FFFFFF"/>
                </a:solidFill>
              </a:rPr>
              <a:t> support System) </a:t>
            </a:r>
            <a:endParaRPr lang="ru-RU" dirty="0">
              <a:solidFill>
                <a:srgbClr val="FFFFFF"/>
              </a:solidFill>
            </a:endParaRPr>
          </a:p>
          <a:p>
            <a:pPr defTabSz="952500">
              <a:lnSpc>
                <a:spcPct val="110000"/>
              </a:lnSpc>
              <a:tabLst>
                <a:tab pos="265113" algn="l"/>
              </a:tabLst>
              <a:defRPr/>
            </a:pPr>
            <a:r>
              <a:rPr lang="ru-RU" sz="3600" dirty="0">
                <a:solidFill>
                  <a:srgbClr val="FFFFFF"/>
                </a:solidFill>
              </a:rPr>
              <a:t/>
            </a:r>
            <a:br>
              <a:rPr lang="ru-RU" sz="3600" dirty="0">
                <a:solidFill>
                  <a:srgbClr val="FFFFFF"/>
                </a:solidFill>
              </a:rPr>
            </a:br>
            <a:endParaRPr lang="en-GB" sz="2000" dirty="0">
              <a:solidFill>
                <a:srgbClr val="000000"/>
              </a:solidFill>
            </a:endParaRPr>
          </a:p>
        </p:txBody>
      </p:sp>
      <p:grpSp>
        <p:nvGrpSpPr>
          <p:cNvPr id="67588" name="Group 4"/>
          <p:cNvGrpSpPr>
            <a:grpSpLocks/>
          </p:cNvGrpSpPr>
          <p:nvPr/>
        </p:nvGrpSpPr>
        <p:grpSpPr bwMode="auto">
          <a:xfrm>
            <a:off x="0" y="0"/>
            <a:ext cx="684213" cy="404813"/>
            <a:chOff x="4848" y="0"/>
            <a:chExt cx="912" cy="534"/>
          </a:xfrm>
        </p:grpSpPr>
        <p:pic>
          <p:nvPicPr>
            <p:cNvPr id="6758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188" y="115888"/>
            <a:ext cx="8281987" cy="100965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600" b="1" smtClean="0">
                <a:solidFill>
                  <a:schemeClr val="bg1"/>
                </a:solidFill>
              </a:rPr>
              <a:t>Participation in International Projects</a:t>
            </a:r>
            <a:endParaRPr lang="en-GB" altLang="ru-RU" sz="3600" b="1" smtClean="0">
              <a:solidFill>
                <a:schemeClr val="bg1"/>
              </a:solidFill>
            </a:endParaRPr>
          </a:p>
        </p:txBody>
      </p:sp>
      <p:sp>
        <p:nvSpPr>
          <p:cNvPr id="68611" name="Rectangle 3"/>
          <p:cNvSpPr>
            <a:spLocks noChangeArrowheads="1"/>
          </p:cNvSpPr>
          <p:nvPr/>
        </p:nvSpPr>
        <p:spPr bwMode="auto">
          <a:xfrm>
            <a:off x="179388" y="836613"/>
            <a:ext cx="8713787" cy="577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defTabSz="952500">
              <a:tabLst>
                <a:tab pos="265113" algn="l"/>
              </a:tabLst>
              <a:defRPr sz="2400">
                <a:solidFill>
                  <a:schemeClr val="tx1"/>
                </a:solidFill>
                <a:latin typeface="Times New Roman" pitchFamily="18" charset="0"/>
              </a:defRPr>
            </a:lvl1pPr>
            <a:lvl2pPr marL="742950" indent="-285750" defTabSz="952500">
              <a:tabLst>
                <a:tab pos="265113" algn="l"/>
              </a:tabLst>
              <a:defRPr sz="2400">
                <a:solidFill>
                  <a:schemeClr val="tx1"/>
                </a:solidFill>
                <a:latin typeface="Times New Roman" pitchFamily="18" charset="0"/>
              </a:defRPr>
            </a:lvl2pPr>
            <a:lvl3pPr marL="1143000" indent="-228600" defTabSz="952500">
              <a:tabLst>
                <a:tab pos="265113" algn="l"/>
              </a:tabLst>
              <a:defRPr sz="2400">
                <a:solidFill>
                  <a:schemeClr val="tx1"/>
                </a:solidFill>
                <a:latin typeface="Times New Roman" pitchFamily="18" charset="0"/>
              </a:defRPr>
            </a:lvl3pPr>
            <a:lvl4pPr marL="1600200" indent="-228600" defTabSz="952500">
              <a:tabLst>
                <a:tab pos="265113" algn="l"/>
              </a:tabLst>
              <a:defRPr sz="2400">
                <a:solidFill>
                  <a:schemeClr val="tx1"/>
                </a:solidFill>
                <a:latin typeface="Times New Roman" pitchFamily="18" charset="0"/>
              </a:defRPr>
            </a:lvl4pPr>
            <a:lvl5pPr marL="2057400" indent="-228600" defTabSz="952500">
              <a:tabLst>
                <a:tab pos="265113" algn="l"/>
              </a:tabLst>
              <a:defRPr sz="2400">
                <a:solidFill>
                  <a:schemeClr val="tx1"/>
                </a:solidFill>
                <a:latin typeface="Times New Roman" pitchFamily="18" charset="0"/>
              </a:defRPr>
            </a:lvl5pPr>
            <a:lvl6pPr marL="25146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6pPr>
            <a:lvl7pPr marL="29718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7pPr>
            <a:lvl8pPr marL="34290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8pPr>
            <a:lvl9pPr marL="3886200" indent="-228600" defTabSz="952500" eaLnBrk="0" fontAlgn="base" hangingPunct="0">
              <a:spcBef>
                <a:spcPct val="0"/>
              </a:spcBef>
              <a:spcAft>
                <a:spcPct val="0"/>
              </a:spcAft>
              <a:tabLst>
                <a:tab pos="265113" algn="l"/>
              </a:tabLst>
              <a:defRPr sz="2400">
                <a:solidFill>
                  <a:schemeClr val="tx1"/>
                </a:solidFill>
                <a:latin typeface="Times New Roman" pitchFamily="18" charset="0"/>
              </a:defRPr>
            </a:lvl9pPr>
          </a:lstStyle>
          <a:p>
            <a:pPr>
              <a:lnSpc>
                <a:spcPct val="160000"/>
              </a:lnSpc>
            </a:pPr>
            <a:r>
              <a:rPr lang="en-US" altLang="ru-RU" sz="2300" i="1">
                <a:solidFill>
                  <a:srgbClr val="FFFFFF"/>
                </a:solidFill>
              </a:rPr>
              <a:t>models</a:t>
            </a:r>
            <a:r>
              <a:rPr lang="ru-RU" altLang="ru-RU" sz="2300" i="1">
                <a:solidFill>
                  <a:srgbClr val="FFFFFF"/>
                </a:solidFill>
              </a:rPr>
              <a:t>,</a:t>
            </a:r>
            <a:r>
              <a:rPr lang="en-US" altLang="ru-RU" sz="2300" i="1">
                <a:solidFill>
                  <a:srgbClr val="FFFFFF"/>
                </a:solidFill>
              </a:rPr>
              <a:t> risk assessments, Radiation Protection optimization,</a:t>
            </a:r>
            <a:r>
              <a:rPr lang="ru-RU" altLang="ru-RU" sz="2300" i="1">
                <a:solidFill>
                  <a:srgbClr val="FFFFFF"/>
                </a:solidFill>
              </a:rPr>
              <a:t> </a:t>
            </a:r>
            <a:r>
              <a:rPr lang="en-US" altLang="ru-RU" sz="2300" i="1">
                <a:solidFill>
                  <a:srgbClr val="FFFFFF"/>
                </a:solidFill>
              </a:rPr>
              <a:t>GIS</a:t>
            </a:r>
            <a:r>
              <a:rPr lang="ru-RU" altLang="ru-RU" sz="2300" i="1">
                <a:solidFill>
                  <a:srgbClr val="FFFFFF"/>
                </a:solidFill>
              </a:rPr>
              <a:t>, </a:t>
            </a:r>
            <a:r>
              <a:rPr lang="en-US" altLang="ru-RU" sz="2300" i="1">
                <a:solidFill>
                  <a:srgbClr val="FFFFFF"/>
                </a:solidFill>
              </a:rPr>
              <a:t>DSS)</a:t>
            </a:r>
            <a:r>
              <a:rPr lang="ru-RU" altLang="ru-RU" sz="2300">
                <a:solidFill>
                  <a:srgbClr val="FFFFFF"/>
                </a:solidFill>
              </a:rPr>
              <a:t/>
            </a:r>
            <a:br>
              <a:rPr lang="ru-RU" altLang="ru-RU" sz="2300">
                <a:solidFill>
                  <a:srgbClr val="FFFFFF"/>
                </a:solidFill>
              </a:rPr>
            </a:br>
            <a:r>
              <a:rPr lang="ru-RU" altLang="ru-RU" sz="2600" b="1">
                <a:solidFill>
                  <a:srgbClr val="FFFFFF"/>
                </a:solidFill>
              </a:rPr>
              <a:t>- </a:t>
            </a:r>
            <a:r>
              <a:rPr lang="en-US" altLang="ru-RU" sz="2600" b="1">
                <a:solidFill>
                  <a:srgbClr val="FFFFFF"/>
                </a:solidFill>
              </a:rPr>
              <a:t>Chernobyl Project  </a:t>
            </a:r>
            <a:r>
              <a:rPr lang="ru-RU" altLang="ru-RU" sz="2600" b="1">
                <a:solidFill>
                  <a:srgbClr val="FFFFFF"/>
                </a:solidFill>
              </a:rPr>
              <a:t> </a:t>
            </a:r>
            <a:r>
              <a:rPr lang="en-US" altLang="ru-RU" sz="2600" b="1">
                <a:solidFill>
                  <a:srgbClr val="FFFFFF"/>
                </a:solidFill>
              </a:rPr>
              <a:t>JSP-2 (EU),  1993-1995</a:t>
            </a:r>
            <a:r>
              <a:rPr lang="ru-RU" altLang="ru-RU" sz="2600" b="1">
                <a:solidFill>
                  <a:srgbClr val="FFFFFF"/>
                </a:solidFill>
              </a:rPr>
              <a:t/>
            </a:r>
            <a:br>
              <a:rPr lang="ru-RU" altLang="ru-RU" sz="2600" b="1">
                <a:solidFill>
                  <a:srgbClr val="FFFFFF"/>
                </a:solidFill>
              </a:rPr>
            </a:br>
            <a:r>
              <a:rPr lang="ru-RU" altLang="ru-RU" sz="2600" b="1">
                <a:solidFill>
                  <a:srgbClr val="FFFFFF"/>
                </a:solidFill>
              </a:rPr>
              <a:t>-	</a:t>
            </a:r>
            <a:r>
              <a:rPr lang="en-US" altLang="ru-RU" sz="2600" b="1">
                <a:solidFill>
                  <a:srgbClr val="FFFFFF"/>
                </a:solidFill>
              </a:rPr>
              <a:t>ISTC project </a:t>
            </a:r>
            <a:r>
              <a:rPr lang="ru-RU" altLang="ru-RU" sz="2600" b="1">
                <a:solidFill>
                  <a:srgbClr val="FFFFFF"/>
                </a:solidFill>
              </a:rPr>
              <a:t> </a:t>
            </a:r>
            <a:r>
              <a:rPr lang="en-US" altLang="ru-RU" sz="2600" b="1">
                <a:solidFill>
                  <a:srgbClr val="FFFFFF"/>
                </a:solidFill>
              </a:rPr>
              <a:t>#150   (EU, Japan),  1995 - 1998</a:t>
            </a:r>
            <a:br>
              <a:rPr lang="en-US" altLang="ru-RU" sz="2600" b="1">
                <a:solidFill>
                  <a:srgbClr val="FFFFFF"/>
                </a:solidFill>
              </a:rPr>
            </a:br>
            <a:r>
              <a:rPr lang="en-US" altLang="ru-RU" sz="2600" b="1">
                <a:solidFill>
                  <a:srgbClr val="FFFFFF"/>
                </a:solidFill>
              </a:rPr>
              <a:t> - </a:t>
            </a:r>
            <a:r>
              <a:rPr lang="en-US" altLang="ru-RU" sz="2600">
                <a:solidFill>
                  <a:srgbClr val="FFFFFF"/>
                </a:solidFill>
              </a:rPr>
              <a:t>RECLAIM, RESTORE, SAVE (EU-projects), 1998-2000 </a:t>
            </a:r>
            <a:r>
              <a:rPr lang="ru-RU" altLang="ru-RU" sz="2600" b="1">
                <a:solidFill>
                  <a:srgbClr val="FFFFFF"/>
                </a:solidFill>
              </a:rPr>
              <a:t/>
            </a:r>
            <a:br>
              <a:rPr lang="ru-RU" altLang="ru-RU" sz="2600" b="1">
                <a:solidFill>
                  <a:srgbClr val="FFFFFF"/>
                </a:solidFill>
              </a:rPr>
            </a:br>
            <a:r>
              <a:rPr lang="ru-RU" altLang="ru-RU" sz="2600" b="1">
                <a:solidFill>
                  <a:srgbClr val="FFFFFF"/>
                </a:solidFill>
              </a:rPr>
              <a:t>-  </a:t>
            </a:r>
            <a:r>
              <a:rPr lang="en-US" altLang="ru-RU" sz="2600" b="1">
                <a:solidFill>
                  <a:srgbClr val="FFFFFF"/>
                </a:solidFill>
              </a:rPr>
              <a:t>ISTC</a:t>
            </a:r>
            <a:r>
              <a:rPr lang="ru-RU" altLang="ru-RU" sz="2600" b="1">
                <a:solidFill>
                  <a:srgbClr val="FFFFFF"/>
                </a:solidFill>
              </a:rPr>
              <a:t> </a:t>
            </a:r>
            <a:r>
              <a:rPr lang="en-US" altLang="ru-RU" sz="2600" b="1">
                <a:solidFill>
                  <a:srgbClr val="FFFFFF"/>
                </a:solidFill>
              </a:rPr>
              <a:t>#1224 (EU),  (1999 - 2003)</a:t>
            </a:r>
            <a:br>
              <a:rPr lang="en-US" altLang="ru-RU" sz="2600" b="1">
                <a:solidFill>
                  <a:srgbClr val="FFFFFF"/>
                </a:solidFill>
              </a:rPr>
            </a:br>
            <a:r>
              <a:rPr lang="en-US" altLang="ru-RU" sz="2600" b="1">
                <a:solidFill>
                  <a:srgbClr val="FFFFFF"/>
                </a:solidFill>
              </a:rPr>
              <a:t>-  Sabit projects (USA), 2004- 2006</a:t>
            </a:r>
            <a:br>
              <a:rPr lang="en-US" altLang="ru-RU" sz="2600" b="1">
                <a:solidFill>
                  <a:srgbClr val="FFFFFF"/>
                </a:solidFill>
              </a:rPr>
            </a:br>
            <a:r>
              <a:rPr lang="en-US" altLang="ru-RU" sz="2600" b="1">
                <a:solidFill>
                  <a:srgbClr val="FFFFFF"/>
                </a:solidFill>
              </a:rPr>
              <a:t>-</a:t>
            </a:r>
            <a:r>
              <a:rPr lang="ru-RU" altLang="ru-RU" sz="2600" b="1">
                <a:solidFill>
                  <a:srgbClr val="FFFFFF"/>
                </a:solidFill>
              </a:rPr>
              <a:t>  CRDF </a:t>
            </a:r>
            <a:r>
              <a:rPr lang="en-US" altLang="ru-RU" sz="2600" b="1">
                <a:solidFill>
                  <a:srgbClr val="FFFFFF"/>
                </a:solidFill>
              </a:rPr>
              <a:t>project (USA), 2005-2006</a:t>
            </a:r>
            <a:br>
              <a:rPr lang="en-US" altLang="ru-RU" sz="2600" b="1">
                <a:solidFill>
                  <a:srgbClr val="FFFFFF"/>
                </a:solidFill>
              </a:rPr>
            </a:br>
            <a:r>
              <a:rPr lang="en-US" altLang="ru-RU" sz="2600" b="1">
                <a:solidFill>
                  <a:srgbClr val="FFFFFF"/>
                </a:solidFill>
              </a:rPr>
              <a:t>-  ISTC</a:t>
            </a:r>
            <a:r>
              <a:rPr lang="ru-RU" altLang="ru-RU" sz="2600" b="1">
                <a:solidFill>
                  <a:srgbClr val="FFFFFF"/>
                </a:solidFill>
              </a:rPr>
              <a:t> </a:t>
            </a:r>
            <a:r>
              <a:rPr lang="en-US" altLang="ru-RU" sz="2600" b="1">
                <a:solidFill>
                  <a:srgbClr val="FFFFFF"/>
                </a:solidFill>
              </a:rPr>
              <a:t>#3549</a:t>
            </a:r>
            <a:r>
              <a:rPr lang="en-US" altLang="ru-RU" sz="2600">
                <a:solidFill>
                  <a:srgbClr val="FFFFFF"/>
                </a:solidFill>
              </a:rPr>
              <a:t>  (</a:t>
            </a:r>
            <a:r>
              <a:rPr lang="en-US" altLang="ru-RU" sz="2600" i="1">
                <a:solidFill>
                  <a:srgbClr val="FFFFFF"/>
                </a:solidFill>
              </a:rPr>
              <a:t>partner project, USA, DOE/BNL), </a:t>
            </a:r>
            <a:r>
              <a:rPr lang="en-US" altLang="ru-RU" sz="2600">
                <a:solidFill>
                  <a:srgbClr val="FFFFFF"/>
                </a:solidFill>
              </a:rPr>
              <a:t>2006-2009</a:t>
            </a:r>
            <a:r>
              <a:rPr lang="en-US" altLang="ru-RU" sz="2600" i="1">
                <a:solidFill>
                  <a:srgbClr val="FFFFFF"/>
                </a:solidFill>
              </a:rPr>
              <a:t/>
            </a:r>
            <a:br>
              <a:rPr lang="en-US" altLang="ru-RU" sz="2600" i="1">
                <a:solidFill>
                  <a:srgbClr val="FFFFFF"/>
                </a:solidFill>
              </a:rPr>
            </a:br>
            <a:r>
              <a:rPr lang="en-US" altLang="ru-RU" sz="2600" i="1">
                <a:solidFill>
                  <a:srgbClr val="FFFFFF"/>
                </a:solidFill>
              </a:rPr>
              <a:t>-	</a:t>
            </a:r>
            <a:r>
              <a:rPr lang="en-US" altLang="ru-RU" sz="2600">
                <a:solidFill>
                  <a:srgbClr val="FFFFFF"/>
                </a:solidFill>
              </a:rPr>
              <a:t>SBIR project</a:t>
            </a:r>
            <a:r>
              <a:rPr lang="en-US" altLang="ru-RU" sz="2600" i="1">
                <a:solidFill>
                  <a:srgbClr val="FFFFFF"/>
                </a:solidFill>
              </a:rPr>
              <a:t> (CEI, BNL, USA; IATE), </a:t>
            </a:r>
            <a:r>
              <a:rPr lang="en-US" altLang="ru-RU" sz="2600">
                <a:solidFill>
                  <a:srgbClr val="FFFFFF"/>
                </a:solidFill>
              </a:rPr>
              <a:t>2009-2010</a:t>
            </a:r>
            <a:endParaRPr lang="en-GB" altLang="ru-RU" sz="2600">
              <a:solidFill>
                <a:srgbClr val="FFFFFF"/>
              </a:solidFill>
            </a:endParaRPr>
          </a:p>
        </p:txBody>
      </p:sp>
      <p:grpSp>
        <p:nvGrpSpPr>
          <p:cNvPr id="68612" name="Group 4"/>
          <p:cNvGrpSpPr>
            <a:grpSpLocks/>
          </p:cNvGrpSpPr>
          <p:nvPr/>
        </p:nvGrpSpPr>
        <p:grpSpPr bwMode="auto">
          <a:xfrm>
            <a:off x="0" y="0"/>
            <a:ext cx="684213" cy="404813"/>
            <a:chOff x="4848" y="0"/>
            <a:chExt cx="912" cy="534"/>
          </a:xfrm>
        </p:grpSpPr>
        <p:pic>
          <p:nvPicPr>
            <p:cNvPr id="6861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41313" y="304800"/>
            <a:ext cx="8574087" cy="963613"/>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ru-RU" altLang="ru-RU" sz="3200" b="1" smtClean="0">
                <a:solidFill>
                  <a:schemeClr val="bg1"/>
                </a:solidFill>
              </a:rPr>
              <a:t>СППР по оценке и ликвидации последствий </a:t>
            </a:r>
            <a:br>
              <a:rPr lang="ru-RU" altLang="ru-RU" sz="3200" b="1" smtClean="0">
                <a:solidFill>
                  <a:schemeClr val="bg1"/>
                </a:solidFill>
              </a:rPr>
            </a:br>
            <a:r>
              <a:rPr lang="ru-RU" altLang="ru-RU" sz="3200" b="1" smtClean="0">
                <a:solidFill>
                  <a:schemeClr val="bg1"/>
                </a:solidFill>
              </a:rPr>
              <a:t>ядерных аварий</a:t>
            </a:r>
            <a:endParaRPr lang="en-GB" altLang="ru-RU" sz="3200" b="1" smtClean="0">
              <a:solidFill>
                <a:schemeClr val="bg1"/>
              </a:solidFill>
            </a:endParaRPr>
          </a:p>
        </p:txBody>
      </p:sp>
      <p:sp>
        <p:nvSpPr>
          <p:cNvPr id="18435" name="Rectangle 3"/>
          <p:cNvSpPr>
            <a:spLocks noChangeArrowheads="1"/>
          </p:cNvSpPr>
          <p:nvPr/>
        </p:nvSpPr>
        <p:spPr bwMode="auto">
          <a:xfrm>
            <a:off x="250825" y="1700213"/>
            <a:ext cx="8675688"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defTabSz="952500">
              <a:lnSpc>
                <a:spcPct val="110000"/>
              </a:lnSpc>
              <a:tabLst>
                <a:tab pos="265113" algn="l"/>
              </a:tabLst>
              <a:defRPr/>
            </a:pPr>
            <a:r>
              <a:rPr lang="en-US" sz="2800" b="1" dirty="0">
                <a:solidFill>
                  <a:srgbClr val="FFFFFF"/>
                </a:solidFill>
              </a:rPr>
              <a:t>1995-2001: </a:t>
            </a:r>
            <a:r>
              <a:rPr lang="en-US" sz="2800" b="1" i="1" dirty="0">
                <a:solidFill>
                  <a:srgbClr val="FFFFFF"/>
                </a:solidFill>
              </a:rPr>
              <a:t>PRANA DSS</a:t>
            </a:r>
            <a:r>
              <a:rPr lang="en-US" sz="2800" b="1" dirty="0">
                <a:solidFill>
                  <a:srgbClr val="FFFFFF"/>
                </a:solidFill>
              </a:rPr>
              <a:t> - </a:t>
            </a:r>
            <a:r>
              <a:rPr lang="en-US" sz="2700" b="1" u="sng" dirty="0">
                <a:solidFill>
                  <a:srgbClr val="FFFFFF"/>
                </a:solidFill>
              </a:rPr>
              <a:t>Problem- and Site-specific </a:t>
            </a:r>
            <a:r>
              <a:rPr lang="en-US" sz="2700" b="1" dirty="0">
                <a:solidFill>
                  <a:srgbClr val="FFFFFF"/>
                </a:solidFill>
              </a:rPr>
              <a:t>DSS: </a:t>
            </a:r>
          </a:p>
          <a:p>
            <a:pPr marL="457200" indent="-457200" defTabSz="952500">
              <a:lnSpc>
                <a:spcPct val="110000"/>
              </a:lnSpc>
              <a:buFontTx/>
              <a:buChar char="-"/>
              <a:tabLst>
                <a:tab pos="265113" algn="l"/>
              </a:tabLst>
              <a:defRPr/>
            </a:pPr>
            <a:r>
              <a:rPr lang="en-US" sz="2800" b="1" dirty="0">
                <a:solidFill>
                  <a:srgbClr val="FFFFFF"/>
                </a:solidFill>
              </a:rPr>
              <a:t>DB, GIS </a:t>
            </a:r>
            <a:r>
              <a:rPr lang="en-US" sz="2800" dirty="0">
                <a:solidFill>
                  <a:srgbClr val="FFFFFF"/>
                </a:solidFill>
              </a:rPr>
              <a:t>(</a:t>
            </a:r>
            <a:r>
              <a:rPr lang="en-US" sz="2800" dirty="0" err="1">
                <a:solidFill>
                  <a:srgbClr val="FFFFFF"/>
                </a:solidFill>
              </a:rPr>
              <a:t>Brynsk</a:t>
            </a:r>
            <a:r>
              <a:rPr lang="en-US" sz="2800" dirty="0">
                <a:solidFill>
                  <a:srgbClr val="FFFFFF"/>
                </a:solidFill>
              </a:rPr>
              <a:t> region),</a:t>
            </a:r>
          </a:p>
          <a:p>
            <a:pPr marL="457200" indent="-457200" defTabSz="952500">
              <a:lnSpc>
                <a:spcPct val="110000"/>
              </a:lnSpc>
              <a:buFontTx/>
              <a:buChar char="-"/>
              <a:tabLst>
                <a:tab pos="265113" algn="l"/>
              </a:tabLst>
              <a:defRPr/>
            </a:pPr>
            <a:r>
              <a:rPr lang="en-US" sz="2800" b="1" dirty="0">
                <a:solidFill>
                  <a:srgbClr val="FFFFFF"/>
                </a:solidFill>
              </a:rPr>
              <a:t>Models, KB, DS </a:t>
            </a:r>
            <a:r>
              <a:rPr lang="en-US" sz="2800" dirty="0">
                <a:solidFill>
                  <a:srgbClr val="FFFFFF"/>
                </a:solidFill>
              </a:rPr>
              <a:t>(</a:t>
            </a:r>
            <a:r>
              <a:rPr lang="en-US" sz="2800" dirty="0" err="1">
                <a:solidFill>
                  <a:srgbClr val="FFFFFF"/>
                </a:solidFill>
              </a:rPr>
              <a:t>CBA</a:t>
            </a:r>
            <a:r>
              <a:rPr lang="en-US" sz="2800" dirty="0">
                <a:solidFill>
                  <a:srgbClr val="FFFFFF"/>
                </a:solidFill>
              </a:rPr>
              <a:t>- Cost-Benefit Analysis)</a:t>
            </a:r>
          </a:p>
          <a:p>
            <a:pPr marL="457200" indent="-457200" defTabSz="952500">
              <a:lnSpc>
                <a:spcPct val="110000"/>
              </a:lnSpc>
              <a:buFontTx/>
              <a:buChar char="-"/>
              <a:tabLst>
                <a:tab pos="265113" algn="l"/>
              </a:tabLst>
              <a:defRPr/>
            </a:pPr>
            <a:endParaRPr lang="en-US" sz="2800" dirty="0">
              <a:solidFill>
                <a:srgbClr val="FFFFFF"/>
              </a:solidFill>
            </a:endParaRPr>
          </a:p>
          <a:p>
            <a:pPr marL="342900" indent="-342900" defTabSz="952500">
              <a:lnSpc>
                <a:spcPct val="110000"/>
              </a:lnSpc>
              <a:buFont typeface="Wingdings" pitchFamily="2" charset="2"/>
              <a:buChar char="Ø"/>
              <a:tabLst>
                <a:tab pos="265113" algn="l"/>
              </a:tabLst>
              <a:defRPr/>
            </a:pPr>
            <a:r>
              <a:rPr lang="en-US" b="1" i="1" dirty="0">
                <a:solidFill>
                  <a:srgbClr val="FFFFFF"/>
                </a:solidFill>
              </a:rPr>
              <a:t>  </a:t>
            </a:r>
            <a:r>
              <a:rPr lang="en-US" b="1" dirty="0">
                <a:solidFill>
                  <a:srgbClr val="FFFFFF"/>
                </a:solidFill>
              </a:rPr>
              <a:t>2005: </a:t>
            </a:r>
            <a:r>
              <a:rPr lang="en-US" b="1" i="1" dirty="0">
                <a:solidFill>
                  <a:srgbClr val="FFFFFF"/>
                </a:solidFill>
              </a:rPr>
              <a:t>J-PRANA Web-DSS</a:t>
            </a:r>
            <a:endParaRPr lang="ru-RU" dirty="0">
              <a:solidFill>
                <a:srgbClr val="FFFFFF"/>
              </a:solidFill>
            </a:endParaRPr>
          </a:p>
          <a:p>
            <a:pPr defTabSz="952500">
              <a:lnSpc>
                <a:spcPct val="110000"/>
              </a:lnSpc>
              <a:tabLst>
                <a:tab pos="265113" algn="l"/>
              </a:tabLst>
              <a:defRPr/>
            </a:pPr>
            <a:r>
              <a:rPr lang="ru-RU" sz="3600" dirty="0">
                <a:solidFill>
                  <a:srgbClr val="FFFFFF"/>
                </a:solidFill>
              </a:rPr>
              <a:t/>
            </a:r>
            <a:br>
              <a:rPr lang="ru-RU" sz="3600" dirty="0">
                <a:solidFill>
                  <a:srgbClr val="FFFFFF"/>
                </a:solidFill>
              </a:rPr>
            </a:br>
            <a:endParaRPr lang="en-GB" sz="2000" dirty="0">
              <a:solidFill>
                <a:srgbClr val="000000"/>
              </a:solidFill>
            </a:endParaRPr>
          </a:p>
        </p:txBody>
      </p:sp>
      <p:grpSp>
        <p:nvGrpSpPr>
          <p:cNvPr id="69636" name="Group 4"/>
          <p:cNvGrpSpPr>
            <a:grpSpLocks/>
          </p:cNvGrpSpPr>
          <p:nvPr/>
        </p:nvGrpSpPr>
        <p:grpSpPr bwMode="auto">
          <a:xfrm>
            <a:off x="0" y="0"/>
            <a:ext cx="684213" cy="404813"/>
            <a:chOff x="4848" y="0"/>
            <a:chExt cx="912" cy="534"/>
          </a:xfrm>
        </p:grpSpPr>
        <p:pic>
          <p:nvPicPr>
            <p:cNvPr id="6963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88913"/>
            <a:ext cx="8207375" cy="57626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DSSs </a:t>
            </a:r>
            <a:r>
              <a:rPr lang="en-US" altLang="ru-RU" sz="2800" smtClean="0">
                <a:solidFill>
                  <a:schemeClr val="bg1"/>
                </a:solidFill>
              </a:rPr>
              <a:t>for the late 50 years:  A Brief History </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5363" name="Rectangle 3"/>
          <p:cNvSpPr>
            <a:spLocks noChangeArrowheads="1"/>
          </p:cNvSpPr>
          <p:nvPr/>
        </p:nvSpPr>
        <p:spPr bwMode="auto">
          <a:xfrm>
            <a:off x="28575" y="908050"/>
            <a:ext cx="91440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b="1">
                <a:solidFill>
                  <a:schemeClr val="bg1"/>
                </a:solidFill>
              </a:rPr>
              <a:t>II. Origins</a:t>
            </a:r>
            <a:r>
              <a:rPr lang="en-US" altLang="ru-RU" sz="3200">
                <a:solidFill>
                  <a:schemeClr val="bg1"/>
                </a:solidFill>
              </a:rPr>
              <a:t>: </a:t>
            </a:r>
            <a:r>
              <a:rPr lang="en-US" altLang="ru-RU">
                <a:solidFill>
                  <a:schemeClr val="bg1"/>
                </a:solidFill>
              </a:rPr>
              <a:t>The pioneering works: G.Dantzig, D.Engelbart, J.Forrester: influenced the feasibility of building computerized DSS.</a:t>
            </a:r>
          </a:p>
          <a:p>
            <a:r>
              <a:rPr lang="en-US" altLang="ru-RU">
                <a:solidFill>
                  <a:schemeClr val="bg1"/>
                </a:solidFill>
              </a:rPr>
              <a:t>1952: </a:t>
            </a:r>
            <a:r>
              <a:rPr lang="en-US" altLang="ru-RU" b="1">
                <a:solidFill>
                  <a:schemeClr val="bg1"/>
                </a:solidFill>
              </a:rPr>
              <a:t>Dantzig-</a:t>
            </a:r>
            <a:r>
              <a:rPr lang="en-US" altLang="ru-RU">
                <a:solidFill>
                  <a:schemeClr val="bg1"/>
                </a:solidFill>
              </a:rPr>
              <a:t> mathematician at the RAND Corp, began implementing </a:t>
            </a:r>
            <a:r>
              <a:rPr lang="en-US" altLang="ru-RU" i="1">
                <a:solidFill>
                  <a:schemeClr val="bg1"/>
                </a:solidFill>
              </a:rPr>
              <a:t>linear programming </a:t>
            </a:r>
            <a:r>
              <a:rPr lang="en-US" altLang="ru-RU">
                <a:solidFill>
                  <a:schemeClr val="bg1"/>
                </a:solidFill>
              </a:rPr>
              <a:t>on its experimental computer. </a:t>
            </a:r>
          </a:p>
          <a:p>
            <a:r>
              <a:rPr lang="en-US" altLang="ru-RU">
                <a:solidFill>
                  <a:schemeClr val="bg1"/>
                </a:solidFill>
              </a:rPr>
              <a:t>1960: Engelbart and colleagues developed the first hypermedia groupware system called NLS (oNLine System). NLS facilitated the creation of digital libraries and the storage and retrieval of electronic documents using hypertext. NLS also provided for on-screen video teleconferencing and was </a:t>
            </a:r>
            <a:r>
              <a:rPr lang="en-US" altLang="ru-RU" b="1" i="1">
                <a:solidFill>
                  <a:schemeClr val="bg1"/>
                </a:solidFill>
              </a:rPr>
              <a:t>a forerunner to Group DSS. </a:t>
            </a:r>
          </a:p>
          <a:p>
            <a:r>
              <a:rPr lang="en-US" altLang="ru-RU">
                <a:solidFill>
                  <a:schemeClr val="bg1"/>
                </a:solidFill>
              </a:rPr>
              <a:t>1962: </a:t>
            </a:r>
            <a:r>
              <a:rPr lang="en-US" altLang="ru-RU" b="1">
                <a:solidFill>
                  <a:schemeClr val="bg1"/>
                </a:solidFill>
              </a:rPr>
              <a:t>Forrester</a:t>
            </a:r>
            <a:r>
              <a:rPr lang="en-US" altLang="ru-RU">
                <a:solidFill>
                  <a:schemeClr val="bg1"/>
                </a:solidFill>
              </a:rPr>
              <a:t> - building the SAGE (Semi-Automatic Ground Environment) air defense system for North America completed in. </a:t>
            </a:r>
          </a:p>
          <a:p>
            <a:r>
              <a:rPr lang="en-US" altLang="ru-RU" u="sng">
                <a:solidFill>
                  <a:schemeClr val="bg1"/>
                </a:solidFill>
              </a:rPr>
              <a:t>SAGE is probably the first computerized data-driven DSS</a:t>
            </a:r>
            <a:r>
              <a:rPr lang="en-US" altLang="ru-RU">
                <a:solidFill>
                  <a:schemeClr val="bg1"/>
                </a:solidFill>
              </a:rPr>
              <a:t>. Also, Forrester started the System Dynamics Group at the MIT . His work on corporate modeling led to programming DYNAMO, a general simulation compiler.  </a:t>
            </a:r>
          </a:p>
        </p:txBody>
      </p:sp>
      <p:grpSp>
        <p:nvGrpSpPr>
          <p:cNvPr id="15364" name="Group 4"/>
          <p:cNvGrpSpPr>
            <a:grpSpLocks/>
          </p:cNvGrpSpPr>
          <p:nvPr/>
        </p:nvGrpSpPr>
        <p:grpSpPr bwMode="auto">
          <a:xfrm>
            <a:off x="0" y="0"/>
            <a:ext cx="684213" cy="404813"/>
            <a:chOff x="4848" y="0"/>
            <a:chExt cx="912" cy="534"/>
          </a:xfrm>
        </p:grpSpPr>
        <p:pic>
          <p:nvPicPr>
            <p:cNvPr id="1536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41313" y="304800"/>
            <a:ext cx="8574087" cy="60325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3200" b="1" i="1" smtClean="0">
                <a:solidFill>
                  <a:schemeClr val="bg1"/>
                </a:solidFill>
              </a:rPr>
              <a:t>DecernsSDSS</a:t>
            </a:r>
            <a:endParaRPr lang="en-GB" altLang="ru-RU" sz="3200" b="1" smtClean="0">
              <a:solidFill>
                <a:schemeClr val="bg1"/>
              </a:solidFill>
            </a:endParaRPr>
          </a:p>
        </p:txBody>
      </p:sp>
      <p:sp>
        <p:nvSpPr>
          <p:cNvPr id="18435" name="Rectangle 3"/>
          <p:cNvSpPr>
            <a:spLocks noChangeArrowheads="1"/>
          </p:cNvSpPr>
          <p:nvPr/>
        </p:nvSpPr>
        <p:spPr bwMode="auto">
          <a:xfrm>
            <a:off x="179388" y="1268413"/>
            <a:ext cx="8747125" cy="503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defTabSz="952500">
              <a:lnSpc>
                <a:spcPct val="110000"/>
              </a:lnSpc>
              <a:tabLst>
                <a:tab pos="265113" algn="l"/>
              </a:tabLst>
              <a:defRPr/>
            </a:pPr>
            <a:r>
              <a:rPr lang="en-US" sz="2800" b="1" dirty="0">
                <a:solidFill>
                  <a:srgbClr val="FFFFFF"/>
                </a:solidFill>
              </a:rPr>
              <a:t>2006-2009: </a:t>
            </a:r>
            <a:r>
              <a:rPr lang="en-US" sz="2800" b="1" i="1" dirty="0">
                <a:solidFill>
                  <a:schemeClr val="bg1"/>
                </a:solidFill>
              </a:rPr>
              <a:t>Decerns</a:t>
            </a:r>
            <a:r>
              <a:rPr lang="en-US" sz="2800" b="1" dirty="0">
                <a:solidFill>
                  <a:schemeClr val="bg1"/>
                </a:solidFill>
              </a:rPr>
              <a:t> </a:t>
            </a:r>
            <a:r>
              <a:rPr lang="en-US" sz="2800" b="1" dirty="0">
                <a:solidFill>
                  <a:srgbClr val="FFFFFF"/>
                </a:solidFill>
              </a:rPr>
              <a:t>SDSS := </a:t>
            </a:r>
            <a:r>
              <a:rPr lang="en-US" sz="2800" b="1" dirty="0" err="1">
                <a:solidFill>
                  <a:srgbClr val="FFFFFF"/>
                </a:solidFill>
              </a:rPr>
              <a:t>GIS+MCDA</a:t>
            </a:r>
            <a:r>
              <a:rPr lang="en-US" sz="2800" b="1" dirty="0">
                <a:solidFill>
                  <a:srgbClr val="FFFFFF"/>
                </a:solidFill>
              </a:rPr>
              <a:t> </a:t>
            </a:r>
            <a:r>
              <a:rPr lang="en-US" sz="2800" i="1" dirty="0">
                <a:solidFill>
                  <a:schemeClr val="bg1"/>
                </a:solidFill>
              </a:rPr>
              <a:t>(soft)</a:t>
            </a:r>
            <a:endParaRPr lang="en-GB" sz="2800" i="1" dirty="0">
              <a:solidFill>
                <a:schemeClr val="bg1"/>
              </a:solidFill>
            </a:endParaRPr>
          </a:p>
          <a:p>
            <a:pPr defTabSz="952500">
              <a:lnSpc>
                <a:spcPct val="110000"/>
              </a:lnSpc>
              <a:tabLst>
                <a:tab pos="265113" algn="l"/>
              </a:tabLst>
              <a:defRPr/>
            </a:pPr>
            <a:r>
              <a:rPr lang="en-US" sz="2700" b="1" dirty="0">
                <a:solidFill>
                  <a:srgbClr val="FFFFFF"/>
                </a:solidFill>
              </a:rPr>
              <a:t> </a:t>
            </a:r>
          </a:p>
          <a:p>
            <a:pPr marL="457200" indent="-457200" defTabSz="952500">
              <a:lnSpc>
                <a:spcPct val="110000"/>
              </a:lnSpc>
              <a:buFontTx/>
              <a:buChar char="-"/>
              <a:tabLst>
                <a:tab pos="265113" algn="l"/>
              </a:tabLst>
              <a:defRPr/>
            </a:pPr>
            <a:r>
              <a:rPr lang="en-US" sz="2800" b="1" dirty="0">
                <a:solidFill>
                  <a:srgbClr val="FFFFFF"/>
                </a:solidFill>
              </a:rPr>
              <a:t>GIS functions </a:t>
            </a:r>
            <a:endParaRPr lang="en-US" sz="2800" dirty="0">
              <a:solidFill>
                <a:srgbClr val="FFFFFF"/>
              </a:solidFill>
            </a:endParaRPr>
          </a:p>
          <a:p>
            <a:pPr marL="457200" indent="-457200" defTabSz="952500">
              <a:lnSpc>
                <a:spcPct val="110000"/>
              </a:lnSpc>
              <a:buFontTx/>
              <a:buChar char="-"/>
              <a:tabLst>
                <a:tab pos="265113" algn="l"/>
              </a:tabLst>
              <a:defRPr/>
            </a:pPr>
            <a:r>
              <a:rPr lang="en-US" sz="2800" b="1" dirty="0">
                <a:solidFill>
                  <a:srgbClr val="FFFFFF"/>
                </a:solidFill>
              </a:rPr>
              <a:t>MCDA Methods</a:t>
            </a:r>
            <a:endParaRPr lang="ru-RU" dirty="0">
              <a:solidFill>
                <a:srgbClr val="FFFFFF"/>
              </a:solidFill>
            </a:endParaRPr>
          </a:p>
          <a:p>
            <a:pPr defTabSz="952500">
              <a:lnSpc>
                <a:spcPct val="110000"/>
              </a:lnSpc>
              <a:tabLst>
                <a:tab pos="265113" algn="l"/>
              </a:tabLst>
              <a:defRPr/>
            </a:pPr>
            <a:r>
              <a:rPr lang="ru-RU" sz="3600" dirty="0">
                <a:solidFill>
                  <a:srgbClr val="FFFFFF"/>
                </a:solidFill>
              </a:rPr>
              <a:t/>
            </a:r>
            <a:br>
              <a:rPr lang="ru-RU" sz="3600" dirty="0">
                <a:solidFill>
                  <a:srgbClr val="FFFFFF"/>
                </a:solidFill>
              </a:rPr>
            </a:br>
            <a:endParaRPr lang="en-GB" sz="2000" dirty="0">
              <a:solidFill>
                <a:srgbClr val="000000"/>
              </a:solidFill>
            </a:endParaRPr>
          </a:p>
        </p:txBody>
      </p:sp>
      <p:grpSp>
        <p:nvGrpSpPr>
          <p:cNvPr id="70660" name="Group 4"/>
          <p:cNvGrpSpPr>
            <a:grpSpLocks/>
          </p:cNvGrpSpPr>
          <p:nvPr/>
        </p:nvGrpSpPr>
        <p:grpSpPr bwMode="auto">
          <a:xfrm>
            <a:off x="0" y="0"/>
            <a:ext cx="684213" cy="404813"/>
            <a:chOff x="4848" y="0"/>
            <a:chExt cx="912" cy="534"/>
          </a:xfrm>
        </p:grpSpPr>
        <p:pic>
          <p:nvPicPr>
            <p:cNvPr id="7066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showMasterPhAnim="0">
  <p:cSld>
    <p:bg>
      <p:bgPr>
        <a:gradFill rotWithShape="0">
          <a:gsLst>
            <a:gs pos="0">
              <a:srgbClr val="003838"/>
            </a:gs>
            <a:gs pos="50000">
              <a:srgbClr val="006666"/>
            </a:gs>
            <a:gs pos="100000">
              <a:srgbClr val="003838"/>
            </a:gs>
          </a:gsLst>
          <a:lin ang="5400000" scaled="1"/>
        </a:gradFill>
        <a:effectLst/>
      </p:bgPr>
    </p:bg>
    <p:spTree>
      <p:nvGrpSpPr>
        <p:cNvPr id="1" name=""/>
        <p:cNvGrpSpPr/>
        <p:nvPr/>
      </p:nvGrpSpPr>
      <p:grpSpPr>
        <a:xfrm>
          <a:off x="0" y="0"/>
          <a:ext cx="0" cy="0"/>
          <a:chOff x="0" y="0"/>
          <a:chExt cx="0" cy="0"/>
        </a:xfrm>
      </p:grpSpPr>
      <p:grpSp>
        <p:nvGrpSpPr>
          <p:cNvPr id="71682" name="Group 2"/>
          <p:cNvGrpSpPr>
            <a:grpSpLocks/>
          </p:cNvGrpSpPr>
          <p:nvPr/>
        </p:nvGrpSpPr>
        <p:grpSpPr bwMode="auto">
          <a:xfrm>
            <a:off x="0" y="0"/>
            <a:ext cx="684213" cy="404813"/>
            <a:chOff x="4848" y="0"/>
            <a:chExt cx="912" cy="534"/>
          </a:xfrm>
        </p:grpSpPr>
        <p:pic>
          <p:nvPicPr>
            <p:cNvPr id="71699" name="Picture 3"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0" name="Freeform 4"/>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207877" name="Rectangle 5"/>
          <p:cNvSpPr>
            <a:spLocks noGrp="1" noChangeArrowheads="1"/>
          </p:cNvSpPr>
          <p:nvPr>
            <p:ph type="title"/>
          </p:nvPr>
        </p:nvSpPr>
        <p:spPr>
          <a:xfrm>
            <a:off x="762000" y="0"/>
            <a:ext cx="7924800" cy="627063"/>
          </a:xfrm>
        </p:spPr>
        <p:txBody>
          <a:bodyPr/>
          <a:lstStyle/>
          <a:p>
            <a:pPr>
              <a:defRPr/>
            </a:pPr>
            <a:r>
              <a:rPr lang="en-US" sz="3200" b="1" i="1" dirty="0" smtClean="0">
                <a:solidFill>
                  <a:schemeClr val="bg1"/>
                </a:solidFill>
                <a:effectLst>
                  <a:outerShdw blurRad="38100" dist="38100" dir="2700000" algn="tl">
                    <a:srgbClr val="000000"/>
                  </a:outerShdw>
                </a:effectLst>
              </a:rPr>
              <a:t>DECERNS DSS</a:t>
            </a:r>
            <a:r>
              <a:rPr lang="en-US" sz="3200" b="1" dirty="0" smtClean="0">
                <a:solidFill>
                  <a:schemeClr val="bg1"/>
                </a:solidFill>
                <a:effectLst>
                  <a:outerShdw blurRad="38100" dist="38100" dir="2700000" algn="tl">
                    <a:srgbClr val="000000"/>
                  </a:outerShdw>
                </a:effectLst>
              </a:rPr>
              <a:t>: Directions of R&amp;D</a:t>
            </a:r>
            <a:endParaRPr lang="en-GB" dirty="0" smtClean="0"/>
          </a:p>
        </p:txBody>
      </p:sp>
      <p:sp>
        <p:nvSpPr>
          <p:cNvPr id="71684" name="Rectangle 7"/>
          <p:cNvSpPr>
            <a:spLocks noChangeArrowheads="1"/>
          </p:cNvSpPr>
          <p:nvPr/>
        </p:nvSpPr>
        <p:spPr bwMode="auto">
          <a:xfrm>
            <a:off x="2286000" y="838200"/>
            <a:ext cx="1828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ru-RU" sz="3600" b="1">
                <a:solidFill>
                  <a:srgbClr val="000000"/>
                </a:solidFill>
              </a:rPr>
              <a:t>Models</a:t>
            </a:r>
            <a:endParaRPr lang="ru-RU" altLang="ru-RU" sz="3200">
              <a:solidFill>
                <a:srgbClr val="000000"/>
              </a:solidFill>
            </a:endParaRPr>
          </a:p>
        </p:txBody>
      </p:sp>
      <p:sp>
        <p:nvSpPr>
          <p:cNvPr id="71685" name="Rectangle 8"/>
          <p:cNvSpPr>
            <a:spLocks noChangeArrowheads="1"/>
          </p:cNvSpPr>
          <p:nvPr/>
        </p:nvSpPr>
        <p:spPr bwMode="auto">
          <a:xfrm>
            <a:off x="5105400" y="838200"/>
            <a:ext cx="1828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ru-RU" sz="2800" b="1">
                <a:solidFill>
                  <a:srgbClr val="000000"/>
                </a:solidFill>
              </a:rPr>
              <a:t>K</a:t>
            </a:r>
            <a:r>
              <a:rPr lang="en-US" altLang="ru-RU" sz="2800">
                <a:solidFill>
                  <a:srgbClr val="000000"/>
                </a:solidFill>
              </a:rPr>
              <a:t>nowledge</a:t>
            </a:r>
          </a:p>
          <a:p>
            <a:pPr algn="ctr"/>
            <a:r>
              <a:rPr lang="en-US" altLang="ru-RU" sz="2800" b="1">
                <a:solidFill>
                  <a:srgbClr val="000000"/>
                </a:solidFill>
              </a:rPr>
              <a:t>B</a:t>
            </a:r>
            <a:r>
              <a:rPr lang="en-US" altLang="ru-RU" sz="2800">
                <a:solidFill>
                  <a:srgbClr val="000000"/>
                </a:solidFill>
              </a:rPr>
              <a:t>ase </a:t>
            </a:r>
          </a:p>
        </p:txBody>
      </p:sp>
      <p:sp>
        <p:nvSpPr>
          <p:cNvPr id="71686" name="AutoShape 9"/>
          <p:cNvSpPr>
            <a:spLocks noChangeArrowheads="1"/>
          </p:cNvSpPr>
          <p:nvPr/>
        </p:nvSpPr>
        <p:spPr bwMode="auto">
          <a:xfrm>
            <a:off x="4114800" y="1143000"/>
            <a:ext cx="990600" cy="228600"/>
          </a:xfrm>
          <a:prstGeom prst="leftRightArrow">
            <a:avLst>
              <a:gd name="adj1" fmla="val 33333"/>
              <a:gd name="adj2" fmla="val 95012"/>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ru-RU">
              <a:solidFill>
                <a:srgbClr val="000000"/>
              </a:solidFill>
            </a:endParaRPr>
          </a:p>
        </p:txBody>
      </p:sp>
      <p:sp>
        <p:nvSpPr>
          <p:cNvPr id="71687" name="Rectangle 11"/>
          <p:cNvSpPr>
            <a:spLocks noChangeArrowheads="1"/>
          </p:cNvSpPr>
          <p:nvPr/>
        </p:nvSpPr>
        <p:spPr bwMode="auto">
          <a:xfrm>
            <a:off x="6019800" y="2286000"/>
            <a:ext cx="21336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ru-RU" sz="3600">
                <a:solidFill>
                  <a:srgbClr val="000000"/>
                </a:solidFill>
              </a:rPr>
              <a:t>DST,</a:t>
            </a:r>
          </a:p>
          <a:p>
            <a:pPr algn="ctr"/>
            <a:r>
              <a:rPr lang="en-US" altLang="ru-RU" sz="3600" b="1">
                <a:solidFill>
                  <a:srgbClr val="000000"/>
                </a:solidFill>
              </a:rPr>
              <a:t>MCDA</a:t>
            </a:r>
            <a:endParaRPr lang="ru-RU" altLang="ru-RU" sz="3600">
              <a:solidFill>
                <a:srgbClr val="000000"/>
              </a:solidFill>
            </a:endParaRPr>
          </a:p>
        </p:txBody>
      </p:sp>
      <p:sp>
        <p:nvSpPr>
          <p:cNvPr id="71688" name="Rectangle 12"/>
          <p:cNvSpPr>
            <a:spLocks noChangeArrowheads="1"/>
          </p:cNvSpPr>
          <p:nvPr/>
        </p:nvSpPr>
        <p:spPr bwMode="auto">
          <a:xfrm>
            <a:off x="838200" y="2286000"/>
            <a:ext cx="21336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ru-RU" sz="3600">
                <a:solidFill>
                  <a:srgbClr val="000000"/>
                </a:solidFill>
              </a:rPr>
              <a:t>DBs,</a:t>
            </a:r>
          </a:p>
          <a:p>
            <a:pPr algn="ctr"/>
            <a:r>
              <a:rPr lang="en-US" altLang="ru-RU" sz="3600" b="1">
                <a:solidFill>
                  <a:srgbClr val="000000"/>
                </a:solidFill>
              </a:rPr>
              <a:t>GIS</a:t>
            </a:r>
            <a:endParaRPr lang="ru-RU" altLang="ru-RU" sz="3600">
              <a:solidFill>
                <a:srgbClr val="000000"/>
              </a:solidFill>
            </a:endParaRPr>
          </a:p>
        </p:txBody>
      </p:sp>
      <p:sp>
        <p:nvSpPr>
          <p:cNvPr id="71689" name="Rectangle 13"/>
          <p:cNvSpPr>
            <a:spLocks noChangeArrowheads="1"/>
          </p:cNvSpPr>
          <p:nvPr/>
        </p:nvSpPr>
        <p:spPr bwMode="auto">
          <a:xfrm>
            <a:off x="3505200" y="3962400"/>
            <a:ext cx="2133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ru-RU" sz="4000" b="1">
                <a:solidFill>
                  <a:srgbClr val="000000"/>
                </a:solidFill>
              </a:rPr>
              <a:t>DSS</a:t>
            </a:r>
            <a:endParaRPr lang="ru-RU" altLang="ru-RU" sz="4000" b="1">
              <a:solidFill>
                <a:srgbClr val="000000"/>
              </a:solidFill>
            </a:endParaRPr>
          </a:p>
        </p:txBody>
      </p:sp>
      <p:sp>
        <p:nvSpPr>
          <p:cNvPr id="71690" name="Rectangle 14"/>
          <p:cNvSpPr>
            <a:spLocks noChangeArrowheads="1"/>
          </p:cNvSpPr>
          <p:nvPr/>
        </p:nvSpPr>
        <p:spPr bwMode="auto">
          <a:xfrm>
            <a:off x="3657600" y="5410200"/>
            <a:ext cx="1752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ru-RU" sz="3200" b="1">
                <a:solidFill>
                  <a:srgbClr val="000000"/>
                </a:solidFill>
              </a:rPr>
              <a:t>DS</a:t>
            </a:r>
            <a:endParaRPr lang="ru-RU" altLang="ru-RU" sz="3200">
              <a:solidFill>
                <a:srgbClr val="000000"/>
              </a:solidFill>
            </a:endParaRPr>
          </a:p>
        </p:txBody>
      </p:sp>
      <p:sp>
        <p:nvSpPr>
          <p:cNvPr id="71691" name="AutoShape 16"/>
          <p:cNvSpPr>
            <a:spLocks noChangeArrowheads="1"/>
          </p:cNvSpPr>
          <p:nvPr/>
        </p:nvSpPr>
        <p:spPr bwMode="auto">
          <a:xfrm>
            <a:off x="4191000" y="2286000"/>
            <a:ext cx="762000" cy="12192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ru-RU" altLang="ru-RU">
                <a:solidFill>
                  <a:srgbClr val="000000"/>
                </a:solidFill>
                <a:sym typeface="Symbol" pitchFamily="18" charset="2"/>
              </a:rPr>
              <a:t></a:t>
            </a:r>
            <a:endParaRPr lang="ru-RU" altLang="ru-RU">
              <a:solidFill>
                <a:srgbClr val="000000"/>
              </a:solidFill>
            </a:endParaRPr>
          </a:p>
        </p:txBody>
      </p:sp>
      <p:cxnSp>
        <p:nvCxnSpPr>
          <p:cNvPr id="71692" name="AutoShape 19"/>
          <p:cNvCxnSpPr>
            <a:cxnSpLocks noChangeShapeType="1"/>
            <a:stCxn id="71685" idx="2"/>
            <a:endCxn id="71691" idx="0"/>
          </p:cNvCxnSpPr>
          <p:nvPr/>
        </p:nvCxnSpPr>
        <p:spPr bwMode="auto">
          <a:xfrm flipH="1">
            <a:off x="4572000" y="1600200"/>
            <a:ext cx="1447800" cy="685800"/>
          </a:xfrm>
          <a:prstGeom prst="straightConnector1">
            <a:avLst/>
          </a:prstGeom>
          <a:noFill/>
          <a:ln w="31750">
            <a:solidFill>
              <a:srgbClr val="33CC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3" name="AutoShape 20"/>
          <p:cNvCxnSpPr>
            <a:cxnSpLocks noChangeShapeType="1"/>
            <a:stCxn id="71684" idx="2"/>
            <a:endCxn id="71691" idx="0"/>
          </p:cNvCxnSpPr>
          <p:nvPr/>
        </p:nvCxnSpPr>
        <p:spPr bwMode="auto">
          <a:xfrm>
            <a:off x="3200400" y="1600200"/>
            <a:ext cx="1371600" cy="685800"/>
          </a:xfrm>
          <a:prstGeom prst="straightConnector1">
            <a:avLst/>
          </a:prstGeom>
          <a:noFill/>
          <a:ln w="31750">
            <a:solidFill>
              <a:srgbClr val="33CC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4" name="AutoShape 22"/>
          <p:cNvCxnSpPr>
            <a:cxnSpLocks noChangeShapeType="1"/>
            <a:stCxn id="71691" idx="3"/>
            <a:endCxn id="71687" idx="1"/>
          </p:cNvCxnSpPr>
          <p:nvPr/>
        </p:nvCxnSpPr>
        <p:spPr bwMode="auto">
          <a:xfrm>
            <a:off x="4953000" y="2897188"/>
            <a:ext cx="1066800" cy="0"/>
          </a:xfrm>
          <a:prstGeom prst="straightConnector1">
            <a:avLst/>
          </a:prstGeom>
          <a:noFill/>
          <a:ln w="31750">
            <a:solidFill>
              <a:srgbClr val="33CC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5" name="AutoShape 23"/>
          <p:cNvCxnSpPr>
            <a:cxnSpLocks noChangeShapeType="1"/>
            <a:endCxn id="71691" idx="1"/>
          </p:cNvCxnSpPr>
          <p:nvPr/>
        </p:nvCxnSpPr>
        <p:spPr bwMode="auto">
          <a:xfrm>
            <a:off x="2971800" y="2897188"/>
            <a:ext cx="1219200" cy="0"/>
          </a:xfrm>
          <a:prstGeom prst="straightConnector1">
            <a:avLst/>
          </a:prstGeom>
          <a:noFill/>
          <a:ln w="31750">
            <a:solidFill>
              <a:srgbClr val="33CC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96" name="AutoShape 24"/>
          <p:cNvSpPr>
            <a:spLocks noChangeArrowheads="1"/>
          </p:cNvSpPr>
          <p:nvPr/>
        </p:nvSpPr>
        <p:spPr bwMode="auto">
          <a:xfrm>
            <a:off x="4495800" y="4724400"/>
            <a:ext cx="152400" cy="685800"/>
          </a:xfrm>
          <a:prstGeom prst="upDownArrow">
            <a:avLst>
              <a:gd name="adj1" fmla="val 50000"/>
              <a:gd name="adj2" fmla="val 87500"/>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ru-RU">
              <a:solidFill>
                <a:srgbClr val="000000"/>
              </a:solidFill>
            </a:endParaRPr>
          </a:p>
        </p:txBody>
      </p:sp>
      <p:cxnSp>
        <p:nvCxnSpPr>
          <p:cNvPr id="71697" name="AutoShape 25"/>
          <p:cNvCxnSpPr>
            <a:cxnSpLocks noChangeShapeType="1"/>
            <a:endCxn id="71689" idx="0"/>
          </p:cNvCxnSpPr>
          <p:nvPr/>
        </p:nvCxnSpPr>
        <p:spPr bwMode="auto">
          <a:xfrm>
            <a:off x="4572000" y="3492500"/>
            <a:ext cx="0" cy="469900"/>
          </a:xfrm>
          <a:prstGeom prst="straightConnector1">
            <a:avLst/>
          </a:prstGeom>
          <a:noFill/>
          <a:ln w="31750">
            <a:solidFill>
              <a:srgbClr val="33CC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98" name="Rectangle 26"/>
          <p:cNvSpPr>
            <a:spLocks noChangeArrowheads="1"/>
          </p:cNvSpPr>
          <p:nvPr/>
        </p:nvSpPr>
        <p:spPr bwMode="auto">
          <a:xfrm>
            <a:off x="179388" y="4021138"/>
            <a:ext cx="252095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ru-RU" sz="1600" i="1">
                <a:solidFill>
                  <a:srgbClr val="FFFFFF"/>
                </a:solidFill>
              </a:rPr>
              <a:t>DSS, SDSS: After</a:t>
            </a:r>
            <a:r>
              <a:rPr lang="en-US" altLang="ru-RU" sz="1600">
                <a:solidFill>
                  <a:srgbClr val="FFFFFF"/>
                </a:solidFill>
              </a:rPr>
              <a:t>   </a:t>
            </a:r>
            <a:r>
              <a:rPr lang="en-US" altLang="ru-RU" sz="1600">
                <a:solidFill>
                  <a:srgbClr val="000000"/>
                </a:solidFill>
              </a:rPr>
              <a:t> </a:t>
            </a:r>
            <a:r>
              <a:rPr lang="en-US" altLang="ru-RU" sz="1600">
                <a:solidFill>
                  <a:srgbClr val="FFFFFF"/>
                </a:solidFill>
              </a:rPr>
              <a:t>Simon (1960),</a:t>
            </a:r>
            <a:r>
              <a:rPr lang="en-US" altLang="ru-RU" sz="1600">
                <a:solidFill>
                  <a:srgbClr val="000000"/>
                </a:solidFill>
              </a:rPr>
              <a:t> </a:t>
            </a:r>
            <a:r>
              <a:rPr lang="en-US" altLang="ru-RU" sz="1600">
                <a:solidFill>
                  <a:srgbClr val="FFFFFF"/>
                </a:solidFill>
              </a:rPr>
              <a:t>Geoffrion (1983), Densham (1991): </a:t>
            </a:r>
          </a:p>
        </p:txBody>
      </p:sp>
    </p:spTree>
  </p:cSld>
  <p:clrMapOvr>
    <a:masterClrMapping/>
  </p:clrMapOvr>
  <p:transition>
    <p:blinds/>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DDDD"/>
            </a:gs>
            <a:gs pos="50000">
              <a:srgbClr val="E7E7E7"/>
            </a:gs>
            <a:gs pos="100000">
              <a:srgbClr val="DDDDDD"/>
            </a:gs>
          </a:gsLst>
          <a:lin ang="5400000" scaled="1"/>
        </a:gra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04800" y="0"/>
            <a:ext cx="8382000" cy="457200"/>
          </a:xfrm>
        </p:spPr>
        <p:txBody>
          <a:bodyPr/>
          <a:lstStyle/>
          <a:p>
            <a:pPr>
              <a:lnSpc>
                <a:spcPct val="80000"/>
              </a:lnSpc>
            </a:pPr>
            <a:r>
              <a:rPr lang="en-US" altLang="ru-RU" sz="2800" b="1" smtClean="0">
                <a:solidFill>
                  <a:schemeClr val="tx1"/>
                </a:solidFill>
              </a:rPr>
              <a:t>Selected MC-SDSS</a:t>
            </a:r>
            <a:r>
              <a:rPr lang="en-US" altLang="ru-RU" sz="1800" smtClean="0">
                <a:solidFill>
                  <a:schemeClr val="tx1"/>
                </a:solidFill>
              </a:rPr>
              <a:t>  </a:t>
            </a:r>
            <a:r>
              <a:rPr lang="en-US" altLang="ru-RU" sz="1800" i="1" smtClean="0">
                <a:solidFill>
                  <a:schemeClr val="tx1"/>
                </a:solidFill>
              </a:rPr>
              <a:t>(after J.Malczewski, 1999)</a:t>
            </a:r>
            <a:endParaRPr lang="en-US" altLang="ru-RU" sz="1800" b="1" i="1" smtClean="0">
              <a:solidFill>
                <a:schemeClr val="tx1"/>
              </a:solidFill>
            </a:endParaRPr>
          </a:p>
        </p:txBody>
      </p:sp>
      <p:sp>
        <p:nvSpPr>
          <p:cNvPr id="72707" name="Rectangle 3"/>
          <p:cNvSpPr>
            <a:spLocks noChangeArrowheads="1"/>
          </p:cNvSpPr>
          <p:nvPr/>
        </p:nvSpPr>
        <p:spPr bwMode="auto">
          <a:xfrm>
            <a:off x="0" y="4656138"/>
            <a:ext cx="18415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sz="2400">
                <a:solidFill>
                  <a:schemeClr val="tx1"/>
                </a:solidFill>
                <a:latin typeface="Times New Roman" pitchFamily="18" charset="0"/>
              </a:defRPr>
            </a:lvl1pPr>
            <a:lvl2pPr marL="742950" indent="-285750">
              <a:tabLst>
                <a:tab pos="228600" algn="l"/>
              </a:tabLst>
              <a:defRPr sz="2400">
                <a:solidFill>
                  <a:schemeClr val="tx1"/>
                </a:solidFill>
                <a:latin typeface="Times New Roman" pitchFamily="18" charset="0"/>
              </a:defRPr>
            </a:lvl2pPr>
            <a:lvl3pPr marL="1143000" indent="-228600">
              <a:tabLst>
                <a:tab pos="228600" algn="l"/>
              </a:tabLst>
              <a:defRPr sz="2400">
                <a:solidFill>
                  <a:schemeClr val="tx1"/>
                </a:solidFill>
                <a:latin typeface="Times New Roman" pitchFamily="18" charset="0"/>
              </a:defRPr>
            </a:lvl3pPr>
            <a:lvl4pPr marL="1600200" indent="-228600">
              <a:tabLst>
                <a:tab pos="228600" algn="l"/>
              </a:tabLst>
              <a:defRPr sz="2400">
                <a:solidFill>
                  <a:schemeClr val="tx1"/>
                </a:solidFill>
                <a:latin typeface="Times New Roman" pitchFamily="18" charset="0"/>
              </a:defRPr>
            </a:lvl4pPr>
            <a:lvl5pPr marL="2057400" indent="-228600">
              <a:tabLst>
                <a:tab pos="228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228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228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228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228600" algn="l"/>
              </a:tabLst>
              <a:defRPr sz="2400">
                <a:solidFill>
                  <a:schemeClr val="tx1"/>
                </a:solidFill>
                <a:latin typeface="Times New Roman" pitchFamily="18" charset="0"/>
              </a:defRPr>
            </a:lvl9pPr>
          </a:lstStyle>
          <a:p>
            <a:endParaRPr lang="en-US" altLang="ru-RU">
              <a:solidFill>
                <a:srgbClr val="000000"/>
              </a:solidFill>
            </a:endParaRPr>
          </a:p>
        </p:txBody>
      </p:sp>
      <p:sp>
        <p:nvSpPr>
          <p:cNvPr id="72708" name="Rectangle 4"/>
          <p:cNvSpPr>
            <a:spLocks noChangeArrowheads="1"/>
          </p:cNvSpPr>
          <p:nvPr/>
        </p:nvSpPr>
        <p:spPr bwMode="auto">
          <a:xfrm>
            <a:off x="0" y="4105275"/>
            <a:ext cx="1841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sz="2400">
                <a:solidFill>
                  <a:schemeClr val="tx1"/>
                </a:solidFill>
                <a:latin typeface="Times New Roman" pitchFamily="18" charset="0"/>
              </a:defRPr>
            </a:lvl1pPr>
            <a:lvl2pPr marL="742950" indent="-285750">
              <a:tabLst>
                <a:tab pos="228600" algn="l"/>
              </a:tabLst>
              <a:defRPr sz="2400">
                <a:solidFill>
                  <a:schemeClr val="tx1"/>
                </a:solidFill>
                <a:latin typeface="Times New Roman" pitchFamily="18" charset="0"/>
              </a:defRPr>
            </a:lvl2pPr>
            <a:lvl3pPr marL="1143000" indent="-228600">
              <a:tabLst>
                <a:tab pos="228600" algn="l"/>
              </a:tabLst>
              <a:defRPr sz="2400">
                <a:solidFill>
                  <a:schemeClr val="tx1"/>
                </a:solidFill>
                <a:latin typeface="Times New Roman" pitchFamily="18" charset="0"/>
              </a:defRPr>
            </a:lvl3pPr>
            <a:lvl4pPr marL="1600200" indent="-228600">
              <a:tabLst>
                <a:tab pos="228600" algn="l"/>
              </a:tabLst>
              <a:defRPr sz="2400">
                <a:solidFill>
                  <a:schemeClr val="tx1"/>
                </a:solidFill>
                <a:latin typeface="Times New Roman" pitchFamily="18" charset="0"/>
              </a:defRPr>
            </a:lvl4pPr>
            <a:lvl5pPr marL="2057400" indent="-228600">
              <a:tabLst>
                <a:tab pos="228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228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228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228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228600" algn="l"/>
              </a:tabLst>
              <a:defRPr sz="2400">
                <a:solidFill>
                  <a:schemeClr val="tx1"/>
                </a:solidFill>
                <a:latin typeface="Times New Roman" pitchFamily="18" charset="0"/>
              </a:defRPr>
            </a:lvl9pPr>
          </a:lstStyle>
          <a:p>
            <a:endParaRPr lang="en-US" altLang="ru-RU">
              <a:solidFill>
                <a:srgbClr val="000000"/>
              </a:solidFill>
            </a:endParaRPr>
          </a:p>
        </p:txBody>
      </p:sp>
      <p:graphicFrame>
        <p:nvGraphicFramePr>
          <p:cNvPr id="72709" name="Object 5"/>
          <p:cNvGraphicFramePr>
            <a:graphicFrameLocks noChangeAspect="1"/>
          </p:cNvGraphicFramePr>
          <p:nvPr/>
        </p:nvGraphicFramePr>
        <p:xfrm>
          <a:off x="179388" y="392113"/>
          <a:ext cx="8839200" cy="8005762"/>
        </p:xfrm>
        <a:graphic>
          <a:graphicData uri="http://schemas.openxmlformats.org/presentationml/2006/ole">
            <mc:AlternateContent xmlns:mc="http://schemas.openxmlformats.org/markup-compatibility/2006">
              <mc:Choice xmlns:v="urn:schemas-microsoft-com:vml" Requires="v">
                <p:oleObj spid="_x0000_s72711" name="Документ" r:id="rId3" imgW="6361176" imgH="9029700" progId="Word.Document.8">
                  <p:embed/>
                </p:oleObj>
              </mc:Choice>
              <mc:Fallback>
                <p:oleObj name="Документ" r:id="rId3" imgW="6361176" imgH="902970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92113"/>
                        <a:ext cx="8839200" cy="800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cove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68313" y="0"/>
            <a:ext cx="8135937" cy="222250"/>
          </a:xfrm>
          <a:solidFill>
            <a:srgbClr val="DDDDDD"/>
          </a:solidFill>
        </p:spPr>
        <p:txBody>
          <a:bodyPr/>
          <a:lstStyle/>
          <a:p>
            <a:r>
              <a:rPr lang="en-US" altLang="ru-RU" sz="1800" b="1" smtClean="0">
                <a:solidFill>
                  <a:schemeClr val="tx1"/>
                </a:solidFill>
              </a:rPr>
              <a:t>WebSDSS </a:t>
            </a:r>
            <a:r>
              <a:rPr lang="en-US" altLang="ru-RU" sz="1800" i="1" smtClean="0">
                <a:solidFill>
                  <a:schemeClr val="tx1"/>
                </a:solidFill>
              </a:rPr>
              <a:t>(after C.Rinner, 2003)</a:t>
            </a:r>
            <a:r>
              <a:rPr lang="en-US" altLang="ru-RU" sz="3200" b="1" smtClean="0">
                <a:solidFill>
                  <a:schemeClr val="bg1"/>
                </a:solidFill>
              </a:rPr>
              <a:t>  </a:t>
            </a:r>
          </a:p>
        </p:txBody>
      </p:sp>
      <p:pic>
        <p:nvPicPr>
          <p:cNvPr id="737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3688"/>
            <a:ext cx="7629525" cy="656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over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Заголовок 1"/>
          <p:cNvSpPr>
            <a:spLocks noGrp="1"/>
          </p:cNvSpPr>
          <p:nvPr>
            <p:ph type="title"/>
          </p:nvPr>
        </p:nvSpPr>
        <p:spPr>
          <a:xfrm>
            <a:off x="468313" y="188913"/>
            <a:ext cx="7772400" cy="1143000"/>
          </a:xfrm>
        </p:spPr>
        <p:txBody>
          <a:bodyPr/>
          <a:lstStyle/>
          <a:p>
            <a:r>
              <a:rPr lang="en-US" altLang="ru-RU" b="1" smtClean="0">
                <a:solidFill>
                  <a:schemeClr val="bg1"/>
                </a:solidFill>
              </a:rPr>
              <a:t>Thnx!</a:t>
            </a:r>
          </a:p>
        </p:txBody>
      </p:sp>
      <p:sp>
        <p:nvSpPr>
          <p:cNvPr id="74755" name="Объект 2"/>
          <p:cNvSpPr>
            <a:spLocks noGrp="1"/>
          </p:cNvSpPr>
          <p:nvPr>
            <p:ph idx="1"/>
          </p:nvPr>
        </p:nvSpPr>
        <p:spPr/>
        <p:txBody>
          <a:bodyPr/>
          <a:lstStyle/>
          <a:p>
            <a:r>
              <a:rPr lang="en-US" altLang="ru-RU" sz="3600" b="1" smtClean="0">
                <a:solidFill>
                  <a:schemeClr val="bg1"/>
                </a:solidFill>
              </a:rPr>
              <a:t>Discussion…</a:t>
            </a:r>
          </a:p>
          <a:p>
            <a:endParaRPr lang="en-US" altLang="ru-RU" sz="3600" b="1" smtClean="0">
              <a:solidFill>
                <a:schemeClr val="bg1"/>
              </a:solidFill>
            </a:endParaRPr>
          </a:p>
          <a:p>
            <a:r>
              <a:rPr lang="en-US" altLang="ru-RU" sz="3600" b="1" smtClean="0">
                <a:solidFill>
                  <a:schemeClr val="bg1"/>
                </a:solidFill>
              </a:rPr>
              <a:t>Questions !?</a:t>
            </a:r>
          </a:p>
          <a:p>
            <a:endParaRPr lang="en-US" altLang="ru-RU" sz="3600" b="1" smtClean="0">
              <a:solidFill>
                <a:schemeClr val="bg1"/>
              </a:solidFill>
            </a:endParaRPr>
          </a:p>
          <a:p>
            <a:r>
              <a:rPr lang="en-US" altLang="ru-RU" sz="3600" b="1" smtClean="0">
                <a:solidFill>
                  <a:schemeClr val="bg1"/>
                </a:solidFill>
              </a:rPr>
              <a:t>Suggestions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188913"/>
            <a:ext cx="7847013" cy="4318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000" b="1" i="1" smtClean="0">
                <a:solidFill>
                  <a:schemeClr val="bg1"/>
                </a:solidFill>
              </a:rPr>
              <a:t> </a:t>
            </a:r>
            <a:r>
              <a:rPr lang="ru-RU" altLang="ru-RU" sz="2800" b="1" smtClean="0">
                <a:solidFill>
                  <a:schemeClr val="bg1"/>
                </a:solidFill>
              </a:rPr>
              <a:t>Классификация проблем</a:t>
            </a:r>
            <a:endParaRPr lang="en-GB" altLang="ru-RU" sz="2800" b="1" smtClean="0">
              <a:solidFill>
                <a:schemeClr val="bg1"/>
              </a:solidFill>
            </a:endParaRPr>
          </a:p>
        </p:txBody>
      </p:sp>
      <p:sp>
        <p:nvSpPr>
          <p:cNvPr id="75779" name="Rectangle 3"/>
          <p:cNvSpPr>
            <a:spLocks noChangeArrowheads="1"/>
          </p:cNvSpPr>
          <p:nvPr/>
        </p:nvSpPr>
        <p:spPr bwMode="auto">
          <a:xfrm>
            <a:off x="179388" y="981075"/>
            <a:ext cx="8785225"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defTabSz="952500">
              <a:tabLst>
                <a:tab pos="265113" algn="l"/>
                <a:tab pos="6819900" algn="l"/>
              </a:tabLst>
              <a:defRPr sz="2400">
                <a:solidFill>
                  <a:schemeClr val="tx1"/>
                </a:solidFill>
                <a:latin typeface="Times New Roman" pitchFamily="18" charset="0"/>
              </a:defRPr>
            </a:lvl1pPr>
            <a:lvl2pPr marL="742950" indent="-285750" defTabSz="952500">
              <a:tabLst>
                <a:tab pos="265113" algn="l"/>
                <a:tab pos="6819900" algn="l"/>
              </a:tabLst>
              <a:defRPr sz="2400">
                <a:solidFill>
                  <a:schemeClr val="tx1"/>
                </a:solidFill>
                <a:latin typeface="Times New Roman" pitchFamily="18" charset="0"/>
              </a:defRPr>
            </a:lvl2pPr>
            <a:lvl3pPr marL="1143000" indent="-228600" defTabSz="952500">
              <a:tabLst>
                <a:tab pos="265113" algn="l"/>
                <a:tab pos="6819900" algn="l"/>
              </a:tabLst>
              <a:defRPr sz="2400">
                <a:solidFill>
                  <a:schemeClr val="tx1"/>
                </a:solidFill>
                <a:latin typeface="Times New Roman" pitchFamily="18" charset="0"/>
              </a:defRPr>
            </a:lvl3pPr>
            <a:lvl4pPr marL="1600200" indent="-228600" defTabSz="952500">
              <a:tabLst>
                <a:tab pos="265113" algn="l"/>
                <a:tab pos="6819900" algn="l"/>
              </a:tabLst>
              <a:defRPr sz="2400">
                <a:solidFill>
                  <a:schemeClr val="tx1"/>
                </a:solidFill>
                <a:latin typeface="Times New Roman" pitchFamily="18" charset="0"/>
              </a:defRPr>
            </a:lvl4pPr>
            <a:lvl5pPr marL="2057400" indent="-228600" defTabSz="952500">
              <a:tabLst>
                <a:tab pos="265113" algn="l"/>
                <a:tab pos="6819900" algn="l"/>
              </a:tabLst>
              <a:defRPr sz="2400">
                <a:solidFill>
                  <a:schemeClr val="tx1"/>
                </a:solidFill>
                <a:latin typeface="Times New Roman" pitchFamily="18" charset="0"/>
              </a:defRPr>
            </a:lvl5pPr>
            <a:lvl6pPr marL="2514600" indent="-228600" defTabSz="952500" eaLnBrk="0" fontAlgn="base" hangingPunct="0">
              <a:spcBef>
                <a:spcPct val="0"/>
              </a:spcBef>
              <a:spcAft>
                <a:spcPct val="0"/>
              </a:spcAft>
              <a:tabLst>
                <a:tab pos="265113" algn="l"/>
                <a:tab pos="6819900" algn="l"/>
              </a:tabLst>
              <a:defRPr sz="2400">
                <a:solidFill>
                  <a:schemeClr val="tx1"/>
                </a:solidFill>
                <a:latin typeface="Times New Roman" pitchFamily="18" charset="0"/>
              </a:defRPr>
            </a:lvl6pPr>
            <a:lvl7pPr marL="2971800" indent="-228600" defTabSz="952500" eaLnBrk="0" fontAlgn="base" hangingPunct="0">
              <a:spcBef>
                <a:spcPct val="0"/>
              </a:spcBef>
              <a:spcAft>
                <a:spcPct val="0"/>
              </a:spcAft>
              <a:tabLst>
                <a:tab pos="265113" algn="l"/>
                <a:tab pos="6819900" algn="l"/>
              </a:tabLst>
              <a:defRPr sz="2400">
                <a:solidFill>
                  <a:schemeClr val="tx1"/>
                </a:solidFill>
                <a:latin typeface="Times New Roman" pitchFamily="18" charset="0"/>
              </a:defRPr>
            </a:lvl7pPr>
            <a:lvl8pPr marL="3429000" indent="-228600" defTabSz="952500" eaLnBrk="0" fontAlgn="base" hangingPunct="0">
              <a:spcBef>
                <a:spcPct val="0"/>
              </a:spcBef>
              <a:spcAft>
                <a:spcPct val="0"/>
              </a:spcAft>
              <a:tabLst>
                <a:tab pos="265113" algn="l"/>
                <a:tab pos="6819900" algn="l"/>
              </a:tabLst>
              <a:defRPr sz="2400">
                <a:solidFill>
                  <a:schemeClr val="tx1"/>
                </a:solidFill>
                <a:latin typeface="Times New Roman" pitchFamily="18" charset="0"/>
              </a:defRPr>
            </a:lvl8pPr>
            <a:lvl9pPr marL="3886200" indent="-228600" defTabSz="952500" eaLnBrk="0" fontAlgn="base" hangingPunct="0">
              <a:spcBef>
                <a:spcPct val="0"/>
              </a:spcBef>
              <a:spcAft>
                <a:spcPct val="0"/>
              </a:spcAft>
              <a:tabLst>
                <a:tab pos="265113" algn="l"/>
                <a:tab pos="6819900" algn="l"/>
              </a:tabLst>
              <a:defRPr sz="2400">
                <a:solidFill>
                  <a:schemeClr val="tx1"/>
                </a:solidFill>
                <a:latin typeface="Times New Roman" pitchFamily="18" charset="0"/>
              </a:defRPr>
            </a:lvl9pPr>
          </a:lstStyle>
          <a:p>
            <a:pPr>
              <a:lnSpc>
                <a:spcPct val="110000"/>
              </a:lnSpc>
            </a:pPr>
            <a:r>
              <a:rPr lang="ru-RU" altLang="ru-RU">
                <a:solidFill>
                  <a:schemeClr val="bg1"/>
                </a:solidFill>
              </a:rPr>
              <a:t>все проблемы подразделяются на три класса:</a:t>
            </a:r>
            <a:br>
              <a:rPr lang="ru-RU" altLang="ru-RU">
                <a:solidFill>
                  <a:schemeClr val="bg1"/>
                </a:solidFill>
              </a:rPr>
            </a:br>
            <a:r>
              <a:rPr lang="ru-RU" altLang="ru-RU">
                <a:solidFill>
                  <a:schemeClr val="bg1"/>
                </a:solidFill>
              </a:rPr>
              <a:t/>
            </a:r>
            <a:br>
              <a:rPr lang="ru-RU" altLang="ru-RU">
                <a:solidFill>
                  <a:schemeClr val="bg1"/>
                </a:solidFill>
              </a:rPr>
            </a:br>
            <a:r>
              <a:rPr lang="ru-RU" altLang="ru-RU">
                <a:solidFill>
                  <a:schemeClr val="bg1"/>
                </a:solidFill>
              </a:rPr>
              <a:t>- хорошо структурированные (</a:t>
            </a:r>
            <a:r>
              <a:rPr lang="ru-RU" altLang="ru-RU" i="1">
                <a:solidFill>
                  <a:schemeClr val="bg1"/>
                </a:solidFill>
              </a:rPr>
              <a:t>well-structured</a:t>
            </a:r>
            <a:r>
              <a:rPr lang="ru-RU" altLang="ru-RU">
                <a:solidFill>
                  <a:schemeClr val="bg1"/>
                </a:solidFill>
              </a:rPr>
              <a:t>), </a:t>
            </a:r>
            <a:br>
              <a:rPr lang="ru-RU" altLang="ru-RU">
                <a:solidFill>
                  <a:schemeClr val="bg1"/>
                </a:solidFill>
              </a:rPr>
            </a:br>
            <a:r>
              <a:rPr lang="ru-RU" altLang="ru-RU" sz="2000">
                <a:solidFill>
                  <a:schemeClr val="bg1"/>
                </a:solidFill>
              </a:rPr>
              <a:t>или количественно сформулированные проблемы, в которых существенные зависимости выяснены очень хорошо</a:t>
            </a:r>
            <a:r>
              <a:rPr lang="ru-RU" altLang="ru-RU" sz="1800">
                <a:solidFill>
                  <a:schemeClr val="bg1"/>
                </a:solidFill>
              </a:rPr>
              <a:t>;</a:t>
            </a:r>
            <a:r>
              <a:rPr lang="ru-RU" altLang="ru-RU">
                <a:solidFill>
                  <a:schemeClr val="bg1"/>
                </a:solidFill>
              </a:rPr>
              <a:t> </a:t>
            </a:r>
            <a:br>
              <a:rPr lang="ru-RU" altLang="ru-RU">
                <a:solidFill>
                  <a:schemeClr val="bg1"/>
                </a:solidFill>
              </a:rPr>
            </a:br>
            <a:r>
              <a:rPr lang="ru-RU" altLang="ru-RU">
                <a:solidFill>
                  <a:schemeClr val="bg1"/>
                </a:solidFill>
              </a:rPr>
              <a:t/>
            </a:r>
            <a:br>
              <a:rPr lang="ru-RU" altLang="ru-RU">
                <a:solidFill>
                  <a:schemeClr val="bg1"/>
                </a:solidFill>
              </a:rPr>
            </a:br>
            <a:r>
              <a:rPr lang="ru-RU" altLang="ru-RU">
                <a:solidFill>
                  <a:schemeClr val="bg1"/>
                </a:solidFill>
              </a:rPr>
              <a:t>- неструктурированные (</a:t>
            </a:r>
            <a:r>
              <a:rPr lang="ru-RU" altLang="ru-RU" i="1">
                <a:solidFill>
                  <a:schemeClr val="bg1"/>
                </a:solidFill>
              </a:rPr>
              <a:t>unstructured</a:t>
            </a:r>
            <a:r>
              <a:rPr lang="ru-RU" altLang="ru-RU">
                <a:solidFill>
                  <a:schemeClr val="bg1"/>
                </a:solidFill>
              </a:rPr>
              <a:t>), </a:t>
            </a:r>
            <a:br>
              <a:rPr lang="ru-RU" altLang="ru-RU">
                <a:solidFill>
                  <a:schemeClr val="bg1"/>
                </a:solidFill>
              </a:rPr>
            </a:br>
            <a:r>
              <a:rPr lang="ru-RU" altLang="ru-RU" sz="2000">
                <a:solidFill>
                  <a:schemeClr val="bg1"/>
                </a:solidFill>
              </a:rPr>
              <a:t>или качественно выраженные проблемы, содержащие лишь описание важнейших ресурсов, признаков и характеристик, количественные зависимости между которыми совершенно неизвестны</a:t>
            </a:r>
            <a:r>
              <a:rPr lang="ru-RU" altLang="ru-RU" sz="1800">
                <a:solidFill>
                  <a:schemeClr val="bg1"/>
                </a:solidFill>
              </a:rPr>
              <a:t>;</a:t>
            </a:r>
            <a:r>
              <a:rPr lang="ru-RU" altLang="ru-RU" sz="1600">
                <a:solidFill>
                  <a:schemeClr val="bg1"/>
                </a:solidFill>
              </a:rPr>
              <a:t> </a:t>
            </a:r>
            <a:br>
              <a:rPr lang="ru-RU" altLang="ru-RU" sz="1600">
                <a:solidFill>
                  <a:schemeClr val="bg1"/>
                </a:solidFill>
              </a:rPr>
            </a:br>
            <a:r>
              <a:rPr lang="ru-RU" altLang="ru-RU" sz="1600">
                <a:solidFill>
                  <a:schemeClr val="bg1"/>
                </a:solidFill>
              </a:rPr>
              <a:t/>
            </a:r>
            <a:br>
              <a:rPr lang="ru-RU" altLang="ru-RU" sz="1600">
                <a:solidFill>
                  <a:schemeClr val="bg1"/>
                </a:solidFill>
              </a:rPr>
            </a:br>
            <a:r>
              <a:rPr lang="ru-RU" altLang="ru-RU" sz="1600">
                <a:solidFill>
                  <a:schemeClr val="bg1"/>
                </a:solidFill>
              </a:rPr>
              <a:t>- </a:t>
            </a:r>
            <a:r>
              <a:rPr lang="ru-RU" altLang="ru-RU">
                <a:solidFill>
                  <a:schemeClr val="bg1"/>
                </a:solidFill>
              </a:rPr>
              <a:t>полуструктурированные / слабо- / (</a:t>
            </a:r>
            <a:r>
              <a:rPr lang="en-US" altLang="ru-RU" i="1">
                <a:solidFill>
                  <a:schemeClr val="bg1"/>
                </a:solidFill>
              </a:rPr>
              <a:t>semi-/</a:t>
            </a:r>
            <a:r>
              <a:rPr lang="ru-RU" altLang="ru-RU" i="1">
                <a:solidFill>
                  <a:schemeClr val="bg1"/>
                </a:solidFill>
              </a:rPr>
              <a:t>ill</a:t>
            </a:r>
            <a:r>
              <a:rPr lang="en-US" altLang="ru-RU" i="1">
                <a:solidFill>
                  <a:schemeClr val="bg1"/>
                </a:solidFill>
              </a:rPr>
              <a:t>/</a:t>
            </a:r>
            <a:r>
              <a:rPr lang="ru-RU" altLang="ru-RU" i="1">
                <a:solidFill>
                  <a:schemeClr val="bg1"/>
                </a:solidFill>
              </a:rPr>
              <a:t>-structured</a:t>
            </a:r>
            <a:r>
              <a:rPr lang="ru-RU" altLang="ru-RU">
                <a:solidFill>
                  <a:schemeClr val="bg1"/>
                </a:solidFill>
              </a:rPr>
              <a:t>), </a:t>
            </a:r>
            <a:br>
              <a:rPr lang="ru-RU" altLang="ru-RU">
                <a:solidFill>
                  <a:schemeClr val="bg1"/>
                </a:solidFill>
              </a:rPr>
            </a:br>
            <a:r>
              <a:rPr lang="ru-RU" altLang="ru-RU" sz="2000">
                <a:solidFill>
                  <a:schemeClr val="bg1"/>
                </a:solidFill>
              </a:rPr>
              <a:t>или смешанные проблемы, которые содержат как</a:t>
            </a:r>
            <a:r>
              <a:rPr lang="en-US" altLang="ru-RU" sz="2000">
                <a:solidFill>
                  <a:schemeClr val="bg1"/>
                </a:solidFill>
              </a:rPr>
              <a:t> </a:t>
            </a:r>
            <a:r>
              <a:rPr lang="ru-RU" altLang="ru-RU" sz="2000">
                <a:solidFill>
                  <a:schemeClr val="bg1"/>
                </a:solidFill>
              </a:rPr>
              <a:t>количественные, так и  качественные элементы (и неопределенные стороны\категории), которые имеют тенденцию доминировать</a:t>
            </a:r>
            <a:r>
              <a:rPr lang="ru-RU" altLang="ru-RU">
                <a:solidFill>
                  <a:schemeClr val="bg1"/>
                </a:solidFill>
              </a:rPr>
              <a:t>.</a:t>
            </a:r>
            <a:endParaRPr lang="en-GB" altLang="ru-RU">
              <a:solidFill>
                <a:schemeClr val="bg1"/>
              </a:solidFill>
            </a:endParaRPr>
          </a:p>
        </p:txBody>
      </p:sp>
      <p:grpSp>
        <p:nvGrpSpPr>
          <p:cNvPr id="75780" name="Group 4"/>
          <p:cNvGrpSpPr>
            <a:grpSpLocks/>
          </p:cNvGrpSpPr>
          <p:nvPr/>
        </p:nvGrpSpPr>
        <p:grpSpPr bwMode="auto">
          <a:xfrm>
            <a:off x="0" y="0"/>
            <a:ext cx="684213" cy="404813"/>
            <a:chOff x="4848" y="0"/>
            <a:chExt cx="912" cy="534"/>
          </a:xfrm>
        </p:grpSpPr>
        <p:pic>
          <p:nvPicPr>
            <p:cNvPr id="75781"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107950" y="1484313"/>
            <a:ext cx="89281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ru-RU" altLang="ru-RU" sz="3200">
                <a:solidFill>
                  <a:schemeClr val="bg1"/>
                </a:solidFill>
              </a:rPr>
              <a:t>Метод Кондорсе (оригинальный):</a:t>
            </a:r>
          </a:p>
          <a:p>
            <a:endParaRPr lang="en-GB" altLang="ru-RU">
              <a:solidFill>
                <a:schemeClr val="bg1"/>
              </a:solidFill>
            </a:endParaRPr>
          </a:p>
        </p:txBody>
      </p:sp>
      <p:grpSp>
        <p:nvGrpSpPr>
          <p:cNvPr id="76803" name="Group 4"/>
          <p:cNvGrpSpPr>
            <a:grpSpLocks/>
          </p:cNvGrpSpPr>
          <p:nvPr/>
        </p:nvGrpSpPr>
        <p:grpSpPr bwMode="auto">
          <a:xfrm>
            <a:off x="0" y="0"/>
            <a:ext cx="684213" cy="404813"/>
            <a:chOff x="4848" y="0"/>
            <a:chExt cx="912" cy="534"/>
          </a:xfrm>
        </p:grpSpPr>
        <p:pic>
          <p:nvPicPr>
            <p:cNvPr id="76805"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pic>
        <p:nvPicPr>
          <p:cNvPr id="7680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9238" y="-4763"/>
            <a:ext cx="6834187" cy="695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dir="in"/>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826" name="Group 4"/>
          <p:cNvGrpSpPr>
            <a:grpSpLocks/>
          </p:cNvGrpSpPr>
          <p:nvPr/>
        </p:nvGrpSpPr>
        <p:grpSpPr bwMode="auto">
          <a:xfrm>
            <a:off x="0" y="0"/>
            <a:ext cx="684213" cy="404813"/>
            <a:chOff x="4848" y="0"/>
            <a:chExt cx="912" cy="534"/>
          </a:xfrm>
        </p:grpSpPr>
        <p:pic>
          <p:nvPicPr>
            <p:cNvPr id="7782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77827" name="Заголовок 1"/>
          <p:cNvSpPr>
            <a:spLocks noGrp="1"/>
          </p:cNvSpPr>
          <p:nvPr>
            <p:ph type="title"/>
          </p:nvPr>
        </p:nvSpPr>
        <p:spPr>
          <a:xfrm>
            <a:off x="0" y="220663"/>
            <a:ext cx="9144000" cy="719137"/>
          </a:xfrm>
        </p:spPr>
        <p:txBody>
          <a:bodyPr/>
          <a:lstStyle/>
          <a:p>
            <a:r>
              <a:rPr lang="ru-RU" altLang="ru-RU" sz="2500" b="1" smtClean="0">
                <a:solidFill>
                  <a:schemeClr val="bg1"/>
                </a:solidFill>
              </a:rPr>
              <a:t>Классификация методов MCDA по природе решаемых задач</a:t>
            </a:r>
            <a:endParaRPr lang="en-US" altLang="ru-RU" sz="2500" b="1" smtClean="0">
              <a:solidFill>
                <a:schemeClr val="bg1"/>
              </a:solidFill>
            </a:endParaRPr>
          </a:p>
        </p:txBody>
      </p:sp>
      <p:pic>
        <p:nvPicPr>
          <p:cNvPr id="778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8" y="925513"/>
            <a:ext cx="8958262" cy="55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dir="in"/>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4213" y="415925"/>
            <a:ext cx="7775575" cy="720725"/>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ru-RU" altLang="ru-RU" sz="3600" b="1" smtClean="0">
                <a:solidFill>
                  <a:schemeClr val="tx1"/>
                </a:solidFill>
              </a:rPr>
              <a:t>Методы </a:t>
            </a:r>
            <a:r>
              <a:rPr lang="ru-RU" altLang="ru-RU" sz="3600" b="1" smtClean="0">
                <a:solidFill>
                  <a:schemeClr val="bg1"/>
                </a:solidFill>
              </a:rPr>
              <a:t>(МГ)</a:t>
            </a:r>
            <a:r>
              <a:rPr lang="en-GB" altLang="ru-RU" sz="3600" smtClean="0"/>
              <a:t/>
            </a:r>
            <a:br>
              <a:rPr lang="en-GB" altLang="ru-RU" sz="3600" smtClean="0"/>
            </a:br>
            <a:r>
              <a:rPr lang="ru-RU" altLang="ru-RU" sz="3600" b="1" smtClean="0">
                <a:solidFill>
                  <a:schemeClr val="bg1"/>
                </a:solidFill>
              </a:rPr>
              <a:t/>
            </a:r>
            <a:br>
              <a:rPr lang="ru-RU" altLang="ru-RU" sz="3600" b="1" smtClean="0">
                <a:solidFill>
                  <a:schemeClr val="bg1"/>
                </a:solidFill>
              </a:rPr>
            </a:br>
            <a:endParaRPr lang="en-GB" altLang="ru-RU" sz="3600" b="1" smtClean="0">
              <a:solidFill>
                <a:srgbClr val="DDDDDD"/>
              </a:solidFill>
            </a:endParaRPr>
          </a:p>
        </p:txBody>
      </p:sp>
      <p:sp>
        <p:nvSpPr>
          <p:cNvPr id="78851" name="Rectangle 3"/>
          <p:cNvSpPr>
            <a:spLocks noChangeArrowheads="1"/>
          </p:cNvSpPr>
          <p:nvPr/>
        </p:nvSpPr>
        <p:spPr bwMode="auto">
          <a:xfrm>
            <a:off x="107950" y="1484313"/>
            <a:ext cx="89281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ru-RU" altLang="ru-RU" sz="3200">
                <a:solidFill>
                  <a:schemeClr val="bg1"/>
                </a:solidFill>
              </a:rPr>
              <a:t>Метод Кондорсе (оригинальный):</a:t>
            </a:r>
          </a:p>
          <a:p>
            <a:endParaRPr lang="en-GB" altLang="ru-RU">
              <a:solidFill>
                <a:schemeClr val="bg1"/>
              </a:solidFill>
            </a:endParaRPr>
          </a:p>
        </p:txBody>
      </p:sp>
      <p:grpSp>
        <p:nvGrpSpPr>
          <p:cNvPr id="78852" name="Group 4"/>
          <p:cNvGrpSpPr>
            <a:grpSpLocks/>
          </p:cNvGrpSpPr>
          <p:nvPr/>
        </p:nvGrpSpPr>
        <p:grpSpPr bwMode="auto">
          <a:xfrm>
            <a:off x="0" y="0"/>
            <a:ext cx="684213" cy="404813"/>
            <a:chOff x="4848" y="0"/>
            <a:chExt cx="912" cy="534"/>
          </a:xfrm>
        </p:grpSpPr>
        <p:pic>
          <p:nvPicPr>
            <p:cNvPr id="7885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88913"/>
            <a:ext cx="8207375" cy="57626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DSSs </a:t>
            </a:r>
            <a:r>
              <a:rPr lang="en-US" altLang="ru-RU" sz="2800" smtClean="0">
                <a:solidFill>
                  <a:schemeClr val="bg1"/>
                </a:solidFill>
              </a:rPr>
              <a:t>for the late 50 years:  A Brief History </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6387" name="Rectangle 3"/>
          <p:cNvSpPr>
            <a:spLocks noChangeArrowheads="1"/>
          </p:cNvSpPr>
          <p:nvPr/>
        </p:nvSpPr>
        <p:spPr bwMode="auto">
          <a:xfrm>
            <a:off x="0" y="765175"/>
            <a:ext cx="9144000"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a:solidFill>
                  <a:srgbClr val="FFC000"/>
                </a:solidFill>
              </a:rPr>
              <a:t>1960: J.Licklider: published his ideas about the future role of multi-access interactive computing in a paper </a:t>
            </a:r>
            <a:r>
              <a:rPr lang="en-US" altLang="ru-RU">
                <a:solidFill>
                  <a:srgbClr val="FFC000"/>
                </a:solidFill>
              </a:rPr>
              <a:t>(Man-Computer Symbiosis).</a:t>
            </a:r>
          </a:p>
          <a:p>
            <a:r>
              <a:rPr lang="en-US" altLang="ru-RU" sz="3200">
                <a:solidFill>
                  <a:schemeClr val="bg1"/>
                </a:solidFill>
              </a:rPr>
              <a:t>1964: development of the IBM-360 and other more powerful mainframe systems made it practical and cost-effective developing Management Information Systems (MIS) for large companies. </a:t>
            </a:r>
          </a:p>
          <a:p>
            <a:r>
              <a:rPr lang="en-US" altLang="ru-RU" sz="3200">
                <a:solidFill>
                  <a:schemeClr val="bg1"/>
                </a:solidFill>
              </a:rPr>
              <a:t>Early MIS: providing managers with structured, periodic reports - accounting and transaction processing systems </a:t>
            </a:r>
          </a:p>
          <a:p>
            <a:r>
              <a:rPr lang="en-US" altLang="ru-RU">
                <a:solidFill>
                  <a:schemeClr val="bg1"/>
                </a:solidFill>
              </a:rPr>
              <a:t>(but the systems did not provide interactive support to assist managers in decision making)</a:t>
            </a:r>
          </a:p>
          <a:p>
            <a:endParaRPr lang="en-US" altLang="ru-RU" sz="1800">
              <a:solidFill>
                <a:schemeClr val="bg1"/>
              </a:solidFill>
            </a:endParaRPr>
          </a:p>
          <a:p>
            <a:endParaRPr lang="en-US" altLang="ru-RU" sz="1800">
              <a:solidFill>
                <a:schemeClr val="bg1"/>
              </a:solidFill>
            </a:endParaRPr>
          </a:p>
        </p:txBody>
      </p:sp>
      <p:grpSp>
        <p:nvGrpSpPr>
          <p:cNvPr id="16388" name="Group 4"/>
          <p:cNvGrpSpPr>
            <a:grpSpLocks/>
          </p:cNvGrpSpPr>
          <p:nvPr/>
        </p:nvGrpSpPr>
        <p:grpSpPr bwMode="auto">
          <a:xfrm>
            <a:off x="0" y="0"/>
            <a:ext cx="684213" cy="404813"/>
            <a:chOff x="4848" y="0"/>
            <a:chExt cx="912" cy="534"/>
          </a:xfrm>
        </p:grpSpPr>
        <p:pic>
          <p:nvPicPr>
            <p:cNvPr id="16389"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88913"/>
            <a:ext cx="8207375" cy="57626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DSSs </a:t>
            </a:r>
            <a:r>
              <a:rPr lang="en-US" altLang="ru-RU" sz="2800" smtClean="0">
                <a:solidFill>
                  <a:schemeClr val="bg1"/>
                </a:solidFill>
              </a:rPr>
              <a:t>for the late 50 years:  A Brief History </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7411" name="Rectangle 3"/>
          <p:cNvSpPr>
            <a:spLocks noChangeArrowheads="1"/>
          </p:cNvSpPr>
          <p:nvPr/>
        </p:nvSpPr>
        <p:spPr bwMode="auto">
          <a:xfrm>
            <a:off x="0" y="765175"/>
            <a:ext cx="9144000"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lvl1pPr>
              <a:tabLst>
                <a:tab pos="444500" algn="l"/>
              </a:tabLst>
              <a:defRPr sz="2400">
                <a:solidFill>
                  <a:schemeClr val="tx1"/>
                </a:solidFill>
                <a:latin typeface="Times New Roman" pitchFamily="18" charset="0"/>
              </a:defRPr>
            </a:lvl1pPr>
            <a:lvl2pPr marL="742950" indent="-285750">
              <a:tabLst>
                <a:tab pos="444500" algn="l"/>
              </a:tabLst>
              <a:defRPr sz="2400">
                <a:solidFill>
                  <a:schemeClr val="tx1"/>
                </a:solidFill>
                <a:latin typeface="Times New Roman" pitchFamily="18" charset="0"/>
              </a:defRPr>
            </a:lvl2pPr>
            <a:lvl3pPr marL="1143000" indent="-228600">
              <a:tabLst>
                <a:tab pos="444500" algn="l"/>
              </a:tabLst>
              <a:defRPr sz="2400">
                <a:solidFill>
                  <a:schemeClr val="tx1"/>
                </a:solidFill>
                <a:latin typeface="Times New Roman" pitchFamily="18" charset="0"/>
              </a:defRPr>
            </a:lvl3pPr>
            <a:lvl4pPr marL="1600200" indent="-228600">
              <a:tabLst>
                <a:tab pos="444500" algn="l"/>
              </a:tabLst>
              <a:defRPr sz="2400">
                <a:solidFill>
                  <a:schemeClr val="tx1"/>
                </a:solidFill>
                <a:latin typeface="Times New Roman" pitchFamily="18" charset="0"/>
              </a:defRPr>
            </a:lvl4pPr>
            <a:lvl5pPr marL="2057400" indent="-228600">
              <a:tabLst>
                <a:tab pos="4445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45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45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45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4500" algn="l"/>
              </a:tabLst>
              <a:defRPr sz="2400">
                <a:solidFill>
                  <a:schemeClr val="tx1"/>
                </a:solidFill>
                <a:latin typeface="Times New Roman" pitchFamily="18" charset="0"/>
              </a:defRPr>
            </a:lvl9pPr>
          </a:lstStyle>
          <a:p>
            <a:r>
              <a:rPr lang="en-US" altLang="ru-RU" sz="3200">
                <a:solidFill>
                  <a:schemeClr val="bg1"/>
                </a:solidFill>
              </a:rPr>
              <a:t>1968: S.Morton &amp; McCosh &amp; Stephens published decision support related articles. </a:t>
            </a:r>
          </a:p>
          <a:p>
            <a:r>
              <a:rPr lang="en-US" altLang="ru-RU" sz="3200">
                <a:solidFill>
                  <a:schemeClr val="bg1"/>
                </a:solidFill>
              </a:rPr>
              <a:t>~1970: journal articles on Management DS, strategic planning systems.</a:t>
            </a:r>
          </a:p>
          <a:p>
            <a:r>
              <a:rPr lang="en-US" altLang="ru-RU" sz="3600" u="sng">
                <a:solidFill>
                  <a:schemeClr val="bg1"/>
                </a:solidFill>
              </a:rPr>
              <a:t>1971</a:t>
            </a:r>
            <a:r>
              <a:rPr lang="en-US" altLang="ru-RU" sz="3600">
                <a:solidFill>
                  <a:schemeClr val="bg1"/>
                </a:solidFill>
              </a:rPr>
              <a:t>: </a:t>
            </a:r>
            <a:r>
              <a:rPr lang="en-US" altLang="ru-RU" sz="3600" b="1" u="sng">
                <a:solidFill>
                  <a:schemeClr val="bg1"/>
                </a:solidFill>
              </a:rPr>
              <a:t>The first use </a:t>
            </a:r>
            <a:r>
              <a:rPr lang="en-US" altLang="ru-RU" sz="3200">
                <a:solidFill>
                  <a:schemeClr val="bg1"/>
                </a:solidFill>
              </a:rPr>
              <a:t>of the term DSS: </a:t>
            </a:r>
          </a:p>
          <a:p>
            <a:r>
              <a:rPr lang="en-US" altLang="ru-RU" sz="3200">
                <a:solidFill>
                  <a:schemeClr val="bg1"/>
                </a:solidFill>
              </a:rPr>
              <a:t>in Gorry and Scott-Morton’s Review article. </a:t>
            </a:r>
          </a:p>
          <a:p>
            <a:r>
              <a:rPr lang="en-US" altLang="ru-RU" sz="3200">
                <a:solidFill>
                  <a:schemeClr val="bg1"/>
                </a:solidFill>
              </a:rPr>
              <a:t>They argued that MIS primarily focused </a:t>
            </a:r>
            <a:r>
              <a:rPr lang="en-US" altLang="ru-RU" sz="3200" i="1">
                <a:solidFill>
                  <a:schemeClr val="bg1"/>
                </a:solidFill>
              </a:rPr>
              <a:t>on structured decisions </a:t>
            </a:r>
            <a:r>
              <a:rPr lang="en-US" altLang="ru-RU" sz="3200">
                <a:solidFill>
                  <a:schemeClr val="bg1"/>
                </a:solidFill>
              </a:rPr>
              <a:t>and suggested that the supporting information systems for </a:t>
            </a:r>
            <a:r>
              <a:rPr lang="en-US" altLang="ru-RU" sz="3200" u="sng">
                <a:solidFill>
                  <a:schemeClr val="bg1"/>
                </a:solidFill>
              </a:rPr>
              <a:t>s</a:t>
            </a:r>
            <a:r>
              <a:rPr lang="en-US" altLang="ru-RU" sz="3200" i="1" u="sng">
                <a:solidFill>
                  <a:schemeClr val="bg1"/>
                </a:solidFill>
              </a:rPr>
              <a:t>emi-structured and unstructured decisions</a:t>
            </a:r>
            <a:r>
              <a:rPr lang="en-US" altLang="ru-RU" sz="3200" i="1">
                <a:solidFill>
                  <a:schemeClr val="bg1"/>
                </a:solidFill>
              </a:rPr>
              <a:t> </a:t>
            </a:r>
            <a:r>
              <a:rPr lang="en-US" altLang="ru-RU" sz="3200">
                <a:solidFill>
                  <a:schemeClr val="bg1"/>
                </a:solidFill>
              </a:rPr>
              <a:t>should be termed </a:t>
            </a:r>
          </a:p>
          <a:p>
            <a:r>
              <a:rPr lang="en-US" altLang="ru-RU" sz="3200" b="1" u="sng">
                <a:solidFill>
                  <a:schemeClr val="bg1"/>
                </a:solidFill>
              </a:rPr>
              <a:t>Decision Support Systems - DSS</a:t>
            </a:r>
            <a:endParaRPr lang="en-US" altLang="ru-RU" sz="1800" b="1" u="sng">
              <a:solidFill>
                <a:schemeClr val="bg1"/>
              </a:solidFill>
            </a:endParaRPr>
          </a:p>
        </p:txBody>
      </p:sp>
      <p:grpSp>
        <p:nvGrpSpPr>
          <p:cNvPr id="17412" name="Group 4"/>
          <p:cNvGrpSpPr>
            <a:grpSpLocks/>
          </p:cNvGrpSpPr>
          <p:nvPr/>
        </p:nvGrpSpPr>
        <p:grpSpPr bwMode="auto">
          <a:xfrm>
            <a:off x="0" y="0"/>
            <a:ext cx="684213" cy="404813"/>
            <a:chOff x="4848" y="0"/>
            <a:chExt cx="912" cy="534"/>
          </a:xfrm>
        </p:grpSpPr>
        <p:pic>
          <p:nvPicPr>
            <p:cNvPr id="17413"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88913"/>
            <a:ext cx="8207375" cy="57626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nchor="t"/>
          <a:lstStyle/>
          <a:p>
            <a:pPr defTabSz="952500">
              <a:lnSpc>
                <a:spcPct val="90000"/>
              </a:lnSpc>
              <a:tabLst>
                <a:tab pos="265113" algn="l"/>
              </a:tabLst>
            </a:pPr>
            <a:r>
              <a:rPr lang="en-US" altLang="ru-RU" sz="2800" b="1" smtClean="0">
                <a:solidFill>
                  <a:schemeClr val="bg1"/>
                </a:solidFill>
              </a:rPr>
              <a:t>DSSs </a:t>
            </a:r>
            <a:r>
              <a:rPr lang="en-US" altLang="ru-RU" sz="2800" smtClean="0">
                <a:solidFill>
                  <a:schemeClr val="bg1"/>
                </a:solidFill>
              </a:rPr>
              <a:t>for the late 50 years:  A Brief History </a:t>
            </a:r>
            <a:r>
              <a:rPr lang="en-US" altLang="ru-RU" sz="2800" u="sng" smtClean="0">
                <a:solidFill>
                  <a:schemeClr val="bg1"/>
                </a:solidFill>
              </a:rPr>
              <a:t/>
            </a:r>
            <a:br>
              <a:rPr lang="en-US" altLang="ru-RU" sz="2800" u="sng" smtClean="0">
                <a:solidFill>
                  <a:schemeClr val="bg1"/>
                </a:solidFill>
              </a:rPr>
            </a:br>
            <a:r>
              <a:rPr lang="en-US" altLang="ru-RU" sz="4000" u="sng" smtClean="0">
                <a:solidFill>
                  <a:schemeClr val="bg1"/>
                </a:solidFill>
              </a:rPr>
              <a:t/>
            </a:r>
            <a:br>
              <a:rPr lang="en-US" altLang="ru-RU" sz="4000" u="sng" smtClean="0">
                <a:solidFill>
                  <a:schemeClr val="bg1"/>
                </a:solidFill>
              </a:rPr>
            </a:br>
            <a:endParaRPr lang="en-GB" altLang="ru-RU" sz="4000" smtClean="0">
              <a:solidFill>
                <a:schemeClr val="bg1"/>
              </a:solidFill>
            </a:endParaRPr>
          </a:p>
        </p:txBody>
      </p:sp>
      <p:sp>
        <p:nvSpPr>
          <p:cNvPr id="18435" name="Rectangle 3"/>
          <p:cNvSpPr>
            <a:spLocks noChangeArrowheads="1"/>
          </p:cNvSpPr>
          <p:nvPr/>
        </p:nvSpPr>
        <p:spPr bwMode="auto">
          <a:xfrm>
            <a:off x="-47625" y="744538"/>
            <a:ext cx="9144000"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881" tIns="46441" rIns="92881" bIns="46441"/>
          <a:lstStyle/>
          <a:p>
            <a:pPr>
              <a:tabLst>
                <a:tab pos="444500" algn="l"/>
              </a:tabLst>
              <a:defRPr/>
            </a:pPr>
            <a:r>
              <a:rPr lang="en-US" sz="3200" b="1" dirty="0">
                <a:solidFill>
                  <a:srgbClr val="FFC000"/>
                </a:solidFill>
              </a:rPr>
              <a:t>II. Origins:</a:t>
            </a:r>
            <a:endParaRPr lang="ru-RU" sz="3200" b="1" dirty="0">
              <a:solidFill>
                <a:srgbClr val="FFC000"/>
              </a:solidFill>
            </a:endParaRPr>
          </a:p>
          <a:p>
            <a:pPr>
              <a:tabLst>
                <a:tab pos="444500" algn="l"/>
              </a:tabLst>
              <a:defRPr/>
            </a:pPr>
            <a:r>
              <a:rPr lang="en-US" sz="2800" dirty="0">
                <a:solidFill>
                  <a:srgbClr val="FFC000"/>
                </a:solidFill>
              </a:rPr>
              <a:t>1971: </a:t>
            </a:r>
            <a:r>
              <a:rPr lang="en-US" sz="2800" dirty="0" err="1">
                <a:solidFill>
                  <a:srgbClr val="FFC000"/>
                </a:solidFill>
              </a:rPr>
              <a:t>T.Gerrity</a:t>
            </a:r>
            <a:r>
              <a:rPr lang="en-US" sz="2800" dirty="0">
                <a:solidFill>
                  <a:srgbClr val="FFC000"/>
                </a:solidFill>
              </a:rPr>
              <a:t> focused on DSS design, article "The Design of Man-Machine Decision Systems: An Application to Portfolio Management“ –MIT Ph.D.,</a:t>
            </a:r>
          </a:p>
          <a:p>
            <a:pPr>
              <a:tabLst>
                <a:tab pos="444500" algn="l"/>
              </a:tabLst>
              <a:defRPr/>
            </a:pPr>
            <a:r>
              <a:rPr lang="en-US" sz="2800" dirty="0">
                <a:solidFill>
                  <a:srgbClr val="FFC000"/>
                </a:solidFill>
              </a:rPr>
              <a:t>- </a:t>
            </a:r>
            <a:r>
              <a:rPr lang="en-US" sz="2800" dirty="0" err="1">
                <a:solidFill>
                  <a:srgbClr val="FFC000"/>
                </a:solidFill>
              </a:rPr>
              <a:t>J.Little</a:t>
            </a:r>
            <a:r>
              <a:rPr lang="en-US" sz="2800" dirty="0">
                <a:solidFill>
                  <a:srgbClr val="FFC000"/>
                </a:solidFill>
              </a:rPr>
              <a:t>, MIT, was studying DSS for marketing. </a:t>
            </a:r>
          </a:p>
          <a:p>
            <a:pPr>
              <a:tabLst>
                <a:tab pos="444500" algn="l"/>
              </a:tabLst>
              <a:defRPr/>
            </a:pPr>
            <a:r>
              <a:rPr lang="en-US" sz="2800" dirty="0">
                <a:solidFill>
                  <a:srgbClr val="FFC000"/>
                </a:solidFill>
              </a:rPr>
              <a:t>Little and </a:t>
            </a:r>
            <a:r>
              <a:rPr lang="en-US" sz="2800" dirty="0" err="1">
                <a:solidFill>
                  <a:srgbClr val="FFC000"/>
                </a:solidFill>
              </a:rPr>
              <a:t>Lodish</a:t>
            </a:r>
            <a:r>
              <a:rPr lang="en-US" sz="2800" dirty="0">
                <a:solidFill>
                  <a:srgbClr val="FFC000"/>
                </a:solidFill>
              </a:rPr>
              <a:t> reported research on </a:t>
            </a:r>
            <a:r>
              <a:rPr lang="en-US" sz="2800" dirty="0" err="1">
                <a:solidFill>
                  <a:srgbClr val="FFC000"/>
                </a:solidFill>
              </a:rPr>
              <a:t>MEDIAC</a:t>
            </a:r>
            <a:r>
              <a:rPr lang="en-US" sz="2800" dirty="0">
                <a:solidFill>
                  <a:srgbClr val="FFC000"/>
                </a:solidFill>
              </a:rPr>
              <a:t>, a media planning support system. </a:t>
            </a:r>
          </a:p>
          <a:p>
            <a:pPr>
              <a:tabLst>
                <a:tab pos="444500" algn="l"/>
              </a:tabLst>
              <a:defRPr/>
            </a:pPr>
            <a:r>
              <a:rPr lang="en-US" dirty="0">
                <a:solidFill>
                  <a:schemeClr val="bg1"/>
                </a:solidFill>
              </a:rPr>
              <a:t>1970: Little – </a:t>
            </a:r>
            <a:r>
              <a:rPr lang="en-US" u="sng" dirty="0">
                <a:solidFill>
                  <a:schemeClr val="bg1"/>
                </a:solidFill>
              </a:rPr>
              <a:t>4 criteria for designing model  and MIS</a:t>
            </a:r>
            <a:r>
              <a:rPr lang="en-US" dirty="0">
                <a:solidFill>
                  <a:schemeClr val="bg1"/>
                </a:solidFill>
              </a:rPr>
              <a:t>: robustness, ease of control, simplicity, and completeness of relevant detail. </a:t>
            </a:r>
          </a:p>
          <a:p>
            <a:pPr>
              <a:tabLst>
                <a:tab pos="444500" algn="l"/>
              </a:tabLst>
              <a:defRPr/>
            </a:pPr>
            <a:r>
              <a:rPr lang="en-US" dirty="0">
                <a:solidFill>
                  <a:schemeClr val="bg1"/>
                </a:solidFill>
              </a:rPr>
              <a:t>All four criteria remain relevant in evaluating modern Decision Support Systems. </a:t>
            </a:r>
          </a:p>
          <a:p>
            <a:pPr>
              <a:tabLst>
                <a:tab pos="444500" algn="l"/>
              </a:tabLst>
              <a:defRPr/>
            </a:pPr>
            <a:r>
              <a:rPr lang="en-US" dirty="0">
                <a:solidFill>
                  <a:schemeClr val="bg1"/>
                </a:solidFill>
              </a:rPr>
              <a:t>1975, Little  DSS – </a:t>
            </a:r>
            <a:r>
              <a:rPr lang="en-US" dirty="0" err="1">
                <a:solidFill>
                  <a:schemeClr val="bg1"/>
                </a:solidFill>
              </a:rPr>
              <a:t>Brandaid</a:t>
            </a:r>
            <a:r>
              <a:rPr lang="en-US" dirty="0">
                <a:solidFill>
                  <a:schemeClr val="bg1"/>
                </a:solidFill>
              </a:rPr>
              <a:t> : to support product, promotion, pricing and advertising decisions. Little also helped develop the financial and </a:t>
            </a:r>
            <a:r>
              <a:rPr lang="en-US" u="sng" dirty="0">
                <a:solidFill>
                  <a:schemeClr val="bg1"/>
                </a:solidFill>
              </a:rPr>
              <a:t>marketing </a:t>
            </a:r>
            <a:r>
              <a:rPr lang="en-US" u="sng" dirty="0">
                <a:solidFill>
                  <a:schemeClr val="bg1"/>
                </a:solidFill>
                <a:effectLst>
                  <a:outerShdw blurRad="38100" dist="38100" dir="2700000" algn="tl">
                    <a:srgbClr val="000000">
                      <a:alpha val="43137"/>
                    </a:srgbClr>
                  </a:outerShdw>
                </a:effectLst>
              </a:rPr>
              <a:t>modeling language known as EXPRESS</a:t>
            </a:r>
            <a:r>
              <a:rPr lang="en-US" sz="1800" u="sng" dirty="0">
                <a:solidFill>
                  <a:schemeClr val="bg1"/>
                </a:solidFill>
              </a:rPr>
              <a:t>.</a:t>
            </a:r>
          </a:p>
        </p:txBody>
      </p:sp>
      <p:grpSp>
        <p:nvGrpSpPr>
          <p:cNvPr id="18436" name="Group 4"/>
          <p:cNvGrpSpPr>
            <a:grpSpLocks/>
          </p:cNvGrpSpPr>
          <p:nvPr/>
        </p:nvGrpSpPr>
        <p:grpSpPr bwMode="auto">
          <a:xfrm>
            <a:off x="0" y="0"/>
            <a:ext cx="684213" cy="404813"/>
            <a:chOff x="4848" y="0"/>
            <a:chExt cx="912" cy="534"/>
          </a:xfrm>
        </p:grpSpPr>
        <p:pic>
          <p:nvPicPr>
            <p:cNvPr id="18437" name="Picture 5" descr="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 y="0"/>
              <a:ext cx="912"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Freeform 6"/>
            <p:cNvSpPr>
              <a:spLocks noEditPoints="1"/>
            </p:cNvSpPr>
            <p:nvPr/>
          </p:nvSpPr>
          <p:spPr bwMode="auto">
            <a:xfrm>
              <a:off x="4848" y="0"/>
              <a:ext cx="912" cy="534"/>
            </a:xfrm>
            <a:custGeom>
              <a:avLst/>
              <a:gdLst>
                <a:gd name="T0" fmla="*/ 607 w 912"/>
                <a:gd name="T1" fmla="*/ 218 h 534"/>
                <a:gd name="T2" fmla="*/ 748 w 912"/>
                <a:gd name="T3" fmla="*/ 242 h 534"/>
                <a:gd name="T4" fmla="*/ 827 w 912"/>
                <a:gd name="T5" fmla="*/ 268 h 534"/>
                <a:gd name="T6" fmla="*/ 848 w 912"/>
                <a:gd name="T7" fmla="*/ 283 h 534"/>
                <a:gd name="T8" fmla="*/ 851 w 912"/>
                <a:gd name="T9" fmla="*/ 304 h 534"/>
                <a:gd name="T10" fmla="*/ 826 w 912"/>
                <a:gd name="T11" fmla="*/ 326 h 534"/>
                <a:gd name="T12" fmla="*/ 771 w 912"/>
                <a:gd name="T13" fmla="*/ 345 h 534"/>
                <a:gd name="T14" fmla="*/ 583 w 912"/>
                <a:gd name="T15" fmla="*/ 372 h 534"/>
                <a:gd name="T16" fmla="*/ 654 w 912"/>
                <a:gd name="T17" fmla="*/ 388 h 534"/>
                <a:gd name="T18" fmla="*/ 784 w 912"/>
                <a:gd name="T19" fmla="*/ 364 h 534"/>
                <a:gd name="T20" fmla="*/ 868 w 912"/>
                <a:gd name="T21" fmla="*/ 338 h 534"/>
                <a:gd name="T22" fmla="*/ 908 w 912"/>
                <a:gd name="T23" fmla="*/ 309 h 534"/>
                <a:gd name="T24" fmla="*/ 912 w 912"/>
                <a:gd name="T25" fmla="*/ 291 h 534"/>
                <a:gd name="T26" fmla="*/ 891 w 912"/>
                <a:gd name="T27" fmla="*/ 266 h 534"/>
                <a:gd name="T28" fmla="*/ 829 w 912"/>
                <a:gd name="T29" fmla="*/ 238 h 534"/>
                <a:gd name="T30" fmla="*/ 732 w 912"/>
                <a:gd name="T31" fmla="*/ 215 h 534"/>
                <a:gd name="T32" fmla="*/ 662 w 912"/>
                <a:gd name="T33" fmla="*/ 0 h 534"/>
                <a:gd name="T34" fmla="*/ 558 w 912"/>
                <a:gd name="T35" fmla="*/ 194 h 534"/>
                <a:gd name="T36" fmla="*/ 352 w 912"/>
                <a:gd name="T37" fmla="*/ 216 h 534"/>
                <a:gd name="T38" fmla="*/ 248 w 912"/>
                <a:gd name="T39" fmla="*/ 534 h 534"/>
                <a:gd name="T40" fmla="*/ 490 w 912"/>
                <a:gd name="T41" fmla="*/ 400 h 534"/>
                <a:gd name="T42" fmla="*/ 528 w 912"/>
                <a:gd name="T43" fmla="*/ 194 h 534"/>
                <a:gd name="T44" fmla="*/ 435 w 912"/>
                <a:gd name="T45" fmla="*/ 191 h 534"/>
                <a:gd name="T46" fmla="*/ 403 w 912"/>
                <a:gd name="T47" fmla="*/ 193 h 534"/>
                <a:gd name="T48" fmla="*/ 287 w 912"/>
                <a:gd name="T49" fmla="*/ 194 h 534"/>
                <a:gd name="T50" fmla="*/ 154 w 912"/>
                <a:gd name="T51" fmla="*/ 209 h 534"/>
                <a:gd name="T52" fmla="*/ 55 w 912"/>
                <a:gd name="T53" fmla="*/ 237 h 534"/>
                <a:gd name="T54" fmla="*/ 7 w 912"/>
                <a:gd name="T55" fmla="*/ 269 h 534"/>
                <a:gd name="T56" fmla="*/ 0 w 912"/>
                <a:gd name="T57" fmla="*/ 295 h 534"/>
                <a:gd name="T58" fmla="*/ 8 w 912"/>
                <a:gd name="T59" fmla="*/ 310 h 534"/>
                <a:gd name="T60" fmla="*/ 47 w 912"/>
                <a:gd name="T61" fmla="*/ 333 h 534"/>
                <a:gd name="T62" fmla="*/ 176 w 912"/>
                <a:gd name="T63" fmla="*/ 367 h 534"/>
                <a:gd name="T64" fmla="*/ 183 w 912"/>
                <a:gd name="T65" fmla="*/ 382 h 534"/>
                <a:gd name="T66" fmla="*/ 202 w 912"/>
                <a:gd name="T67" fmla="*/ 393 h 534"/>
                <a:gd name="T68" fmla="*/ 215 w 912"/>
                <a:gd name="T69" fmla="*/ 393 h 534"/>
                <a:gd name="T70" fmla="*/ 234 w 912"/>
                <a:gd name="T71" fmla="*/ 376 h 534"/>
                <a:gd name="T72" fmla="*/ 237 w 912"/>
                <a:gd name="T73" fmla="*/ 353 h 534"/>
                <a:gd name="T74" fmla="*/ 230 w 912"/>
                <a:gd name="T75" fmla="*/ 337 h 534"/>
                <a:gd name="T76" fmla="*/ 212 w 912"/>
                <a:gd name="T77" fmla="*/ 325 h 534"/>
                <a:gd name="T78" fmla="*/ 198 w 912"/>
                <a:gd name="T79" fmla="*/ 326 h 534"/>
                <a:gd name="T80" fmla="*/ 183 w 912"/>
                <a:gd name="T81" fmla="*/ 337 h 534"/>
                <a:gd name="T82" fmla="*/ 138 w 912"/>
                <a:gd name="T83" fmla="*/ 338 h 534"/>
                <a:gd name="T84" fmla="*/ 83 w 912"/>
                <a:gd name="T85" fmla="*/ 320 h 534"/>
                <a:gd name="T86" fmla="*/ 56 w 912"/>
                <a:gd name="T87" fmla="*/ 301 h 534"/>
                <a:gd name="T88" fmla="*/ 57 w 912"/>
                <a:gd name="T89" fmla="*/ 281 h 534"/>
                <a:gd name="T90" fmla="*/ 83 w 912"/>
                <a:gd name="T91" fmla="*/ 261 h 534"/>
                <a:gd name="T92" fmla="*/ 168 w 912"/>
                <a:gd name="T93" fmla="*/ 236 h 534"/>
                <a:gd name="T94" fmla="*/ 352 w 912"/>
                <a:gd name="T95" fmla="*/ 216 h 5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12" h="534">
                  <a:moveTo>
                    <a:pt x="553" y="340"/>
                  </a:moveTo>
                  <a:lnTo>
                    <a:pt x="590" y="218"/>
                  </a:lnTo>
                  <a:lnTo>
                    <a:pt x="607" y="218"/>
                  </a:lnTo>
                  <a:lnTo>
                    <a:pt x="625" y="219"/>
                  </a:lnTo>
                  <a:lnTo>
                    <a:pt x="665" y="225"/>
                  </a:lnTo>
                  <a:lnTo>
                    <a:pt x="707" y="232"/>
                  </a:lnTo>
                  <a:lnTo>
                    <a:pt x="748" y="242"/>
                  </a:lnTo>
                  <a:lnTo>
                    <a:pt x="785" y="251"/>
                  </a:lnTo>
                  <a:lnTo>
                    <a:pt x="801" y="257"/>
                  </a:lnTo>
                  <a:lnTo>
                    <a:pt x="816" y="263"/>
                  </a:lnTo>
                  <a:lnTo>
                    <a:pt x="827" y="268"/>
                  </a:lnTo>
                  <a:lnTo>
                    <a:pt x="837" y="273"/>
                  </a:lnTo>
                  <a:lnTo>
                    <a:pt x="843" y="278"/>
                  </a:lnTo>
                  <a:lnTo>
                    <a:pt x="845" y="280"/>
                  </a:lnTo>
                  <a:lnTo>
                    <a:pt x="848" y="283"/>
                  </a:lnTo>
                  <a:lnTo>
                    <a:pt x="730" y="285"/>
                  </a:lnTo>
                  <a:lnTo>
                    <a:pt x="719" y="312"/>
                  </a:lnTo>
                  <a:lnTo>
                    <a:pt x="851" y="304"/>
                  </a:lnTo>
                  <a:lnTo>
                    <a:pt x="848" y="309"/>
                  </a:lnTo>
                  <a:lnTo>
                    <a:pt x="842" y="315"/>
                  </a:lnTo>
                  <a:lnTo>
                    <a:pt x="835" y="320"/>
                  </a:lnTo>
                  <a:lnTo>
                    <a:pt x="826" y="326"/>
                  </a:lnTo>
                  <a:lnTo>
                    <a:pt x="815" y="330"/>
                  </a:lnTo>
                  <a:lnTo>
                    <a:pt x="802" y="336"/>
                  </a:lnTo>
                  <a:lnTo>
                    <a:pt x="787" y="340"/>
                  </a:lnTo>
                  <a:lnTo>
                    <a:pt x="771" y="345"/>
                  </a:lnTo>
                  <a:lnTo>
                    <a:pt x="732" y="352"/>
                  </a:lnTo>
                  <a:lnTo>
                    <a:pt x="688" y="360"/>
                  </a:lnTo>
                  <a:lnTo>
                    <a:pt x="639" y="367"/>
                  </a:lnTo>
                  <a:lnTo>
                    <a:pt x="583" y="372"/>
                  </a:lnTo>
                  <a:lnTo>
                    <a:pt x="571" y="398"/>
                  </a:lnTo>
                  <a:lnTo>
                    <a:pt x="614" y="393"/>
                  </a:lnTo>
                  <a:lnTo>
                    <a:pt x="654" y="388"/>
                  </a:lnTo>
                  <a:lnTo>
                    <a:pt x="691" y="382"/>
                  </a:lnTo>
                  <a:lnTo>
                    <a:pt x="725" y="377"/>
                  </a:lnTo>
                  <a:lnTo>
                    <a:pt x="756" y="371"/>
                  </a:lnTo>
                  <a:lnTo>
                    <a:pt x="784" y="364"/>
                  </a:lnTo>
                  <a:lnTo>
                    <a:pt x="810" y="359"/>
                  </a:lnTo>
                  <a:lnTo>
                    <a:pt x="832" y="352"/>
                  </a:lnTo>
                  <a:lnTo>
                    <a:pt x="852" y="345"/>
                  </a:lnTo>
                  <a:lnTo>
                    <a:pt x="868" y="338"/>
                  </a:lnTo>
                  <a:lnTo>
                    <a:pt x="882" y="331"/>
                  </a:lnTo>
                  <a:lnTo>
                    <a:pt x="894" y="324"/>
                  </a:lnTo>
                  <a:lnTo>
                    <a:pt x="902" y="317"/>
                  </a:lnTo>
                  <a:lnTo>
                    <a:pt x="908" y="309"/>
                  </a:lnTo>
                  <a:lnTo>
                    <a:pt x="911" y="302"/>
                  </a:lnTo>
                  <a:lnTo>
                    <a:pt x="912" y="299"/>
                  </a:lnTo>
                  <a:lnTo>
                    <a:pt x="912" y="295"/>
                  </a:lnTo>
                  <a:lnTo>
                    <a:pt x="912" y="291"/>
                  </a:lnTo>
                  <a:lnTo>
                    <a:pt x="911" y="288"/>
                  </a:lnTo>
                  <a:lnTo>
                    <a:pt x="906" y="280"/>
                  </a:lnTo>
                  <a:lnTo>
                    <a:pt x="900" y="274"/>
                  </a:lnTo>
                  <a:lnTo>
                    <a:pt x="891" y="266"/>
                  </a:lnTo>
                  <a:lnTo>
                    <a:pt x="878" y="259"/>
                  </a:lnTo>
                  <a:lnTo>
                    <a:pt x="865" y="251"/>
                  </a:lnTo>
                  <a:lnTo>
                    <a:pt x="849" y="245"/>
                  </a:lnTo>
                  <a:lnTo>
                    <a:pt x="829" y="238"/>
                  </a:lnTo>
                  <a:lnTo>
                    <a:pt x="809" y="233"/>
                  </a:lnTo>
                  <a:lnTo>
                    <a:pt x="785" y="226"/>
                  </a:lnTo>
                  <a:lnTo>
                    <a:pt x="759" y="220"/>
                  </a:lnTo>
                  <a:lnTo>
                    <a:pt x="732" y="215"/>
                  </a:lnTo>
                  <a:lnTo>
                    <a:pt x="702" y="209"/>
                  </a:lnTo>
                  <a:lnTo>
                    <a:pt x="670" y="204"/>
                  </a:lnTo>
                  <a:lnTo>
                    <a:pt x="601" y="195"/>
                  </a:lnTo>
                  <a:lnTo>
                    <a:pt x="662" y="0"/>
                  </a:lnTo>
                  <a:lnTo>
                    <a:pt x="553" y="132"/>
                  </a:lnTo>
                  <a:lnTo>
                    <a:pt x="553" y="165"/>
                  </a:lnTo>
                  <a:lnTo>
                    <a:pt x="576" y="136"/>
                  </a:lnTo>
                  <a:lnTo>
                    <a:pt x="558" y="194"/>
                  </a:lnTo>
                  <a:lnTo>
                    <a:pt x="553" y="194"/>
                  </a:lnTo>
                  <a:lnTo>
                    <a:pt x="553" y="340"/>
                  </a:lnTo>
                  <a:close/>
                  <a:moveTo>
                    <a:pt x="352" y="216"/>
                  </a:moveTo>
                  <a:lnTo>
                    <a:pt x="352" y="216"/>
                  </a:lnTo>
                  <a:lnTo>
                    <a:pt x="327" y="296"/>
                  </a:lnTo>
                  <a:lnTo>
                    <a:pt x="300" y="374"/>
                  </a:lnTo>
                  <a:lnTo>
                    <a:pt x="273" y="453"/>
                  </a:lnTo>
                  <a:lnTo>
                    <a:pt x="248" y="534"/>
                  </a:lnTo>
                  <a:lnTo>
                    <a:pt x="511" y="216"/>
                  </a:lnTo>
                  <a:lnTo>
                    <a:pt x="550" y="218"/>
                  </a:lnTo>
                  <a:lnTo>
                    <a:pt x="534" y="265"/>
                  </a:lnTo>
                  <a:lnTo>
                    <a:pt x="490" y="400"/>
                  </a:lnTo>
                  <a:lnTo>
                    <a:pt x="534" y="400"/>
                  </a:lnTo>
                  <a:lnTo>
                    <a:pt x="553" y="340"/>
                  </a:lnTo>
                  <a:lnTo>
                    <a:pt x="553" y="194"/>
                  </a:lnTo>
                  <a:lnTo>
                    <a:pt x="528" y="194"/>
                  </a:lnTo>
                  <a:lnTo>
                    <a:pt x="553" y="165"/>
                  </a:lnTo>
                  <a:lnTo>
                    <a:pt x="553" y="132"/>
                  </a:lnTo>
                  <a:lnTo>
                    <a:pt x="502" y="193"/>
                  </a:lnTo>
                  <a:lnTo>
                    <a:pt x="435" y="191"/>
                  </a:lnTo>
                  <a:lnTo>
                    <a:pt x="426" y="215"/>
                  </a:lnTo>
                  <a:lnTo>
                    <a:pt x="483" y="214"/>
                  </a:lnTo>
                  <a:lnTo>
                    <a:pt x="342" y="383"/>
                  </a:lnTo>
                  <a:lnTo>
                    <a:pt x="403" y="193"/>
                  </a:lnTo>
                  <a:lnTo>
                    <a:pt x="363" y="192"/>
                  </a:lnTo>
                  <a:lnTo>
                    <a:pt x="324" y="192"/>
                  </a:lnTo>
                  <a:lnTo>
                    <a:pt x="287" y="194"/>
                  </a:lnTo>
                  <a:lnTo>
                    <a:pt x="251" y="196"/>
                  </a:lnTo>
                  <a:lnTo>
                    <a:pt x="216" y="199"/>
                  </a:lnTo>
                  <a:lnTo>
                    <a:pt x="184" y="204"/>
                  </a:lnTo>
                  <a:lnTo>
                    <a:pt x="154" y="209"/>
                  </a:lnTo>
                  <a:lnTo>
                    <a:pt x="125" y="216"/>
                  </a:lnTo>
                  <a:lnTo>
                    <a:pt x="99" y="223"/>
                  </a:lnTo>
                  <a:lnTo>
                    <a:pt x="76" y="229"/>
                  </a:lnTo>
                  <a:lnTo>
                    <a:pt x="55" y="237"/>
                  </a:lnTo>
                  <a:lnTo>
                    <a:pt x="38" y="246"/>
                  </a:lnTo>
                  <a:lnTo>
                    <a:pt x="24" y="255"/>
                  </a:lnTo>
                  <a:lnTo>
                    <a:pt x="12" y="264"/>
                  </a:lnTo>
                  <a:lnTo>
                    <a:pt x="7" y="269"/>
                  </a:lnTo>
                  <a:lnTo>
                    <a:pt x="4" y="274"/>
                  </a:lnTo>
                  <a:lnTo>
                    <a:pt x="2" y="278"/>
                  </a:lnTo>
                  <a:lnTo>
                    <a:pt x="0" y="283"/>
                  </a:lnTo>
                  <a:lnTo>
                    <a:pt x="0" y="295"/>
                  </a:lnTo>
                  <a:lnTo>
                    <a:pt x="2" y="300"/>
                  </a:lnTo>
                  <a:lnTo>
                    <a:pt x="4" y="305"/>
                  </a:lnTo>
                  <a:lnTo>
                    <a:pt x="8" y="310"/>
                  </a:lnTo>
                  <a:lnTo>
                    <a:pt x="13" y="315"/>
                  </a:lnTo>
                  <a:lnTo>
                    <a:pt x="20" y="320"/>
                  </a:lnTo>
                  <a:lnTo>
                    <a:pt x="28" y="325"/>
                  </a:lnTo>
                  <a:lnTo>
                    <a:pt x="47" y="333"/>
                  </a:lnTo>
                  <a:lnTo>
                    <a:pt x="71" y="343"/>
                  </a:lnTo>
                  <a:lnTo>
                    <a:pt x="100" y="351"/>
                  </a:lnTo>
                  <a:lnTo>
                    <a:pt x="135" y="360"/>
                  </a:lnTo>
                  <a:lnTo>
                    <a:pt x="176" y="367"/>
                  </a:lnTo>
                  <a:lnTo>
                    <a:pt x="178" y="373"/>
                  </a:lnTo>
                  <a:lnTo>
                    <a:pt x="180" y="378"/>
                  </a:lnTo>
                  <a:lnTo>
                    <a:pt x="183" y="382"/>
                  </a:lnTo>
                  <a:lnTo>
                    <a:pt x="187" y="387"/>
                  </a:lnTo>
                  <a:lnTo>
                    <a:pt x="191" y="390"/>
                  </a:lnTo>
                  <a:lnTo>
                    <a:pt x="197" y="392"/>
                  </a:lnTo>
                  <a:lnTo>
                    <a:pt x="202" y="393"/>
                  </a:lnTo>
                  <a:lnTo>
                    <a:pt x="207" y="394"/>
                  </a:lnTo>
                  <a:lnTo>
                    <a:pt x="211" y="394"/>
                  </a:lnTo>
                  <a:lnTo>
                    <a:pt x="215" y="393"/>
                  </a:lnTo>
                  <a:lnTo>
                    <a:pt x="223" y="389"/>
                  </a:lnTo>
                  <a:lnTo>
                    <a:pt x="229" y="383"/>
                  </a:lnTo>
                  <a:lnTo>
                    <a:pt x="234" y="376"/>
                  </a:lnTo>
                  <a:lnTo>
                    <a:pt x="261" y="379"/>
                  </a:lnTo>
                  <a:lnTo>
                    <a:pt x="266" y="356"/>
                  </a:lnTo>
                  <a:lnTo>
                    <a:pt x="237" y="353"/>
                  </a:lnTo>
                  <a:lnTo>
                    <a:pt x="236" y="347"/>
                  </a:lnTo>
                  <a:lnTo>
                    <a:pt x="233" y="341"/>
                  </a:lnTo>
                  <a:lnTo>
                    <a:pt x="230" y="337"/>
                  </a:lnTo>
                  <a:lnTo>
                    <a:pt x="227" y="332"/>
                  </a:lnTo>
                  <a:lnTo>
                    <a:pt x="222" y="329"/>
                  </a:lnTo>
                  <a:lnTo>
                    <a:pt x="218" y="327"/>
                  </a:lnTo>
                  <a:lnTo>
                    <a:pt x="212" y="325"/>
                  </a:lnTo>
                  <a:lnTo>
                    <a:pt x="207" y="325"/>
                  </a:lnTo>
                  <a:lnTo>
                    <a:pt x="202" y="325"/>
                  </a:lnTo>
                  <a:lnTo>
                    <a:pt x="198" y="326"/>
                  </a:lnTo>
                  <a:lnTo>
                    <a:pt x="193" y="328"/>
                  </a:lnTo>
                  <a:lnTo>
                    <a:pt x="189" y="330"/>
                  </a:lnTo>
                  <a:lnTo>
                    <a:pt x="186" y="333"/>
                  </a:lnTo>
                  <a:lnTo>
                    <a:pt x="183" y="337"/>
                  </a:lnTo>
                  <a:lnTo>
                    <a:pt x="180" y="341"/>
                  </a:lnTo>
                  <a:lnTo>
                    <a:pt x="178" y="346"/>
                  </a:lnTo>
                  <a:lnTo>
                    <a:pt x="138" y="338"/>
                  </a:lnTo>
                  <a:lnTo>
                    <a:pt x="122" y="333"/>
                  </a:lnTo>
                  <a:lnTo>
                    <a:pt x="106" y="329"/>
                  </a:lnTo>
                  <a:lnTo>
                    <a:pt x="94" y="325"/>
                  </a:lnTo>
                  <a:lnTo>
                    <a:pt x="83" y="320"/>
                  </a:lnTo>
                  <a:lnTo>
                    <a:pt x="74" y="316"/>
                  </a:lnTo>
                  <a:lnTo>
                    <a:pt x="66" y="311"/>
                  </a:lnTo>
                  <a:lnTo>
                    <a:pt x="60" y="306"/>
                  </a:lnTo>
                  <a:lnTo>
                    <a:pt x="56" y="301"/>
                  </a:lnTo>
                  <a:lnTo>
                    <a:pt x="53" y="296"/>
                  </a:lnTo>
                  <a:lnTo>
                    <a:pt x="53" y="291"/>
                  </a:lnTo>
                  <a:lnTo>
                    <a:pt x="54" y="286"/>
                  </a:lnTo>
                  <a:lnTo>
                    <a:pt x="57" y="281"/>
                  </a:lnTo>
                  <a:lnTo>
                    <a:pt x="61" y="276"/>
                  </a:lnTo>
                  <a:lnTo>
                    <a:pt x="67" y="271"/>
                  </a:lnTo>
                  <a:lnTo>
                    <a:pt x="75" y="267"/>
                  </a:lnTo>
                  <a:lnTo>
                    <a:pt x="83" y="261"/>
                  </a:lnTo>
                  <a:lnTo>
                    <a:pt x="94" y="257"/>
                  </a:lnTo>
                  <a:lnTo>
                    <a:pt x="105" y="253"/>
                  </a:lnTo>
                  <a:lnTo>
                    <a:pt x="134" y="244"/>
                  </a:lnTo>
                  <a:lnTo>
                    <a:pt x="168" y="236"/>
                  </a:lnTo>
                  <a:lnTo>
                    <a:pt x="207" y="229"/>
                  </a:lnTo>
                  <a:lnTo>
                    <a:pt x="250" y="224"/>
                  </a:lnTo>
                  <a:lnTo>
                    <a:pt x="299" y="219"/>
                  </a:lnTo>
                  <a:lnTo>
                    <a:pt x="352" y="216"/>
                  </a:lnTo>
                  <a:close/>
                </a:path>
              </a:pathLst>
            </a:custGeom>
            <a:solidFill>
              <a:srgbClr val="206D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Tree>
  </p:cSld>
  <p:clrMapOvr>
    <a:masterClrMapping/>
  </p:clrMapOvr>
  <p:transition>
    <p:zoom dir="in"/>
  </p:transition>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иальное оформление">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иальное 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Оформление по умолчанию">
  <a:themeElements>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Оформление по умолчанию">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Оформление по умолчанию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Оформление по умолчанию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17586</TotalTime>
  <Words>4101</Words>
  <Application>Microsoft Office PowerPoint</Application>
  <PresentationFormat>Экран (4:3)</PresentationFormat>
  <Paragraphs>398</Paragraphs>
  <Slides>68</Slides>
  <Notes>0</Notes>
  <HiddenSlides>0</HiddenSlides>
  <MMClips>0</MMClips>
  <ScaleCrop>false</ScaleCrop>
  <HeadingPairs>
    <vt:vector size="6" baseType="variant">
      <vt:variant>
        <vt:lpstr>Тема</vt:lpstr>
      </vt:variant>
      <vt:variant>
        <vt:i4>6</vt:i4>
      </vt:variant>
      <vt:variant>
        <vt:lpstr>Внедренные серверы OLE</vt:lpstr>
      </vt:variant>
      <vt:variant>
        <vt:i4>1</vt:i4>
      </vt:variant>
      <vt:variant>
        <vt:lpstr>Заголовки слайдов</vt:lpstr>
      </vt:variant>
      <vt:variant>
        <vt:i4>68</vt:i4>
      </vt:variant>
    </vt:vector>
  </HeadingPairs>
  <TitlesOfParts>
    <vt:vector size="75" baseType="lpstr">
      <vt:lpstr>Оформление по умолчанию</vt:lpstr>
      <vt:lpstr>Специальное оформление</vt:lpstr>
      <vt:lpstr>1_Оформление по умолчанию</vt:lpstr>
      <vt:lpstr>2_Оформление по умолчанию</vt:lpstr>
      <vt:lpstr>3_Оформление по умолчанию</vt:lpstr>
      <vt:lpstr>4_Оформление по умолчанию</vt:lpstr>
      <vt:lpstr>Документ</vt:lpstr>
      <vt:lpstr>Методы и Системы Поддержки Принятия Решений  Methods and Systems for Decision Making Support</vt:lpstr>
      <vt:lpstr>Л-4  /-Add  </vt:lpstr>
      <vt:lpstr>DSSs for the late 50 years:  A Brief History . I. Introduction </vt:lpstr>
      <vt:lpstr>DSSs for the late 50 years:  A Brief History   </vt:lpstr>
      <vt:lpstr>DSSs for the late 50 years: A Brief History  II. Origins </vt:lpstr>
      <vt:lpstr>DSSs for the late 50 years:  A Brief History   </vt:lpstr>
      <vt:lpstr>DSSs for the late 50 years:  A Brief History   </vt:lpstr>
      <vt:lpstr>DSSs for the late 50 years:  A Brief History   </vt:lpstr>
      <vt:lpstr>DSSs for the late 50 years:  A Brief History   </vt:lpstr>
      <vt:lpstr>DSSs for the late 50 years:  A Brief History   </vt:lpstr>
      <vt:lpstr>DSSs for the late 50 years:  A Brief History  III – Theory Development  </vt:lpstr>
      <vt:lpstr>DSSs for the late 50 years:  A Brief History  III – Theory Development  </vt:lpstr>
      <vt:lpstr>DSSs for the late 50 years:  A Brief History  III – Theory Development  </vt:lpstr>
      <vt:lpstr>DSSs for the late 50 years:  A Brief History  III – Theory Development  </vt:lpstr>
      <vt:lpstr>DSSs for the late 50 years:  A Brief History  III – Theory Development  </vt:lpstr>
      <vt:lpstr>DSSs for the late 50 years:  A Brief History  III – Theory Development  </vt:lpstr>
      <vt:lpstr>DSSs for the late 50 years:  A Brief History  III – Theory Development  </vt:lpstr>
      <vt:lpstr>DSSs for the late 50 years:  A Brief History   III – Theory Development  </vt:lpstr>
      <vt:lpstr>III – DSS -Defs  </vt:lpstr>
      <vt:lpstr>III – DSS -Defs  </vt:lpstr>
      <vt:lpstr>III – DSS -Defs  </vt:lpstr>
      <vt:lpstr>III – DSS -Defs  </vt:lpstr>
      <vt:lpstr>III – DSS -Defs  </vt:lpstr>
      <vt:lpstr>III – DSS -Defs  </vt:lpstr>
      <vt:lpstr>III – DSS -Defs  </vt:lpstr>
      <vt:lpstr>III – DSS -Defs  </vt:lpstr>
      <vt:lpstr>Decision Support System (DSS) </vt:lpstr>
      <vt:lpstr>АР/ МСППР</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IV. DSSs Applications Development</vt:lpstr>
      <vt:lpstr>V.  Web-based DSS</vt:lpstr>
      <vt:lpstr>V.  Web-based DSS</vt:lpstr>
      <vt:lpstr>V.  Web-based DSS</vt:lpstr>
      <vt:lpstr>VI. Conclusions </vt:lpstr>
      <vt:lpstr>VI. Conclusions </vt:lpstr>
      <vt:lpstr>VI. Conclusions </vt:lpstr>
      <vt:lpstr>СППР по оценке и ликвидации последствий  ядерных аварий</vt:lpstr>
      <vt:lpstr>СППР по оценке и ликвидации последствий  ядерных аварий</vt:lpstr>
      <vt:lpstr>Participation in International Projects</vt:lpstr>
      <vt:lpstr>СППР по оценке и ликвидации последствий  ядерных аварий</vt:lpstr>
      <vt:lpstr>DecernsSDSS</vt:lpstr>
      <vt:lpstr>DECERNS DSS: Directions of R&amp;D</vt:lpstr>
      <vt:lpstr>Selected MC-SDSS  (after J.Malczewski, 1999)</vt:lpstr>
      <vt:lpstr>WebSDSS (after C.Rinner, 2003)  </vt:lpstr>
      <vt:lpstr>Thnx!</vt:lpstr>
      <vt:lpstr> Классификация проблем</vt:lpstr>
      <vt:lpstr>Презентация PowerPoint</vt:lpstr>
      <vt:lpstr>Классификация методов MCDA по природе решаемых задач</vt:lpstr>
      <vt:lpstr>Методы (МГ)  </vt:lpstr>
    </vt:vector>
  </TitlesOfParts>
  <Company>OINPE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ИАТЭ, Кафедра ИС</dc:title>
  <dc:creator>BJ</dc:creator>
  <cp:lastModifiedBy>BJ</cp:lastModifiedBy>
  <cp:revision>296</cp:revision>
  <dcterms:created xsi:type="dcterms:W3CDTF">2006-10-14T13:23:15Z</dcterms:created>
  <dcterms:modified xsi:type="dcterms:W3CDTF">2020-11-30T14:31:06Z</dcterms:modified>
</cp:coreProperties>
</file>