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343" r:id="rId2"/>
    <p:sldId id="344" r:id="rId3"/>
    <p:sldId id="345" r:id="rId4"/>
    <p:sldId id="346" r:id="rId5"/>
    <p:sldId id="348" r:id="rId6"/>
    <p:sldId id="351" r:id="rId7"/>
    <p:sldId id="347" r:id="rId8"/>
    <p:sldId id="350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22.01.2021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22.01.2021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22.01.2021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41987"/>
            <a:ext cx="10058400" cy="944013"/>
          </a:xfrm>
        </p:spPr>
        <p:txBody>
          <a:bodyPr rtlCol="0">
            <a:normAutofit/>
          </a:bodyPr>
          <a:lstStyle/>
          <a:p>
            <a:pPr rtl="0"/>
            <a:r>
              <a:rPr lang="ru-RU" sz="4800" dirty="0"/>
              <a:t>Дискриминантный анализ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/>
              <a:t>(кроме канонического дискриминантного анализа)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AF45D-FC9E-4EBE-8B56-88B4B267432C}"/>
              </a:ext>
            </a:extLst>
          </p:cNvPr>
          <p:cNvSpPr txBox="1"/>
          <p:nvPr/>
        </p:nvSpPr>
        <p:spPr>
          <a:xfrm>
            <a:off x="9102055" y="5224244"/>
            <a:ext cx="2457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Архипов Д.А.</a:t>
            </a:r>
          </a:p>
          <a:p>
            <a:pPr algn="r"/>
            <a:r>
              <a:rPr lang="ru-RU" sz="2400" dirty="0"/>
              <a:t>ИВТ-М20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3B5A5-9089-4706-B70B-2A9407133BEE}"/>
              </a:ext>
            </a:extLst>
          </p:cNvPr>
          <p:cNvSpPr txBox="1"/>
          <p:nvPr/>
        </p:nvSpPr>
        <p:spPr>
          <a:xfrm>
            <a:off x="1503028" y="2090172"/>
            <a:ext cx="9185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Дискриминантный анализ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метод многомерного статистического анализа, используемый для принятия решения о том, какие переменные различают (дискриминируют) две или более возникающие совокупности (группы) и дальнейшей классификации по этим переменным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2728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E99501A-BE23-4FEE-8DA8-AD9760CB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Дискриминантного анализа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5B356-58AA-4321-A798-7D6BD52CD0C3}"/>
              </a:ext>
            </a:extLst>
          </p:cNvPr>
          <p:cNvSpPr txBox="1"/>
          <p:nvPr/>
        </p:nvSpPr>
        <p:spPr>
          <a:xfrm>
            <a:off x="1097280" y="2274838"/>
            <a:ext cx="4657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Пошаговый анализ с включением. </a:t>
            </a:r>
          </a:p>
          <a:p>
            <a:r>
              <a:rPr lang="ru-RU" sz="1600" dirty="0"/>
              <a:t>На каждом шаге просматриваются все переменные и находится та из них, которая вносит наибольший вклад в различие между совокупностями. Эта переменная должна быть включена в модель на данном шаге, и происходит переход к следующему шагу.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C587D-A77D-4D65-8290-FF6D96111B89}"/>
              </a:ext>
            </a:extLst>
          </p:cNvPr>
          <p:cNvSpPr txBox="1"/>
          <p:nvPr/>
        </p:nvSpPr>
        <p:spPr>
          <a:xfrm>
            <a:off x="6096000" y="2274838"/>
            <a:ext cx="51122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Пошаговый анализ с исключением.</a:t>
            </a:r>
          </a:p>
          <a:p>
            <a:r>
              <a:rPr lang="ru-RU" sz="1600" dirty="0"/>
              <a:t>В этом случае все переменные будут сначала включены в модель, а затем на каждом шаге будут устраняться переменные, вносящие малый вклад в предсказания. Тогда в качестве результата успешного анализа можно сохранить только важные переменные в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90748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072AE-15D3-4263-97ED-E8D84E01F2AA}"/>
              </a:ext>
            </a:extLst>
          </p:cNvPr>
          <p:cNvSpPr txBox="1"/>
          <p:nvPr/>
        </p:nvSpPr>
        <p:spPr>
          <a:xfrm>
            <a:off x="1320217" y="1720840"/>
            <a:ext cx="95515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Ядром дискриминантного анализа является построение так называемой дискриминантной функции:</a:t>
            </a:r>
          </a:p>
          <a:p>
            <a:endParaRPr lang="ru-RU" sz="2400" dirty="0"/>
          </a:p>
          <a:p>
            <a:r>
              <a:rPr lang="ru-RU" sz="2400" i="1" dirty="0" err="1"/>
              <a:t>Group</a:t>
            </a:r>
            <a:r>
              <a:rPr lang="ru-RU" sz="2400" i="1" dirty="0"/>
              <a:t> = С + b1*x1 + b2*x2 + ... + </a:t>
            </a:r>
            <a:r>
              <a:rPr lang="ru-RU" sz="2400" i="1" dirty="0" err="1"/>
              <a:t>bm</a:t>
            </a:r>
            <a:r>
              <a:rPr lang="ru-RU" sz="2400" i="1" dirty="0"/>
              <a:t>*</a:t>
            </a:r>
            <a:r>
              <a:rPr lang="ru-RU" sz="2400" i="1" dirty="0" err="1"/>
              <a:t>xm</a:t>
            </a:r>
            <a:endParaRPr lang="ru-RU" sz="2400" i="1" dirty="0"/>
          </a:p>
          <a:p>
            <a:endParaRPr lang="ru-RU" sz="2400" i="1" dirty="0"/>
          </a:p>
          <a:p>
            <a:r>
              <a:rPr lang="ru-RU" sz="2400" dirty="0"/>
              <a:t>где </a:t>
            </a:r>
          </a:p>
          <a:p>
            <a:r>
              <a:rPr lang="ru-RU" sz="2400" dirty="0"/>
              <a:t>•	С - константа </a:t>
            </a:r>
          </a:p>
          <a:p>
            <a:r>
              <a:rPr lang="ru-RU" sz="2400" dirty="0"/>
              <a:t>•	b1...</a:t>
            </a:r>
            <a:r>
              <a:rPr lang="ru-RU" sz="2400" dirty="0" err="1"/>
              <a:t>bm</a:t>
            </a:r>
            <a:r>
              <a:rPr lang="ru-RU" sz="2400" dirty="0"/>
              <a:t> - коэффициенты регрессии</a:t>
            </a:r>
          </a:p>
          <a:p>
            <a:r>
              <a:rPr lang="ru-RU" sz="2400" dirty="0"/>
              <a:t>•	x1 и </a:t>
            </a:r>
            <a:r>
              <a:rPr lang="ru-RU" sz="2400" dirty="0" err="1"/>
              <a:t>хn</a:t>
            </a:r>
            <a:r>
              <a:rPr lang="ru-RU" sz="2400" dirty="0"/>
              <a:t> - значения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13319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90ACF-5B82-49C7-A9B3-12A093531187}"/>
              </a:ext>
            </a:extLst>
          </p:cNvPr>
          <p:cNvSpPr txBox="1"/>
          <p:nvPr/>
        </p:nvSpPr>
        <p:spPr>
          <a:xfrm>
            <a:off x="1143349" y="2305615"/>
            <a:ext cx="99053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Процедура дискриминантного анализа </a:t>
            </a:r>
          </a:p>
          <a:p>
            <a:r>
              <a:rPr lang="ru-RU" sz="2800" dirty="0"/>
              <a:t>1. Разделение выборки на две части.</a:t>
            </a:r>
          </a:p>
          <a:p>
            <a:r>
              <a:rPr lang="ru-RU" sz="2800" dirty="0"/>
              <a:t>2. Выбор переменных – предикторов.</a:t>
            </a:r>
          </a:p>
          <a:p>
            <a:r>
              <a:rPr lang="ru-RU" sz="2800" dirty="0"/>
              <a:t>3. Вычисление параметров дискриминантной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17815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697CA0-0CCA-483B-892F-D1308A853B91}"/>
              </a:ext>
            </a:extLst>
          </p:cNvPr>
          <p:cNvSpPr txBox="1"/>
          <p:nvPr/>
        </p:nvSpPr>
        <p:spPr>
          <a:xfrm>
            <a:off x="1088821" y="1382286"/>
            <a:ext cx="100143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Функции классификации предназначены для определения того, к какой группе наиболее вероятно может быть отнесен каждый объект</a:t>
            </a:r>
          </a:p>
          <a:p>
            <a:endParaRPr lang="ru-RU" sz="2000" dirty="0"/>
          </a:p>
          <a:p>
            <a:r>
              <a:rPr lang="ru-RU" sz="2400" i="1" dirty="0" err="1"/>
              <a:t>S</a:t>
            </a:r>
            <a:r>
              <a:rPr lang="ru-RU" sz="2400" i="1" baseline="-25000" dirty="0" err="1"/>
              <a:t>i</a:t>
            </a:r>
            <a:r>
              <a:rPr lang="ru-RU" sz="2400" i="1" dirty="0"/>
              <a:t> = </a:t>
            </a:r>
            <a:r>
              <a:rPr lang="ru-RU" sz="2400" i="1" dirty="0" err="1"/>
              <a:t>c</a:t>
            </a:r>
            <a:r>
              <a:rPr lang="ru-RU" sz="2400" i="1" baseline="-25000" dirty="0" err="1"/>
              <a:t>i</a:t>
            </a:r>
            <a:r>
              <a:rPr lang="ru-RU" sz="2400" i="1" dirty="0"/>
              <a:t> + w</a:t>
            </a:r>
            <a:r>
              <a:rPr lang="ru-RU" sz="2400" i="1" baseline="-25000" dirty="0"/>
              <a:t>i1</a:t>
            </a:r>
            <a:r>
              <a:rPr lang="ru-RU" sz="2400" i="1" dirty="0"/>
              <a:t>*x</a:t>
            </a:r>
            <a:r>
              <a:rPr lang="ru-RU" sz="2400" i="1" baseline="-25000" dirty="0"/>
              <a:t>1</a:t>
            </a:r>
            <a:r>
              <a:rPr lang="ru-RU" sz="2400" i="1" dirty="0"/>
              <a:t> + w</a:t>
            </a:r>
            <a:r>
              <a:rPr lang="ru-RU" sz="2400" i="1" baseline="-25000" dirty="0"/>
              <a:t>i2</a:t>
            </a:r>
            <a:r>
              <a:rPr lang="ru-RU" sz="2400" i="1" dirty="0"/>
              <a:t>*x</a:t>
            </a:r>
            <a:r>
              <a:rPr lang="ru-RU" sz="2400" i="1" baseline="-25000" dirty="0"/>
              <a:t>2</a:t>
            </a:r>
            <a:r>
              <a:rPr lang="ru-RU" sz="2400" i="1" dirty="0"/>
              <a:t> + ... + </a:t>
            </a:r>
            <a:r>
              <a:rPr lang="ru-RU" sz="2400" i="1" dirty="0" err="1"/>
              <a:t>w</a:t>
            </a:r>
            <a:r>
              <a:rPr lang="ru-RU" sz="2400" i="1" baseline="-25000" dirty="0" err="1"/>
              <a:t>im</a:t>
            </a:r>
            <a:r>
              <a:rPr lang="ru-RU" sz="2400" i="1" dirty="0"/>
              <a:t>*</a:t>
            </a:r>
            <a:r>
              <a:rPr lang="ru-RU" sz="2400" i="1" dirty="0" err="1"/>
              <a:t>x</a:t>
            </a:r>
            <a:r>
              <a:rPr lang="ru-RU" sz="2400" i="1" baseline="-25000" dirty="0" err="1"/>
              <a:t>m</a:t>
            </a:r>
            <a:endParaRPr lang="ru-RU" sz="2400" i="1" baseline="-25000" dirty="0"/>
          </a:p>
          <a:p>
            <a:endParaRPr lang="ru-RU" sz="2000" dirty="0"/>
          </a:p>
          <a:p>
            <a:r>
              <a:rPr lang="ru-RU" sz="2000" dirty="0"/>
              <a:t>i - соответствующая совокупность</a:t>
            </a:r>
          </a:p>
          <a:p>
            <a:r>
              <a:rPr lang="ru-RU" sz="2000" dirty="0"/>
              <a:t>m – количество переменных; </a:t>
            </a:r>
          </a:p>
          <a:p>
            <a:r>
              <a:rPr lang="ru-RU" sz="2000" dirty="0" err="1"/>
              <a:t>c</a:t>
            </a:r>
            <a:r>
              <a:rPr lang="ru-RU" sz="2000" baseline="-25000" dirty="0" err="1"/>
              <a:t>i</a:t>
            </a:r>
            <a:r>
              <a:rPr lang="ru-RU" sz="2000" dirty="0"/>
              <a:t> - константы для i-ой совокупности, </a:t>
            </a:r>
          </a:p>
          <a:p>
            <a:r>
              <a:rPr lang="ru-RU" sz="2000" dirty="0" err="1"/>
              <a:t>w</a:t>
            </a:r>
            <a:r>
              <a:rPr lang="ru-RU" sz="2000" baseline="-25000" dirty="0" err="1"/>
              <a:t>ij</a:t>
            </a:r>
            <a:r>
              <a:rPr lang="ru-RU" sz="2000" baseline="-25000" dirty="0"/>
              <a:t> </a:t>
            </a:r>
            <a:r>
              <a:rPr lang="ru-RU" sz="2000" dirty="0"/>
              <a:t>- веса для j-ой переменной при вычислении показателя классификации для i-ой совокупности; </a:t>
            </a:r>
          </a:p>
          <a:p>
            <a:r>
              <a:rPr lang="ru-RU" sz="2000" dirty="0" err="1"/>
              <a:t>x</a:t>
            </a:r>
            <a:r>
              <a:rPr lang="ru-RU" sz="2000" baseline="-25000" dirty="0" err="1"/>
              <a:t>j</a:t>
            </a:r>
            <a:r>
              <a:rPr lang="ru-RU" sz="2000" baseline="-25000" dirty="0"/>
              <a:t> </a:t>
            </a:r>
            <a:r>
              <a:rPr lang="ru-RU" sz="2000" dirty="0"/>
              <a:t>- наблюдаемое значение для соответствующего образца j-ой переменной.</a:t>
            </a:r>
          </a:p>
          <a:p>
            <a:r>
              <a:rPr lang="ru-RU" sz="2000" dirty="0" err="1"/>
              <a:t>S</a:t>
            </a:r>
            <a:r>
              <a:rPr lang="ru-RU" sz="2000" baseline="-25000" dirty="0" err="1"/>
              <a:t>i</a:t>
            </a:r>
            <a:r>
              <a:rPr lang="ru-RU" sz="2000" dirty="0"/>
              <a:t> - результат показателя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47267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B49038-51A6-4211-B2C1-8BC8169F90BD}"/>
              </a:ext>
            </a:extLst>
          </p:cNvPr>
          <p:cNvSpPr txBox="1"/>
          <p:nvPr/>
        </p:nvSpPr>
        <p:spPr>
          <a:xfrm>
            <a:off x="1516660" y="2090172"/>
            <a:ext cx="9158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Дискриминантный анализ </a:t>
            </a:r>
            <a:r>
              <a:rPr lang="ru-RU" sz="2800" dirty="0"/>
              <a:t>– это очень полезный инструмент для поиска переменных, позволяющих относить наблюдаемые объекты в одну или несколько реально наблюдаемых групп, и для классификации наблюдений в различные группы.</a:t>
            </a:r>
          </a:p>
        </p:txBody>
      </p:sp>
    </p:spTree>
    <p:extLst>
      <p:ext uri="{BB962C8B-B14F-4D97-AF65-F5344CB8AC3E}">
        <p14:creationId xmlns:p14="http://schemas.microsoft.com/office/powerpoint/2010/main" val="290522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CF4D96-6A47-451E-9ABB-960BF221F05A}"/>
              </a:ext>
            </a:extLst>
          </p:cNvPr>
          <p:cNvSpPr txBox="1"/>
          <p:nvPr/>
        </p:nvSpPr>
        <p:spPr>
          <a:xfrm>
            <a:off x="2394505" y="2598003"/>
            <a:ext cx="7402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152991492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3153</TotalTime>
  <Words>330</Words>
  <Application>Microsoft Office PowerPoint</Application>
  <PresentationFormat>Широкоэкранный</PresentationFormat>
  <Paragraphs>35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РетроспективаVTI</vt:lpstr>
      <vt:lpstr>Дискриминантный анализ</vt:lpstr>
      <vt:lpstr>Презентация PowerPoint</vt:lpstr>
      <vt:lpstr>Виды Дискриминантного анализа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Дискриминантный анализ</dc:title>
  <dc:creator>cat cookie</dc:creator>
  <cp:lastModifiedBy>cat cookie</cp:lastModifiedBy>
  <cp:revision>14</cp:revision>
  <dcterms:created xsi:type="dcterms:W3CDTF">2021-01-18T16:12:10Z</dcterms:created>
  <dcterms:modified xsi:type="dcterms:W3CDTF">2021-01-22T11:20:34Z</dcterms:modified>
</cp:coreProperties>
</file>