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37"/>
  </p:notesMasterIdLst>
  <p:sldIdLst>
    <p:sldId id="256" r:id="rId2"/>
    <p:sldId id="276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04" r:id="rId13"/>
    <p:sldId id="305" r:id="rId14"/>
    <p:sldId id="329" r:id="rId15"/>
    <p:sldId id="330" r:id="rId16"/>
    <p:sldId id="303" r:id="rId17"/>
    <p:sldId id="306" r:id="rId18"/>
    <p:sldId id="307" r:id="rId19"/>
    <p:sldId id="319" r:id="rId20"/>
    <p:sldId id="308" r:id="rId21"/>
    <p:sldId id="267" r:id="rId22"/>
    <p:sldId id="268" r:id="rId23"/>
    <p:sldId id="269" r:id="rId24"/>
    <p:sldId id="270" r:id="rId25"/>
    <p:sldId id="296" r:id="rId26"/>
    <p:sldId id="313" r:id="rId27"/>
    <p:sldId id="331" r:id="rId28"/>
    <p:sldId id="309" r:id="rId29"/>
    <p:sldId id="310" r:id="rId30"/>
    <p:sldId id="312" r:id="rId31"/>
    <p:sldId id="315" r:id="rId32"/>
    <p:sldId id="314" r:id="rId33"/>
    <p:sldId id="317" r:id="rId34"/>
    <p:sldId id="316" r:id="rId35"/>
    <p:sldId id="28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10-29T08:39:40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9860 16034 0,'0'-18'109,"0"18"-93,-18 0-1,18 0 1,-17 0 0,17 0-16,-18 0 15,18 0-15,-17 0 16,-1 0-1,18 0-15,-18 0 16,18 0 0,-17 0-16,-1 0 0,18 0 15,-18 0 1,18-18-1,-17 18 1,-1 0 15,18 0-31,-18 0 16,18 0-1,-17 0 1,17 0 0,-18 0 15,1 0-16,17 0 1,0 0 15,0 18-15,-18-18-1,18 0 32,-18 0-47,1 0 31,17 18-31,0-1 32,-18-17-17,18 18 1,0 0-16,0-18 47,0 0-47,0 17 62,-18-17-62,18 18 16,-17-18-1,17 18 1,0-1 15,0 1-15,-18-18-1,18 0-15,0 35 16,0-35-1,-18 0 1,1 18 0,17-18-1,0 17 1,0 1-1,0-18 32,-18 18-31,18-18-1,0 17 1,0 1 0,0-18-16,0 0 31,-17 18-16,17-18 32,0 17-47,0-17 16,0 18-1,0 0 1,0-18 0,0 17-1,0-17 1,0 35-1,0-35 1,0 18 0,0-18-16,0 18 31,0-1-16,0-17 1,0 0-16,0 18 16,0-18-1,0 18 1,0-18-1,0 17 1,17-17 0,-17 18-16,0-18 31,18 0 31,-18 18-31,17-18-31,-17 0 16,0 17 0,0 1-16,18-18 15,-18 0 1,0 0-16,0 17 15,18-17 1,-1 0 15,-17 18-31,0 0 16,18-18-1,-18 0-15,0 17 16,18-17-16,-18 0 16,0 0 15,0 18-16,17-18 17,-17 0-17,18 18 1,-18-1 31,0-17-47,18 0 46,-18 0-46,0 0 16,17 0 0,-17 18-16,18-18 15,-1 0-15,-17 18 16,0-18-1,18 17-15,0-17 16,-18 0 0,17 0-16,-17 18 15,0-18-15,18 0 16,-18 0-16,0 18 15,18-18 17,-1 0-17,-17 0 1,18 0-16,-18 0 15,18 17 1,-1-17 0,-17 0-1,18 0-15,-18 0 16,17 0 15,-17 0-15,18 0-1,0 0 16,-18 0-31,17 0 16,-17 0 0,18 0-1,0 0 1,-18 0-1,17 0 1,-17 0-16,18 0 16,0 0 15,-18 0-16,17 0 1,-17 0 0,18 0-1,-18-17 16,18 17-15,-1 0 0,-17 0 30,18 0-30,-18 0 0,0 0 30,0 0-30,0-18 0,0 18-1,17 0-15,-17 0 16,0 0-1,18-18-15,0 18 16,-18 0 0,17-17-16,-17 17 15,18 0 1,-18 0 46,18-18-31,-18 18-15,0 0-16,17-18 31,-17 18-15,18 0 15,-18 0 0,35 0-15,-35-17-1,0 17-15,0 0 16,18 0 0,-18-18 30,0 18-30,0-18 31,0 18-32,0-17 32,0-1-47,17 18 16,-17-18-1,18 18 1,-18-17-16,0-1 16,0 18-1,0-17 1,0 17 15,0-18 0,0 0-15,0 18-1,0-17 1,0 17 31,0-18-32,0 18-15,0-18 16,0 1 0,0 17-16,0-18 31,0 18 0,0-18-15,0 1 15,0 17 0,0 0 16,0-18-32,0 18 1,0-17 0,0 17 15,0-18 16,0 0-16,0 18 0,0-17-31,-18 17 16,18 0-1,0-18 1,0 0-16,0 18 15,0-17 1,0 17 0,0-18-1,0 18 16,0-18-15,-17 18 0,17-17-1,0 17 79,0-18-47,0 18-47,0 0 31,-18 0 0,18-18-15,0 1 15,0 17 16,-17 0-47,17-18 46,-18 18-14,18-17-32,0 17 31,0 0-16,0-18 32,-18 18 0,18-18 0,-17 18-47,17 0 15,-18 0 1,18-17-16,0 17 16,-18 0-16,18 0 31,0 0-31,-17 0 15,17 0 17,0-18-17,-18 18 1,0 0-1,18-18 1,0 18-16,-17 0 0,17 0 16,0 0-1,-18 0 1,1 0-16,17 0 31,-18 0-15,18-17 15,0 17-31,-18 0 47,18 0-32,-17 0 1,-1 0-1,18 0 1,-18 0 15,18 0 0,-17 0 47,-1 0-15,18 0-32,-18 0 16,18 0-16,-17 0 0,17 0 16,-18 0 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85F0-6C59-431A-BBC1-E15943FA59AB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25820-1C72-4885-9067-284656A4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58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5820-1C72-4885-9067-284656A4EC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3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5820-1C72-4885-9067-284656A4EC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6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Степени</a:t>
            </a:r>
            <a:r>
              <a:rPr lang="ru-RU" baseline="0" dirty="0"/>
              <a:t> свободы:</a:t>
            </a:r>
          </a:p>
          <a:p>
            <a:r>
              <a:rPr lang="en-US" baseline="0" dirty="0"/>
              <a:t>Model DF = </a:t>
            </a:r>
            <a:r>
              <a:rPr lang="ru-RU" baseline="0" dirty="0"/>
              <a:t>число групп -1</a:t>
            </a:r>
            <a:r>
              <a:rPr lang="en-US" baseline="0" dirty="0"/>
              <a:t>;</a:t>
            </a:r>
          </a:p>
          <a:p>
            <a:r>
              <a:rPr lang="en-US" baseline="0" dirty="0"/>
              <a:t>Corrected total </a:t>
            </a:r>
            <a:r>
              <a:rPr lang="en-US" baseline="0" dirty="0" err="1"/>
              <a:t>Df</a:t>
            </a:r>
            <a:r>
              <a:rPr lang="en-US" baseline="0" dirty="0"/>
              <a:t> = number of </a:t>
            </a:r>
            <a:r>
              <a:rPr lang="en-US" baseline="0" dirty="0" err="1"/>
              <a:t>obs</a:t>
            </a:r>
            <a:r>
              <a:rPr lang="en-US" baseline="0" dirty="0"/>
              <a:t> -1;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Error DF = (</a:t>
            </a:r>
            <a:r>
              <a:rPr lang="en-US" baseline="0" dirty="0" err="1"/>
              <a:t>Corr</a:t>
            </a:r>
            <a:r>
              <a:rPr lang="en-US" baseline="0" dirty="0"/>
              <a:t> </a:t>
            </a:r>
            <a:r>
              <a:rPr lang="ru-RU" baseline="0" dirty="0"/>
              <a:t>еще </a:t>
            </a:r>
            <a:r>
              <a:rPr lang="en-US" baseline="0" dirty="0"/>
              <a:t>DF) – (Model DF)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</a:t>
            </a:r>
            <a:r>
              <a:rPr lang="ru-RU" baseline="0" dirty="0"/>
              <a:t> = </a:t>
            </a:r>
            <a:r>
              <a:rPr lang="en-US" baseline="0" dirty="0"/>
              <a:t>MSM / MSE=SS_M/(model </a:t>
            </a:r>
            <a:r>
              <a:rPr lang="en-US" baseline="0" dirty="0" err="1"/>
              <a:t>df</a:t>
            </a:r>
            <a:r>
              <a:rPr lang="en-US" baseline="0" dirty="0"/>
              <a:t>)  /  SS_E/(error </a:t>
            </a:r>
            <a:r>
              <a:rPr lang="en-US" baseline="0" dirty="0" err="1"/>
              <a:t>df</a:t>
            </a:r>
            <a:r>
              <a:rPr lang="en-US" baseline="0" dirty="0"/>
              <a:t>)</a:t>
            </a: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9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5820-1C72-4885-9067-284656A4ECC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99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02D2-A3A4-41CF-9FA2-49D9AA86DC1A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3533-FEFC-4E8B-A870-99571B55BBB4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7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FB5-A87D-49AD-BDF6-F32AE48A638D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7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9757" y="188059"/>
            <a:ext cx="3353917" cy="77970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513675" y="367626"/>
            <a:ext cx="8081695" cy="42056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133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cxnSp>
        <p:nvCxnSpPr>
          <p:cNvPr id="8" name="Straight Connector 3"/>
          <p:cNvCxnSpPr/>
          <p:nvPr/>
        </p:nvCxnSpPr>
        <p:spPr bwMode="auto">
          <a:xfrm>
            <a:off x="3513675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1092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B9E-2B5B-4A87-9361-AA18F7AA1D6A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CD3-F3F9-4ED1-AA83-9BE01C8F1AB0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C64E-8C6D-47D8-B11E-2E123B86B918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7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6D2A-EDED-4796-9A45-74CA89B2FC14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A18B-4F0C-4D16-A95C-63D6E54D4F8D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2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C7E7-5AD5-42C0-92C3-A288D9F051DA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0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9A88CF-6A75-4850-860A-7E2F324DB6B2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AC70-6DF4-4EAC-8849-6A586804D3A1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1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AB238D-ADD1-4D82-97FD-036F3E4FBF67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msterin@oiate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://www.machinelearning.ru/wiki/index.php?title=%D0%A0%D0%B5%D0%B3%D1%80%D0%B5%D1%81%D1%81%D0%B8%D0%BE%D0%BD%D0%BD%D1%8B%D0%B9_%D0%B0%D0%BD%D0%B0%D0%BB%D0%B8%D0%B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wiki/index.php?title=%D0%92%D1%8B%D0%B1%D0%BE%D1%80%D0%BA%D0%B0" TargetMode="External"/><Relationship Id="rId7" Type="http://schemas.openxmlformats.org/officeDocument/2006/relationships/image" Target="../media/image14.gif"/><Relationship Id="rId2" Type="http://schemas.openxmlformats.org/officeDocument/2006/relationships/hyperlink" Target="http://www.machinelearning.ru/wiki/index.php?title=%D0%9D%D1%83%D0%BB%D0%B5%D0%B2%D0%B0%D1%8F_%D0%B3%D0%B8%D0%BF%D0%BE%D1%82%D0%B5%D0%B7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chinelearning.ru/" TargetMode="External"/><Relationship Id="rId5" Type="http://schemas.openxmlformats.org/officeDocument/2006/relationships/hyperlink" Target="http://www.machinelearning.ru/wiki/index.php?title=%D0%9A%D1%80%D0%B8%D1%82%D0%B5%D1%80%D0%B8%D0%B9_%D0%A4%D0%B8%D1%88%D0%B5%D1%80%D0%B0" TargetMode="External"/><Relationship Id="rId4" Type="http://schemas.openxmlformats.org/officeDocument/2006/relationships/hyperlink" Target="http://www.machinelearning.ru/wiki/index.php?title=%D0%9A%D1%80%D0%B8%D1%82%D0%B5%D1%80%D0%B8%D0%B9_%D0%A1%D1%82%D1%8C%D1%8E%D0%B4%D0%B5%D0%BD%D1%82%D0%B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otes.deming.org/authors/W._Edwards_Deming/quote/3734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Интеллектуальный анализ данных и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 MINING (</a:t>
            </a:r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главы)</a:t>
            </a:r>
            <a:b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(ДЛЯ магистров ИС 1 года)</a:t>
            </a:r>
            <a:b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Методы интеллектуального анализа данных</a:t>
            </a:r>
            <a:b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(ДЛЯ МАГИСТРОВ ИВТ 1 года 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6420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Стерин Александр Маркович,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Доктор физ.-мат. наук, ст. н. </a:t>
            </a:r>
            <a:r>
              <a:rPr lang="ru-RU" sz="5600" b="1" dirty="0" err="1">
                <a:latin typeface="Arial" panose="020B0604020202020204" pitchFamily="34" charset="0"/>
                <a:cs typeface="Arial" panose="020B0604020202020204" pitchFamily="34" charset="0"/>
              </a:rPr>
              <a:t>сотр</a:t>
            </a:r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., профессор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ОИКС (О)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Тел. (484)3974658, </a:t>
            </a:r>
            <a:endParaRPr lang="en-US" sz="5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ЭЛ. ПОЧТА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amsterin@oiate.ru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; alex.sterin@gmail.com;</a:t>
            </a:r>
          </a:p>
          <a:p>
            <a:pPr algn="ctr"/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STERIN@METEO.RU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0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E045E-9612-4D92-98AD-224A3C7C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в </a:t>
            </a:r>
            <a:r>
              <a:rPr lang="en-US" dirty="0"/>
              <a:t>SAS: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60D90-367F-468C-A64F-EEE31B80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2EC5B-C215-4737-8BB5-F98562D7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28F9-E8B6-4193-A352-707C87384E11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5041F-393A-4C5B-B16B-959C85B3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B4B07-2B82-4443-B617-BCCE2335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9DC27A-8256-459B-AF9D-8CCCBC9E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88" y="2339826"/>
            <a:ext cx="7333130" cy="388897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79C340B-EE8E-486A-A25A-860D834BD4CA}"/>
                  </a:ext>
                </a:extLst>
              </p14:cNvPr>
              <p14:cNvContentPartPr/>
              <p14:nvPr/>
            </p14:nvContentPartPr>
            <p14:xfrm>
              <a:off x="3384720" y="5759280"/>
              <a:ext cx="324000" cy="3052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79C340B-EE8E-486A-A25A-860D834BD4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5360" y="5749920"/>
                <a:ext cx="34272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80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4F87A-E902-4AF0-A4CD-D8EC9972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в </a:t>
            </a:r>
            <a:r>
              <a:rPr lang="en-US" dirty="0"/>
              <a:t>SAS: </a:t>
            </a:r>
            <a:r>
              <a:rPr lang="ru-RU" dirty="0"/>
              <a:t>процедура </a:t>
            </a:r>
            <a:r>
              <a:rPr lang="en-US" dirty="0"/>
              <a:t>TTEST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14EDF-27AE-4710-8645-17C29A48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F99-21C5-457B-9BF2-D498EFFAC064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CAD03-33A1-400E-AA7E-B9866C6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3208BA-69D9-407D-9887-45CF4F84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5EF04-E598-4C99-9410-3698685D8D66}"/>
              </a:ext>
            </a:extLst>
          </p:cNvPr>
          <p:cNvSpPr txBox="1"/>
          <p:nvPr/>
        </p:nvSpPr>
        <p:spPr>
          <a:xfrm>
            <a:off x="240753" y="1877691"/>
            <a:ext cx="397434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TTEST - </a:t>
            </a:r>
            <a:r>
              <a:rPr lang="ru-RU" dirty="0" err="1"/>
              <a:t>одновыборочный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EF94D-2CDE-4C4E-A9D0-D3C61A039256}"/>
              </a:ext>
            </a:extLst>
          </p:cNvPr>
          <p:cNvSpPr txBox="1"/>
          <p:nvPr/>
        </p:nvSpPr>
        <p:spPr>
          <a:xfrm>
            <a:off x="240753" y="2387354"/>
            <a:ext cx="3855562" cy="3139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title ’One-Sample t Test’;</a:t>
            </a:r>
          </a:p>
          <a:p>
            <a:r>
              <a:rPr lang="en-US" dirty="0"/>
              <a:t>data time;</a:t>
            </a:r>
          </a:p>
          <a:p>
            <a:r>
              <a:rPr lang="en-US" dirty="0"/>
              <a:t>input time @@;</a:t>
            </a:r>
          </a:p>
          <a:p>
            <a:r>
              <a:rPr lang="en-US" dirty="0" err="1"/>
              <a:t>datalines</a:t>
            </a:r>
            <a:r>
              <a:rPr lang="en-US" dirty="0"/>
              <a:t>;</a:t>
            </a:r>
          </a:p>
          <a:p>
            <a:r>
              <a:rPr lang="en-US" dirty="0"/>
              <a:t>43 90 84 87 116 95 86 99 93 92</a:t>
            </a:r>
          </a:p>
          <a:p>
            <a:r>
              <a:rPr lang="en-US" dirty="0"/>
              <a:t>121 71 66 98 79 102 60 112 105 98</a:t>
            </a:r>
          </a:p>
          <a:p>
            <a:r>
              <a:rPr lang="en-US" dirty="0"/>
              <a:t>;</a:t>
            </a:r>
          </a:p>
          <a:p>
            <a:r>
              <a:rPr lang="en-US" dirty="0"/>
              <a:t>run;</a:t>
            </a:r>
            <a:endParaRPr lang="ru-RU" dirty="0"/>
          </a:p>
          <a:p>
            <a:r>
              <a:rPr lang="en-US" dirty="0"/>
              <a:t>proc </a:t>
            </a:r>
            <a:r>
              <a:rPr lang="en-US" dirty="0" err="1"/>
              <a:t>ttest</a:t>
            </a:r>
            <a:r>
              <a:rPr lang="en-US" dirty="0"/>
              <a:t> h0=80 alpha=0.1;</a:t>
            </a:r>
          </a:p>
          <a:p>
            <a:r>
              <a:rPr lang="en-US" dirty="0"/>
              <a:t>var time;</a:t>
            </a:r>
          </a:p>
          <a:p>
            <a:r>
              <a:rPr lang="en-US" dirty="0"/>
              <a:t>run;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88EA4A-5939-4505-A72A-5652A5D1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22" y="1998482"/>
            <a:ext cx="7921897" cy="27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3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24535-C757-4F82-A103-1C38A321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10" y="480767"/>
            <a:ext cx="9890289" cy="731492"/>
          </a:xfrm>
        </p:spPr>
        <p:txBody>
          <a:bodyPr>
            <a:normAutofit/>
          </a:bodyPr>
          <a:lstStyle/>
          <a:p>
            <a:r>
              <a:rPr lang="ru-RU" sz="4000" b="1" dirty="0"/>
              <a:t>Типы переменных в анализе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FC9C0-4D3B-48B6-AE3D-46739AC7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ru-RU" sz="2400" b="1" dirty="0" err="1"/>
              <a:t>Variable</a:t>
            </a:r>
            <a:r>
              <a:rPr lang="ru-RU" sz="2400" b="1" dirty="0"/>
              <a:t> </a:t>
            </a:r>
            <a:r>
              <a:rPr lang="ru-RU" sz="2400" b="1" dirty="0" err="1"/>
              <a:t>type</a:t>
            </a:r>
            <a:r>
              <a:rPr lang="ru-RU" sz="2400" b="1" dirty="0"/>
              <a:t> /Типы переменных </a:t>
            </a:r>
            <a:endParaRPr lang="ru-RU" sz="900" b="1" dirty="0"/>
          </a:p>
          <a:p>
            <a:pPr lvl="1" fontAlgn="base"/>
            <a:r>
              <a:rPr lang="ru-RU" sz="2400" b="1" dirty="0" err="1"/>
              <a:t>Continuous</a:t>
            </a:r>
            <a:r>
              <a:rPr lang="ru-RU" sz="2400" dirty="0"/>
              <a:t>:/ НЕПРЕРЫВНЫЕ: </a:t>
            </a:r>
            <a:r>
              <a:rPr lang="ru-RU" dirty="0"/>
              <a:t>температура, зарплата, возраст, …</a:t>
            </a:r>
            <a:endParaRPr lang="ru-RU" sz="800" dirty="0"/>
          </a:p>
          <a:p>
            <a:pPr lvl="1" fontAlgn="base"/>
            <a:r>
              <a:rPr lang="ru-RU" sz="2400" b="1" dirty="0" err="1"/>
              <a:t>Categorical</a:t>
            </a:r>
            <a:r>
              <a:rPr lang="ru-RU" sz="2400" b="1" dirty="0"/>
              <a:t> </a:t>
            </a:r>
            <a:r>
              <a:rPr lang="ru-RU" sz="2400" dirty="0"/>
              <a:t>(= </a:t>
            </a:r>
            <a:r>
              <a:rPr lang="ru-RU" sz="2400" dirty="0" err="1"/>
              <a:t>class</a:t>
            </a:r>
            <a:r>
              <a:rPr lang="ru-RU" sz="2400" dirty="0"/>
              <a:t>): /Категориальные (классовые/классифицирующие) </a:t>
            </a:r>
            <a:r>
              <a:rPr lang="ru-RU" dirty="0"/>
              <a:t>образование, пол, тип тарифного плана, регион, …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b="1" dirty="0"/>
              <a:t>Categorical level of measurement</a:t>
            </a:r>
            <a:r>
              <a:rPr lang="ru-RU" sz="2400" b="1" dirty="0"/>
              <a:t>/Категориальный уровень измерения: </a:t>
            </a:r>
          </a:p>
          <a:p>
            <a:pPr lvl="1" fontAlgn="base"/>
            <a:r>
              <a:rPr lang="ru-RU" sz="2400" dirty="0"/>
              <a:t> </a:t>
            </a:r>
            <a:r>
              <a:rPr lang="ru-RU" sz="2400" b="1" dirty="0" err="1"/>
              <a:t>Nominal</a:t>
            </a:r>
            <a:r>
              <a:rPr lang="ru-RU" sz="2400" b="1" dirty="0"/>
              <a:t>/Номинальные: </a:t>
            </a:r>
            <a:r>
              <a:rPr lang="ru-RU" dirty="0"/>
              <a:t>– порядок не определен. </a:t>
            </a:r>
          </a:p>
          <a:p>
            <a:pPr lvl="1" fontAlgn="base"/>
            <a:r>
              <a:rPr lang="ru-RU" sz="2400" dirty="0"/>
              <a:t> </a:t>
            </a:r>
            <a:r>
              <a:rPr lang="ru-RU" sz="2400" b="1" dirty="0" err="1"/>
              <a:t>Ordinal</a:t>
            </a:r>
            <a:r>
              <a:rPr lang="ru-RU" sz="2400" b="1" dirty="0"/>
              <a:t>/Ординальные (порядковые): </a:t>
            </a:r>
            <a:r>
              <a:rPr lang="ru-RU" dirty="0"/>
              <a:t>– порядок определен [ =&gt; числовые].</a:t>
            </a:r>
            <a:endParaRPr lang="ru-RU" sz="800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673926-F054-4265-8596-7C2D2F51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ABAC-8B7A-4896-BBFC-DC9FCE21ACBE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6C4AA1-7F5F-4FD4-8D41-5047D4EA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3DE2F-30AC-4334-B69A-CF0FE268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F5FC5-2C61-4AC0-BB55-A5FA2A65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899" y="357310"/>
            <a:ext cx="7073874" cy="725378"/>
          </a:xfrm>
        </p:spPr>
        <p:txBody>
          <a:bodyPr/>
          <a:lstStyle/>
          <a:p>
            <a:r>
              <a:rPr lang="ru-RU" dirty="0"/>
              <a:t>Примеры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403AA-A920-4EC4-8B60-E209C27A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dirty="0"/>
              <a:t>КАТЕГОРИАЛЬНЫЕ НОМИНАЛЬНЫЕ ПРЕДИКТОРЫ: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Действительно ли </a:t>
            </a:r>
            <a:r>
              <a:rPr lang="ru-RU" dirty="0">
                <a:highlight>
                  <a:srgbClr val="FFFF00"/>
                </a:highlight>
              </a:rPr>
              <a:t>учителя</a:t>
            </a:r>
            <a:r>
              <a:rPr lang="ru-RU" dirty="0"/>
              <a:t> в среднем </a:t>
            </a:r>
            <a:r>
              <a:rPr lang="ru-RU" b="1" i="1" dirty="0">
                <a:solidFill>
                  <a:srgbClr val="FF0000"/>
                </a:solidFill>
              </a:rPr>
              <a:t>зарабатывают</a:t>
            </a:r>
            <a:r>
              <a:rPr lang="ru-RU" b="1" i="1" dirty="0"/>
              <a:t> </a:t>
            </a:r>
            <a:r>
              <a:rPr lang="ru-RU" dirty="0"/>
              <a:t>меньше </a:t>
            </a:r>
            <a:r>
              <a:rPr lang="ru-RU" dirty="0">
                <a:highlight>
                  <a:srgbClr val="00FFFF"/>
                </a:highlight>
              </a:rPr>
              <a:t>бухгалтеров</a:t>
            </a:r>
            <a:r>
              <a:rPr lang="ru-RU" dirty="0"/>
              <a:t>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Правда ли, что у людей получающих </a:t>
            </a:r>
            <a:r>
              <a:rPr lang="ru-RU" dirty="0">
                <a:highlight>
                  <a:srgbClr val="FFFF00"/>
                </a:highlight>
              </a:rPr>
              <a:t>новое лекарство </a:t>
            </a:r>
            <a:r>
              <a:rPr lang="ru-RU" b="1" i="1" dirty="0">
                <a:solidFill>
                  <a:srgbClr val="FF0000"/>
                </a:solidFill>
              </a:rPr>
              <a:t>уровень лимфоцитов </a:t>
            </a:r>
            <a:r>
              <a:rPr lang="ru-RU" dirty="0"/>
              <a:t>больше, чем у людей получающих </a:t>
            </a:r>
            <a:r>
              <a:rPr lang="ru-RU" dirty="0">
                <a:highlight>
                  <a:srgbClr val="00FFFF"/>
                </a:highlight>
              </a:rPr>
              <a:t>плацебо</a:t>
            </a:r>
            <a:r>
              <a:rPr lang="ru-RU" dirty="0"/>
              <a:t>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Рыбы, живущие в реках </a:t>
            </a:r>
            <a:r>
              <a:rPr lang="ru-RU" dirty="0">
                <a:highlight>
                  <a:srgbClr val="FFFF00"/>
                </a:highlight>
              </a:rPr>
              <a:t>около вулканов</a:t>
            </a:r>
            <a:r>
              <a:rPr lang="ru-RU" dirty="0"/>
              <a:t>, </a:t>
            </a:r>
            <a:r>
              <a:rPr lang="ru-RU" b="1" i="1" dirty="0">
                <a:solidFill>
                  <a:srgbClr val="FF0000"/>
                </a:solidFill>
              </a:rPr>
              <a:t>больше (размер)</a:t>
            </a:r>
            <a:r>
              <a:rPr lang="ru-RU" i="1" dirty="0"/>
              <a:t>, </a:t>
            </a:r>
            <a:r>
              <a:rPr lang="ru-RU" dirty="0"/>
              <a:t>чем рыбы живущие </a:t>
            </a:r>
            <a:r>
              <a:rPr lang="ru-RU" dirty="0">
                <a:highlight>
                  <a:srgbClr val="00FFFF"/>
                </a:highlight>
              </a:rPr>
              <a:t>далеко от вулканов</a:t>
            </a:r>
            <a:r>
              <a:rPr lang="ru-RU" dirty="0"/>
              <a:t>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КАТЕГОРИАЛЬНЫЕ ОРДИНАЛЬНЫЕ ПРЕДИКТОРЫ: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Влияет ли </a:t>
            </a:r>
            <a:r>
              <a:rPr lang="ru-RU" b="1" i="1" dirty="0">
                <a:solidFill>
                  <a:srgbClr val="FF0000"/>
                </a:solidFill>
              </a:rPr>
              <a:t>осведомленность</a:t>
            </a:r>
            <a:r>
              <a:rPr lang="ru-RU" b="1" i="1" dirty="0"/>
              <a:t> </a:t>
            </a:r>
            <a:r>
              <a:rPr lang="ru-RU" dirty="0"/>
              <a:t>потребителей о магазинах сети «Перекресток» (</a:t>
            </a:r>
            <a:r>
              <a:rPr lang="ru-RU" dirty="0">
                <a:highlight>
                  <a:srgbClr val="FFFF00"/>
                </a:highlight>
              </a:rPr>
              <a:t>высокая</a:t>
            </a:r>
            <a:r>
              <a:rPr lang="ru-RU" dirty="0"/>
              <a:t>, </a:t>
            </a:r>
            <a:r>
              <a:rPr lang="ru-RU" dirty="0">
                <a:highlight>
                  <a:srgbClr val="00FFFF"/>
                </a:highlight>
              </a:rPr>
              <a:t>средняя</a:t>
            </a:r>
            <a:r>
              <a:rPr lang="ru-RU" dirty="0"/>
              <a:t>, </a:t>
            </a:r>
            <a:r>
              <a:rPr lang="ru-RU" dirty="0">
                <a:highlight>
                  <a:srgbClr val="00FF00"/>
                </a:highlight>
              </a:rPr>
              <a:t>низкая</a:t>
            </a:r>
            <a:r>
              <a:rPr lang="ru-RU" dirty="0"/>
              <a:t>) на предпочтение магазинов именно этой сети?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Как </a:t>
            </a:r>
            <a:r>
              <a:rPr lang="ru-RU" b="1" i="1" dirty="0">
                <a:solidFill>
                  <a:srgbClr val="FF0000"/>
                </a:solidFill>
              </a:rPr>
              <a:t>уровень рекламы и/или  уровень цен </a:t>
            </a:r>
            <a:r>
              <a:rPr lang="ru-RU" dirty="0"/>
              <a:t>(</a:t>
            </a:r>
            <a:r>
              <a:rPr lang="ru-RU" dirty="0">
                <a:highlight>
                  <a:srgbClr val="FFFF00"/>
                </a:highlight>
              </a:rPr>
              <a:t>высокий</a:t>
            </a:r>
            <a:r>
              <a:rPr lang="ru-RU" dirty="0"/>
              <a:t>, </a:t>
            </a:r>
            <a:r>
              <a:rPr lang="ru-RU" dirty="0">
                <a:highlight>
                  <a:srgbClr val="00FFFF"/>
                </a:highlight>
              </a:rPr>
              <a:t>средний</a:t>
            </a:r>
            <a:r>
              <a:rPr lang="ru-RU" dirty="0"/>
              <a:t>, </a:t>
            </a:r>
            <a:r>
              <a:rPr lang="ru-RU" dirty="0">
                <a:highlight>
                  <a:srgbClr val="00FF00"/>
                </a:highlight>
              </a:rPr>
              <a:t>низкий</a:t>
            </a:r>
            <a:r>
              <a:rPr lang="ru-RU" dirty="0"/>
              <a:t>) одновременно влияют на объем продаж товаров данной торговой марки?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DBFC0-C1DA-4481-B05B-E4DD9A82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BEB2-B958-41C1-A012-118B0991FDFE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297CC-C5B2-4CD5-8B75-06887D6A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3B799-51CE-45C4-99C6-066DA2D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F5FC5-2C61-4AC0-BB55-A5FA2A65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899" y="357310"/>
            <a:ext cx="7073874" cy="725378"/>
          </a:xfrm>
        </p:spPr>
        <p:txBody>
          <a:bodyPr>
            <a:normAutofit/>
          </a:bodyPr>
          <a:lstStyle/>
          <a:p>
            <a:r>
              <a:rPr lang="ru-RU" sz="3600" dirty="0"/>
              <a:t>Дисперсионный анализ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DBFC0-C1DA-4481-B05B-E4DD9A82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E9D0-4D0B-4521-8E5B-561EC2FF7373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297CC-C5B2-4CD5-8B75-06887D6A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3B799-51CE-45C4-99C6-066DA2D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D9406C5-407C-400A-859B-4E0DEFC3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Дисперсионный анализ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(от латинского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Dispersio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рассеивание / на английском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ANOVA) применяется для исследования влияния одной или нескольких качественных переменных (факторов) на одну зависимую количественную переменную (</a:t>
            </a:r>
            <a:r>
              <a:rPr lang="ru-RU" b="0" i="0" u="none" strike="noStrike" dirty="0">
                <a:solidFill>
                  <a:srgbClr val="5A3696"/>
                </a:solidFill>
                <a:effectLst/>
                <a:latin typeface="Arial" panose="020B0604020202020204" pitchFamily="34" charset="0"/>
                <a:hlinkClick r:id="rId2" tooltip="Регрессионный анализ"/>
              </a:rPr>
              <a:t>отклик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основе дисперсионного анализа лежит предположение о том, что одни переменные могут рассматриваться как причины (факторы, независимые переменные):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ru-RU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ru-RU" sz="2000" b="0" i="0" u="none" strike="noStrike" cap="none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а другие как следствия (зависимые переменные).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Независимые переменные называют иногда регулируемыми факторами именно потому, что в эксперименте исследователь имеет возможность варьировать ими и анализировать получающийся результат.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Основной целью 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дисперсионного анализа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(ANOVA) является исследование значимости различия между средними с помощью сравнения (анализа) дисперсий.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Главная задача – выяснить, из каких частей состоит общая дисперсия. Разделение общей дисперсии на несколько источников, позволяет сравнить дисперсию, вызванную различием между группами, с дисперсией, вызванной внутригрупповой изменчивостью. 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6146" name="Picture 2" descr="f_1,...,f_k">
            <a:extLst>
              <a:ext uri="{FF2B5EF4-FFF2-40B4-BE49-F238E27FC236}">
                <a16:creationId xmlns:a16="http://schemas.microsoft.com/office/drawing/2014/main" id="{E5063986-5384-4A15-97F1-18CAC958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888" y="-92075"/>
            <a:ext cx="6096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4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F5FC5-2C61-4AC0-BB55-A5FA2A65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899" y="357310"/>
            <a:ext cx="7073874" cy="725378"/>
          </a:xfrm>
        </p:spPr>
        <p:txBody>
          <a:bodyPr>
            <a:normAutofit/>
          </a:bodyPr>
          <a:lstStyle/>
          <a:p>
            <a:r>
              <a:rPr lang="ru-RU" sz="3600" dirty="0"/>
              <a:t>Дисперсионный анализ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DBFC0-C1DA-4481-B05B-E4DD9A82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6DB-D0B1-4198-BFE5-2CEB5F91D25B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297CC-C5B2-4CD5-8B75-06887D6A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3B799-51CE-45C4-99C6-066DA2D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D9406C5-407C-400A-859B-4E0DEFC3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 истинности </a:t>
            </a:r>
            <a:r>
              <a:rPr lang="ru-RU" sz="1800" b="0" i="0" u="none" strike="noStrike" dirty="0">
                <a:solidFill>
                  <a:srgbClr val="5A3696"/>
                </a:solidFill>
                <a:effectLst/>
                <a:latin typeface="Arial" panose="020B0604020202020204" pitchFamily="34" charset="0"/>
                <a:hlinkClick r:id="rId2" tooltip="Нулевая гипотеза"/>
              </a:rPr>
              <a:t>нулевой гипотезы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(о равенстве средних в нескольких группах наблюдений, выбранных из генеральной совокупности), оценка дисперсии, связанной с внутригрупповой изменчивостью, должна быть близкой к оценке межгрупповой дисперсии. Если вы просто сравниваете средние в двух </a:t>
            </a:r>
            <a:r>
              <a:rPr lang="ru-RU" sz="1800" b="0" i="0" u="none" strike="noStrike" dirty="0">
                <a:solidFill>
                  <a:srgbClr val="5A3696"/>
                </a:solidFill>
                <a:effectLst/>
                <a:latin typeface="Arial" panose="020B0604020202020204" pitchFamily="34" charset="0"/>
                <a:hlinkClick r:id="rId3" tooltip="Выборка"/>
              </a:rPr>
              <a:t>выборках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дисперсионный анализ даст тот же результат, что и обычный </a:t>
            </a:r>
            <a:r>
              <a:rPr lang="ru-RU" sz="1800" b="0" i="0" u="none" strike="noStrike" dirty="0">
                <a:solidFill>
                  <a:srgbClr val="5A3696"/>
                </a:solidFill>
                <a:effectLst/>
                <a:latin typeface="Arial" panose="020B0604020202020204" pitchFamily="34" charset="0"/>
                <a:hlinkClick r:id="rId4" tooltip="Критерий Стьюдента"/>
              </a:rPr>
              <a:t>t-критерий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для независимых </a:t>
            </a:r>
            <a:r>
              <a:rPr lang="ru-RU" sz="1800" b="0" i="0" u="none" strike="noStrike" dirty="0">
                <a:solidFill>
                  <a:srgbClr val="5A3696"/>
                </a:solidFill>
                <a:effectLst/>
                <a:latin typeface="Arial" panose="020B0604020202020204" pitchFamily="34" charset="0"/>
                <a:hlinkClick r:id="rId3" tooltip="Выборка"/>
              </a:rPr>
              <a:t>выборок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(если сравниваются две независимые группы объектов или наблюдений) или </a:t>
            </a:r>
            <a:r>
              <a:rPr lang="ru-RU" sz="1800" b="0" i="0" u="none" strike="noStrike" dirty="0">
                <a:solidFill>
                  <a:srgbClr val="5A3696"/>
                </a:solidFill>
                <a:effectLst/>
                <a:latin typeface="Arial" panose="020B0604020202020204" pitchFamily="34" charset="0"/>
                <a:hlinkClick r:id="rId4" tooltip="Критерий Стьюдента"/>
              </a:rPr>
              <a:t>t-критерий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для зависимых </a:t>
            </a:r>
            <a:r>
              <a:rPr lang="ru-RU" sz="1800" b="0" i="0" u="none" strike="noStrike" dirty="0">
                <a:solidFill>
                  <a:srgbClr val="5A3696"/>
                </a:solidFill>
                <a:effectLst/>
                <a:latin typeface="Arial" panose="020B0604020202020204" pitchFamily="34" charset="0"/>
                <a:hlinkClick r:id="rId3" tooltip="Выборка"/>
              </a:rPr>
              <a:t>выборок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(если сравниваются две переменные на одном и том же множестве объектов или наблюдений).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Сущность дисперсионного анализа заключается в расчленении </a:t>
            </a:r>
            <a:r>
              <a:rPr lang="ru-RU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общей дисперсии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изучаемого признака на отдельные компо­ненты, обусловленные влиянием конкретных факторов, и проверке гипотез о значимости влияния этих факторов на исследуемый признак. Сравнивая компоненты дисперсии друг с другом посредством </a:t>
            </a:r>
            <a:r>
              <a:rPr lang="ru-RU" sz="1800" b="0" i="0" u="none" strike="noStrike" dirty="0">
                <a:solidFill>
                  <a:srgbClr val="5A3696"/>
                </a:solidFill>
                <a:effectLst/>
                <a:latin typeface="Arial" panose="020B0604020202020204" pitchFamily="34" charset="0"/>
                <a:hlinkClick r:id="rId5" tooltip="Критерий Фишера"/>
              </a:rPr>
              <a:t>F—критерия Фишера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можно определить, какая доля общей вариативности результативного признака обусловлена действием регулируемых факторов. 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ru-RU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источник: </a:t>
            </a:r>
            <a:r>
              <a:rPr kumimoji="0" lang="en-US" altLang="ru-RU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www.machinelearning.ru</a:t>
            </a:r>
            <a:r>
              <a:rPr kumimoji="0" lang="en-US" altLang="ru-RU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sz="1800" dirty="0"/>
          </a:p>
        </p:txBody>
      </p:sp>
      <p:pic>
        <p:nvPicPr>
          <p:cNvPr id="6146" name="Picture 2" descr="f_1,...,f_k">
            <a:extLst>
              <a:ext uri="{FF2B5EF4-FFF2-40B4-BE49-F238E27FC236}">
                <a16:creationId xmlns:a16="http://schemas.microsoft.com/office/drawing/2014/main" id="{E5063986-5384-4A15-97F1-18CAC958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888" y="-92075"/>
            <a:ext cx="6096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6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A8AFD-A293-495C-8332-7D589E5F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0F65D5C-D261-4F46-B190-ADBB9F8717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2998" y="907493"/>
          <a:ext cx="10246310" cy="4939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507">
                  <a:extLst>
                    <a:ext uri="{9D8B030D-6E8A-4147-A177-3AD203B41FA5}">
                      <a16:colId xmlns:a16="http://schemas.microsoft.com/office/drawing/2014/main" val="3130088718"/>
                    </a:ext>
                  </a:extLst>
                </a:gridCol>
                <a:gridCol w="2637601">
                  <a:extLst>
                    <a:ext uri="{9D8B030D-6E8A-4147-A177-3AD203B41FA5}">
                      <a16:colId xmlns:a16="http://schemas.microsoft.com/office/drawing/2014/main" val="2818695049"/>
                    </a:ext>
                  </a:extLst>
                </a:gridCol>
                <a:gridCol w="2637601">
                  <a:extLst>
                    <a:ext uri="{9D8B030D-6E8A-4147-A177-3AD203B41FA5}">
                      <a16:colId xmlns:a16="http://schemas.microsoft.com/office/drawing/2014/main" val="500338327"/>
                    </a:ext>
                  </a:extLst>
                </a:gridCol>
                <a:gridCol w="2637601">
                  <a:extLst>
                    <a:ext uri="{9D8B030D-6E8A-4147-A177-3AD203B41FA5}">
                      <a16:colId xmlns:a16="http://schemas.microsoft.com/office/drawing/2014/main" val="3665680539"/>
                    </a:ext>
                  </a:extLst>
                </a:gridCol>
              </a:tblGrid>
              <a:tr h="676445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ТИПЫ</a:t>
                      </a:r>
                      <a:r>
                        <a:rPr lang="ru-RU" dirty="0"/>
                        <a:t> ПРЕДИКТОРОВ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53942"/>
                  </a:ext>
                </a:extLst>
              </a:tr>
              <a:tr h="68149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КАТЕГОРИАЛЬНЫЕ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НЕПРЕРЫВНЫЕ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КАТЕГОРИАЛЬНЫЕ И НЕПРЕРЫВНЫЕ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3697"/>
                  </a:ext>
                </a:extLst>
              </a:tr>
              <a:tr h="466325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ТИП ПРЕДИКТАНТА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91230"/>
                  </a:ext>
                </a:extLst>
              </a:tr>
              <a:tr h="1557693">
                <a:tc>
                  <a:txBody>
                    <a:bodyPr/>
                    <a:lstStyle/>
                    <a:p>
                      <a:r>
                        <a:rPr lang="ru-RU" dirty="0"/>
                        <a:t>Непрерывные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Дисперсионный анализ </a:t>
                      </a:r>
                    </a:p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Analysis of Variance (ANOVA)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«Обычная» (МНК) (</a:t>
                      </a:r>
                      <a:r>
                        <a:rPr lang="en-US" dirty="0"/>
                        <a:t>OLS)</a:t>
                      </a:r>
                      <a:r>
                        <a:rPr lang="ru-RU" dirty="0"/>
                        <a:t>  регрессия и ее модификации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альтернативы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Ковариационный анализ (</a:t>
                      </a:r>
                      <a:r>
                        <a:rPr lang="en-US" dirty="0"/>
                        <a:t>ANCOVA)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76508"/>
                  </a:ext>
                </a:extLst>
              </a:tr>
              <a:tr h="1557693">
                <a:tc>
                  <a:txBody>
                    <a:bodyPr/>
                    <a:lstStyle/>
                    <a:p>
                      <a:r>
                        <a:rPr lang="ru-RU" dirty="0"/>
                        <a:t>Категориальные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Анализ таблиц сопряженности или Логистическая регрессия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Логистическая регрессия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Логистическая регрессия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30286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7C0071C9-2004-464B-AC04-BEFAB3C2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6B41-A2BF-4091-9A44-EF63D294966C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EC70EE-4020-4C28-BB3D-A605D334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E7EABE-F244-4DDD-8375-BD7019EB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ED39C26-FB24-4A9E-826E-39809727C81C}"/>
              </a:ext>
            </a:extLst>
          </p:cNvPr>
          <p:cNvSpPr/>
          <p:nvPr/>
        </p:nvSpPr>
        <p:spPr>
          <a:xfrm>
            <a:off x="1461155" y="410201"/>
            <a:ext cx="6608189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8185" indent="-6350" algn="ctr">
              <a:lnSpc>
                <a:spcPct val="107000"/>
              </a:lnSpc>
              <a:spcAft>
                <a:spcPts val="0"/>
              </a:spcAft>
            </a:pPr>
            <a:r>
              <a:rPr lang="ru-RU" b="1" kern="0" dirty="0">
                <a:solidFill>
                  <a:srgbClr val="0430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ANOVA и другие модели</a:t>
            </a:r>
            <a:endParaRPr lang="ru-RU" b="1" kern="0" dirty="0">
              <a:solidFill>
                <a:srgbClr val="04304B"/>
              </a:solidFill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C3349-699F-43E9-9FC6-7C370E54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398" y="326202"/>
            <a:ext cx="7922286" cy="662704"/>
          </a:xfrm>
        </p:spPr>
        <p:txBody>
          <a:bodyPr>
            <a:normAutofit fontScale="90000"/>
          </a:bodyPr>
          <a:lstStyle/>
          <a:p>
            <a:r>
              <a:rPr lang="ru-RU" dirty="0"/>
              <a:t>Общая задача: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800F5-9F69-45B9-A96E-01FD679BF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913986" cy="4023360"/>
          </a:xfrm>
        </p:spPr>
        <p:txBody>
          <a:bodyPr/>
          <a:lstStyle/>
          <a:p>
            <a:pPr marL="365760" marR="309880" indent="-6350">
              <a:lnSpc>
                <a:spcPct val="92000"/>
              </a:lnSpc>
              <a:spcAft>
                <a:spcPts val="2945"/>
              </a:spcAft>
            </a:pPr>
            <a:r>
              <a:rPr lang="ru-RU" dirty="0">
                <a:solidFill>
                  <a:srgbClr val="021826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Есть ли разница между средними </a:t>
            </a:r>
            <a:r>
              <a:rPr lang="ru-RU" b="1" i="1" dirty="0">
                <a:solidFill>
                  <a:srgbClr val="021826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характеристиками </a:t>
            </a:r>
            <a:r>
              <a:rPr lang="ru-RU" dirty="0">
                <a:solidFill>
                  <a:srgbClr val="021826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нескольких </a:t>
            </a:r>
            <a:r>
              <a:rPr lang="ru-RU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популяций</a:t>
            </a: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/</a:t>
            </a:r>
            <a:r>
              <a:rPr lang="ru-RU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выборок</a:t>
            </a: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/</a:t>
            </a:r>
            <a:r>
              <a:rPr lang="ru-RU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групп</a:t>
            </a:r>
            <a:r>
              <a:rPr lang="ru-RU" dirty="0">
                <a:solidFill>
                  <a:srgbClr val="021826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?</a:t>
            </a:r>
          </a:p>
          <a:p>
            <a:pPr marL="365760" marR="309880" indent="-6350">
              <a:lnSpc>
                <a:spcPct val="92000"/>
              </a:lnSpc>
              <a:spcAft>
                <a:spcPts val="2945"/>
              </a:spcAft>
            </a:pPr>
            <a:endParaRPr lang="ru-RU" sz="1000" dirty="0">
              <a:solidFill>
                <a:srgbClr val="021826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359410" marR="309880" indent="0">
              <a:lnSpc>
                <a:spcPct val="92000"/>
              </a:lnSpc>
              <a:spcAft>
                <a:spcPts val="2945"/>
              </a:spcAft>
              <a:buNone/>
            </a:pPr>
            <a:endParaRPr lang="ru-RU" dirty="0">
              <a:solidFill>
                <a:srgbClr val="021826"/>
              </a:solidFill>
              <a:latin typeface="Segoe UI" panose="020B0502040204020203" pitchFamily="34" charset="0"/>
            </a:endParaRPr>
          </a:p>
          <a:p>
            <a:pPr marL="359410" marR="309880" indent="0">
              <a:lnSpc>
                <a:spcPct val="92000"/>
              </a:lnSpc>
              <a:spcAft>
                <a:spcPts val="2945"/>
              </a:spcAft>
              <a:buNone/>
            </a:pPr>
            <a:r>
              <a:rPr lang="ru-RU" dirty="0">
                <a:solidFill>
                  <a:srgbClr val="021826"/>
                </a:solidFill>
                <a:latin typeface="Segoe UI" panose="020B0502040204020203" pitchFamily="34" charset="0"/>
              </a:rPr>
              <a:t>Или по-другому: «Помогает» ли информация о принадлежности к </a:t>
            </a:r>
            <a:r>
              <a:rPr lang="ru-RU" dirty="0" err="1">
                <a:solidFill>
                  <a:srgbClr val="00B050"/>
                </a:solidFill>
                <a:latin typeface="Segoe UI" panose="020B0502040204020203" pitchFamily="34" charset="0"/>
              </a:rPr>
              <a:t>гр</a:t>
            </a:r>
            <a:r>
              <a:rPr lang="ru-RU" dirty="0" err="1">
                <a:solidFill>
                  <a:srgbClr val="FF0000"/>
                </a:solidFill>
                <a:latin typeface="Segoe UI" panose="020B0502040204020203" pitchFamily="34" charset="0"/>
              </a:rPr>
              <a:t>УП</a:t>
            </a:r>
            <a:r>
              <a:rPr lang="ru-RU" dirty="0" err="1">
                <a:solidFill>
                  <a:schemeClr val="accent1"/>
                </a:solidFill>
                <a:latin typeface="Segoe UI" panose="020B0502040204020203" pitchFamily="34" charset="0"/>
              </a:rPr>
              <a:t>пе</a:t>
            </a:r>
            <a:r>
              <a:rPr lang="ru-RU" dirty="0">
                <a:solidFill>
                  <a:srgbClr val="021826"/>
                </a:solidFill>
                <a:latin typeface="Segoe UI" panose="020B0502040204020203" pitchFamily="34" charset="0"/>
              </a:rPr>
              <a:t> предсказать значение исследуемой </a:t>
            </a:r>
            <a:r>
              <a:rPr lang="ru-RU" b="1" i="1" dirty="0">
                <a:solidFill>
                  <a:srgbClr val="021826"/>
                </a:solidFill>
                <a:latin typeface="Segoe UI" panose="020B0502040204020203" pitchFamily="34" charset="0"/>
              </a:rPr>
              <a:t>характеристики</a:t>
            </a:r>
            <a:r>
              <a:rPr lang="ru-RU" dirty="0">
                <a:solidFill>
                  <a:srgbClr val="021826"/>
                </a:solidFill>
                <a:latin typeface="Segoe UI" panose="020B0502040204020203" pitchFamily="34" charset="0"/>
              </a:rPr>
              <a:t>?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D99C91-6D8D-41BF-8B48-CD324D16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ACA-8AC4-434E-807D-F2E7E6E1F02C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1B2967-C13D-427D-B8AD-D44D76AD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1FC0AF-CFBF-410A-B9A7-2F212F5D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3" name="Group 11596">
            <a:extLst>
              <a:ext uri="{FF2B5EF4-FFF2-40B4-BE49-F238E27FC236}">
                <a16:creationId xmlns:a16="http://schemas.microsoft.com/office/drawing/2014/main" id="{AC302F29-1A90-45D2-B711-47F4A5FFD834}"/>
              </a:ext>
            </a:extLst>
          </p:cNvPr>
          <p:cNvGrpSpPr/>
          <p:nvPr/>
        </p:nvGrpSpPr>
        <p:grpSpPr>
          <a:xfrm>
            <a:off x="1432874" y="2571115"/>
            <a:ext cx="8387403" cy="1538972"/>
            <a:chOff x="0" y="0"/>
            <a:chExt cx="7448551" cy="1716025"/>
          </a:xfrm>
        </p:grpSpPr>
        <p:sp>
          <p:nvSpPr>
            <p:cNvPr id="14" name="Shape 296">
              <a:extLst>
                <a:ext uri="{FF2B5EF4-FFF2-40B4-BE49-F238E27FC236}">
                  <a16:creationId xmlns:a16="http://schemas.microsoft.com/office/drawing/2014/main" id="{85AB6D8A-4678-43D4-8823-CFB79B8E9E0E}"/>
                </a:ext>
              </a:extLst>
            </p:cNvPr>
            <p:cNvSpPr/>
            <p:nvPr/>
          </p:nvSpPr>
          <p:spPr>
            <a:xfrm>
              <a:off x="3851001" y="121773"/>
              <a:ext cx="1992015" cy="1588155"/>
            </a:xfrm>
            <a:custGeom>
              <a:avLst/>
              <a:gdLst/>
              <a:ahLst/>
              <a:cxnLst/>
              <a:rect l="0" t="0" r="0" b="0"/>
              <a:pathLst>
                <a:path w="1992015" h="1588155">
                  <a:moveTo>
                    <a:pt x="1870242" y="0"/>
                  </a:moveTo>
                  <a:lnTo>
                    <a:pt x="1871960" y="933"/>
                  </a:lnTo>
                  <a:cubicBezTo>
                    <a:pt x="1944390" y="49868"/>
                    <a:pt x="1992015" y="132735"/>
                    <a:pt x="1992015" y="226715"/>
                  </a:cubicBezTo>
                  <a:lnTo>
                    <a:pt x="1992015" y="1315867"/>
                  </a:lnTo>
                  <a:cubicBezTo>
                    <a:pt x="1992015" y="1466235"/>
                    <a:pt x="1870095" y="1588155"/>
                    <a:pt x="1719727" y="1588155"/>
                  </a:cubicBezTo>
                  <a:lnTo>
                    <a:pt x="226715" y="1588155"/>
                  </a:lnTo>
                  <a:cubicBezTo>
                    <a:pt x="132735" y="1588155"/>
                    <a:pt x="49868" y="1540530"/>
                    <a:pt x="933" y="1468101"/>
                  </a:cubicBezTo>
                  <a:lnTo>
                    <a:pt x="0" y="1466382"/>
                  </a:lnTo>
                  <a:lnTo>
                    <a:pt x="44533" y="1490556"/>
                  </a:lnTo>
                  <a:cubicBezTo>
                    <a:pt x="77109" y="1504335"/>
                    <a:pt x="112923" y="1511955"/>
                    <a:pt x="150515" y="1511955"/>
                  </a:cubicBezTo>
                  <a:lnTo>
                    <a:pt x="1643527" y="1511955"/>
                  </a:lnTo>
                  <a:cubicBezTo>
                    <a:pt x="1793895" y="1511955"/>
                    <a:pt x="1915815" y="1390035"/>
                    <a:pt x="1915815" y="1239667"/>
                  </a:cubicBezTo>
                  <a:lnTo>
                    <a:pt x="1915815" y="150515"/>
                  </a:lnTo>
                  <a:cubicBezTo>
                    <a:pt x="1915815" y="112923"/>
                    <a:pt x="1908195" y="77109"/>
                    <a:pt x="1894415" y="44534"/>
                  </a:cubicBezTo>
                  <a:lnTo>
                    <a:pt x="1870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E3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5" name="Shape 299">
              <a:extLst>
                <a:ext uri="{FF2B5EF4-FFF2-40B4-BE49-F238E27FC236}">
                  <a16:creationId xmlns:a16="http://schemas.microsoft.com/office/drawing/2014/main" id="{DF901979-BAA8-4656-8A98-965E6C3245FC}"/>
                </a:ext>
              </a:extLst>
            </p:cNvPr>
            <p:cNvSpPr/>
            <p:nvPr/>
          </p:nvSpPr>
          <p:spPr>
            <a:xfrm>
              <a:off x="3837083" y="107747"/>
              <a:ext cx="2012029" cy="1608278"/>
            </a:xfrm>
            <a:custGeom>
              <a:avLst/>
              <a:gdLst/>
              <a:ahLst/>
              <a:cxnLst/>
              <a:rect l="0" t="0" r="0" b="0"/>
              <a:pathLst>
                <a:path w="2012029" h="1608278">
                  <a:moveTo>
                    <a:pt x="1873072" y="0"/>
                  </a:moveTo>
                  <a:lnTo>
                    <a:pt x="1889347" y="9856"/>
                  </a:lnTo>
                  <a:lnTo>
                    <a:pt x="1910810" y="25984"/>
                  </a:lnTo>
                  <a:lnTo>
                    <a:pt x="1930495" y="43892"/>
                  </a:lnTo>
                  <a:lnTo>
                    <a:pt x="1948402" y="63577"/>
                  </a:lnTo>
                  <a:lnTo>
                    <a:pt x="1964531" y="85040"/>
                  </a:lnTo>
                  <a:lnTo>
                    <a:pt x="1978374" y="108027"/>
                  </a:lnTo>
                  <a:lnTo>
                    <a:pt x="1984597" y="119965"/>
                  </a:lnTo>
                  <a:lnTo>
                    <a:pt x="1990185" y="132411"/>
                  </a:lnTo>
                  <a:lnTo>
                    <a:pt x="1995138" y="145111"/>
                  </a:lnTo>
                  <a:lnTo>
                    <a:pt x="1999456" y="157938"/>
                  </a:lnTo>
                  <a:lnTo>
                    <a:pt x="2003266" y="171146"/>
                  </a:lnTo>
                  <a:lnTo>
                    <a:pt x="2006441" y="184734"/>
                  </a:lnTo>
                  <a:lnTo>
                    <a:pt x="2008854" y="198324"/>
                  </a:lnTo>
                  <a:lnTo>
                    <a:pt x="2010632" y="212294"/>
                  </a:lnTo>
                  <a:lnTo>
                    <a:pt x="2011648" y="226518"/>
                  </a:lnTo>
                  <a:lnTo>
                    <a:pt x="2012029" y="240742"/>
                  </a:lnTo>
                  <a:lnTo>
                    <a:pt x="2012029" y="1330020"/>
                  </a:lnTo>
                  <a:lnTo>
                    <a:pt x="2011648" y="1344245"/>
                  </a:lnTo>
                  <a:lnTo>
                    <a:pt x="2010632" y="1358342"/>
                  </a:lnTo>
                  <a:lnTo>
                    <a:pt x="2008854" y="1372312"/>
                  </a:lnTo>
                  <a:lnTo>
                    <a:pt x="2006441" y="1386028"/>
                  </a:lnTo>
                  <a:lnTo>
                    <a:pt x="2003266" y="1399490"/>
                  </a:lnTo>
                  <a:lnTo>
                    <a:pt x="1999583" y="1412698"/>
                  </a:lnTo>
                  <a:lnTo>
                    <a:pt x="1995138" y="1425652"/>
                  </a:lnTo>
                  <a:lnTo>
                    <a:pt x="1990058" y="1438352"/>
                  </a:lnTo>
                  <a:lnTo>
                    <a:pt x="1984597" y="1450670"/>
                  </a:lnTo>
                  <a:lnTo>
                    <a:pt x="1978374" y="1462736"/>
                  </a:lnTo>
                  <a:lnTo>
                    <a:pt x="1964531" y="1485595"/>
                  </a:lnTo>
                  <a:lnTo>
                    <a:pt x="1948529" y="1507058"/>
                  </a:lnTo>
                  <a:lnTo>
                    <a:pt x="1930495" y="1526744"/>
                  </a:lnTo>
                  <a:lnTo>
                    <a:pt x="1910810" y="1544651"/>
                  </a:lnTo>
                  <a:lnTo>
                    <a:pt x="1889347" y="1560780"/>
                  </a:lnTo>
                  <a:lnTo>
                    <a:pt x="1866360" y="1574623"/>
                  </a:lnTo>
                  <a:lnTo>
                    <a:pt x="1854422" y="1580845"/>
                  </a:lnTo>
                  <a:lnTo>
                    <a:pt x="1842103" y="1586307"/>
                  </a:lnTo>
                  <a:lnTo>
                    <a:pt x="1829403" y="1591387"/>
                  </a:lnTo>
                  <a:lnTo>
                    <a:pt x="1816449" y="1595705"/>
                  </a:lnTo>
                  <a:lnTo>
                    <a:pt x="1803241" y="1599515"/>
                  </a:lnTo>
                  <a:lnTo>
                    <a:pt x="1789779" y="1602690"/>
                  </a:lnTo>
                  <a:lnTo>
                    <a:pt x="1776063" y="1605103"/>
                  </a:lnTo>
                  <a:lnTo>
                    <a:pt x="1762093" y="1606881"/>
                  </a:lnTo>
                  <a:lnTo>
                    <a:pt x="1747996" y="1607896"/>
                  </a:lnTo>
                  <a:lnTo>
                    <a:pt x="1733772" y="1608278"/>
                  </a:lnTo>
                  <a:lnTo>
                    <a:pt x="240633" y="1608278"/>
                  </a:lnTo>
                  <a:lnTo>
                    <a:pt x="226409" y="1607896"/>
                  </a:lnTo>
                  <a:lnTo>
                    <a:pt x="212185" y="1606881"/>
                  </a:lnTo>
                  <a:lnTo>
                    <a:pt x="198342" y="1605103"/>
                  </a:lnTo>
                  <a:lnTo>
                    <a:pt x="184626" y="1602690"/>
                  </a:lnTo>
                  <a:lnTo>
                    <a:pt x="171037" y="1599515"/>
                  </a:lnTo>
                  <a:lnTo>
                    <a:pt x="157956" y="1595832"/>
                  </a:lnTo>
                  <a:lnTo>
                    <a:pt x="144875" y="1591387"/>
                  </a:lnTo>
                  <a:lnTo>
                    <a:pt x="132302" y="1586307"/>
                  </a:lnTo>
                  <a:lnTo>
                    <a:pt x="119856" y="1580845"/>
                  </a:lnTo>
                  <a:lnTo>
                    <a:pt x="107918" y="1574623"/>
                  </a:lnTo>
                  <a:lnTo>
                    <a:pt x="84931" y="1560780"/>
                  </a:lnTo>
                  <a:lnTo>
                    <a:pt x="63468" y="1544778"/>
                  </a:lnTo>
                  <a:lnTo>
                    <a:pt x="43783" y="1526744"/>
                  </a:lnTo>
                  <a:lnTo>
                    <a:pt x="25876" y="1507058"/>
                  </a:lnTo>
                  <a:lnTo>
                    <a:pt x="9747" y="1485595"/>
                  </a:lnTo>
                  <a:lnTo>
                    <a:pt x="0" y="1469410"/>
                  </a:lnTo>
                  <a:lnTo>
                    <a:pt x="12200" y="1479476"/>
                  </a:lnTo>
                  <a:lnTo>
                    <a:pt x="26155" y="1487051"/>
                  </a:lnTo>
                  <a:lnTo>
                    <a:pt x="35274" y="1499185"/>
                  </a:lnTo>
                  <a:lnTo>
                    <a:pt x="52419" y="1518107"/>
                  </a:lnTo>
                  <a:lnTo>
                    <a:pt x="71342" y="1535380"/>
                  </a:lnTo>
                  <a:lnTo>
                    <a:pt x="91789" y="1550620"/>
                  </a:lnTo>
                  <a:lnTo>
                    <a:pt x="113760" y="1563955"/>
                  </a:lnTo>
                  <a:lnTo>
                    <a:pt x="125190" y="1569796"/>
                  </a:lnTo>
                  <a:lnTo>
                    <a:pt x="137001" y="1575131"/>
                  </a:lnTo>
                  <a:lnTo>
                    <a:pt x="149193" y="1579957"/>
                  </a:lnTo>
                  <a:lnTo>
                    <a:pt x="161512" y="1584148"/>
                  </a:lnTo>
                  <a:lnTo>
                    <a:pt x="174085" y="1587704"/>
                  </a:lnTo>
                  <a:lnTo>
                    <a:pt x="187039" y="1590625"/>
                  </a:lnTo>
                  <a:lnTo>
                    <a:pt x="200120" y="1593038"/>
                  </a:lnTo>
                  <a:lnTo>
                    <a:pt x="213455" y="1594689"/>
                  </a:lnTo>
                  <a:lnTo>
                    <a:pt x="226917" y="1595705"/>
                  </a:lnTo>
                  <a:lnTo>
                    <a:pt x="240760" y="1596086"/>
                  </a:lnTo>
                  <a:lnTo>
                    <a:pt x="1733645" y="1596086"/>
                  </a:lnTo>
                  <a:lnTo>
                    <a:pt x="1747361" y="1595705"/>
                  </a:lnTo>
                  <a:lnTo>
                    <a:pt x="1760950" y="1594689"/>
                  </a:lnTo>
                  <a:lnTo>
                    <a:pt x="1774285" y="1593038"/>
                  </a:lnTo>
                  <a:lnTo>
                    <a:pt x="1787366" y="1590625"/>
                  </a:lnTo>
                  <a:lnTo>
                    <a:pt x="1800193" y="1587704"/>
                  </a:lnTo>
                  <a:lnTo>
                    <a:pt x="1812893" y="1584020"/>
                  </a:lnTo>
                  <a:lnTo>
                    <a:pt x="1825212" y="1579830"/>
                  </a:lnTo>
                  <a:lnTo>
                    <a:pt x="1837404" y="1575131"/>
                  </a:lnTo>
                  <a:lnTo>
                    <a:pt x="1849088" y="1569796"/>
                  </a:lnTo>
                  <a:lnTo>
                    <a:pt x="1860518" y="1563955"/>
                  </a:lnTo>
                  <a:lnTo>
                    <a:pt x="1882489" y="1550620"/>
                  </a:lnTo>
                  <a:lnTo>
                    <a:pt x="1902936" y="1535253"/>
                  </a:lnTo>
                  <a:lnTo>
                    <a:pt x="1921859" y="1518107"/>
                  </a:lnTo>
                  <a:lnTo>
                    <a:pt x="1939131" y="1499185"/>
                  </a:lnTo>
                  <a:lnTo>
                    <a:pt x="1954371" y="1478738"/>
                  </a:lnTo>
                  <a:lnTo>
                    <a:pt x="1967706" y="1456767"/>
                  </a:lnTo>
                  <a:lnTo>
                    <a:pt x="1973548" y="1445337"/>
                  </a:lnTo>
                  <a:lnTo>
                    <a:pt x="1978882" y="1433526"/>
                  </a:lnTo>
                  <a:lnTo>
                    <a:pt x="1983708" y="1421461"/>
                  </a:lnTo>
                  <a:lnTo>
                    <a:pt x="1987899" y="1409142"/>
                  </a:lnTo>
                  <a:lnTo>
                    <a:pt x="1991455" y="1396442"/>
                  </a:lnTo>
                  <a:lnTo>
                    <a:pt x="1994376" y="1383615"/>
                  </a:lnTo>
                  <a:lnTo>
                    <a:pt x="1996789" y="1370533"/>
                  </a:lnTo>
                  <a:lnTo>
                    <a:pt x="1998440" y="1357199"/>
                  </a:lnTo>
                  <a:lnTo>
                    <a:pt x="1999456" y="1343610"/>
                  </a:lnTo>
                  <a:lnTo>
                    <a:pt x="1999837" y="1329894"/>
                  </a:lnTo>
                  <a:lnTo>
                    <a:pt x="1999837" y="240869"/>
                  </a:lnTo>
                  <a:lnTo>
                    <a:pt x="1999456" y="227026"/>
                  </a:lnTo>
                  <a:lnTo>
                    <a:pt x="1998440" y="213437"/>
                  </a:lnTo>
                  <a:lnTo>
                    <a:pt x="1996789" y="200102"/>
                  </a:lnTo>
                  <a:lnTo>
                    <a:pt x="1994376" y="187147"/>
                  </a:lnTo>
                  <a:lnTo>
                    <a:pt x="1991455" y="174194"/>
                  </a:lnTo>
                  <a:lnTo>
                    <a:pt x="1987772" y="161621"/>
                  </a:lnTo>
                  <a:lnTo>
                    <a:pt x="1983581" y="149175"/>
                  </a:lnTo>
                  <a:lnTo>
                    <a:pt x="1978882" y="137109"/>
                  </a:lnTo>
                  <a:lnTo>
                    <a:pt x="1973548" y="125299"/>
                  </a:lnTo>
                  <a:lnTo>
                    <a:pt x="1967706" y="113869"/>
                  </a:lnTo>
                  <a:lnTo>
                    <a:pt x="1954371" y="91897"/>
                  </a:lnTo>
                  <a:lnTo>
                    <a:pt x="1939004" y="71451"/>
                  </a:lnTo>
                  <a:lnTo>
                    <a:pt x="1921859" y="52528"/>
                  </a:lnTo>
                  <a:lnTo>
                    <a:pt x="1902936" y="35383"/>
                  </a:lnTo>
                  <a:lnTo>
                    <a:pt x="1890803" y="26264"/>
                  </a:lnTo>
                  <a:lnTo>
                    <a:pt x="1883227" y="12308"/>
                  </a:lnTo>
                  <a:lnTo>
                    <a:pt x="18730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E3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Shape 300">
              <a:extLst>
                <a:ext uri="{FF2B5EF4-FFF2-40B4-BE49-F238E27FC236}">
                  <a16:creationId xmlns:a16="http://schemas.microsoft.com/office/drawing/2014/main" id="{55BD30E9-3059-403A-B541-0223C26C8320}"/>
                </a:ext>
              </a:extLst>
            </p:cNvPr>
            <p:cNvSpPr/>
            <p:nvPr/>
          </p:nvSpPr>
          <p:spPr>
            <a:xfrm>
              <a:off x="3729228" y="0"/>
              <a:ext cx="2037588" cy="1633728"/>
            </a:xfrm>
            <a:custGeom>
              <a:avLst/>
              <a:gdLst/>
              <a:ahLst/>
              <a:cxnLst/>
              <a:rect l="0" t="0" r="0" b="0"/>
              <a:pathLst>
                <a:path w="2037588" h="1633728">
                  <a:moveTo>
                    <a:pt x="272288" y="0"/>
                  </a:moveTo>
                  <a:lnTo>
                    <a:pt x="1765300" y="0"/>
                  </a:lnTo>
                  <a:cubicBezTo>
                    <a:pt x="1915668" y="0"/>
                    <a:pt x="2037588" y="121920"/>
                    <a:pt x="2037588" y="272288"/>
                  </a:cubicBezTo>
                  <a:lnTo>
                    <a:pt x="2037588" y="1361440"/>
                  </a:lnTo>
                  <a:cubicBezTo>
                    <a:pt x="2037588" y="1511808"/>
                    <a:pt x="1915668" y="1633728"/>
                    <a:pt x="1765300" y="1633728"/>
                  </a:cubicBezTo>
                  <a:lnTo>
                    <a:pt x="272288" y="1633728"/>
                  </a:lnTo>
                  <a:cubicBezTo>
                    <a:pt x="121920" y="1633728"/>
                    <a:pt x="0" y="1511808"/>
                    <a:pt x="0" y="1361440"/>
                  </a:cubicBezTo>
                  <a:lnTo>
                    <a:pt x="0" y="272288"/>
                  </a:lnTo>
                  <a:cubicBezTo>
                    <a:pt x="0" y="121920"/>
                    <a:pt x="121920" y="0"/>
                    <a:pt x="27228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Shape 301">
              <a:extLst>
                <a:ext uri="{FF2B5EF4-FFF2-40B4-BE49-F238E27FC236}">
                  <a16:creationId xmlns:a16="http://schemas.microsoft.com/office/drawing/2014/main" id="{A260D1CC-BE78-4762-9244-71019C6AB823}"/>
                </a:ext>
              </a:extLst>
            </p:cNvPr>
            <p:cNvSpPr/>
            <p:nvPr/>
          </p:nvSpPr>
          <p:spPr>
            <a:xfrm>
              <a:off x="3729228" y="0"/>
              <a:ext cx="2037588" cy="1633728"/>
            </a:xfrm>
            <a:custGeom>
              <a:avLst/>
              <a:gdLst/>
              <a:ahLst/>
              <a:cxnLst/>
              <a:rect l="0" t="0" r="0" b="0"/>
              <a:pathLst>
                <a:path w="2037588" h="1633728">
                  <a:moveTo>
                    <a:pt x="0" y="272288"/>
                  </a:moveTo>
                  <a:cubicBezTo>
                    <a:pt x="0" y="121920"/>
                    <a:pt x="121920" y="0"/>
                    <a:pt x="272288" y="0"/>
                  </a:cubicBezTo>
                  <a:lnTo>
                    <a:pt x="1765300" y="0"/>
                  </a:lnTo>
                  <a:cubicBezTo>
                    <a:pt x="1915668" y="0"/>
                    <a:pt x="2037588" y="121920"/>
                    <a:pt x="2037588" y="272288"/>
                  </a:cubicBezTo>
                  <a:lnTo>
                    <a:pt x="2037588" y="1361440"/>
                  </a:lnTo>
                  <a:cubicBezTo>
                    <a:pt x="2037588" y="1511808"/>
                    <a:pt x="1915668" y="1633728"/>
                    <a:pt x="1765300" y="1633728"/>
                  </a:cubicBezTo>
                  <a:lnTo>
                    <a:pt x="272288" y="1633728"/>
                  </a:lnTo>
                  <a:cubicBezTo>
                    <a:pt x="121920" y="1633728"/>
                    <a:pt x="0" y="1511808"/>
                    <a:pt x="0" y="1361440"/>
                  </a:cubicBez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18" name="Picture 303">
              <a:extLst>
                <a:ext uri="{FF2B5EF4-FFF2-40B4-BE49-F238E27FC236}">
                  <a16:creationId xmlns:a16="http://schemas.microsoft.com/office/drawing/2014/main" id="{0CD199B3-741A-474E-AC08-9AB4702D231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26864" y="233172"/>
              <a:ext cx="242316" cy="1001268"/>
            </a:xfrm>
            <a:prstGeom prst="rect">
              <a:avLst/>
            </a:prstGeom>
          </p:spPr>
        </p:pic>
        <p:sp>
          <p:nvSpPr>
            <p:cNvPr id="19" name="Rectangle 304">
              <a:extLst>
                <a:ext uri="{FF2B5EF4-FFF2-40B4-BE49-F238E27FC236}">
                  <a16:creationId xmlns:a16="http://schemas.microsoft.com/office/drawing/2014/main" id="{BBCA2FA0-17EF-442B-8AC0-12BC5E60BB2D}"/>
                </a:ext>
              </a:extLst>
            </p:cNvPr>
            <p:cNvSpPr/>
            <p:nvPr/>
          </p:nvSpPr>
          <p:spPr>
            <a:xfrm>
              <a:off x="4023360" y="1279271"/>
              <a:ext cx="1916656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Continuous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Shape 307">
              <a:extLst>
                <a:ext uri="{FF2B5EF4-FFF2-40B4-BE49-F238E27FC236}">
                  <a16:creationId xmlns:a16="http://schemas.microsoft.com/office/drawing/2014/main" id="{0C8435D5-13CE-41CE-93D8-FCA731496D51}"/>
                </a:ext>
              </a:extLst>
            </p:cNvPr>
            <p:cNvSpPr/>
            <p:nvPr/>
          </p:nvSpPr>
          <p:spPr>
            <a:xfrm>
              <a:off x="0" y="160020"/>
              <a:ext cx="1903476" cy="1149096"/>
            </a:xfrm>
            <a:custGeom>
              <a:avLst/>
              <a:gdLst/>
              <a:ahLst/>
              <a:cxnLst/>
              <a:rect l="0" t="0" r="0" b="0"/>
              <a:pathLst>
                <a:path w="1903476" h="1149096">
                  <a:moveTo>
                    <a:pt x="0" y="191516"/>
                  </a:moveTo>
                  <a:cubicBezTo>
                    <a:pt x="0" y="85725"/>
                    <a:pt x="85750" y="0"/>
                    <a:pt x="191516" y="0"/>
                  </a:cubicBezTo>
                  <a:lnTo>
                    <a:pt x="1711960" y="0"/>
                  </a:lnTo>
                  <a:cubicBezTo>
                    <a:pt x="1817751" y="0"/>
                    <a:pt x="1903476" y="85725"/>
                    <a:pt x="1903476" y="191516"/>
                  </a:cubicBezTo>
                  <a:lnTo>
                    <a:pt x="1903476" y="957580"/>
                  </a:lnTo>
                  <a:cubicBezTo>
                    <a:pt x="1903476" y="1063371"/>
                    <a:pt x="1817751" y="1149096"/>
                    <a:pt x="1711960" y="1149096"/>
                  </a:cubicBezTo>
                  <a:lnTo>
                    <a:pt x="191516" y="1149096"/>
                  </a:lnTo>
                  <a:cubicBezTo>
                    <a:pt x="85750" y="1149096"/>
                    <a:pt x="0" y="1063371"/>
                    <a:pt x="0" y="957580"/>
                  </a:cubicBez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1" name="Rectangle 308">
              <a:extLst>
                <a:ext uri="{FF2B5EF4-FFF2-40B4-BE49-F238E27FC236}">
                  <a16:creationId xmlns:a16="http://schemas.microsoft.com/office/drawing/2014/main" id="{92BBAC94-BF50-4DF7-9E07-5E0E4EB522A7}"/>
                </a:ext>
              </a:extLst>
            </p:cNvPr>
            <p:cNvSpPr/>
            <p:nvPr/>
          </p:nvSpPr>
          <p:spPr>
            <a:xfrm>
              <a:off x="242570" y="950976"/>
              <a:ext cx="1871658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400" b="1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Categorical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11891">
              <a:extLst>
                <a:ext uri="{FF2B5EF4-FFF2-40B4-BE49-F238E27FC236}">
                  <a16:creationId xmlns:a16="http://schemas.microsoft.com/office/drawing/2014/main" id="{1AA8FDB6-2207-4462-9DDD-1AA4A36C8865}"/>
                </a:ext>
              </a:extLst>
            </p:cNvPr>
            <p:cNvSpPr/>
            <p:nvPr/>
          </p:nvSpPr>
          <p:spPr>
            <a:xfrm>
              <a:off x="291084" y="478536"/>
              <a:ext cx="419100" cy="362712"/>
            </a:xfrm>
            <a:custGeom>
              <a:avLst/>
              <a:gdLst/>
              <a:ahLst/>
              <a:cxnLst/>
              <a:rect l="0" t="0" r="0" b="0"/>
              <a:pathLst>
                <a:path w="419100" h="362712">
                  <a:moveTo>
                    <a:pt x="0" y="0"/>
                  </a:moveTo>
                  <a:lnTo>
                    <a:pt x="419100" y="0"/>
                  </a:lnTo>
                  <a:lnTo>
                    <a:pt x="419100" y="362712"/>
                  </a:lnTo>
                  <a:lnTo>
                    <a:pt x="0" y="36271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430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3" name="Shape 310">
              <a:extLst>
                <a:ext uri="{FF2B5EF4-FFF2-40B4-BE49-F238E27FC236}">
                  <a16:creationId xmlns:a16="http://schemas.microsoft.com/office/drawing/2014/main" id="{60ED7028-2723-4D0F-ABD5-755EA9A68A4F}"/>
                </a:ext>
              </a:extLst>
            </p:cNvPr>
            <p:cNvSpPr/>
            <p:nvPr/>
          </p:nvSpPr>
          <p:spPr>
            <a:xfrm>
              <a:off x="291084" y="478536"/>
              <a:ext cx="419100" cy="362712"/>
            </a:xfrm>
            <a:custGeom>
              <a:avLst/>
              <a:gdLst/>
              <a:ahLst/>
              <a:cxnLst/>
              <a:rect l="0" t="0" r="0" b="0"/>
              <a:pathLst>
                <a:path w="419100" h="362712">
                  <a:moveTo>
                    <a:pt x="0" y="362712"/>
                  </a:moveTo>
                  <a:lnTo>
                    <a:pt x="419100" y="362712"/>
                  </a:lnTo>
                  <a:lnTo>
                    <a:pt x="419100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4" name="Shape 311">
              <a:extLst>
                <a:ext uri="{FF2B5EF4-FFF2-40B4-BE49-F238E27FC236}">
                  <a16:creationId xmlns:a16="http://schemas.microsoft.com/office/drawing/2014/main" id="{F4E1D25F-FA8D-415F-B5B2-FBBAC8F2650E}"/>
                </a:ext>
              </a:extLst>
            </p:cNvPr>
            <p:cNvSpPr/>
            <p:nvPr/>
          </p:nvSpPr>
          <p:spPr>
            <a:xfrm>
              <a:off x="1091184" y="464820"/>
              <a:ext cx="521208" cy="394716"/>
            </a:xfrm>
            <a:custGeom>
              <a:avLst/>
              <a:gdLst/>
              <a:ahLst/>
              <a:cxnLst/>
              <a:rect l="0" t="0" r="0" b="0"/>
              <a:pathLst>
                <a:path w="521208" h="394716">
                  <a:moveTo>
                    <a:pt x="260604" y="0"/>
                  </a:moveTo>
                  <a:cubicBezTo>
                    <a:pt x="404495" y="0"/>
                    <a:pt x="521208" y="88392"/>
                    <a:pt x="521208" y="197358"/>
                  </a:cubicBezTo>
                  <a:cubicBezTo>
                    <a:pt x="521208" y="306324"/>
                    <a:pt x="404495" y="394716"/>
                    <a:pt x="260604" y="394716"/>
                  </a:cubicBezTo>
                  <a:cubicBezTo>
                    <a:pt x="116713" y="394716"/>
                    <a:pt x="0" y="306324"/>
                    <a:pt x="0" y="197358"/>
                  </a:cubicBezTo>
                  <a:cubicBezTo>
                    <a:pt x="0" y="88392"/>
                    <a:pt x="116713" y="0"/>
                    <a:pt x="2606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808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5" name="Shape 312">
              <a:extLst>
                <a:ext uri="{FF2B5EF4-FFF2-40B4-BE49-F238E27FC236}">
                  <a16:creationId xmlns:a16="http://schemas.microsoft.com/office/drawing/2014/main" id="{9DB6AF14-0A49-4598-AC23-4D0FD24C67C1}"/>
                </a:ext>
              </a:extLst>
            </p:cNvPr>
            <p:cNvSpPr/>
            <p:nvPr/>
          </p:nvSpPr>
          <p:spPr>
            <a:xfrm>
              <a:off x="1091184" y="464820"/>
              <a:ext cx="521208" cy="394716"/>
            </a:xfrm>
            <a:custGeom>
              <a:avLst/>
              <a:gdLst/>
              <a:ahLst/>
              <a:cxnLst/>
              <a:rect l="0" t="0" r="0" b="0"/>
              <a:pathLst>
                <a:path w="521208" h="394716">
                  <a:moveTo>
                    <a:pt x="0" y="197358"/>
                  </a:moveTo>
                  <a:cubicBezTo>
                    <a:pt x="0" y="88392"/>
                    <a:pt x="116713" y="0"/>
                    <a:pt x="260604" y="0"/>
                  </a:cubicBezTo>
                  <a:cubicBezTo>
                    <a:pt x="404495" y="0"/>
                    <a:pt x="521208" y="88392"/>
                    <a:pt x="521208" y="197358"/>
                  </a:cubicBezTo>
                  <a:cubicBezTo>
                    <a:pt x="521208" y="306324"/>
                    <a:pt x="404495" y="394716"/>
                    <a:pt x="260604" y="394716"/>
                  </a:cubicBezTo>
                  <a:cubicBezTo>
                    <a:pt x="116713" y="394716"/>
                    <a:pt x="0" y="306324"/>
                    <a:pt x="0" y="197358"/>
                  </a:cubicBezTo>
                  <a:close/>
                </a:path>
              </a:pathLst>
            </a:custGeom>
            <a:ln w="1219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6" name="Shape 313">
              <a:extLst>
                <a:ext uri="{FF2B5EF4-FFF2-40B4-BE49-F238E27FC236}">
                  <a16:creationId xmlns:a16="http://schemas.microsoft.com/office/drawing/2014/main" id="{1EBFB90F-373E-46A0-96CA-19F89C8C24FC}"/>
                </a:ext>
              </a:extLst>
            </p:cNvPr>
            <p:cNvSpPr/>
            <p:nvPr/>
          </p:nvSpPr>
          <p:spPr>
            <a:xfrm>
              <a:off x="2172462" y="678180"/>
              <a:ext cx="1060704" cy="114300"/>
            </a:xfrm>
            <a:custGeom>
              <a:avLst/>
              <a:gdLst/>
              <a:ahLst/>
              <a:cxnLst/>
              <a:rect l="0" t="0" r="0" b="0"/>
              <a:pathLst>
                <a:path w="1060704" h="114300">
                  <a:moveTo>
                    <a:pt x="870204" y="0"/>
                  </a:moveTo>
                  <a:lnTo>
                    <a:pt x="1060704" y="57150"/>
                  </a:lnTo>
                  <a:lnTo>
                    <a:pt x="870204" y="114300"/>
                  </a:lnTo>
                  <a:lnTo>
                    <a:pt x="870204" y="76200"/>
                  </a:lnTo>
                  <a:lnTo>
                    <a:pt x="0" y="76200"/>
                  </a:lnTo>
                  <a:lnTo>
                    <a:pt x="0" y="38100"/>
                  </a:lnTo>
                  <a:lnTo>
                    <a:pt x="870204" y="38100"/>
                  </a:lnTo>
                  <a:lnTo>
                    <a:pt x="87020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7" name="Shape 314">
              <a:extLst>
                <a:ext uri="{FF2B5EF4-FFF2-40B4-BE49-F238E27FC236}">
                  <a16:creationId xmlns:a16="http://schemas.microsoft.com/office/drawing/2014/main" id="{6E9F9EE2-3E5A-4A02-9778-BEB89387AFC3}"/>
                </a:ext>
              </a:extLst>
            </p:cNvPr>
            <p:cNvSpPr/>
            <p:nvPr/>
          </p:nvSpPr>
          <p:spPr>
            <a:xfrm>
              <a:off x="6387847" y="742188"/>
              <a:ext cx="1060704" cy="114300"/>
            </a:xfrm>
            <a:custGeom>
              <a:avLst/>
              <a:gdLst/>
              <a:ahLst/>
              <a:cxnLst/>
              <a:rect l="0" t="0" r="0" b="0"/>
              <a:pathLst>
                <a:path w="1060704" h="114300">
                  <a:moveTo>
                    <a:pt x="870204" y="0"/>
                  </a:moveTo>
                  <a:lnTo>
                    <a:pt x="1060704" y="57150"/>
                  </a:lnTo>
                  <a:lnTo>
                    <a:pt x="870204" y="114300"/>
                  </a:lnTo>
                  <a:lnTo>
                    <a:pt x="870204" y="76200"/>
                  </a:lnTo>
                  <a:lnTo>
                    <a:pt x="0" y="76200"/>
                  </a:lnTo>
                  <a:lnTo>
                    <a:pt x="0" y="38100"/>
                  </a:lnTo>
                  <a:lnTo>
                    <a:pt x="870204" y="38100"/>
                  </a:lnTo>
                  <a:lnTo>
                    <a:pt x="87020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B23B0D7-C36D-4FE2-A88E-307828F7D0AC}"/>
              </a:ext>
            </a:extLst>
          </p:cNvPr>
          <p:cNvSpPr txBox="1"/>
          <p:nvPr/>
        </p:nvSpPr>
        <p:spPr>
          <a:xfrm>
            <a:off x="10431352" y="2913561"/>
            <a:ext cx="1398476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One-Way ANOVA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761275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95623-B39B-4A5F-9173-4D5CAFD1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1" y="170832"/>
            <a:ext cx="10727704" cy="672131"/>
          </a:xfrm>
        </p:spPr>
        <p:txBody>
          <a:bodyPr>
            <a:noAutofit/>
          </a:bodyPr>
          <a:lstStyle/>
          <a:p>
            <a:r>
              <a:rPr lang="ru-RU" sz="3200" dirty="0"/>
              <a:t>Гипотеза дисперсионного анализа (задача об урожае чеснока в зависимости от вида удобрения):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3BFBF-7CB5-4A9D-9735-C3D63013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1" y="1167004"/>
            <a:ext cx="2472271" cy="4023360"/>
          </a:xfrm>
          <a:solidFill>
            <a:srgbClr val="FFFF00"/>
          </a:solidFill>
        </p:spPr>
        <p:txBody>
          <a:bodyPr>
            <a:normAutofit fontScale="70000" lnSpcReduction="20000"/>
          </a:bodyPr>
          <a:lstStyle/>
          <a:p>
            <a:r>
              <a:rPr lang="ru-RU" dirty="0"/>
              <a:t>4 вида удобрений (</a:t>
            </a:r>
            <a:r>
              <a:rPr lang="en-US" dirty="0"/>
              <a:t>fertilizer)</a:t>
            </a:r>
          </a:p>
          <a:p>
            <a:r>
              <a:rPr lang="en-US" dirty="0"/>
              <a:t>32 </a:t>
            </a:r>
            <a:r>
              <a:rPr lang="ru-RU" dirty="0"/>
              <a:t>грядки </a:t>
            </a:r>
            <a:r>
              <a:rPr lang="en-US" dirty="0"/>
              <a:t>(beds)</a:t>
            </a:r>
            <a:endParaRPr lang="ru-RU" dirty="0"/>
          </a:p>
          <a:p>
            <a:r>
              <a:rPr lang="ru-RU" dirty="0"/>
              <a:t>Измерен средний по грядке вес головок чеснока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Нулевая гипотеза Н</a:t>
            </a:r>
            <a:r>
              <a:rPr lang="ru-RU" baseline="-25000" dirty="0"/>
              <a:t>0</a:t>
            </a:r>
            <a:r>
              <a:rPr lang="ru-RU" dirty="0"/>
              <a:t>:</a:t>
            </a:r>
          </a:p>
          <a:p>
            <a:r>
              <a:rPr lang="pt-BR" dirty="0"/>
              <a:t>H0: F1=F2=F3=F4</a:t>
            </a:r>
            <a:r>
              <a:rPr lang="ru-RU" dirty="0"/>
              <a:t> – средние веса для всех 4 видов удобрений равны</a:t>
            </a:r>
          </a:p>
          <a:p>
            <a:r>
              <a:rPr lang="ru-RU" dirty="0"/>
              <a:t>Альтернативная гипотеза Н</a:t>
            </a:r>
            <a:r>
              <a:rPr lang="ru-RU" baseline="-25000" dirty="0"/>
              <a:t>1</a:t>
            </a:r>
            <a:r>
              <a:rPr lang="ru-RU" dirty="0"/>
              <a:t>:</a:t>
            </a:r>
          </a:p>
          <a:p>
            <a:r>
              <a:rPr lang="en-US" dirty="0"/>
              <a:t>H1: F1 ≠ F2 or F1 ≠ F3</a:t>
            </a:r>
          </a:p>
          <a:p>
            <a:r>
              <a:rPr lang="en-US" dirty="0"/>
              <a:t>or F1 ≠ F4 or F2 ≠ F3</a:t>
            </a:r>
          </a:p>
          <a:p>
            <a:r>
              <a:rPr lang="en-US" dirty="0"/>
              <a:t>or F2 ≠ F4 or F3 ≠ F4</a:t>
            </a:r>
            <a:endParaRPr lang="ru-RU" dirty="0"/>
          </a:p>
          <a:p>
            <a:r>
              <a:rPr lang="ru-RU" b="1" u="sng" dirty="0"/>
              <a:t>Хотя бы </a:t>
            </a:r>
            <a:r>
              <a:rPr lang="ru-RU" dirty="0"/>
              <a:t>для одной пары видов удобрений средние веса не равны!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1F570-7EAF-4637-8B32-BE62B80E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D2D-DD8D-49B5-B6D4-5E2968996039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880F4-CE6E-4494-8C0D-694B6AF6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3100A-9933-41BC-8368-E9983238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DA977E-3AFD-49C0-9404-0D034B1B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4" y="1975078"/>
            <a:ext cx="6696065" cy="403995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12804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55A68-6542-4CF8-823F-4D4C5AEB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3090"/>
            <a:ext cx="10623177" cy="68158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sz="2800" dirty="0"/>
              <a:t>Небольшое отвлечение – два подхода! Что важнее: предсказание или анализ?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33ADE-4B28-4E47-9E35-97548BD8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4E83-CD46-4CDA-B9EB-8726B1BAC599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92D2A1-EA77-49C7-A830-70807C19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0C505-15FB-4EFF-A642-62892990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8D9C8E-1B64-463C-B361-A74C32D9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696635"/>
            <a:ext cx="11116236" cy="498254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787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EBF6F0C-E611-4730-AA72-33152F1D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4FB8-6481-4ECD-924E-BEA0C73BFD7E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C4F22-C245-4033-B146-83BB2402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C76D7-47FE-40A3-AD09-5B91C312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1178D-32D5-4E2A-AAEB-FC602C2E4A2B}"/>
              </a:ext>
            </a:extLst>
          </p:cNvPr>
          <p:cNvSpPr txBox="1"/>
          <p:nvPr/>
        </p:nvSpPr>
        <p:spPr>
          <a:xfrm>
            <a:off x="7905750" y="286603"/>
            <a:ext cx="3867150" cy="1200329"/>
          </a:xfrm>
          <a:prstGeom prst="rect">
            <a:avLst/>
          </a:prstGeom>
          <a:solidFill>
            <a:srgbClr val="FFFF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/>
              <a:t>Information is the oil of the 21st century, and analytics is</a:t>
            </a:r>
          </a:p>
          <a:p>
            <a:r>
              <a:rPr lang="en-US" dirty="0"/>
              <a:t>the combustion engine.</a:t>
            </a:r>
          </a:p>
          <a:p>
            <a:r>
              <a:rPr lang="en-US" dirty="0"/>
              <a:t>— </a:t>
            </a:r>
            <a:r>
              <a:rPr lang="en-US" i="1" dirty="0"/>
              <a:t>Peter </a:t>
            </a:r>
            <a:r>
              <a:rPr lang="en-US" i="1" dirty="0" err="1"/>
              <a:t>Sondergaard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0370-1E34-4AAD-8784-A2534CA63937}"/>
              </a:ext>
            </a:extLst>
          </p:cNvPr>
          <p:cNvSpPr txBox="1"/>
          <p:nvPr/>
        </p:nvSpPr>
        <p:spPr>
          <a:xfrm>
            <a:off x="8601075" y="1905000"/>
            <a:ext cx="3524250" cy="2308324"/>
          </a:xfrm>
          <a:prstGeom prst="rect">
            <a:avLst/>
          </a:prstGeom>
          <a:solidFill>
            <a:srgbClr val="FFFF00"/>
          </a:solidFill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/>
              <a:t>I never guess. It is a capital mistake to theorize before</a:t>
            </a:r>
          </a:p>
          <a:p>
            <a:r>
              <a:rPr lang="en-US" dirty="0"/>
              <a:t>one has data. Insensibly one begins to twist facts to suit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theories, instead of theories to suit facts.</a:t>
            </a:r>
          </a:p>
          <a:p>
            <a:r>
              <a:rPr lang="en-US" dirty="0"/>
              <a:t>—</a:t>
            </a:r>
            <a:r>
              <a:rPr lang="en-US" i="1" dirty="0"/>
              <a:t>Sir Arthur Conan Doyle,</a:t>
            </a:r>
          </a:p>
          <a:p>
            <a:r>
              <a:rPr lang="en-US" i="1" dirty="0"/>
              <a:t>author of Sherlock Holmes stories</a:t>
            </a:r>
            <a:endParaRPr lang="ru-RU" i="1" dirty="0"/>
          </a:p>
        </p:txBody>
      </p:sp>
      <p:pic>
        <p:nvPicPr>
          <p:cNvPr id="2050" name="Picture 2" descr="How Big Data Analytics Helps Businesses To Develop New Opportunities | by  MILA JONES | Towards Data Science">
            <a:extLst>
              <a:ext uri="{FF2B5EF4-FFF2-40B4-BE49-F238E27FC236}">
                <a16:creationId xmlns:a16="http://schemas.microsoft.com/office/drawing/2014/main" id="{439927B5-30E6-4216-9257-2C08BA35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46412"/>
            <a:ext cx="6241982" cy="4067174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E0DC2E8-8506-42A0-977E-9CA69FFB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6" y="123824"/>
            <a:ext cx="2482973" cy="3749765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0BB7EB-47D6-4BF4-86F0-0290685958A3}"/>
              </a:ext>
            </a:extLst>
          </p:cNvPr>
          <p:cNvSpPr txBox="1"/>
          <p:nvPr/>
        </p:nvSpPr>
        <p:spPr>
          <a:xfrm>
            <a:off x="3049553" y="101937"/>
            <a:ext cx="5781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323232"/>
                </a:solidFill>
                <a:effectLst/>
                <a:latin typeface="ibm-plex-sans"/>
              </a:rPr>
              <a:t>“In God we trust. All others must bring data”</a:t>
            </a:r>
            <a:br>
              <a:rPr lang="en-US" sz="1600" b="0" i="0" dirty="0">
                <a:solidFill>
                  <a:srgbClr val="323232"/>
                </a:solidFill>
                <a:effectLst/>
                <a:latin typeface="ibm-plex-sans"/>
              </a:rPr>
            </a:br>
            <a:r>
              <a:rPr lang="en-US" sz="1600" b="0" i="0" u="none" strike="noStrike" dirty="0">
                <a:solidFill>
                  <a:srgbClr val="3B6CAA"/>
                </a:solidFill>
                <a:effectLst/>
                <a:latin typeface="ibm-plex-sans"/>
                <a:hlinkClick r:id="rId5"/>
              </a:rPr>
              <a:t>W. Edwards Deming</a:t>
            </a:r>
            <a:endParaRPr lang="en-US" sz="1600" b="0" i="0" u="none" strike="noStrike" dirty="0">
              <a:solidFill>
                <a:srgbClr val="3B6CAA"/>
              </a:solidFill>
              <a:effectLst/>
              <a:latin typeface="ibm-plex-sans"/>
            </a:endParaRPr>
          </a:p>
          <a:p>
            <a:r>
              <a:rPr lang="en-US" sz="1600" b="1" dirty="0">
                <a:solidFill>
                  <a:srgbClr val="323232"/>
                </a:solidFill>
                <a:latin typeface="ibm-plex-sans"/>
              </a:rPr>
              <a:t>“We are drowning in information and starving for knowledge”</a:t>
            </a:r>
          </a:p>
          <a:p>
            <a:r>
              <a:rPr lang="en-US" sz="1600" u="sng" dirty="0">
                <a:solidFill>
                  <a:srgbClr val="B89548"/>
                </a:solidFill>
                <a:latin typeface="ibm-plex-sans"/>
              </a:rPr>
              <a:t>–Rutherford D. Roger</a:t>
            </a:r>
          </a:p>
          <a:p>
            <a:pPr algn="l"/>
            <a:r>
              <a:rPr lang="en-US" sz="1600" b="1" i="0" u="none" strike="noStrike" baseline="0" dirty="0">
                <a:latin typeface="XgmrvdCfsxnjCMR10"/>
              </a:rPr>
              <a:t>“The purpose of computing is insight, not numbers”</a:t>
            </a:r>
          </a:p>
          <a:p>
            <a:pPr algn="l"/>
            <a:r>
              <a:rPr lang="en-US" sz="1600" dirty="0">
                <a:solidFill>
                  <a:srgbClr val="3B6CAA"/>
                </a:solidFill>
                <a:latin typeface="ibm-plex-sans"/>
              </a:rPr>
              <a:t>-</a:t>
            </a:r>
            <a:r>
              <a:rPr lang="en-US" sz="1600" u="sng" dirty="0">
                <a:solidFill>
                  <a:srgbClr val="B89548"/>
                </a:solidFill>
                <a:latin typeface="ibm-plex-sans"/>
              </a:rPr>
              <a:t>Richard W. Hamming</a:t>
            </a:r>
            <a:endParaRPr lang="ru-RU" sz="1600" u="sng" dirty="0">
              <a:solidFill>
                <a:srgbClr val="B89548"/>
              </a:solidFill>
              <a:latin typeface="ibm-plex-sans"/>
            </a:endParaRPr>
          </a:p>
        </p:txBody>
      </p:sp>
    </p:spTree>
    <p:extLst>
      <p:ext uri="{BB962C8B-B14F-4D97-AF65-F5344CB8AC3E}">
        <p14:creationId xmlns:p14="http://schemas.microsoft.com/office/powerpoint/2010/main" val="77847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E536B-5CA5-4CAB-A7C6-E4D43126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688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Основная логика дисперсионного анализа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43ECC-32EF-4F6B-8174-3897B6EC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95B6-5717-4419-881C-143E3C8134B1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660E3-702C-43F3-914D-1B2C8752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B20B3C-7DA9-4D59-B7C2-B5B5B5CB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E64F19-52FE-41AC-B2E6-90D37CCA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05" y="2323149"/>
            <a:ext cx="9261982" cy="2963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D04AAD-6DEB-40B3-809C-FD9D24F03304}"/>
              </a:ext>
            </a:extLst>
          </p:cNvPr>
          <p:cNvSpPr txBox="1"/>
          <p:nvPr/>
        </p:nvSpPr>
        <p:spPr>
          <a:xfrm>
            <a:off x="1300899" y="4345757"/>
            <a:ext cx="1310326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Суммы квадратов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640DA-AEB3-4545-AA8A-7005D9904B15}"/>
              </a:ext>
            </a:extLst>
          </p:cNvPr>
          <p:cNvSpPr txBox="1"/>
          <p:nvPr/>
        </p:nvSpPr>
        <p:spPr>
          <a:xfrm>
            <a:off x="3374795" y="1643266"/>
            <a:ext cx="1866507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Общая изменчивость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1BA9B-D0C8-4B72-AFE2-6F7DD65D09D5}"/>
              </a:ext>
            </a:extLst>
          </p:cNvPr>
          <p:cNvSpPr txBox="1"/>
          <p:nvPr/>
        </p:nvSpPr>
        <p:spPr>
          <a:xfrm>
            <a:off x="7409468" y="1676818"/>
            <a:ext cx="1866507" cy="646331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Изменчивость</a:t>
            </a:r>
          </a:p>
          <a:p>
            <a:r>
              <a:rPr lang="ru-RU" dirty="0"/>
              <a:t>межгрупповая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70B19-F678-4F4A-916A-E215102C8EED}"/>
              </a:ext>
            </a:extLst>
          </p:cNvPr>
          <p:cNvSpPr txBox="1"/>
          <p:nvPr/>
        </p:nvSpPr>
        <p:spPr>
          <a:xfrm>
            <a:off x="9900458" y="1676818"/>
            <a:ext cx="1866507" cy="646331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Изменчивость</a:t>
            </a:r>
          </a:p>
          <a:p>
            <a:r>
              <a:rPr lang="ru-RU" dirty="0"/>
              <a:t>внутригрупповая</a:t>
            </a:r>
          </a:p>
        </p:txBody>
      </p:sp>
    </p:spTree>
    <p:extLst>
      <p:ext uri="{BB962C8B-B14F-4D97-AF65-F5344CB8AC3E}">
        <p14:creationId xmlns:p14="http://schemas.microsoft.com/office/powerpoint/2010/main" val="175364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188059"/>
            <a:ext cx="4764668" cy="779700"/>
          </a:xfrm>
        </p:spPr>
        <p:txBody>
          <a:bodyPr>
            <a:noAutofit/>
          </a:bodyPr>
          <a:lstStyle/>
          <a:p>
            <a:r>
              <a:rPr lang="ru-RU" sz="3600" dirty="0"/>
              <a:t>Дисперсионный анализ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 flipH="1">
            <a:off x="5438774" y="367626"/>
            <a:ext cx="6288767" cy="420564"/>
          </a:xfrm>
        </p:spPr>
        <p:txBody>
          <a:bodyPr/>
          <a:lstStyle/>
          <a:p>
            <a:r>
              <a:rPr lang="ru-RU" dirty="0"/>
              <a:t>Суммы квадратов: пример </a:t>
            </a:r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</a:rPr>
              <a:t>[total sum of squares]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4" y="1088278"/>
            <a:ext cx="6962667" cy="522244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539047" y="2646040"/>
            <a:ext cx="4188388" cy="2015085"/>
            <a:chOff x="3673477" y="3249234"/>
            <a:chExt cx="3711754" cy="799694"/>
          </a:xfrm>
        </p:grpSpPr>
        <p:sp>
          <p:nvSpPr>
            <p:cNvPr id="8" name="TextBox 45"/>
            <p:cNvSpPr txBox="1">
              <a:spLocks noChangeArrowheads="1"/>
            </p:cNvSpPr>
            <p:nvPr/>
          </p:nvSpPr>
          <p:spPr bwMode="auto">
            <a:xfrm>
              <a:off x="3908033" y="3646032"/>
              <a:ext cx="765978" cy="166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133" dirty="0"/>
                <a:t>(3-6)</a:t>
              </a:r>
              <a:r>
                <a:rPr lang="en-US" sz="2133" baseline="30000" dirty="0"/>
                <a:t>2</a:t>
              </a:r>
              <a:endParaRPr lang="en-US" sz="2133" dirty="0"/>
            </a:p>
          </p:txBody>
        </p:sp>
        <p:sp>
          <p:nvSpPr>
            <p:cNvPr id="9" name="Right Brace 44"/>
            <p:cNvSpPr>
              <a:spLocks/>
            </p:cNvSpPr>
            <p:nvPr/>
          </p:nvSpPr>
          <p:spPr bwMode="auto">
            <a:xfrm>
              <a:off x="3673477" y="3458041"/>
              <a:ext cx="234557" cy="590887"/>
            </a:xfrm>
            <a:prstGeom prst="rightBrace">
              <a:avLst>
                <a:gd name="adj1" fmla="val 47697"/>
                <a:gd name="adj2" fmla="val 49056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0" name="TextBox 48"/>
            <p:cNvSpPr txBox="1">
              <a:spLocks noChangeArrowheads="1"/>
            </p:cNvSpPr>
            <p:nvPr/>
          </p:nvSpPr>
          <p:spPr bwMode="auto">
            <a:xfrm>
              <a:off x="6619253" y="3264342"/>
              <a:ext cx="765978" cy="166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133" dirty="0"/>
                <a:t>(7-6)</a:t>
              </a:r>
              <a:r>
                <a:rPr lang="en-US" sz="2133" baseline="30000" dirty="0"/>
                <a:t>2</a:t>
              </a:r>
              <a:endParaRPr lang="en-US" sz="2133" dirty="0"/>
            </a:p>
          </p:txBody>
        </p:sp>
        <p:sp>
          <p:nvSpPr>
            <p:cNvPr id="11" name="Right Brace 49"/>
            <p:cNvSpPr>
              <a:spLocks/>
            </p:cNvSpPr>
            <p:nvPr/>
          </p:nvSpPr>
          <p:spPr bwMode="auto">
            <a:xfrm>
              <a:off x="6447934" y="3249234"/>
              <a:ext cx="177243" cy="208807"/>
            </a:xfrm>
            <a:prstGeom prst="rightBrace">
              <a:avLst>
                <a:gd name="adj1" fmla="val 47838"/>
                <a:gd name="adj2" fmla="val 49056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8603673" y="1049329"/>
            <a:ext cx="343130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 b="1" dirty="0">
                <a:latin typeface="Calibri" pitchFamily="34" charset="0"/>
                <a:cs typeface="Calibri" pitchFamily="34" charset="0"/>
              </a:rPr>
              <a:t>SS</a:t>
            </a:r>
            <a:r>
              <a:rPr lang="en-US" sz="3200" b="1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= </a:t>
            </a:r>
          </a:p>
          <a:p>
            <a:pPr marL="965176" eaLnBrk="1" hangingPunct="1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(7-6)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</a:t>
            </a:r>
          </a:p>
          <a:p>
            <a:pPr marL="958827" eaLnBrk="1" hangingPunct="1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(8-6)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</a:t>
            </a:r>
          </a:p>
          <a:p>
            <a:pPr marL="958827" eaLnBrk="1" hangingPunct="1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(9-6)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</a:t>
            </a:r>
          </a:p>
          <a:p>
            <a:pPr marL="958827" eaLnBrk="1" hangingPunct="1"/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958827" eaLnBrk="1" hangingPunct="1"/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(3-6)</a:t>
            </a:r>
            <a:r>
              <a:rPr lang="en-US" sz="3200" baseline="300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+</a:t>
            </a:r>
          </a:p>
          <a:p>
            <a:pPr marL="958827" defTabSz="1189537" eaLnBrk="1" hangingPunct="1"/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(4-6)</a:t>
            </a:r>
            <a:r>
              <a:rPr lang="en-US" sz="3200" baseline="300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+</a:t>
            </a:r>
          </a:p>
          <a:p>
            <a:pPr marL="958827" eaLnBrk="1" hangingPunct="1"/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(5-6)</a:t>
            </a:r>
            <a:r>
              <a:rPr lang="en-US" sz="3200" baseline="300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+</a:t>
            </a:r>
          </a:p>
          <a:p>
            <a:pPr marL="958827" eaLnBrk="1" hangingPunct="1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19734733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188059"/>
            <a:ext cx="5107568" cy="779700"/>
          </a:xfrm>
        </p:spPr>
        <p:txBody>
          <a:bodyPr>
            <a:noAutofit/>
          </a:bodyPr>
          <a:lstStyle/>
          <a:p>
            <a:r>
              <a:rPr lang="ru-RU" sz="3200" dirty="0"/>
              <a:t>Дисперсионный анализ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 flipH="1">
            <a:off x="5361522" y="201601"/>
            <a:ext cx="6830478" cy="420564"/>
          </a:xfrm>
        </p:spPr>
        <p:txBody>
          <a:bodyPr/>
          <a:lstStyle/>
          <a:p>
            <a:r>
              <a:rPr lang="ru-RU" dirty="0"/>
              <a:t>Суммы квадратов: пример </a:t>
            </a:r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</a:rPr>
              <a:t>[error sum of squares]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4" y="1088278"/>
            <a:ext cx="6962667" cy="522244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8491278" y="788190"/>
            <a:ext cx="247535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24881" eaLnBrk="1" hangingPunct="1"/>
            <a:r>
              <a:rPr lang="en-US" sz="3200" b="1" dirty="0">
                <a:latin typeface="Calibri" pitchFamily="34" charset="0"/>
                <a:cs typeface="Calibri" pitchFamily="34" charset="0"/>
              </a:rPr>
              <a:t>SS</a:t>
            </a:r>
            <a:r>
              <a:rPr lang="en-US" sz="3200" b="1" baseline="-25000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= </a:t>
            </a:r>
          </a:p>
          <a:p>
            <a:pPr marL="952476" eaLnBrk="1" hangingPunct="1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(7-8)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 </a:t>
            </a:r>
          </a:p>
          <a:p>
            <a:pPr marL="958827" eaLnBrk="1" hangingPunct="1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(8-8)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 </a:t>
            </a:r>
          </a:p>
          <a:p>
            <a:pPr marL="958827" eaLnBrk="1" hangingPunct="1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(9-8)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</a:t>
            </a:r>
          </a:p>
          <a:p>
            <a:pPr marL="958827" eaLnBrk="1" hangingPunct="1"/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958827" eaLnBrk="1" hangingPunct="1"/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(3-4)</a:t>
            </a:r>
            <a:r>
              <a:rPr lang="en-US" sz="3200" baseline="300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+ </a:t>
            </a:r>
          </a:p>
          <a:p>
            <a:pPr marL="958827" eaLnBrk="1" hangingPunct="1"/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(4-4)</a:t>
            </a:r>
            <a:r>
              <a:rPr lang="en-US" sz="3200" baseline="300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+ </a:t>
            </a:r>
          </a:p>
          <a:p>
            <a:pPr marL="958827" eaLnBrk="1" hangingPunct="1"/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(5-4)</a:t>
            </a:r>
            <a:r>
              <a:rPr lang="en-US" sz="3200" baseline="300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958827" eaLnBrk="1" hangingPunct="1"/>
            <a:r>
              <a:rPr lang="en-US" sz="32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14" name="TextBox 48"/>
          <p:cNvSpPr txBox="1">
            <a:spLocks noChangeArrowheads="1"/>
          </p:cNvSpPr>
          <p:nvPr/>
        </p:nvSpPr>
        <p:spPr bwMode="auto">
          <a:xfrm>
            <a:off x="3885269" y="3683580"/>
            <a:ext cx="86433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133" dirty="0"/>
              <a:t>(5-4)</a:t>
            </a:r>
            <a:r>
              <a:rPr lang="en-US" sz="2133" baseline="30000" dirty="0"/>
              <a:t>2</a:t>
            </a:r>
            <a:endParaRPr lang="en-US" sz="2133" dirty="0"/>
          </a:p>
        </p:txBody>
      </p:sp>
      <p:sp>
        <p:nvSpPr>
          <p:cNvPr id="15" name="Right Brace 49"/>
          <p:cNvSpPr>
            <a:spLocks/>
          </p:cNvSpPr>
          <p:nvPr/>
        </p:nvSpPr>
        <p:spPr bwMode="auto">
          <a:xfrm>
            <a:off x="3737102" y="3658180"/>
            <a:ext cx="213783" cy="527051"/>
          </a:xfrm>
          <a:prstGeom prst="rightBrace">
            <a:avLst>
              <a:gd name="adj1" fmla="val 47915"/>
              <a:gd name="adj2" fmla="val 49056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16" name="Straight Connector 10"/>
          <p:cNvCxnSpPr>
            <a:cxnSpLocks noChangeShapeType="1"/>
          </p:cNvCxnSpPr>
          <p:nvPr/>
        </p:nvCxnSpPr>
        <p:spPr bwMode="auto">
          <a:xfrm>
            <a:off x="2038028" y="2250303"/>
            <a:ext cx="418860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2"/>
          <p:cNvCxnSpPr>
            <a:cxnSpLocks noChangeShapeType="1"/>
          </p:cNvCxnSpPr>
          <p:nvPr/>
        </p:nvCxnSpPr>
        <p:spPr bwMode="auto">
          <a:xfrm flipV="1">
            <a:off x="2038027" y="4135940"/>
            <a:ext cx="1256716" cy="1693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2160793" y="3759173"/>
          <a:ext cx="933451" cy="41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406048" imgH="203024" progId="Equation.DSMT4">
                  <p:embed/>
                </p:oleObj>
              </mc:Choice>
              <mc:Fallback>
                <p:oleObj name="Equation" r:id="rId4" imgW="406048" imgH="203024" progId="Equation.DSMT4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793" y="3759173"/>
                        <a:ext cx="933451" cy="41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6825602" y="2272980"/>
            <a:ext cx="86433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133" dirty="0"/>
              <a:t>(7-8)</a:t>
            </a:r>
            <a:r>
              <a:rPr lang="en-US" sz="2133" baseline="30000" dirty="0"/>
              <a:t>2</a:t>
            </a:r>
            <a:endParaRPr lang="en-US" sz="2133" dirty="0"/>
          </a:p>
        </p:txBody>
      </p:sp>
      <p:sp>
        <p:nvSpPr>
          <p:cNvPr id="20" name="Right Brace 17"/>
          <p:cNvSpPr>
            <a:spLocks/>
          </p:cNvSpPr>
          <p:nvPr/>
        </p:nvSpPr>
        <p:spPr bwMode="auto">
          <a:xfrm>
            <a:off x="6677435" y="2249696"/>
            <a:ext cx="215900" cy="527051"/>
          </a:xfrm>
          <a:prstGeom prst="rightBrace">
            <a:avLst>
              <a:gd name="adj1" fmla="val 47445"/>
              <a:gd name="adj2" fmla="val 49056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2160793" y="1778287"/>
          <a:ext cx="874184" cy="459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380835" imgH="203112" progId="Equation.DSMT4">
                  <p:embed/>
                </p:oleObj>
              </mc:Choice>
              <mc:Fallback>
                <p:oleObj name="Equation" r:id="rId6" imgW="380835" imgH="203112" progId="Equation.DSMT4">
                  <p:embed/>
                  <p:pic>
                    <p:nvPicPr>
                      <p:cNvPr id="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793" y="1778287"/>
                        <a:ext cx="874184" cy="459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7F4466-F5E9-47CF-A6DF-0A999E2CDEB0}"/>
              </a:ext>
            </a:extLst>
          </p:cNvPr>
          <p:cNvSpPr txBox="1"/>
          <p:nvPr/>
        </p:nvSpPr>
        <p:spPr>
          <a:xfrm>
            <a:off x="8296275" y="5312505"/>
            <a:ext cx="371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Общее среднее =6</a:t>
            </a:r>
          </a:p>
          <a:p>
            <a:r>
              <a:rPr lang="ru-RU" dirty="0"/>
              <a:t>Среднее в группе А = 4</a:t>
            </a:r>
          </a:p>
          <a:p>
            <a:r>
              <a:rPr lang="ru-RU" dirty="0"/>
              <a:t>Среднее в группе В = 8</a:t>
            </a:r>
          </a:p>
        </p:txBody>
      </p:sp>
    </p:spTree>
    <p:extLst>
      <p:ext uri="{BB962C8B-B14F-4D97-AF65-F5344CB8AC3E}">
        <p14:creationId xmlns:p14="http://schemas.microsoft.com/office/powerpoint/2010/main" val="26646374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188059"/>
            <a:ext cx="4881416" cy="779700"/>
          </a:xfrm>
        </p:spPr>
        <p:txBody>
          <a:bodyPr>
            <a:noAutofit/>
          </a:bodyPr>
          <a:lstStyle/>
          <a:p>
            <a:r>
              <a:rPr lang="ru-RU" sz="3600" dirty="0"/>
              <a:t>Дисперсионный анализ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 flipH="1">
            <a:off x="5189808" y="126713"/>
            <a:ext cx="6842435" cy="420564"/>
          </a:xfrm>
        </p:spPr>
        <p:txBody>
          <a:bodyPr/>
          <a:lstStyle/>
          <a:p>
            <a:r>
              <a:rPr lang="ru-RU" dirty="0"/>
              <a:t>Суммы квадратов: пример </a:t>
            </a:r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</a:rPr>
              <a:t>[Model Sum of Squares]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4" y="1088278"/>
            <a:ext cx="6962667" cy="522244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0"/>
          <p:cNvCxnSpPr>
            <a:cxnSpLocks noChangeShapeType="1"/>
          </p:cNvCxnSpPr>
          <p:nvPr/>
        </p:nvCxnSpPr>
        <p:spPr bwMode="auto">
          <a:xfrm>
            <a:off x="2038028" y="2250303"/>
            <a:ext cx="318644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2"/>
          <p:cNvCxnSpPr>
            <a:cxnSpLocks noChangeShapeType="1"/>
          </p:cNvCxnSpPr>
          <p:nvPr/>
        </p:nvCxnSpPr>
        <p:spPr bwMode="auto">
          <a:xfrm flipV="1">
            <a:off x="2038027" y="4135939"/>
            <a:ext cx="2668671" cy="1693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2160793" y="3759173"/>
          <a:ext cx="933451" cy="41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406048" imgH="203024" progId="Equation.DSMT4">
                  <p:embed/>
                </p:oleObj>
              </mc:Choice>
              <mc:Fallback>
                <p:oleObj name="Equation" r:id="rId4" imgW="406048" imgH="203024" progId="Equation.DSMT4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793" y="3759173"/>
                        <a:ext cx="933451" cy="41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2160793" y="1778287"/>
          <a:ext cx="874184" cy="459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6" imgW="380835" imgH="203112" progId="Equation.DSMT4">
                  <p:embed/>
                </p:oleObj>
              </mc:Choice>
              <mc:Fallback>
                <p:oleObj name="Equation" r:id="rId6" imgW="380835" imgH="203112" progId="Equation.DSMT4">
                  <p:embed/>
                  <p:pic>
                    <p:nvPicPr>
                      <p:cNvPr id="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793" y="1778287"/>
                        <a:ext cx="874184" cy="459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6"/>
          <p:cNvSpPr txBox="1">
            <a:spLocks noChangeArrowheads="1"/>
          </p:cNvSpPr>
          <p:nvPr/>
        </p:nvSpPr>
        <p:spPr bwMode="auto">
          <a:xfrm>
            <a:off x="5678938" y="2458640"/>
            <a:ext cx="86433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133" dirty="0"/>
              <a:t>(8-6)</a:t>
            </a:r>
            <a:r>
              <a:rPr lang="en-US" sz="2133" baseline="30000" dirty="0"/>
              <a:t>2</a:t>
            </a:r>
            <a:endParaRPr lang="en-US" sz="2133" dirty="0"/>
          </a:p>
        </p:txBody>
      </p:sp>
      <p:sp>
        <p:nvSpPr>
          <p:cNvPr id="23" name="Right Brace 44"/>
          <p:cNvSpPr>
            <a:spLocks/>
          </p:cNvSpPr>
          <p:nvPr/>
        </p:nvSpPr>
        <p:spPr bwMode="auto">
          <a:xfrm>
            <a:off x="5338153" y="2250303"/>
            <a:ext cx="366184" cy="928004"/>
          </a:xfrm>
          <a:prstGeom prst="rightBrace">
            <a:avLst>
              <a:gd name="adj1" fmla="val 47660"/>
              <a:gd name="adj2" fmla="val 49056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dirty="0">
              <a:latin typeface="Times New Roman" pitchFamily="18" charset="0"/>
            </a:endParaRPr>
          </a:p>
        </p:txBody>
      </p:sp>
      <p:grpSp>
        <p:nvGrpSpPr>
          <p:cNvPr id="24" name="Group 15"/>
          <p:cNvGrpSpPr>
            <a:grpSpLocks/>
          </p:cNvGrpSpPr>
          <p:nvPr/>
        </p:nvGrpSpPr>
        <p:grpSpPr bwMode="auto">
          <a:xfrm>
            <a:off x="5041173" y="3227917"/>
            <a:ext cx="1199147" cy="908023"/>
            <a:chOff x="3692525" y="3297021"/>
            <a:chExt cx="898356" cy="765110"/>
          </a:xfrm>
        </p:grpSpPr>
        <p:sp>
          <p:nvSpPr>
            <p:cNvPr id="25" name="TextBox 48"/>
            <p:cNvSpPr txBox="1">
              <a:spLocks noChangeArrowheads="1"/>
            </p:cNvSpPr>
            <p:nvPr/>
          </p:nvSpPr>
          <p:spPr bwMode="auto">
            <a:xfrm>
              <a:off x="3943350" y="3456354"/>
              <a:ext cx="647531" cy="354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133" dirty="0"/>
                <a:t>(4-6)</a:t>
              </a:r>
              <a:r>
                <a:rPr lang="en-US" sz="2133" baseline="30000" dirty="0"/>
                <a:t>2</a:t>
              </a:r>
              <a:endParaRPr lang="en-US" sz="2133" dirty="0"/>
            </a:p>
          </p:txBody>
        </p:sp>
        <p:sp>
          <p:nvSpPr>
            <p:cNvPr id="26" name="Right Brace 44"/>
            <p:cNvSpPr>
              <a:spLocks/>
            </p:cNvSpPr>
            <p:nvPr/>
          </p:nvSpPr>
          <p:spPr bwMode="auto">
            <a:xfrm>
              <a:off x="3692525" y="3297021"/>
              <a:ext cx="274638" cy="765110"/>
            </a:xfrm>
            <a:prstGeom prst="rightBrace">
              <a:avLst>
                <a:gd name="adj1" fmla="val 47661"/>
                <a:gd name="adj2" fmla="val 49056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8356359" y="2559548"/>
            <a:ext cx="341471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 b="1" dirty="0">
                <a:latin typeface="Calibri" pitchFamily="34" charset="0"/>
                <a:cs typeface="Calibri" pitchFamily="34" charset="0"/>
              </a:rPr>
              <a:t>SS</a:t>
            </a:r>
            <a:r>
              <a:rPr lang="en-US" sz="3200" b="1" baseline="-25000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3*(4-6)</a:t>
            </a: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+ </a:t>
            </a:r>
          </a:p>
          <a:p>
            <a:pPr marL="1066773" defTabSz="1073124" eaLnBrk="1" hangingPunct="1"/>
            <a:r>
              <a:rPr lang="en-US" sz="3200" dirty="0">
                <a:latin typeface="Calibri" pitchFamily="34" charset="0"/>
                <a:cs typeface="Calibri" pitchFamily="34" charset="0"/>
              </a:rPr>
              <a:t>3*(8-6)</a:t>
            </a: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9949949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188059"/>
            <a:ext cx="6126743" cy="779700"/>
          </a:xfrm>
        </p:spPr>
        <p:txBody>
          <a:bodyPr>
            <a:normAutofit fontScale="90000"/>
          </a:bodyPr>
          <a:lstStyle/>
          <a:p>
            <a:r>
              <a:rPr lang="ru-RU" dirty="0"/>
              <a:t>Дисперсионный анализ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 flipH="1">
            <a:off x="6675975" y="367627"/>
            <a:ext cx="8081695" cy="420564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 Statistic and Critical Values at </a:t>
            </a:r>
            <a:r>
              <a:rPr lang="en-US" dirty="0">
                <a:sym typeface="Symbol" pitchFamily="18" charset="2"/>
              </a:rPr>
              <a:t>=0.05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1" y="1125670"/>
            <a:ext cx="6855779" cy="51453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7808279" y="2875145"/>
                <a:ext cx="4117020" cy="2363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cs typeface="Calibri" pitchFamily="34" charset="0"/>
                      </a:rPr>
                      <m:t>𝑭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 pitchFamily="34" charset="0"/>
                          </a:rPr>
                          <m:t>.,.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itchFamily="34" charset="0"/>
                          </a:rPr>
                          <m:t>𝑀𝑆𝑀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itchFamily="34" charset="0"/>
                          </a:rPr>
                          <m:t>𝑀𝑆𝐸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  <m:t>𝑆𝑆𝑀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  <m:t>𝑀𝑜𝑑𝑒𝑙𝐷𝐹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  <m:t>𝐸𝑟𝑟𝑜𝑟𝐷𝐹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3200" dirty="0">
                    <a:latin typeface="Calibri" pitchFamily="34" charset="0"/>
                    <a:cs typeface="Calibri" pitchFamily="34" charset="0"/>
                  </a:rPr>
                  <a:t> </a:t>
                </a:r>
              </a:p>
              <a:p>
                <a:pPr algn="ctr" eaLnBrk="1" hangingPunct="1"/>
                <a:endParaRPr lang="en-US" sz="2667" dirty="0">
                  <a:latin typeface="Calibri" pitchFamily="34" charset="0"/>
                  <a:cs typeface="Calibri" pitchFamily="34" charset="0"/>
                </a:endParaRPr>
              </a:p>
              <a:p>
                <a:pPr algn="ctr" eaLnBrk="1" hangingPunct="1"/>
                <a:r>
                  <a:rPr lang="en-US" sz="2667" dirty="0" err="1">
                    <a:latin typeface="Calibri" pitchFamily="34" charset="0"/>
                    <a:cs typeface="Calibri" pitchFamily="34" charset="0"/>
                  </a:rPr>
                  <a:t>ModelDF</a:t>
                </a:r>
                <a:r>
                  <a:rPr lang="en-US" sz="2667" dirty="0">
                    <a:latin typeface="Calibri" pitchFamily="34" charset="0"/>
                    <a:cs typeface="Calibri" pitchFamily="34" charset="0"/>
                  </a:rPr>
                  <a:t> = </a:t>
                </a:r>
                <a:r>
                  <a:rPr lang="ru-RU" sz="2667" dirty="0">
                    <a:latin typeface="Calibri" pitchFamily="34" charset="0"/>
                    <a:cs typeface="Calibri" pitchFamily="34" charset="0"/>
                  </a:rPr>
                  <a:t>число групп -1</a:t>
                </a:r>
                <a:endParaRPr lang="en-US" sz="2667" dirty="0">
                  <a:latin typeface="Calibri" pitchFamily="34" charset="0"/>
                  <a:cs typeface="Calibri" pitchFamily="34" charset="0"/>
                </a:endParaRPr>
              </a:p>
              <a:p>
                <a:pPr algn="ctr" eaLnBrk="1" hangingPunct="1"/>
                <a:r>
                  <a:rPr lang="en-US" sz="2667" dirty="0" err="1">
                    <a:latin typeface="Calibri" pitchFamily="34" charset="0"/>
                    <a:cs typeface="Calibri" pitchFamily="34" charset="0"/>
                  </a:rPr>
                  <a:t>ErrorDF</a:t>
                </a:r>
                <a:r>
                  <a:rPr lang="en-US" sz="2667" dirty="0">
                    <a:latin typeface="Calibri" pitchFamily="34" charset="0"/>
                    <a:cs typeface="Calibri" pitchFamily="34" charset="0"/>
                  </a:rPr>
                  <a:t>=Nobs -1 - (</a:t>
                </a:r>
                <a:r>
                  <a:rPr lang="en-US" sz="2667" dirty="0" err="1">
                    <a:latin typeface="Calibri" pitchFamily="34" charset="0"/>
                    <a:cs typeface="Calibri" pitchFamily="34" charset="0"/>
                  </a:rPr>
                  <a:t>ModelDF</a:t>
                </a:r>
                <a:r>
                  <a:rPr lang="en-US" sz="2667" dirty="0">
                    <a:latin typeface="Calibri" pitchFamily="34" charset="0"/>
                    <a:cs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8279" y="2875145"/>
                <a:ext cx="4117020" cy="2363019"/>
              </a:xfrm>
              <a:prstGeom prst="rect">
                <a:avLst/>
              </a:prstGeom>
              <a:blipFill>
                <a:blip r:embed="rId4"/>
                <a:stretch>
                  <a:fillRect l="-3852" r="-3704" b="-80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AF3712-91D0-422E-9195-A2BD48C2BCA4}"/>
              </a:ext>
            </a:extLst>
          </p:cNvPr>
          <p:cNvSpPr txBox="1"/>
          <p:nvPr/>
        </p:nvSpPr>
        <p:spPr>
          <a:xfrm>
            <a:off x="7808279" y="5449824"/>
            <a:ext cx="438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нашем случае: 24/1=24, </a:t>
            </a:r>
          </a:p>
          <a:p>
            <a:r>
              <a:rPr lang="ru-RU" dirty="0"/>
              <a:t>4/(6-1-1)=4</a:t>
            </a:r>
          </a:p>
          <a:p>
            <a:r>
              <a:rPr lang="en-US" dirty="0"/>
              <a:t>F=24</a:t>
            </a:r>
            <a:r>
              <a:rPr lang="ru-RU" dirty="0"/>
              <a:t>/4=6, </a:t>
            </a:r>
            <a:r>
              <a:rPr lang="ru-RU" dirty="0" err="1"/>
              <a:t>т.е</a:t>
            </a:r>
            <a:r>
              <a:rPr lang="ru-RU" dirty="0"/>
              <a:t> намного больше единицы</a:t>
            </a:r>
          </a:p>
        </p:txBody>
      </p:sp>
    </p:spTree>
    <p:extLst>
      <p:ext uri="{BB962C8B-B14F-4D97-AF65-F5344CB8AC3E}">
        <p14:creationId xmlns:p14="http://schemas.microsoft.com/office/powerpoint/2010/main" val="184155878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188059"/>
            <a:ext cx="6212468" cy="779700"/>
          </a:xfrm>
        </p:spPr>
        <p:txBody>
          <a:bodyPr>
            <a:normAutofit/>
          </a:bodyPr>
          <a:lstStyle/>
          <a:p>
            <a:r>
              <a:rPr lang="ru-RU" dirty="0"/>
              <a:t>Дисперсионный анализ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 flipH="1">
            <a:off x="7913554" y="226006"/>
            <a:ext cx="3353916" cy="420564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 Statistic simple “logic”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795791" y="1199625"/>
            <a:ext cx="10233651" cy="4609931"/>
            <a:chOff x="377768" y="1156894"/>
            <a:chExt cx="7675238" cy="3457448"/>
          </a:xfrm>
        </p:grpSpPr>
        <p:grpSp>
          <p:nvGrpSpPr>
            <p:cNvPr id="44" name="Group 43"/>
            <p:cNvGrpSpPr/>
            <p:nvPr/>
          </p:nvGrpSpPr>
          <p:grpSpPr>
            <a:xfrm>
              <a:off x="377768" y="1195366"/>
              <a:ext cx="3291407" cy="2737847"/>
              <a:chOff x="377768" y="871274"/>
              <a:chExt cx="3291407" cy="2737847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768" y="871274"/>
                <a:ext cx="3128823" cy="27378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165171" y="2070728"/>
                <a:ext cx="482290" cy="947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19461" y="960915"/>
                <a:ext cx="398768" cy="914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01029" y="1170820"/>
                <a:ext cx="2968146" cy="1614195"/>
                <a:chOff x="1458545" y="1244746"/>
                <a:chExt cx="4953830" cy="2309309"/>
              </a:xfrm>
            </p:grpSpPr>
            <p:graphicFrame>
              <p:nvGraphicFramePr>
                <p:cNvPr id="7" name="Object 3"/>
                <p:cNvGraphicFramePr>
                  <a:graphicFrameLocks noChangeAspect="1"/>
                </p:cNvGraphicFramePr>
                <p:nvPr/>
              </p:nvGraphicFramePr>
              <p:xfrm>
                <a:off x="1458545" y="2819380"/>
                <a:ext cx="700088" cy="311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6" name="Equation" r:id="rId4" imgW="406048" imgH="203024" progId="Equation.DSMT4">
                        <p:embed/>
                      </p:oleObj>
                    </mc:Choice>
                    <mc:Fallback>
                      <p:oleObj name="Equation" r:id="rId4" imgW="406048" imgH="203024" progId="Equation.DSMT4">
                        <p:embed/>
                        <p:pic>
                          <p:nvPicPr>
                            <p:cNvPr id="7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58545" y="2819380"/>
                              <a:ext cx="700088" cy="311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Object 3"/>
                <p:cNvGraphicFramePr>
                  <a:graphicFrameLocks noChangeAspect="1"/>
                </p:cNvGraphicFramePr>
                <p:nvPr/>
              </p:nvGraphicFramePr>
              <p:xfrm>
                <a:off x="1620595" y="1333715"/>
                <a:ext cx="655638" cy="3444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7" name="Equation" r:id="rId6" imgW="380835" imgH="203112" progId="Equation.DSMT4">
                        <p:embed/>
                      </p:oleObj>
                    </mc:Choice>
                    <mc:Fallback>
                      <p:oleObj name="Equation" r:id="rId6" imgW="380835" imgH="203112" progId="Equation.DSMT4">
                        <p:embed/>
                        <p:pic>
                          <p:nvPicPr>
                            <p:cNvPr id="8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20595" y="1333715"/>
                              <a:ext cx="655638" cy="3444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16" name="Picture 6" descr="ch3s4.png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002" r="58620"/>
                <a:stretch/>
              </p:blipFill>
              <p:spPr bwMode="auto">
                <a:xfrm>
                  <a:off x="6225401" y="2102330"/>
                  <a:ext cx="186974" cy="545764"/>
                </a:xfrm>
                <a:prstGeom prst="rect">
                  <a:avLst/>
                </a:prstGeom>
                <a:solidFill>
                  <a:schemeClr val="bg1">
                    <a:alpha val="87000"/>
                  </a:schemeClr>
                </a:solidFill>
                <a:ln>
                  <a:noFill/>
                </a:ln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4372995" y="1244746"/>
                  <a:ext cx="987129" cy="847051"/>
                  <a:chOff x="7141580" y="700604"/>
                  <a:chExt cx="987129" cy="847051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7141580" y="960699"/>
                    <a:ext cx="173019" cy="16565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7430947" y="1043527"/>
                    <a:ext cx="173019" cy="16565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7199754" y="1186863"/>
                    <a:ext cx="173019" cy="16565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7448309" y="1277741"/>
                    <a:ext cx="173019" cy="16565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7424859" y="774568"/>
                    <a:ext cx="173019" cy="16565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7748950" y="700604"/>
                    <a:ext cx="173019" cy="16565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7627716" y="877871"/>
                    <a:ext cx="173019" cy="16565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7696630" y="1095135"/>
                    <a:ext cx="173019" cy="16565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7955690" y="1244746"/>
                    <a:ext cx="173019" cy="16565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7940833" y="942075"/>
                    <a:ext cx="173019" cy="16565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7696630" y="1381999"/>
                    <a:ext cx="173019" cy="16565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2152172" y="2707004"/>
                  <a:ext cx="987129" cy="847051"/>
                  <a:chOff x="7141580" y="700604"/>
                  <a:chExt cx="987129" cy="847051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7141580" y="960699"/>
                    <a:ext cx="173019" cy="165656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7430947" y="1043527"/>
                    <a:ext cx="173019" cy="165656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7199754" y="1186863"/>
                    <a:ext cx="173019" cy="165656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7448309" y="1277741"/>
                    <a:ext cx="173019" cy="165656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7424859" y="774568"/>
                    <a:ext cx="173019" cy="165656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7748950" y="700604"/>
                    <a:ext cx="173019" cy="165656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7627716" y="877871"/>
                    <a:ext cx="173019" cy="165656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7696630" y="1095135"/>
                    <a:ext cx="173019" cy="165656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7955690" y="1244746"/>
                    <a:ext cx="173019" cy="165656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7940833" y="942075"/>
                    <a:ext cx="173019" cy="165656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7696630" y="1381999"/>
                    <a:ext cx="173019" cy="165656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400">
                      <a:solidFill>
                        <a:schemeClr val="accent1"/>
                      </a:solidFill>
                    </a:endParaRPr>
                  </a:p>
                </p:txBody>
              </p:sp>
            </p:grpSp>
            <p:cxnSp>
              <p:nvCxnSpPr>
                <p:cNvPr id="6" name="Straight Connector 12"/>
                <p:cNvCxnSpPr>
                  <a:cxnSpLocks noChangeShapeType="1"/>
                </p:cNvCxnSpPr>
                <p:nvPr/>
              </p:nvCxnSpPr>
              <p:spPr bwMode="auto">
                <a:xfrm flipV="1">
                  <a:off x="1528520" y="3101954"/>
                  <a:ext cx="2001503" cy="12701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1528520" y="1687727"/>
                  <a:ext cx="4038903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5" name="TextBox 44"/>
            <p:cNvSpPr txBox="1"/>
            <p:nvPr/>
          </p:nvSpPr>
          <p:spPr>
            <a:xfrm>
              <a:off x="1612268" y="4268093"/>
              <a:ext cx="973510" cy="3462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</a:t>
              </a:r>
              <a:r>
                <a:rPr lang="ru-RU" sz="2400" dirty="0"/>
                <a:t> </a:t>
              </a:r>
              <a:r>
                <a:rPr lang="en-US" sz="2400" dirty="0"/>
                <a:t>&gt;&gt; 1</a:t>
              </a: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405" y="1156894"/>
              <a:ext cx="3128823" cy="273784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/>
            <p:cNvSpPr/>
            <p:nvPr/>
          </p:nvSpPr>
          <p:spPr>
            <a:xfrm>
              <a:off x="5517252" y="2394820"/>
              <a:ext cx="482290" cy="947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71542" y="1285007"/>
              <a:ext cx="398768" cy="914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accent1"/>
                </a:solidFill>
              </a:endParaRPr>
            </a:p>
          </p:txBody>
        </p:sp>
        <p:pic>
          <p:nvPicPr>
            <p:cNvPr id="53" name="Picture 6" descr="ch3s4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02" r="58620"/>
            <a:stretch/>
          </p:blipFill>
          <p:spPr bwMode="auto">
            <a:xfrm>
              <a:off x="7940978" y="2094359"/>
              <a:ext cx="112028" cy="38148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</p:pic>
        <p:grpSp>
          <p:nvGrpSpPr>
            <p:cNvPr id="54" name="Group 53"/>
            <p:cNvGrpSpPr/>
            <p:nvPr/>
          </p:nvGrpSpPr>
          <p:grpSpPr>
            <a:xfrm>
              <a:off x="6801529" y="1253240"/>
              <a:ext cx="677041" cy="1709446"/>
              <a:chOff x="7060852" y="700604"/>
              <a:chExt cx="1129979" cy="2445579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7141580" y="960699"/>
                <a:ext cx="173019" cy="1656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430947" y="1043527"/>
                <a:ext cx="173019" cy="1656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199754" y="1186863"/>
                <a:ext cx="173019" cy="1656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448309" y="1277741"/>
                <a:ext cx="173019" cy="1656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424859" y="774568"/>
                <a:ext cx="173019" cy="1656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748950" y="700604"/>
                <a:ext cx="173019" cy="1656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7627716" y="877871"/>
                <a:ext cx="173019" cy="1656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7696630" y="1095135"/>
                <a:ext cx="173019" cy="1656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955690" y="1244746"/>
                <a:ext cx="173019" cy="1656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940833" y="942075"/>
                <a:ext cx="173019" cy="1656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696630" y="1381999"/>
                <a:ext cx="173019" cy="1656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7175369" y="1466052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423923" y="1556930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931305" y="1523936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672245" y="1661189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066425" y="1832220"/>
                <a:ext cx="173018" cy="16565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7240350" y="1694069"/>
                <a:ext cx="173018" cy="16565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240350" y="1980933"/>
                <a:ext cx="173018" cy="16565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175369" y="1478325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423923" y="1569204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7240350" y="1706342"/>
                <a:ext cx="173018" cy="16565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7955691" y="1978144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7458815" y="1795280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7707369" y="1886159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7523796" y="2023298"/>
                <a:ext cx="173018" cy="16565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7939156" y="1771028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7678724" y="1672753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7713848" y="1897723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7945635" y="1782592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8017813" y="2935376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520938" y="2752512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585919" y="2980528"/>
                <a:ext cx="173018" cy="16565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740847" y="2629984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007758" y="2739822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087953" y="2329587"/>
                <a:ext cx="173018" cy="16565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261878" y="2478301"/>
                <a:ext cx="173018" cy="16565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949409" y="2483358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452533" y="2300493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517513" y="2528510"/>
                <a:ext cx="173018" cy="16565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672442" y="2177966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7707566" y="2402935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939353" y="2287804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060852" y="2825086"/>
                <a:ext cx="173018" cy="16565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7250904" y="2699513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7270867" y="2187253"/>
                <a:ext cx="173018" cy="16565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5964349" y="4268093"/>
              <a:ext cx="973510" cy="3462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</a:t>
              </a:r>
              <a:r>
                <a:rPr lang="ru-RU" sz="2400" dirty="0"/>
                <a:t> </a:t>
              </a:r>
              <a:r>
                <a:rPr lang="en-US" sz="2400" dirty="0"/>
                <a:t>~ 1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473189" y="1528454"/>
              <a:ext cx="677041" cy="1709446"/>
              <a:chOff x="7060852" y="700604"/>
              <a:chExt cx="1129979" cy="2445579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7141580" y="960699"/>
                <a:ext cx="173019" cy="165656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430947" y="1043527"/>
                <a:ext cx="173019" cy="165656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199754" y="1186863"/>
                <a:ext cx="173019" cy="165656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7448309" y="1277741"/>
                <a:ext cx="173019" cy="165656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7424859" y="774568"/>
                <a:ext cx="173019" cy="165656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748950" y="700604"/>
                <a:ext cx="173019" cy="165656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7627716" y="877871"/>
                <a:ext cx="173019" cy="165656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7696630" y="1095135"/>
                <a:ext cx="173019" cy="165656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7955690" y="1244746"/>
                <a:ext cx="173019" cy="165656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940833" y="942075"/>
                <a:ext cx="173019" cy="165656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7696630" y="1381999"/>
                <a:ext cx="173019" cy="165656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7175369" y="1466052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7423923" y="1556930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7931305" y="1523936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7672245" y="1661189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7066425" y="1832220"/>
                <a:ext cx="173018" cy="1656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7240350" y="1694069"/>
                <a:ext cx="173018" cy="1656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40350" y="1980933"/>
                <a:ext cx="173018" cy="1656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175369" y="1478325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7423923" y="1569204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7240350" y="1706342"/>
                <a:ext cx="173018" cy="1656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7955691" y="1978144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458815" y="1795280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707369" y="1886159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7523796" y="2023298"/>
                <a:ext cx="173018" cy="1656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939156" y="1771028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678724" y="1672753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713848" y="1897723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945635" y="1782592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8017813" y="2935376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7520938" y="2752512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585919" y="2980528"/>
                <a:ext cx="173018" cy="1656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7740847" y="2629984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8007758" y="2739822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087953" y="2329587"/>
                <a:ext cx="173018" cy="1656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261878" y="2478301"/>
                <a:ext cx="173018" cy="1656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7949409" y="2483358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452533" y="2300493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7517513" y="2528510"/>
                <a:ext cx="173018" cy="1656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672442" y="2177966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707566" y="2402935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939353" y="2287804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060852" y="2825086"/>
                <a:ext cx="173018" cy="1656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50904" y="2699513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270867" y="2187253"/>
                <a:ext cx="173018" cy="165657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6" name="Straight Connector 12"/>
            <p:cNvCxnSpPr>
              <a:cxnSpLocks noChangeShapeType="1"/>
            </p:cNvCxnSpPr>
            <p:nvPr/>
          </p:nvCxnSpPr>
          <p:spPr bwMode="auto">
            <a:xfrm flipV="1">
              <a:off x="5095036" y="2469241"/>
              <a:ext cx="1199224" cy="8878"/>
            </a:xfrm>
            <a:prstGeom prst="line">
              <a:avLst/>
            </a:prstGeom>
            <a:noFill/>
            <a:ln w="9525" algn="ctr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10"/>
            <p:cNvCxnSpPr>
              <a:cxnSpLocks noChangeShapeType="1"/>
            </p:cNvCxnSpPr>
            <p:nvPr/>
          </p:nvCxnSpPr>
          <p:spPr bwMode="auto">
            <a:xfrm>
              <a:off x="5095036" y="2147453"/>
              <a:ext cx="2419957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Arrow Connector 162"/>
            <p:cNvCxnSpPr/>
            <p:nvPr/>
          </p:nvCxnSpPr>
          <p:spPr>
            <a:xfrm>
              <a:off x="1942179" y="2315691"/>
              <a:ext cx="0" cy="4787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2439985" y="1795694"/>
              <a:ext cx="0" cy="21044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1942179" y="1826791"/>
              <a:ext cx="0" cy="4787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760535" y="2582649"/>
              <a:ext cx="0" cy="21044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6286918" y="2138112"/>
              <a:ext cx="0" cy="1479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6287414" y="2258125"/>
              <a:ext cx="0" cy="2111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6211885" y="1610705"/>
              <a:ext cx="0" cy="86514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707185" y="2138112"/>
              <a:ext cx="0" cy="86514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3"/>
          <p:cNvSpPr txBox="1">
            <a:spLocks noChangeArrowheads="1"/>
          </p:cNvSpPr>
          <p:nvPr/>
        </p:nvSpPr>
        <p:spPr bwMode="auto">
          <a:xfrm>
            <a:off x="2643713" y="5837876"/>
            <a:ext cx="2156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b="1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b="1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SS</a:t>
            </a:r>
            <a:r>
              <a:rPr lang="en-US" b="1" baseline="-25000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/ SS</a:t>
            </a:r>
            <a:r>
              <a:rPr lang="en-US" b="1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356B4-52D6-4029-9830-A2641BFB8832}"/>
              </a:ext>
            </a:extLst>
          </p:cNvPr>
          <p:cNvSpPr txBox="1"/>
          <p:nvPr/>
        </p:nvSpPr>
        <p:spPr>
          <a:xfrm>
            <a:off x="4958453" y="5903933"/>
            <a:ext cx="349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 нашем случае: 24/28=0.857 (!)</a:t>
            </a:r>
          </a:p>
        </p:txBody>
      </p:sp>
    </p:spTree>
    <p:extLst>
      <p:ext uri="{BB962C8B-B14F-4D97-AF65-F5344CB8AC3E}">
        <p14:creationId xmlns:p14="http://schemas.microsoft.com/office/powerpoint/2010/main" val="27718791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3122F8B2-D0C4-4C29-8DCF-5D2597E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19BB-043F-4A2E-9D57-951AD17F0F64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82EA3-BE86-4063-9798-7D77E265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EBA53-A240-492A-9124-B10DE9A0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A31AB1-35DF-446A-9ACF-E2624FD8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6" y="1001830"/>
            <a:ext cx="9389096" cy="455895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C21A08-4B3C-4277-A2CD-8E3BDB8E3219}"/>
              </a:ext>
            </a:extLst>
          </p:cNvPr>
          <p:cNvSpPr txBox="1"/>
          <p:nvPr/>
        </p:nvSpPr>
        <p:spPr>
          <a:xfrm>
            <a:off x="2007909" y="292231"/>
            <a:ext cx="720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Интерпретация </a:t>
            </a:r>
            <a:r>
              <a:rPr lang="en-US" sz="2800" b="1" dirty="0"/>
              <a:t>F-</a:t>
            </a:r>
            <a:r>
              <a:rPr lang="ru-RU" sz="2800" b="1" dirty="0"/>
              <a:t>статистики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84A08-1B6B-467E-96F3-9C9FE44E3235}"/>
              </a:ext>
            </a:extLst>
          </p:cNvPr>
          <p:cNvSpPr txBox="1"/>
          <p:nvPr/>
        </p:nvSpPr>
        <p:spPr>
          <a:xfrm>
            <a:off x="2318994" y="5737439"/>
            <a:ext cx="92665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baseline="30000" dirty="0"/>
              <a:t>2</a:t>
            </a:r>
            <a:r>
              <a:rPr lang="en-US" sz="2400" b="1" dirty="0"/>
              <a:t>=SS</a:t>
            </a:r>
            <a:r>
              <a:rPr lang="en-US" sz="2400" b="1" baseline="-25000" dirty="0"/>
              <a:t>M</a:t>
            </a:r>
            <a:r>
              <a:rPr lang="en-US" sz="2400" b="1" dirty="0"/>
              <a:t>/SS</a:t>
            </a:r>
            <a:r>
              <a:rPr lang="en-US" sz="2400" b="1" baseline="-25000" dirty="0"/>
              <a:t>T</a:t>
            </a:r>
            <a:r>
              <a:rPr lang="en-US" sz="2400" b="1" dirty="0"/>
              <a:t>=SS</a:t>
            </a:r>
            <a:r>
              <a:rPr lang="en-US" sz="2400" b="1" baseline="-25000" dirty="0"/>
              <a:t>M</a:t>
            </a:r>
            <a:r>
              <a:rPr lang="en-US" sz="2400" b="1" dirty="0"/>
              <a:t>/(SS</a:t>
            </a:r>
            <a:r>
              <a:rPr lang="en-US" sz="2400" b="1" baseline="-25000" dirty="0"/>
              <a:t>M</a:t>
            </a:r>
            <a:r>
              <a:rPr lang="en-US" sz="2400" b="1" dirty="0"/>
              <a:t>+SS</a:t>
            </a:r>
            <a:r>
              <a:rPr lang="en-US" sz="2400" b="1" baseline="-25000" dirty="0"/>
              <a:t>E</a:t>
            </a:r>
            <a:r>
              <a:rPr lang="en-US" sz="2400" b="1" dirty="0"/>
              <a:t>) </a:t>
            </a:r>
            <a:r>
              <a:rPr lang="ru-RU" sz="2400" b="1" dirty="0"/>
              <a:t>– как и в регрессионном анализе!</a:t>
            </a:r>
          </a:p>
        </p:txBody>
      </p:sp>
    </p:spTree>
    <p:extLst>
      <p:ext uri="{BB962C8B-B14F-4D97-AF65-F5344CB8AC3E}">
        <p14:creationId xmlns:p14="http://schemas.microsoft.com/office/powerpoint/2010/main" val="385755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FFB52-B588-40AB-BF56-F475A304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-371765"/>
            <a:ext cx="10058400" cy="1450757"/>
          </a:xfrm>
        </p:spPr>
        <p:txBody>
          <a:bodyPr>
            <a:normAutofit/>
          </a:bodyPr>
          <a:lstStyle/>
          <a:p>
            <a:r>
              <a:rPr lang="ru-RU" sz="3600" b="1" dirty="0"/>
              <a:t>Аналогия с регрессионным анализом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E9C9EE-0C18-474C-B35E-69B49AAE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487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CCAF0-EA3B-4373-9DA2-D5DBB708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B9E-2B5B-4A87-9361-AA18F7AA1D6A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F97ED-1A38-4AAA-82D2-A2D00F98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84952C-73C8-40DD-B401-67B7320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7" name="Group 278">
            <a:extLst>
              <a:ext uri="{FF2B5EF4-FFF2-40B4-BE49-F238E27FC236}">
                <a16:creationId xmlns:a16="http://schemas.microsoft.com/office/drawing/2014/main" id="{D1A504C9-4DC2-4A89-9C53-02ADD36E0325}"/>
              </a:ext>
            </a:extLst>
          </p:cNvPr>
          <p:cNvGrpSpPr>
            <a:grpSpLocks/>
          </p:cNvGrpSpPr>
          <p:nvPr/>
        </p:nvGrpSpPr>
        <p:grpSpPr bwMode="auto">
          <a:xfrm>
            <a:off x="468078" y="1255043"/>
            <a:ext cx="5715205" cy="3669792"/>
            <a:chOff x="240" y="816"/>
            <a:chExt cx="6257" cy="3072"/>
          </a:xfrm>
        </p:grpSpPr>
        <p:sp>
          <p:nvSpPr>
            <p:cNvPr id="8" name="Rectangle 277">
              <a:extLst>
                <a:ext uri="{FF2B5EF4-FFF2-40B4-BE49-F238E27FC236}">
                  <a16:creationId xmlns:a16="http://schemas.microsoft.com/office/drawing/2014/main" id="{BFC98C46-F17A-4F59-ADE0-B18AEEB05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16"/>
              <a:ext cx="6257" cy="307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00506699-6840-4A08-B57F-02A9395D7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972"/>
              <a:ext cx="5088" cy="27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70" y="8"/>
                </a:cxn>
                <a:cxn ang="0">
                  <a:pos x="18870" y="8655"/>
                </a:cxn>
                <a:cxn ang="0">
                  <a:pos x="0" y="8649"/>
                </a:cxn>
                <a:cxn ang="0">
                  <a:pos x="0" y="0"/>
                </a:cxn>
              </a:cxnLst>
              <a:rect l="0" t="0" r="r" b="b"/>
              <a:pathLst>
                <a:path w="18870" h="8655">
                  <a:moveTo>
                    <a:pt x="0" y="0"/>
                  </a:moveTo>
                  <a:lnTo>
                    <a:pt x="18870" y="8"/>
                  </a:lnTo>
                  <a:lnTo>
                    <a:pt x="18870" y="8655"/>
                  </a:lnTo>
                  <a:lnTo>
                    <a:pt x="0" y="8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5CB0B49-B141-459A-9287-510E4EECC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1262"/>
              <a:ext cx="4718" cy="2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70" y="8"/>
                </a:cxn>
                <a:cxn ang="0">
                  <a:pos x="18870" y="8655"/>
                </a:cxn>
                <a:cxn ang="0">
                  <a:pos x="0" y="8649"/>
                </a:cxn>
                <a:cxn ang="0">
                  <a:pos x="0" y="0"/>
                </a:cxn>
              </a:cxnLst>
              <a:rect l="0" t="0" r="r" b="b"/>
              <a:pathLst>
                <a:path w="18870" h="8655">
                  <a:moveTo>
                    <a:pt x="0" y="0"/>
                  </a:moveTo>
                  <a:lnTo>
                    <a:pt x="18870" y="8"/>
                  </a:lnTo>
                  <a:lnTo>
                    <a:pt x="18870" y="8655"/>
                  </a:lnTo>
                  <a:lnTo>
                    <a:pt x="0" y="8649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F9DA1-0EA6-4E9F-B340-C1CD4012B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" y="1254"/>
              <a:ext cx="13" cy="2186"/>
            </a:xfrm>
            <a:custGeom>
              <a:avLst/>
              <a:gdLst/>
              <a:ahLst/>
              <a:cxnLst>
                <a:cxn ang="0">
                  <a:pos x="27" y="8744"/>
                </a:cxn>
                <a:cxn ang="0">
                  <a:pos x="54" y="8717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8717"/>
                </a:cxn>
                <a:cxn ang="0">
                  <a:pos x="27" y="8744"/>
                </a:cxn>
                <a:cxn ang="0">
                  <a:pos x="0" y="8717"/>
                </a:cxn>
                <a:cxn ang="0">
                  <a:pos x="0" y="8744"/>
                </a:cxn>
                <a:cxn ang="0">
                  <a:pos x="27" y="8744"/>
                </a:cxn>
              </a:cxnLst>
              <a:rect l="0" t="0" r="r" b="b"/>
              <a:pathLst>
                <a:path w="54" h="8744">
                  <a:moveTo>
                    <a:pt x="27" y="8744"/>
                  </a:moveTo>
                  <a:lnTo>
                    <a:pt x="54" y="8717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8717"/>
                  </a:lnTo>
                  <a:lnTo>
                    <a:pt x="27" y="8744"/>
                  </a:lnTo>
                  <a:lnTo>
                    <a:pt x="0" y="8717"/>
                  </a:lnTo>
                  <a:lnTo>
                    <a:pt x="0" y="8744"/>
                  </a:lnTo>
                  <a:lnTo>
                    <a:pt x="27" y="87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BAEA068-7950-42F5-A30E-53E6A1AF9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426"/>
              <a:ext cx="4724" cy="14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5BD17068-B2E4-4AAF-A182-FC99DEBBC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2588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3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D564351-7FEB-4A6F-B014-AF340AC50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2588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3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3E5C0CF-D545-425D-B76A-9E5736627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" y="2524"/>
              <a:ext cx="49" cy="50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0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7"/>
                </a:cxn>
                <a:cxn ang="0">
                  <a:pos x="94" y="106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3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0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7"/>
                  </a:lnTo>
                  <a:lnTo>
                    <a:pt x="94" y="106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B0D30A0-E4BC-46E0-B94F-FB40F2365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" y="2524"/>
              <a:ext cx="49" cy="50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0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7"/>
                </a:cxn>
                <a:cxn ang="0">
                  <a:pos x="94" y="106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3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0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7"/>
                  </a:lnTo>
                  <a:lnTo>
                    <a:pt x="94" y="106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A216105-E982-4164-B6C0-90CDF8562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3074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3" y="8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0" y="50"/>
                </a:cxn>
                <a:cxn ang="0">
                  <a:pos x="87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3" h="195">
                  <a:moveTo>
                    <a:pt x="155" y="16"/>
                  </a:moveTo>
                  <a:lnTo>
                    <a:pt x="143" y="8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0" y="50"/>
                  </a:lnTo>
                  <a:lnTo>
                    <a:pt x="87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FE5CE40-E8F5-4651-9F41-6AFF61D51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3074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3" y="8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0" y="50"/>
                </a:cxn>
                <a:cxn ang="0">
                  <a:pos x="87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3" h="195">
                  <a:moveTo>
                    <a:pt x="155" y="16"/>
                  </a:moveTo>
                  <a:lnTo>
                    <a:pt x="143" y="8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0" y="50"/>
                  </a:lnTo>
                  <a:lnTo>
                    <a:pt x="87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46F74E7-0791-4E58-BA04-73674B677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" y="1983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3" y="9"/>
                </a:cxn>
                <a:cxn ang="0">
                  <a:pos x="97" y="90"/>
                </a:cxn>
                <a:cxn ang="0">
                  <a:pos x="81" y="0"/>
                </a:cxn>
                <a:cxn ang="0">
                  <a:pos x="68" y="2"/>
                </a:cxn>
                <a:cxn ang="0">
                  <a:pos x="92" y="90"/>
                </a:cxn>
                <a:cxn ang="0">
                  <a:pos x="17" y="41"/>
                </a:cxn>
                <a:cxn ang="0">
                  <a:pos x="11" y="51"/>
                </a:cxn>
                <a:cxn ang="0">
                  <a:pos x="89" y="98"/>
                </a:cxn>
                <a:cxn ang="0">
                  <a:pos x="0" y="114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5"/>
                </a:cxn>
                <a:cxn ang="0">
                  <a:pos x="95" y="107"/>
                </a:cxn>
                <a:cxn ang="0">
                  <a:pos x="113" y="196"/>
                </a:cxn>
                <a:cxn ang="0">
                  <a:pos x="124" y="193"/>
                </a:cxn>
                <a:cxn ang="0">
                  <a:pos x="101" y="105"/>
                </a:cxn>
                <a:cxn ang="0">
                  <a:pos x="176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0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4" h="196">
                  <a:moveTo>
                    <a:pt x="155" y="16"/>
                  </a:moveTo>
                  <a:lnTo>
                    <a:pt x="143" y="9"/>
                  </a:lnTo>
                  <a:lnTo>
                    <a:pt x="97" y="90"/>
                  </a:lnTo>
                  <a:lnTo>
                    <a:pt x="81" y="0"/>
                  </a:lnTo>
                  <a:lnTo>
                    <a:pt x="68" y="2"/>
                  </a:lnTo>
                  <a:lnTo>
                    <a:pt x="92" y="90"/>
                  </a:lnTo>
                  <a:lnTo>
                    <a:pt x="17" y="41"/>
                  </a:lnTo>
                  <a:lnTo>
                    <a:pt x="11" y="51"/>
                  </a:lnTo>
                  <a:lnTo>
                    <a:pt x="89" y="98"/>
                  </a:lnTo>
                  <a:lnTo>
                    <a:pt x="0" y="114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5"/>
                  </a:lnTo>
                  <a:lnTo>
                    <a:pt x="95" y="107"/>
                  </a:lnTo>
                  <a:lnTo>
                    <a:pt x="113" y="196"/>
                  </a:lnTo>
                  <a:lnTo>
                    <a:pt x="124" y="193"/>
                  </a:lnTo>
                  <a:lnTo>
                    <a:pt x="101" y="105"/>
                  </a:lnTo>
                  <a:lnTo>
                    <a:pt x="176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0" y="71"/>
                  </a:lnTo>
                  <a:lnTo>
                    <a:pt x="103" y="93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E9737D9-196A-41C3-9017-2A6C9CB56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" y="1983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3" y="9"/>
                </a:cxn>
                <a:cxn ang="0">
                  <a:pos x="97" y="90"/>
                </a:cxn>
                <a:cxn ang="0">
                  <a:pos x="81" y="0"/>
                </a:cxn>
                <a:cxn ang="0">
                  <a:pos x="68" y="2"/>
                </a:cxn>
                <a:cxn ang="0">
                  <a:pos x="92" y="90"/>
                </a:cxn>
                <a:cxn ang="0">
                  <a:pos x="17" y="41"/>
                </a:cxn>
                <a:cxn ang="0">
                  <a:pos x="11" y="51"/>
                </a:cxn>
                <a:cxn ang="0">
                  <a:pos x="89" y="98"/>
                </a:cxn>
                <a:cxn ang="0">
                  <a:pos x="0" y="114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5"/>
                </a:cxn>
                <a:cxn ang="0">
                  <a:pos x="95" y="107"/>
                </a:cxn>
                <a:cxn ang="0">
                  <a:pos x="113" y="196"/>
                </a:cxn>
                <a:cxn ang="0">
                  <a:pos x="124" y="193"/>
                </a:cxn>
                <a:cxn ang="0">
                  <a:pos x="101" y="105"/>
                </a:cxn>
                <a:cxn ang="0">
                  <a:pos x="176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0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4" h="196">
                  <a:moveTo>
                    <a:pt x="155" y="16"/>
                  </a:moveTo>
                  <a:lnTo>
                    <a:pt x="143" y="9"/>
                  </a:lnTo>
                  <a:lnTo>
                    <a:pt x="97" y="90"/>
                  </a:lnTo>
                  <a:lnTo>
                    <a:pt x="81" y="0"/>
                  </a:lnTo>
                  <a:lnTo>
                    <a:pt x="68" y="2"/>
                  </a:lnTo>
                  <a:lnTo>
                    <a:pt x="92" y="90"/>
                  </a:lnTo>
                  <a:lnTo>
                    <a:pt x="17" y="41"/>
                  </a:lnTo>
                  <a:lnTo>
                    <a:pt x="11" y="51"/>
                  </a:lnTo>
                  <a:lnTo>
                    <a:pt x="89" y="98"/>
                  </a:lnTo>
                  <a:lnTo>
                    <a:pt x="0" y="114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5"/>
                  </a:lnTo>
                  <a:lnTo>
                    <a:pt x="95" y="107"/>
                  </a:lnTo>
                  <a:lnTo>
                    <a:pt x="113" y="196"/>
                  </a:lnTo>
                  <a:lnTo>
                    <a:pt x="124" y="193"/>
                  </a:lnTo>
                  <a:lnTo>
                    <a:pt x="101" y="105"/>
                  </a:lnTo>
                  <a:lnTo>
                    <a:pt x="176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0" y="71"/>
                  </a:lnTo>
                  <a:lnTo>
                    <a:pt x="103" y="93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D24ABE3-A740-4BB7-A334-BD3CA7CA0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2174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0" y="52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3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0" y="52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7AACFD0-AA3A-41B9-9DB7-55FF2B313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2174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0" y="52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3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0" y="52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F191CED-D6EC-45A7-BE73-06D29CA1A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150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2" y="91"/>
                </a:cxn>
                <a:cxn ang="0">
                  <a:pos x="17" y="40"/>
                </a:cxn>
                <a:cxn ang="0">
                  <a:pos x="11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9" y="185"/>
                </a:cxn>
                <a:cxn ang="0">
                  <a:pos x="95" y="107"/>
                </a:cxn>
                <a:cxn ang="0">
                  <a:pos x="111" y="197"/>
                </a:cxn>
                <a:cxn ang="0">
                  <a:pos x="124" y="193"/>
                </a:cxn>
                <a:cxn ang="0">
                  <a:pos x="101" y="105"/>
                </a:cxn>
                <a:cxn ang="0">
                  <a:pos x="176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0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4" h="197">
                  <a:moveTo>
                    <a:pt x="155" y="16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2" y="91"/>
                  </a:lnTo>
                  <a:lnTo>
                    <a:pt x="17" y="40"/>
                  </a:lnTo>
                  <a:lnTo>
                    <a:pt x="11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9" y="185"/>
                  </a:lnTo>
                  <a:lnTo>
                    <a:pt x="95" y="107"/>
                  </a:lnTo>
                  <a:lnTo>
                    <a:pt x="111" y="197"/>
                  </a:lnTo>
                  <a:lnTo>
                    <a:pt x="124" y="193"/>
                  </a:lnTo>
                  <a:lnTo>
                    <a:pt x="101" y="105"/>
                  </a:lnTo>
                  <a:lnTo>
                    <a:pt x="176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0" y="71"/>
                  </a:lnTo>
                  <a:lnTo>
                    <a:pt x="103" y="94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FCDAD26A-DFD2-4449-AF2D-026F3B63B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150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2" y="91"/>
                </a:cxn>
                <a:cxn ang="0">
                  <a:pos x="17" y="40"/>
                </a:cxn>
                <a:cxn ang="0">
                  <a:pos x="11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9" y="185"/>
                </a:cxn>
                <a:cxn ang="0">
                  <a:pos x="95" y="107"/>
                </a:cxn>
                <a:cxn ang="0">
                  <a:pos x="111" y="197"/>
                </a:cxn>
                <a:cxn ang="0">
                  <a:pos x="124" y="193"/>
                </a:cxn>
                <a:cxn ang="0">
                  <a:pos x="101" y="105"/>
                </a:cxn>
                <a:cxn ang="0">
                  <a:pos x="176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0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4" h="197">
                  <a:moveTo>
                    <a:pt x="155" y="16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2" y="91"/>
                  </a:lnTo>
                  <a:lnTo>
                    <a:pt x="17" y="40"/>
                  </a:lnTo>
                  <a:lnTo>
                    <a:pt x="11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9" y="185"/>
                  </a:lnTo>
                  <a:lnTo>
                    <a:pt x="95" y="107"/>
                  </a:lnTo>
                  <a:lnTo>
                    <a:pt x="111" y="197"/>
                  </a:lnTo>
                  <a:lnTo>
                    <a:pt x="124" y="193"/>
                  </a:lnTo>
                  <a:lnTo>
                    <a:pt x="101" y="105"/>
                  </a:lnTo>
                  <a:lnTo>
                    <a:pt x="176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0" y="71"/>
                  </a:lnTo>
                  <a:lnTo>
                    <a:pt x="103" y="94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5538615-B9BC-47BE-94B8-57F0AF361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2341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9207039-46C3-4228-B115-A322D147F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2341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C8F74D57-C0CB-4FEB-9449-76C05EDC1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" y="2652"/>
              <a:ext cx="49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2" y="91"/>
                </a:cxn>
                <a:cxn ang="0">
                  <a:pos x="17" y="40"/>
                </a:cxn>
                <a:cxn ang="0">
                  <a:pos x="10" y="52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80"/>
                </a:cxn>
                <a:cxn ang="0">
                  <a:pos x="49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4" y="16"/>
                </a:cxn>
              </a:cxnLst>
              <a:rect l="0" t="0" r="r" b="b"/>
              <a:pathLst>
                <a:path w="194" h="197">
                  <a:moveTo>
                    <a:pt x="154" y="16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2" y="91"/>
                  </a:lnTo>
                  <a:lnTo>
                    <a:pt x="17" y="40"/>
                  </a:lnTo>
                  <a:lnTo>
                    <a:pt x="10" y="52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80"/>
                  </a:lnTo>
                  <a:lnTo>
                    <a:pt x="49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28887D7-AF2B-490F-8746-C68EE6C7D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" y="2652"/>
              <a:ext cx="49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2" y="91"/>
                </a:cxn>
                <a:cxn ang="0">
                  <a:pos x="17" y="40"/>
                </a:cxn>
                <a:cxn ang="0">
                  <a:pos x="10" y="52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80"/>
                </a:cxn>
                <a:cxn ang="0">
                  <a:pos x="49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4" y="16"/>
                </a:cxn>
              </a:cxnLst>
              <a:rect l="0" t="0" r="r" b="b"/>
              <a:pathLst>
                <a:path w="194" h="197">
                  <a:moveTo>
                    <a:pt x="154" y="16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2" y="91"/>
                  </a:lnTo>
                  <a:lnTo>
                    <a:pt x="17" y="40"/>
                  </a:lnTo>
                  <a:lnTo>
                    <a:pt x="10" y="52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80"/>
                  </a:lnTo>
                  <a:lnTo>
                    <a:pt x="49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24E8899-91F2-44F5-93DB-2CD812F91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" y="2341"/>
              <a:ext cx="48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4" y="129"/>
                </a:cxn>
                <a:cxn ang="0">
                  <a:pos x="90" y="103"/>
                </a:cxn>
                <a:cxn ang="0">
                  <a:pos x="39" y="180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1" y="71"/>
                </a:cxn>
                <a:cxn ang="0">
                  <a:pos x="104" y="93"/>
                </a:cxn>
                <a:cxn ang="0">
                  <a:pos x="156" y="17"/>
                </a:cxn>
              </a:cxnLst>
              <a:rect l="0" t="0" r="r" b="b"/>
              <a:pathLst>
                <a:path w="194" h="196">
                  <a:moveTo>
                    <a:pt x="156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4" y="129"/>
                  </a:lnTo>
                  <a:lnTo>
                    <a:pt x="90" y="103"/>
                  </a:lnTo>
                  <a:lnTo>
                    <a:pt x="39" y="180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1" y="71"/>
                  </a:lnTo>
                  <a:lnTo>
                    <a:pt x="104" y="93"/>
                  </a:lnTo>
                  <a:lnTo>
                    <a:pt x="156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50B1DD09-F52A-4EC4-ACA6-55A63179D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" y="2341"/>
              <a:ext cx="48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4" y="129"/>
                </a:cxn>
                <a:cxn ang="0">
                  <a:pos x="90" y="103"/>
                </a:cxn>
                <a:cxn ang="0">
                  <a:pos x="39" y="180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1" y="71"/>
                </a:cxn>
                <a:cxn ang="0">
                  <a:pos x="104" y="93"/>
                </a:cxn>
                <a:cxn ang="0">
                  <a:pos x="156" y="17"/>
                </a:cxn>
              </a:cxnLst>
              <a:rect l="0" t="0" r="r" b="b"/>
              <a:pathLst>
                <a:path w="194" h="196">
                  <a:moveTo>
                    <a:pt x="156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4" y="129"/>
                  </a:lnTo>
                  <a:lnTo>
                    <a:pt x="90" y="103"/>
                  </a:lnTo>
                  <a:lnTo>
                    <a:pt x="39" y="180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1" y="71"/>
                  </a:lnTo>
                  <a:lnTo>
                    <a:pt x="104" y="93"/>
                  </a:lnTo>
                  <a:lnTo>
                    <a:pt x="156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5AC0A431-C0B0-462D-BFDE-A73A98F76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2652"/>
              <a:ext cx="49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10"/>
                </a:cxn>
                <a:cxn ang="0">
                  <a:pos x="96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1" y="91"/>
                </a:cxn>
                <a:cxn ang="0">
                  <a:pos x="16" y="40"/>
                </a:cxn>
                <a:cxn ang="0">
                  <a:pos x="10" y="52"/>
                </a:cxn>
                <a:cxn ang="0">
                  <a:pos x="87" y="98"/>
                </a:cxn>
                <a:cxn ang="0">
                  <a:pos x="0" y="115"/>
                </a:cxn>
                <a:cxn ang="0">
                  <a:pos x="2" y="128"/>
                </a:cxn>
                <a:cxn ang="0">
                  <a:pos x="89" y="104"/>
                </a:cxn>
                <a:cxn ang="0">
                  <a:pos x="38" y="180"/>
                </a:cxn>
                <a:cxn ang="0">
                  <a:pos x="48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0" y="71"/>
                </a:cxn>
                <a:cxn ang="0">
                  <a:pos x="103" y="94"/>
                </a:cxn>
                <a:cxn ang="0">
                  <a:pos x="154" y="16"/>
                </a:cxn>
              </a:cxnLst>
              <a:rect l="0" t="0" r="r" b="b"/>
              <a:pathLst>
                <a:path w="193" h="197">
                  <a:moveTo>
                    <a:pt x="154" y="16"/>
                  </a:moveTo>
                  <a:lnTo>
                    <a:pt x="142" y="10"/>
                  </a:lnTo>
                  <a:lnTo>
                    <a:pt x="96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1" y="91"/>
                  </a:lnTo>
                  <a:lnTo>
                    <a:pt x="16" y="40"/>
                  </a:lnTo>
                  <a:lnTo>
                    <a:pt x="10" y="52"/>
                  </a:lnTo>
                  <a:lnTo>
                    <a:pt x="87" y="98"/>
                  </a:lnTo>
                  <a:lnTo>
                    <a:pt x="0" y="115"/>
                  </a:lnTo>
                  <a:lnTo>
                    <a:pt x="2" y="128"/>
                  </a:lnTo>
                  <a:lnTo>
                    <a:pt x="89" y="104"/>
                  </a:lnTo>
                  <a:lnTo>
                    <a:pt x="38" y="180"/>
                  </a:lnTo>
                  <a:lnTo>
                    <a:pt x="48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0" y="71"/>
                  </a:lnTo>
                  <a:lnTo>
                    <a:pt x="103" y="94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5395B73C-DE9F-4985-94FC-0450BEDA6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2652"/>
              <a:ext cx="49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10"/>
                </a:cxn>
                <a:cxn ang="0">
                  <a:pos x="96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1" y="91"/>
                </a:cxn>
                <a:cxn ang="0">
                  <a:pos x="16" y="40"/>
                </a:cxn>
                <a:cxn ang="0">
                  <a:pos x="10" y="52"/>
                </a:cxn>
                <a:cxn ang="0">
                  <a:pos x="87" y="98"/>
                </a:cxn>
                <a:cxn ang="0">
                  <a:pos x="0" y="115"/>
                </a:cxn>
                <a:cxn ang="0">
                  <a:pos x="2" y="128"/>
                </a:cxn>
                <a:cxn ang="0">
                  <a:pos x="89" y="104"/>
                </a:cxn>
                <a:cxn ang="0">
                  <a:pos x="38" y="180"/>
                </a:cxn>
                <a:cxn ang="0">
                  <a:pos x="48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0" y="71"/>
                </a:cxn>
                <a:cxn ang="0">
                  <a:pos x="103" y="94"/>
                </a:cxn>
                <a:cxn ang="0">
                  <a:pos x="154" y="16"/>
                </a:cxn>
              </a:cxnLst>
              <a:rect l="0" t="0" r="r" b="b"/>
              <a:pathLst>
                <a:path w="193" h="197">
                  <a:moveTo>
                    <a:pt x="154" y="16"/>
                  </a:moveTo>
                  <a:lnTo>
                    <a:pt x="142" y="10"/>
                  </a:lnTo>
                  <a:lnTo>
                    <a:pt x="96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1" y="91"/>
                  </a:lnTo>
                  <a:lnTo>
                    <a:pt x="16" y="40"/>
                  </a:lnTo>
                  <a:lnTo>
                    <a:pt x="10" y="52"/>
                  </a:lnTo>
                  <a:lnTo>
                    <a:pt x="87" y="98"/>
                  </a:lnTo>
                  <a:lnTo>
                    <a:pt x="0" y="115"/>
                  </a:lnTo>
                  <a:lnTo>
                    <a:pt x="2" y="128"/>
                  </a:lnTo>
                  <a:lnTo>
                    <a:pt x="89" y="104"/>
                  </a:lnTo>
                  <a:lnTo>
                    <a:pt x="38" y="180"/>
                  </a:lnTo>
                  <a:lnTo>
                    <a:pt x="48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0" y="71"/>
                  </a:lnTo>
                  <a:lnTo>
                    <a:pt x="103" y="94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36CD5104-CB32-4577-AC1E-E6B7F82C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2580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7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1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5"/>
                </a:cxn>
                <a:cxn ang="0">
                  <a:pos x="2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1" y="196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6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0" y="72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3" y="9"/>
                  </a:lnTo>
                  <a:lnTo>
                    <a:pt x="97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1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5"/>
                  </a:lnTo>
                  <a:lnTo>
                    <a:pt x="2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1" y="196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6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0" y="72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D6F5994E-1456-45B2-984B-B61519DE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2580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7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1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5"/>
                </a:cxn>
                <a:cxn ang="0">
                  <a:pos x="2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1" y="196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6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0" y="72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3" y="9"/>
                  </a:lnTo>
                  <a:lnTo>
                    <a:pt x="97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1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5"/>
                  </a:lnTo>
                  <a:lnTo>
                    <a:pt x="2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1" y="196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6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0" y="72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2ABADF68-9DE5-4D5E-B1E0-26A608A85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373"/>
              <a:ext cx="48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90" y="105"/>
                </a:cxn>
                <a:cxn ang="0">
                  <a:pos x="39" y="180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2"/>
                </a:cxn>
                <a:cxn ang="0">
                  <a:pos x="104" y="93"/>
                </a:cxn>
                <a:cxn ang="0">
                  <a:pos x="156" y="17"/>
                </a:cxn>
              </a:cxnLst>
              <a:rect l="0" t="0" r="r" b="b"/>
              <a:pathLst>
                <a:path w="194" h="197">
                  <a:moveTo>
                    <a:pt x="156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90" y="105"/>
                  </a:lnTo>
                  <a:lnTo>
                    <a:pt x="39" y="180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2"/>
                  </a:lnTo>
                  <a:lnTo>
                    <a:pt x="104" y="93"/>
                  </a:lnTo>
                  <a:lnTo>
                    <a:pt x="156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93D69EFE-4ABD-4F0E-9248-D7F5AC8A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373"/>
              <a:ext cx="48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90" y="105"/>
                </a:cxn>
                <a:cxn ang="0">
                  <a:pos x="39" y="180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2"/>
                </a:cxn>
                <a:cxn ang="0">
                  <a:pos x="104" y="93"/>
                </a:cxn>
                <a:cxn ang="0">
                  <a:pos x="156" y="17"/>
                </a:cxn>
              </a:cxnLst>
              <a:rect l="0" t="0" r="r" b="b"/>
              <a:pathLst>
                <a:path w="194" h="197">
                  <a:moveTo>
                    <a:pt x="156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90" y="105"/>
                  </a:lnTo>
                  <a:lnTo>
                    <a:pt x="39" y="180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2"/>
                  </a:lnTo>
                  <a:lnTo>
                    <a:pt x="104" y="93"/>
                  </a:lnTo>
                  <a:lnTo>
                    <a:pt x="156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80B7465F-D296-47E2-BC48-2EAB990E8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2596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2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1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0" y="71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2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1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0" y="71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379F7AB-6693-443D-AF8E-C0DED6651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2596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2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1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0" y="71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2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1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0" y="71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5BAB275A-D4F0-48EE-B650-0B9A8D4F8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1919"/>
              <a:ext cx="49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0"/>
                </a:cxn>
                <a:cxn ang="0">
                  <a:pos x="98" y="91"/>
                </a:cxn>
                <a:cxn ang="0">
                  <a:pos x="82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90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90" y="104"/>
                </a:cxn>
                <a:cxn ang="0">
                  <a:pos x="39" y="180"/>
                </a:cxn>
                <a:cxn ang="0">
                  <a:pos x="50" y="187"/>
                </a:cxn>
                <a:cxn ang="0">
                  <a:pos x="96" y="107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4" y="94"/>
                </a:cxn>
                <a:cxn ang="0">
                  <a:pos x="156" y="17"/>
                </a:cxn>
              </a:cxnLst>
              <a:rect l="0" t="0" r="r" b="b"/>
              <a:pathLst>
                <a:path w="195" h="197">
                  <a:moveTo>
                    <a:pt x="156" y="17"/>
                  </a:moveTo>
                  <a:lnTo>
                    <a:pt x="144" y="10"/>
                  </a:lnTo>
                  <a:lnTo>
                    <a:pt x="98" y="91"/>
                  </a:lnTo>
                  <a:lnTo>
                    <a:pt x="82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90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90" y="104"/>
                  </a:lnTo>
                  <a:lnTo>
                    <a:pt x="39" y="180"/>
                  </a:lnTo>
                  <a:lnTo>
                    <a:pt x="50" y="187"/>
                  </a:lnTo>
                  <a:lnTo>
                    <a:pt x="96" y="107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4" y="94"/>
                  </a:lnTo>
                  <a:lnTo>
                    <a:pt x="156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CF42C06B-F2C3-4C09-9537-121C74286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1919"/>
              <a:ext cx="49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0"/>
                </a:cxn>
                <a:cxn ang="0">
                  <a:pos x="98" y="91"/>
                </a:cxn>
                <a:cxn ang="0">
                  <a:pos x="82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90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90" y="104"/>
                </a:cxn>
                <a:cxn ang="0">
                  <a:pos x="39" y="180"/>
                </a:cxn>
                <a:cxn ang="0">
                  <a:pos x="50" y="187"/>
                </a:cxn>
                <a:cxn ang="0">
                  <a:pos x="96" y="107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4" y="94"/>
                </a:cxn>
                <a:cxn ang="0">
                  <a:pos x="156" y="17"/>
                </a:cxn>
              </a:cxnLst>
              <a:rect l="0" t="0" r="r" b="b"/>
              <a:pathLst>
                <a:path w="195" h="197">
                  <a:moveTo>
                    <a:pt x="156" y="17"/>
                  </a:moveTo>
                  <a:lnTo>
                    <a:pt x="144" y="10"/>
                  </a:lnTo>
                  <a:lnTo>
                    <a:pt x="98" y="91"/>
                  </a:lnTo>
                  <a:lnTo>
                    <a:pt x="82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90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90" y="104"/>
                  </a:lnTo>
                  <a:lnTo>
                    <a:pt x="39" y="180"/>
                  </a:lnTo>
                  <a:lnTo>
                    <a:pt x="50" y="187"/>
                  </a:lnTo>
                  <a:lnTo>
                    <a:pt x="96" y="107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4" y="94"/>
                  </a:lnTo>
                  <a:lnTo>
                    <a:pt x="156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A6D0759A-570E-4992-98C0-E7ADCB160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333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3" y="91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7"/>
                </a:cxn>
                <a:cxn ang="0">
                  <a:pos x="0" y="115"/>
                </a:cxn>
                <a:cxn ang="0">
                  <a:pos x="2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6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0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3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3" y="91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7"/>
                  </a:lnTo>
                  <a:lnTo>
                    <a:pt x="0" y="115"/>
                  </a:lnTo>
                  <a:lnTo>
                    <a:pt x="2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6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0" y="70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4AAE9B60-77C9-4200-92D8-4FA720807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333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3" y="91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7"/>
                </a:cxn>
                <a:cxn ang="0">
                  <a:pos x="0" y="115"/>
                </a:cxn>
                <a:cxn ang="0">
                  <a:pos x="2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6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0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3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3" y="91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7"/>
                  </a:lnTo>
                  <a:lnTo>
                    <a:pt x="0" y="115"/>
                  </a:lnTo>
                  <a:lnTo>
                    <a:pt x="2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6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0" y="70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F31C84FE-C3D3-44C8-9BA9-F50CE8776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" y="2700"/>
              <a:ext cx="49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3" y="9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2" y="90"/>
                </a:cxn>
                <a:cxn ang="0">
                  <a:pos x="17" y="40"/>
                </a:cxn>
                <a:cxn ang="0">
                  <a:pos x="10" y="50"/>
                </a:cxn>
                <a:cxn ang="0">
                  <a:pos x="88" y="98"/>
                </a:cxn>
                <a:cxn ang="0">
                  <a:pos x="0" y="114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4" y="16"/>
                </a:cxn>
              </a:cxnLst>
              <a:rect l="0" t="0" r="r" b="b"/>
              <a:pathLst>
                <a:path w="194" h="195">
                  <a:moveTo>
                    <a:pt x="154" y="16"/>
                  </a:moveTo>
                  <a:lnTo>
                    <a:pt x="143" y="9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2" y="90"/>
                  </a:lnTo>
                  <a:lnTo>
                    <a:pt x="17" y="40"/>
                  </a:lnTo>
                  <a:lnTo>
                    <a:pt x="10" y="50"/>
                  </a:lnTo>
                  <a:lnTo>
                    <a:pt x="88" y="98"/>
                  </a:lnTo>
                  <a:lnTo>
                    <a:pt x="0" y="114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E58A48F3-8209-43D1-BE5A-EBB230D3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" y="2700"/>
              <a:ext cx="49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3" y="9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2" y="90"/>
                </a:cxn>
                <a:cxn ang="0">
                  <a:pos x="17" y="40"/>
                </a:cxn>
                <a:cxn ang="0">
                  <a:pos x="10" y="50"/>
                </a:cxn>
                <a:cxn ang="0">
                  <a:pos x="88" y="98"/>
                </a:cxn>
                <a:cxn ang="0">
                  <a:pos x="0" y="114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4" y="16"/>
                </a:cxn>
              </a:cxnLst>
              <a:rect l="0" t="0" r="r" b="b"/>
              <a:pathLst>
                <a:path w="194" h="195">
                  <a:moveTo>
                    <a:pt x="154" y="16"/>
                  </a:moveTo>
                  <a:lnTo>
                    <a:pt x="143" y="9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2" y="90"/>
                  </a:lnTo>
                  <a:lnTo>
                    <a:pt x="17" y="40"/>
                  </a:lnTo>
                  <a:lnTo>
                    <a:pt x="10" y="50"/>
                  </a:lnTo>
                  <a:lnTo>
                    <a:pt x="88" y="98"/>
                  </a:lnTo>
                  <a:lnTo>
                    <a:pt x="0" y="114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F6C1343-57DE-437A-9BD2-5193308C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301"/>
              <a:ext cx="48" cy="50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0" y="52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81"/>
                </a:cxn>
                <a:cxn ang="0">
                  <a:pos x="49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5" y="195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4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0" y="52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81"/>
                  </a:lnTo>
                  <a:lnTo>
                    <a:pt x="49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5" y="195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0FE19F07-829C-4DBF-9A7F-33A5CAA4C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301"/>
              <a:ext cx="48" cy="50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0" y="52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81"/>
                </a:cxn>
                <a:cxn ang="0">
                  <a:pos x="49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5" y="195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4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0" y="52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81"/>
                  </a:lnTo>
                  <a:lnTo>
                    <a:pt x="49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5" y="195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701BB9AC-9C1D-4C10-873E-D79809337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3010"/>
              <a:ext cx="48" cy="50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1" y="52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8"/>
                </a:cxn>
                <a:cxn ang="0">
                  <a:pos x="90" y="104"/>
                </a:cxn>
                <a:cxn ang="0">
                  <a:pos x="39" y="181"/>
                </a:cxn>
                <a:cxn ang="0">
                  <a:pos x="49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4" y="94"/>
                </a:cxn>
                <a:cxn ang="0">
                  <a:pos x="154" y="17"/>
                </a:cxn>
              </a:cxnLst>
              <a:rect l="0" t="0" r="r" b="b"/>
              <a:pathLst>
                <a:path w="194" h="197">
                  <a:moveTo>
                    <a:pt x="154" y="17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1" y="52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8"/>
                  </a:lnTo>
                  <a:lnTo>
                    <a:pt x="90" y="104"/>
                  </a:lnTo>
                  <a:lnTo>
                    <a:pt x="39" y="181"/>
                  </a:lnTo>
                  <a:lnTo>
                    <a:pt x="49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4" y="94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77F9325F-29AC-4DA3-B884-2638385ED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3010"/>
              <a:ext cx="48" cy="50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1" y="52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8"/>
                </a:cxn>
                <a:cxn ang="0">
                  <a:pos x="90" y="104"/>
                </a:cxn>
                <a:cxn ang="0">
                  <a:pos x="39" y="181"/>
                </a:cxn>
                <a:cxn ang="0">
                  <a:pos x="49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4" y="94"/>
                </a:cxn>
                <a:cxn ang="0">
                  <a:pos x="154" y="17"/>
                </a:cxn>
              </a:cxnLst>
              <a:rect l="0" t="0" r="r" b="b"/>
              <a:pathLst>
                <a:path w="194" h="197">
                  <a:moveTo>
                    <a:pt x="154" y="17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1" y="52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8"/>
                  </a:lnTo>
                  <a:lnTo>
                    <a:pt x="90" y="104"/>
                  </a:lnTo>
                  <a:lnTo>
                    <a:pt x="39" y="181"/>
                  </a:lnTo>
                  <a:lnTo>
                    <a:pt x="49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4" y="94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A101D80A-EA14-4B29-8577-9D2B180FE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497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8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3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69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5" h="195">
                  <a:moveTo>
                    <a:pt x="155" y="16"/>
                  </a:moveTo>
                  <a:lnTo>
                    <a:pt x="144" y="8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3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69"/>
                  </a:lnTo>
                  <a:lnTo>
                    <a:pt x="103" y="92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CB60B6DE-98BB-443C-872E-B801E5FD8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497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8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3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69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5" h="195">
                  <a:moveTo>
                    <a:pt x="155" y="16"/>
                  </a:moveTo>
                  <a:lnTo>
                    <a:pt x="144" y="8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3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69"/>
                  </a:lnTo>
                  <a:lnTo>
                    <a:pt x="103" y="92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6635A787-D76F-43BE-927D-FDC3F168D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3202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1" y="50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3" h="195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1" y="50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FCEE4505-203A-4792-903E-864916557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3202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1" y="50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3" h="195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1" y="50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B674E9E3-4FAD-4BA5-A468-CA45F7D25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2126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1" y="72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1" y="72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2E37A904-7B51-444B-A2FC-2E462F92D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2126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1" y="72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1" y="72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C45A6FB4-85FD-43E2-8A89-B2566DE9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" y="2923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2" y="91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4" h="196">
                  <a:moveTo>
                    <a:pt x="154" y="17"/>
                  </a:moveTo>
                  <a:lnTo>
                    <a:pt x="143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2" y="91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6EEFF93D-D679-4C60-BA91-33F34425D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" y="2923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2" y="91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4" h="196">
                  <a:moveTo>
                    <a:pt x="154" y="17"/>
                  </a:moveTo>
                  <a:lnTo>
                    <a:pt x="143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2" y="91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4B285D8D-4A80-4DD3-9D92-6AF1206D3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" y="2524"/>
              <a:ext cx="48" cy="50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1"/>
                </a:cxn>
                <a:cxn ang="0">
                  <a:pos x="17" y="40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7"/>
                </a:cxn>
                <a:cxn ang="0">
                  <a:pos x="94" y="106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4" y="16"/>
                </a:cxn>
              </a:cxnLst>
              <a:rect l="0" t="0" r="r" b="b"/>
              <a:pathLst>
                <a:path w="193" h="197">
                  <a:moveTo>
                    <a:pt x="154" y="16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1"/>
                  </a:lnTo>
                  <a:lnTo>
                    <a:pt x="17" y="40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7"/>
                  </a:lnTo>
                  <a:lnTo>
                    <a:pt x="94" y="106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3F93196-0A9A-4395-8796-EA1FE00C2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" y="2524"/>
              <a:ext cx="48" cy="50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1"/>
                </a:cxn>
                <a:cxn ang="0">
                  <a:pos x="17" y="40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7"/>
                </a:cxn>
                <a:cxn ang="0">
                  <a:pos x="94" y="106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4" y="16"/>
                </a:cxn>
              </a:cxnLst>
              <a:rect l="0" t="0" r="r" b="b"/>
              <a:pathLst>
                <a:path w="193" h="197">
                  <a:moveTo>
                    <a:pt x="154" y="16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1"/>
                  </a:lnTo>
                  <a:lnTo>
                    <a:pt x="17" y="40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7"/>
                  </a:lnTo>
                  <a:lnTo>
                    <a:pt x="94" y="106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2FA45F54-2505-4717-BE71-ADD260F41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2947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1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3" h="195">
                  <a:moveTo>
                    <a:pt x="155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1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DB246F0-FAAB-4101-A042-50EBC0BC2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2947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1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3" h="195">
                  <a:moveTo>
                    <a:pt x="155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1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86B35600-61EA-4DB0-9000-86B6FC8E9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" y="1999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3" y="91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1" y="72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3" y="91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1" y="72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2B394924-382B-45B1-91B9-2C8E087C4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" y="1999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3" y="91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1" y="72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3" y="91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1" y="72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2226B373-D591-44D7-8E6A-32418579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2062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3" y="91"/>
                </a:cxn>
                <a:cxn ang="0">
                  <a:pos x="17" y="40"/>
                </a:cxn>
                <a:cxn ang="0">
                  <a:pos x="11" y="52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90" y="104"/>
                </a:cxn>
                <a:cxn ang="0">
                  <a:pos x="39" y="180"/>
                </a:cxn>
                <a:cxn ang="0">
                  <a:pos x="49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4" y="94"/>
                </a:cxn>
                <a:cxn ang="0">
                  <a:pos x="154" y="16"/>
                </a:cxn>
              </a:cxnLst>
              <a:rect l="0" t="0" r="r" b="b"/>
              <a:pathLst>
                <a:path w="194" h="197">
                  <a:moveTo>
                    <a:pt x="154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3" y="91"/>
                  </a:lnTo>
                  <a:lnTo>
                    <a:pt x="17" y="40"/>
                  </a:lnTo>
                  <a:lnTo>
                    <a:pt x="11" y="52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90" y="104"/>
                  </a:lnTo>
                  <a:lnTo>
                    <a:pt x="39" y="180"/>
                  </a:lnTo>
                  <a:lnTo>
                    <a:pt x="49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4" y="94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0FCDDBA8-5069-4C94-9976-C508D6EE6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2062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3" y="91"/>
                </a:cxn>
                <a:cxn ang="0">
                  <a:pos x="17" y="40"/>
                </a:cxn>
                <a:cxn ang="0">
                  <a:pos x="11" y="52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90" y="104"/>
                </a:cxn>
                <a:cxn ang="0">
                  <a:pos x="39" y="180"/>
                </a:cxn>
                <a:cxn ang="0">
                  <a:pos x="49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4" y="94"/>
                </a:cxn>
                <a:cxn ang="0">
                  <a:pos x="154" y="16"/>
                </a:cxn>
              </a:cxnLst>
              <a:rect l="0" t="0" r="r" b="b"/>
              <a:pathLst>
                <a:path w="194" h="197">
                  <a:moveTo>
                    <a:pt x="154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3" y="91"/>
                  </a:lnTo>
                  <a:lnTo>
                    <a:pt x="17" y="40"/>
                  </a:lnTo>
                  <a:lnTo>
                    <a:pt x="11" y="52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90" y="104"/>
                  </a:lnTo>
                  <a:lnTo>
                    <a:pt x="39" y="180"/>
                  </a:lnTo>
                  <a:lnTo>
                    <a:pt x="49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4" y="94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Freeform 60">
              <a:extLst>
                <a:ext uri="{FF2B5EF4-FFF2-40B4-BE49-F238E27FC236}">
                  <a16:creationId xmlns:a16="http://schemas.microsoft.com/office/drawing/2014/main" id="{2E816D6A-FA81-4382-ACAD-C9035D76E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2469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2" y="9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1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2" y="129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2" y="9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1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2" y="129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Freeform 61">
              <a:extLst>
                <a:ext uri="{FF2B5EF4-FFF2-40B4-BE49-F238E27FC236}">
                  <a16:creationId xmlns:a16="http://schemas.microsoft.com/office/drawing/2014/main" id="{C383810B-312D-4273-8126-C6D35D447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2469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2" y="9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1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2" y="129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2" y="9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1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2" y="129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D86BBD13-9404-4E87-B69D-3AB84BC1C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2780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8" y="39"/>
                </a:cxn>
                <a:cxn ang="0">
                  <a:pos x="10" y="51"/>
                </a:cxn>
                <a:cxn ang="0">
                  <a:pos x="88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4"/>
                </a:cxn>
                <a:cxn ang="0">
                  <a:pos x="177" y="155"/>
                </a:cxn>
                <a:cxn ang="0">
                  <a:pos x="183" y="143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3" h="196">
                  <a:moveTo>
                    <a:pt x="155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8" y="39"/>
                  </a:lnTo>
                  <a:lnTo>
                    <a:pt x="10" y="51"/>
                  </a:lnTo>
                  <a:lnTo>
                    <a:pt x="88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4"/>
                  </a:lnTo>
                  <a:lnTo>
                    <a:pt x="177" y="155"/>
                  </a:lnTo>
                  <a:lnTo>
                    <a:pt x="183" y="143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Freeform 63">
              <a:extLst>
                <a:ext uri="{FF2B5EF4-FFF2-40B4-BE49-F238E27FC236}">
                  <a16:creationId xmlns:a16="http://schemas.microsoft.com/office/drawing/2014/main" id="{E107A865-4BDC-4DB8-8CBD-3B09F087C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2780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8" y="39"/>
                </a:cxn>
                <a:cxn ang="0">
                  <a:pos x="10" y="51"/>
                </a:cxn>
                <a:cxn ang="0">
                  <a:pos x="88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4"/>
                </a:cxn>
                <a:cxn ang="0">
                  <a:pos x="177" y="155"/>
                </a:cxn>
                <a:cxn ang="0">
                  <a:pos x="183" y="143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3" h="196">
                  <a:moveTo>
                    <a:pt x="155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8" y="39"/>
                  </a:lnTo>
                  <a:lnTo>
                    <a:pt x="10" y="51"/>
                  </a:lnTo>
                  <a:lnTo>
                    <a:pt x="88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4"/>
                  </a:lnTo>
                  <a:lnTo>
                    <a:pt x="177" y="155"/>
                  </a:lnTo>
                  <a:lnTo>
                    <a:pt x="183" y="143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A704C2B7-6B37-4F34-A5F5-58C2E0FA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" y="2206"/>
              <a:ext cx="49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8"/>
                </a:cxn>
                <a:cxn ang="0">
                  <a:pos x="98" y="89"/>
                </a:cxn>
                <a:cxn ang="0">
                  <a:pos x="82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9" y="179"/>
                </a:cxn>
                <a:cxn ang="0">
                  <a:pos x="50" y="185"/>
                </a:cxn>
                <a:cxn ang="0">
                  <a:pos x="96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2" y="105"/>
                </a:cxn>
                <a:cxn ang="0">
                  <a:pos x="177" y="155"/>
                </a:cxn>
                <a:cxn ang="0">
                  <a:pos x="185" y="143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69"/>
                </a:cxn>
                <a:cxn ang="0">
                  <a:pos x="103" y="92"/>
                </a:cxn>
                <a:cxn ang="0">
                  <a:pos x="156" y="16"/>
                </a:cxn>
              </a:cxnLst>
              <a:rect l="0" t="0" r="r" b="b"/>
              <a:pathLst>
                <a:path w="195" h="195">
                  <a:moveTo>
                    <a:pt x="156" y="16"/>
                  </a:moveTo>
                  <a:lnTo>
                    <a:pt x="144" y="8"/>
                  </a:lnTo>
                  <a:lnTo>
                    <a:pt x="98" y="89"/>
                  </a:lnTo>
                  <a:lnTo>
                    <a:pt x="82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9" y="179"/>
                  </a:lnTo>
                  <a:lnTo>
                    <a:pt x="50" y="185"/>
                  </a:lnTo>
                  <a:lnTo>
                    <a:pt x="96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2" y="105"/>
                  </a:lnTo>
                  <a:lnTo>
                    <a:pt x="177" y="155"/>
                  </a:lnTo>
                  <a:lnTo>
                    <a:pt x="185" y="143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69"/>
                  </a:lnTo>
                  <a:lnTo>
                    <a:pt x="103" y="92"/>
                  </a:lnTo>
                  <a:lnTo>
                    <a:pt x="156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B20C951D-5526-48E4-B6E6-7CC580008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" y="2206"/>
              <a:ext cx="49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8"/>
                </a:cxn>
                <a:cxn ang="0">
                  <a:pos x="98" y="89"/>
                </a:cxn>
                <a:cxn ang="0">
                  <a:pos x="82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9" y="179"/>
                </a:cxn>
                <a:cxn ang="0">
                  <a:pos x="50" y="185"/>
                </a:cxn>
                <a:cxn ang="0">
                  <a:pos x="96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2" y="105"/>
                </a:cxn>
                <a:cxn ang="0">
                  <a:pos x="177" y="155"/>
                </a:cxn>
                <a:cxn ang="0">
                  <a:pos x="185" y="143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69"/>
                </a:cxn>
                <a:cxn ang="0">
                  <a:pos x="103" y="92"/>
                </a:cxn>
                <a:cxn ang="0">
                  <a:pos x="156" y="16"/>
                </a:cxn>
              </a:cxnLst>
              <a:rect l="0" t="0" r="r" b="b"/>
              <a:pathLst>
                <a:path w="195" h="195">
                  <a:moveTo>
                    <a:pt x="156" y="16"/>
                  </a:moveTo>
                  <a:lnTo>
                    <a:pt x="144" y="8"/>
                  </a:lnTo>
                  <a:lnTo>
                    <a:pt x="98" y="89"/>
                  </a:lnTo>
                  <a:lnTo>
                    <a:pt x="82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9" y="179"/>
                  </a:lnTo>
                  <a:lnTo>
                    <a:pt x="50" y="185"/>
                  </a:lnTo>
                  <a:lnTo>
                    <a:pt x="96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2" y="105"/>
                  </a:lnTo>
                  <a:lnTo>
                    <a:pt x="177" y="155"/>
                  </a:lnTo>
                  <a:lnTo>
                    <a:pt x="185" y="143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69"/>
                  </a:lnTo>
                  <a:lnTo>
                    <a:pt x="103" y="92"/>
                  </a:lnTo>
                  <a:lnTo>
                    <a:pt x="156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46769481-7B2A-4F30-B688-5BF1A94B5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" y="2293"/>
              <a:ext cx="48" cy="50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1" y="52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4"/>
                </a:cxn>
                <a:cxn ang="0">
                  <a:pos x="39" y="179"/>
                </a:cxn>
                <a:cxn ang="0">
                  <a:pos x="49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4" y="17"/>
                </a:cxn>
              </a:cxnLst>
              <a:rect l="0" t="0" r="r" b="b"/>
              <a:pathLst>
                <a:path w="194" h="197">
                  <a:moveTo>
                    <a:pt x="154" y="17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1" y="52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4"/>
                  </a:lnTo>
                  <a:lnTo>
                    <a:pt x="39" y="179"/>
                  </a:lnTo>
                  <a:lnTo>
                    <a:pt x="49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Freeform 67">
              <a:extLst>
                <a:ext uri="{FF2B5EF4-FFF2-40B4-BE49-F238E27FC236}">
                  <a16:creationId xmlns:a16="http://schemas.microsoft.com/office/drawing/2014/main" id="{168B6144-3055-45A3-8AD8-6CB33175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" y="2293"/>
              <a:ext cx="48" cy="50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1" y="52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4"/>
                </a:cxn>
                <a:cxn ang="0">
                  <a:pos x="39" y="179"/>
                </a:cxn>
                <a:cxn ang="0">
                  <a:pos x="49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4" y="17"/>
                </a:cxn>
              </a:cxnLst>
              <a:rect l="0" t="0" r="r" b="b"/>
              <a:pathLst>
                <a:path w="194" h="197">
                  <a:moveTo>
                    <a:pt x="154" y="17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1" y="52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4"/>
                  </a:lnTo>
                  <a:lnTo>
                    <a:pt x="39" y="179"/>
                  </a:lnTo>
                  <a:lnTo>
                    <a:pt x="49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Freeform 68">
              <a:extLst>
                <a:ext uri="{FF2B5EF4-FFF2-40B4-BE49-F238E27FC236}">
                  <a16:creationId xmlns:a16="http://schemas.microsoft.com/office/drawing/2014/main" id="{945BDF78-20F1-4D98-95A2-D90985B7E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2700"/>
              <a:ext cx="48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1" y="50"/>
                </a:cxn>
                <a:cxn ang="0">
                  <a:pos x="88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9" y="179"/>
                </a:cxn>
                <a:cxn ang="0">
                  <a:pos x="49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6" y="16"/>
                </a:cxn>
              </a:cxnLst>
              <a:rect l="0" t="0" r="r" b="b"/>
              <a:pathLst>
                <a:path w="194" h="195">
                  <a:moveTo>
                    <a:pt x="156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1" y="50"/>
                  </a:lnTo>
                  <a:lnTo>
                    <a:pt x="88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9" y="179"/>
                  </a:lnTo>
                  <a:lnTo>
                    <a:pt x="49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6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594E5602-689C-49F0-96CC-ADF986529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2700"/>
              <a:ext cx="48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1" y="50"/>
                </a:cxn>
                <a:cxn ang="0">
                  <a:pos x="88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9" y="179"/>
                </a:cxn>
                <a:cxn ang="0">
                  <a:pos x="49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6" y="16"/>
                </a:cxn>
              </a:cxnLst>
              <a:rect l="0" t="0" r="r" b="b"/>
              <a:pathLst>
                <a:path w="194" h="195">
                  <a:moveTo>
                    <a:pt x="156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1" y="50"/>
                  </a:lnTo>
                  <a:lnTo>
                    <a:pt x="88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9" y="179"/>
                  </a:lnTo>
                  <a:lnTo>
                    <a:pt x="49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6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Freeform 70">
              <a:extLst>
                <a:ext uri="{FF2B5EF4-FFF2-40B4-BE49-F238E27FC236}">
                  <a16:creationId xmlns:a16="http://schemas.microsoft.com/office/drawing/2014/main" id="{445071B5-3145-4A15-B170-1ACD2C66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2660"/>
              <a:ext cx="49" cy="49"/>
            </a:xfrm>
            <a:custGeom>
              <a:avLst/>
              <a:gdLst/>
              <a:ahLst/>
              <a:cxnLst>
                <a:cxn ang="0">
                  <a:pos x="155" y="18"/>
                </a:cxn>
                <a:cxn ang="0">
                  <a:pos x="143" y="11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1" y="53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5"/>
                </a:cxn>
                <a:cxn ang="0">
                  <a:pos x="38" y="181"/>
                </a:cxn>
                <a:cxn ang="0">
                  <a:pos x="49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4" y="195"/>
                </a:cxn>
                <a:cxn ang="0">
                  <a:pos x="100" y="106"/>
                </a:cxn>
                <a:cxn ang="0">
                  <a:pos x="176" y="157"/>
                </a:cxn>
                <a:cxn ang="0">
                  <a:pos x="184" y="145"/>
                </a:cxn>
                <a:cxn ang="0">
                  <a:pos x="104" y="101"/>
                </a:cxn>
                <a:cxn ang="0">
                  <a:pos x="194" y="84"/>
                </a:cxn>
                <a:cxn ang="0">
                  <a:pos x="190" y="72"/>
                </a:cxn>
                <a:cxn ang="0">
                  <a:pos x="103" y="94"/>
                </a:cxn>
                <a:cxn ang="0">
                  <a:pos x="155" y="18"/>
                </a:cxn>
              </a:cxnLst>
              <a:rect l="0" t="0" r="r" b="b"/>
              <a:pathLst>
                <a:path w="194" h="197">
                  <a:moveTo>
                    <a:pt x="155" y="18"/>
                  </a:moveTo>
                  <a:lnTo>
                    <a:pt x="143" y="11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1" y="53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5"/>
                  </a:lnTo>
                  <a:lnTo>
                    <a:pt x="38" y="181"/>
                  </a:lnTo>
                  <a:lnTo>
                    <a:pt x="49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4" y="195"/>
                  </a:lnTo>
                  <a:lnTo>
                    <a:pt x="100" y="106"/>
                  </a:lnTo>
                  <a:lnTo>
                    <a:pt x="176" y="157"/>
                  </a:lnTo>
                  <a:lnTo>
                    <a:pt x="184" y="145"/>
                  </a:lnTo>
                  <a:lnTo>
                    <a:pt x="104" y="101"/>
                  </a:lnTo>
                  <a:lnTo>
                    <a:pt x="194" y="84"/>
                  </a:lnTo>
                  <a:lnTo>
                    <a:pt x="190" y="72"/>
                  </a:lnTo>
                  <a:lnTo>
                    <a:pt x="103" y="94"/>
                  </a:lnTo>
                  <a:lnTo>
                    <a:pt x="155" y="18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Freeform 71">
              <a:extLst>
                <a:ext uri="{FF2B5EF4-FFF2-40B4-BE49-F238E27FC236}">
                  <a16:creationId xmlns:a16="http://schemas.microsoft.com/office/drawing/2014/main" id="{671BF6DB-69D0-4761-9F31-2EB949C8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2660"/>
              <a:ext cx="49" cy="49"/>
            </a:xfrm>
            <a:custGeom>
              <a:avLst/>
              <a:gdLst/>
              <a:ahLst/>
              <a:cxnLst>
                <a:cxn ang="0">
                  <a:pos x="155" y="18"/>
                </a:cxn>
                <a:cxn ang="0">
                  <a:pos x="143" y="11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1" y="53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5"/>
                </a:cxn>
                <a:cxn ang="0">
                  <a:pos x="38" y="181"/>
                </a:cxn>
                <a:cxn ang="0">
                  <a:pos x="49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4" y="195"/>
                </a:cxn>
                <a:cxn ang="0">
                  <a:pos x="100" y="106"/>
                </a:cxn>
                <a:cxn ang="0">
                  <a:pos x="176" y="157"/>
                </a:cxn>
                <a:cxn ang="0">
                  <a:pos x="184" y="145"/>
                </a:cxn>
                <a:cxn ang="0">
                  <a:pos x="104" y="101"/>
                </a:cxn>
                <a:cxn ang="0">
                  <a:pos x="194" y="84"/>
                </a:cxn>
                <a:cxn ang="0">
                  <a:pos x="190" y="72"/>
                </a:cxn>
                <a:cxn ang="0">
                  <a:pos x="103" y="94"/>
                </a:cxn>
                <a:cxn ang="0">
                  <a:pos x="155" y="18"/>
                </a:cxn>
              </a:cxnLst>
              <a:rect l="0" t="0" r="r" b="b"/>
              <a:pathLst>
                <a:path w="194" h="197">
                  <a:moveTo>
                    <a:pt x="155" y="18"/>
                  </a:moveTo>
                  <a:lnTo>
                    <a:pt x="143" y="11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1" y="53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5"/>
                  </a:lnTo>
                  <a:lnTo>
                    <a:pt x="38" y="181"/>
                  </a:lnTo>
                  <a:lnTo>
                    <a:pt x="49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4" y="195"/>
                  </a:lnTo>
                  <a:lnTo>
                    <a:pt x="100" y="106"/>
                  </a:lnTo>
                  <a:lnTo>
                    <a:pt x="176" y="157"/>
                  </a:lnTo>
                  <a:lnTo>
                    <a:pt x="184" y="145"/>
                  </a:lnTo>
                  <a:lnTo>
                    <a:pt x="104" y="101"/>
                  </a:lnTo>
                  <a:lnTo>
                    <a:pt x="194" y="84"/>
                  </a:lnTo>
                  <a:lnTo>
                    <a:pt x="190" y="72"/>
                  </a:lnTo>
                  <a:lnTo>
                    <a:pt x="103" y="94"/>
                  </a:lnTo>
                  <a:lnTo>
                    <a:pt x="155" y="18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Freeform 72">
              <a:extLst>
                <a:ext uri="{FF2B5EF4-FFF2-40B4-BE49-F238E27FC236}">
                  <a16:creationId xmlns:a16="http://schemas.microsoft.com/office/drawing/2014/main" id="{B95F3A1C-5105-4D48-B21B-98623862A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" y="2971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3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2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7">
                  <a:moveTo>
                    <a:pt x="154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3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2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1F0B3E07-C9C2-435C-BE19-9B5BE8BAA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" y="2971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3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2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7">
                  <a:moveTo>
                    <a:pt x="154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3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2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23BE7B1B-432A-4897-97D3-BD121CD32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568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6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6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Freeform 75">
              <a:extLst>
                <a:ext uri="{FF2B5EF4-FFF2-40B4-BE49-F238E27FC236}">
                  <a16:creationId xmlns:a16="http://schemas.microsoft.com/office/drawing/2014/main" id="{6F30DBB8-62E7-416D-887C-0378B640C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568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6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6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Freeform 76">
              <a:extLst>
                <a:ext uri="{FF2B5EF4-FFF2-40B4-BE49-F238E27FC236}">
                  <a16:creationId xmlns:a16="http://schemas.microsoft.com/office/drawing/2014/main" id="{E850FD23-E968-49B2-8275-8E3C4D152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919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80"/>
                </a:cxn>
                <a:cxn ang="0">
                  <a:pos x="50" y="187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80"/>
                  </a:lnTo>
                  <a:lnTo>
                    <a:pt x="50" y="187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Freeform 77">
              <a:extLst>
                <a:ext uri="{FF2B5EF4-FFF2-40B4-BE49-F238E27FC236}">
                  <a16:creationId xmlns:a16="http://schemas.microsoft.com/office/drawing/2014/main" id="{97113970-0D30-4805-8278-6746B4D9D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919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80"/>
                </a:cxn>
                <a:cxn ang="0">
                  <a:pos x="50" y="187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80"/>
                  </a:lnTo>
                  <a:lnTo>
                    <a:pt x="50" y="187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Freeform 78">
              <a:extLst>
                <a:ext uri="{FF2B5EF4-FFF2-40B4-BE49-F238E27FC236}">
                  <a16:creationId xmlns:a16="http://schemas.microsoft.com/office/drawing/2014/main" id="{5C8F176B-5FDF-4DD1-A698-53B8E88C6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636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4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4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4" name="Freeform 79">
              <a:extLst>
                <a:ext uri="{FF2B5EF4-FFF2-40B4-BE49-F238E27FC236}">
                  <a16:creationId xmlns:a16="http://schemas.microsoft.com/office/drawing/2014/main" id="{E96689E9-E256-4BDA-82AE-753A9794E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636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4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4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Freeform 80">
              <a:extLst>
                <a:ext uri="{FF2B5EF4-FFF2-40B4-BE49-F238E27FC236}">
                  <a16:creationId xmlns:a16="http://schemas.microsoft.com/office/drawing/2014/main" id="{AF1F70DA-8E50-4FA8-A8CD-B2BCB7EEF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" y="2947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7" y="40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4" y="16"/>
                </a:cxn>
              </a:cxnLst>
              <a:rect l="0" t="0" r="r" b="b"/>
              <a:pathLst>
                <a:path w="194" h="195">
                  <a:moveTo>
                    <a:pt x="154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7" y="40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Freeform 81">
              <a:extLst>
                <a:ext uri="{FF2B5EF4-FFF2-40B4-BE49-F238E27FC236}">
                  <a16:creationId xmlns:a16="http://schemas.microsoft.com/office/drawing/2014/main" id="{18DD51DE-CFD8-4EF2-B702-23FE0A7B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" y="2947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7" y="40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4" y="16"/>
                </a:cxn>
              </a:cxnLst>
              <a:rect l="0" t="0" r="r" b="b"/>
              <a:pathLst>
                <a:path w="194" h="195">
                  <a:moveTo>
                    <a:pt x="154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7" y="40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32727C05-012C-469A-B3B7-D56E22F2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680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Freeform 83">
              <a:extLst>
                <a:ext uri="{FF2B5EF4-FFF2-40B4-BE49-F238E27FC236}">
                  <a16:creationId xmlns:a16="http://schemas.microsoft.com/office/drawing/2014/main" id="{9C8FE215-692A-4838-ADF2-ABCEA418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680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Freeform 84">
              <a:extLst>
                <a:ext uri="{FF2B5EF4-FFF2-40B4-BE49-F238E27FC236}">
                  <a16:creationId xmlns:a16="http://schemas.microsoft.com/office/drawing/2014/main" id="{61E7A970-73F3-415A-BB5A-6F79B0E41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14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8" y="3"/>
                </a:cxn>
                <a:cxn ang="0">
                  <a:pos x="92" y="91"/>
                </a:cxn>
                <a:cxn ang="0">
                  <a:pos x="17" y="41"/>
                </a:cxn>
                <a:cxn ang="0">
                  <a:pos x="11" y="51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3" y="196"/>
                </a:cxn>
                <a:cxn ang="0">
                  <a:pos x="124" y="194"/>
                </a:cxn>
                <a:cxn ang="0">
                  <a:pos x="101" y="106"/>
                </a:cxn>
                <a:cxn ang="0">
                  <a:pos x="176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0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4" h="196">
                  <a:moveTo>
                    <a:pt x="155" y="17"/>
                  </a:moveTo>
                  <a:lnTo>
                    <a:pt x="143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8" y="3"/>
                  </a:lnTo>
                  <a:lnTo>
                    <a:pt x="92" y="91"/>
                  </a:lnTo>
                  <a:lnTo>
                    <a:pt x="17" y="41"/>
                  </a:lnTo>
                  <a:lnTo>
                    <a:pt x="11" y="51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3" y="196"/>
                  </a:lnTo>
                  <a:lnTo>
                    <a:pt x="124" y="194"/>
                  </a:lnTo>
                  <a:lnTo>
                    <a:pt x="101" y="106"/>
                  </a:lnTo>
                  <a:lnTo>
                    <a:pt x="176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0" y="70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Freeform 85">
              <a:extLst>
                <a:ext uri="{FF2B5EF4-FFF2-40B4-BE49-F238E27FC236}">
                  <a16:creationId xmlns:a16="http://schemas.microsoft.com/office/drawing/2014/main" id="{19202F9D-3240-4DD1-8B9F-12E4FB6FB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14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8" y="3"/>
                </a:cxn>
                <a:cxn ang="0">
                  <a:pos x="92" y="91"/>
                </a:cxn>
                <a:cxn ang="0">
                  <a:pos x="17" y="41"/>
                </a:cxn>
                <a:cxn ang="0">
                  <a:pos x="11" y="51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3" y="196"/>
                </a:cxn>
                <a:cxn ang="0">
                  <a:pos x="124" y="194"/>
                </a:cxn>
                <a:cxn ang="0">
                  <a:pos x="101" y="106"/>
                </a:cxn>
                <a:cxn ang="0">
                  <a:pos x="176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0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4" h="196">
                  <a:moveTo>
                    <a:pt x="155" y="17"/>
                  </a:moveTo>
                  <a:lnTo>
                    <a:pt x="143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8" y="3"/>
                  </a:lnTo>
                  <a:lnTo>
                    <a:pt x="92" y="91"/>
                  </a:lnTo>
                  <a:lnTo>
                    <a:pt x="17" y="41"/>
                  </a:lnTo>
                  <a:lnTo>
                    <a:pt x="11" y="51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3" y="196"/>
                  </a:lnTo>
                  <a:lnTo>
                    <a:pt x="124" y="194"/>
                  </a:lnTo>
                  <a:lnTo>
                    <a:pt x="101" y="106"/>
                  </a:lnTo>
                  <a:lnTo>
                    <a:pt x="176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0" y="70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0C3E1C64-197B-47B9-AF22-2D27FEE2C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" y="2827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8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0" y="50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3" h="195">
                  <a:moveTo>
                    <a:pt x="155" y="16"/>
                  </a:moveTo>
                  <a:lnTo>
                    <a:pt x="144" y="8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0" y="50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Freeform 87">
              <a:extLst>
                <a:ext uri="{FF2B5EF4-FFF2-40B4-BE49-F238E27FC236}">
                  <a16:creationId xmlns:a16="http://schemas.microsoft.com/office/drawing/2014/main" id="{9A5C2BD3-729C-458E-BD90-75CAE685E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" y="2827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8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0" y="50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3" h="195">
                  <a:moveTo>
                    <a:pt x="155" y="16"/>
                  </a:moveTo>
                  <a:lnTo>
                    <a:pt x="144" y="8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0" y="50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Freeform 88">
              <a:extLst>
                <a:ext uri="{FF2B5EF4-FFF2-40B4-BE49-F238E27FC236}">
                  <a16:creationId xmlns:a16="http://schemas.microsoft.com/office/drawing/2014/main" id="{A9782083-31CA-431E-9009-21F8BC10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736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1" y="51"/>
                </a:cxn>
                <a:cxn ang="0">
                  <a:pos x="89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5"/>
                </a:cxn>
                <a:cxn ang="0">
                  <a:pos x="95" y="107"/>
                </a:cxn>
                <a:cxn ang="0">
                  <a:pos x="113" y="196"/>
                </a:cxn>
                <a:cxn ang="0">
                  <a:pos x="124" y="193"/>
                </a:cxn>
                <a:cxn ang="0">
                  <a:pos x="102" y="105"/>
                </a:cxn>
                <a:cxn ang="0">
                  <a:pos x="177" y="155"/>
                </a:cxn>
                <a:cxn ang="0">
                  <a:pos x="184" y="143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4" h="196">
                  <a:moveTo>
                    <a:pt x="155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1" y="51"/>
                  </a:lnTo>
                  <a:lnTo>
                    <a:pt x="89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5"/>
                  </a:lnTo>
                  <a:lnTo>
                    <a:pt x="95" y="107"/>
                  </a:lnTo>
                  <a:lnTo>
                    <a:pt x="113" y="196"/>
                  </a:lnTo>
                  <a:lnTo>
                    <a:pt x="124" y="193"/>
                  </a:lnTo>
                  <a:lnTo>
                    <a:pt x="102" y="105"/>
                  </a:lnTo>
                  <a:lnTo>
                    <a:pt x="177" y="155"/>
                  </a:lnTo>
                  <a:lnTo>
                    <a:pt x="184" y="143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Freeform 89">
              <a:extLst>
                <a:ext uri="{FF2B5EF4-FFF2-40B4-BE49-F238E27FC236}">
                  <a16:creationId xmlns:a16="http://schemas.microsoft.com/office/drawing/2014/main" id="{304EAE43-E908-4284-8F9F-FA4852E6A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736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1" y="51"/>
                </a:cxn>
                <a:cxn ang="0">
                  <a:pos x="89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5"/>
                </a:cxn>
                <a:cxn ang="0">
                  <a:pos x="95" y="107"/>
                </a:cxn>
                <a:cxn ang="0">
                  <a:pos x="113" y="196"/>
                </a:cxn>
                <a:cxn ang="0">
                  <a:pos x="124" y="193"/>
                </a:cxn>
                <a:cxn ang="0">
                  <a:pos x="102" y="105"/>
                </a:cxn>
                <a:cxn ang="0">
                  <a:pos x="177" y="155"/>
                </a:cxn>
                <a:cxn ang="0">
                  <a:pos x="184" y="143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4" h="196">
                  <a:moveTo>
                    <a:pt x="155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1" y="51"/>
                  </a:lnTo>
                  <a:lnTo>
                    <a:pt x="89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5"/>
                  </a:lnTo>
                  <a:lnTo>
                    <a:pt x="95" y="107"/>
                  </a:lnTo>
                  <a:lnTo>
                    <a:pt x="113" y="196"/>
                  </a:lnTo>
                  <a:lnTo>
                    <a:pt x="124" y="193"/>
                  </a:lnTo>
                  <a:lnTo>
                    <a:pt x="102" y="105"/>
                  </a:lnTo>
                  <a:lnTo>
                    <a:pt x="177" y="155"/>
                  </a:lnTo>
                  <a:lnTo>
                    <a:pt x="184" y="143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Freeform 90">
              <a:extLst>
                <a:ext uri="{FF2B5EF4-FFF2-40B4-BE49-F238E27FC236}">
                  <a16:creationId xmlns:a16="http://schemas.microsoft.com/office/drawing/2014/main" id="{1063E267-9240-4A68-92FA-A0734AAD4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983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6">
                  <a:moveTo>
                    <a:pt x="155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Freeform 91">
              <a:extLst>
                <a:ext uri="{FF2B5EF4-FFF2-40B4-BE49-F238E27FC236}">
                  <a16:creationId xmlns:a16="http://schemas.microsoft.com/office/drawing/2014/main" id="{C85FF1F4-1CE3-49B4-B0AF-DE56BC393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983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6">
                  <a:moveTo>
                    <a:pt x="155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Freeform 92">
              <a:extLst>
                <a:ext uri="{FF2B5EF4-FFF2-40B4-BE49-F238E27FC236}">
                  <a16:creationId xmlns:a16="http://schemas.microsoft.com/office/drawing/2014/main" id="{119AD29B-10EA-4021-98BF-EF8CCA52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6" y="1712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1"/>
                </a:cxn>
                <a:cxn ang="0">
                  <a:pos x="17" y="40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5"/>
                </a:cxn>
                <a:cxn ang="0">
                  <a:pos x="177" y="156"/>
                </a:cxn>
                <a:cxn ang="0">
                  <a:pos x="183" y="144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3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1"/>
                  </a:lnTo>
                  <a:lnTo>
                    <a:pt x="17" y="40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5"/>
                  </a:lnTo>
                  <a:lnTo>
                    <a:pt x="177" y="156"/>
                  </a:lnTo>
                  <a:lnTo>
                    <a:pt x="183" y="144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Freeform 93">
              <a:extLst>
                <a:ext uri="{FF2B5EF4-FFF2-40B4-BE49-F238E27FC236}">
                  <a16:creationId xmlns:a16="http://schemas.microsoft.com/office/drawing/2014/main" id="{CD77FE4B-8327-4C01-8F66-9124AD456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6" y="1712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1"/>
                </a:cxn>
                <a:cxn ang="0">
                  <a:pos x="17" y="40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5"/>
                </a:cxn>
                <a:cxn ang="0">
                  <a:pos x="177" y="156"/>
                </a:cxn>
                <a:cxn ang="0">
                  <a:pos x="183" y="144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3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1"/>
                  </a:lnTo>
                  <a:lnTo>
                    <a:pt x="17" y="40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5"/>
                  </a:lnTo>
                  <a:lnTo>
                    <a:pt x="177" y="156"/>
                  </a:lnTo>
                  <a:lnTo>
                    <a:pt x="183" y="144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Freeform 94">
              <a:extLst>
                <a:ext uri="{FF2B5EF4-FFF2-40B4-BE49-F238E27FC236}">
                  <a16:creationId xmlns:a16="http://schemas.microsoft.com/office/drawing/2014/main" id="{0E8D7C9C-8272-4511-9431-B825353A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" y="1903"/>
              <a:ext cx="49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2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9" y="179"/>
                </a:cxn>
                <a:cxn ang="0">
                  <a:pos x="50" y="185"/>
                </a:cxn>
                <a:cxn ang="0">
                  <a:pos x="96" y="106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6" y="16"/>
                </a:cxn>
              </a:cxnLst>
              <a:rect l="0" t="0" r="r" b="b"/>
              <a:pathLst>
                <a:path w="194" h="197">
                  <a:moveTo>
                    <a:pt x="156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2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9" y="179"/>
                  </a:lnTo>
                  <a:lnTo>
                    <a:pt x="50" y="185"/>
                  </a:lnTo>
                  <a:lnTo>
                    <a:pt x="96" y="106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6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Freeform 95">
              <a:extLst>
                <a:ext uri="{FF2B5EF4-FFF2-40B4-BE49-F238E27FC236}">
                  <a16:creationId xmlns:a16="http://schemas.microsoft.com/office/drawing/2014/main" id="{95B7E935-7C3C-4121-A276-23055B318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" y="1903"/>
              <a:ext cx="49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2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9" y="179"/>
                </a:cxn>
                <a:cxn ang="0">
                  <a:pos x="50" y="185"/>
                </a:cxn>
                <a:cxn ang="0">
                  <a:pos x="96" y="106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6" y="16"/>
                </a:cxn>
              </a:cxnLst>
              <a:rect l="0" t="0" r="r" b="b"/>
              <a:pathLst>
                <a:path w="194" h="197">
                  <a:moveTo>
                    <a:pt x="156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2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9" y="179"/>
                  </a:lnTo>
                  <a:lnTo>
                    <a:pt x="50" y="185"/>
                  </a:lnTo>
                  <a:lnTo>
                    <a:pt x="96" y="106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6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Freeform 96">
              <a:extLst>
                <a:ext uri="{FF2B5EF4-FFF2-40B4-BE49-F238E27FC236}">
                  <a16:creationId xmlns:a16="http://schemas.microsoft.com/office/drawing/2014/main" id="{33072B96-ADB0-4B5A-85D9-C48E2BFCF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" y="3210"/>
              <a:ext cx="48" cy="49"/>
            </a:xfrm>
            <a:custGeom>
              <a:avLst/>
              <a:gdLst/>
              <a:ahLst/>
              <a:cxnLst>
                <a:cxn ang="0">
                  <a:pos x="153" y="17"/>
                </a:cxn>
                <a:cxn ang="0">
                  <a:pos x="143" y="10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2" y="91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2" y="129"/>
                </a:cxn>
                <a:cxn ang="0">
                  <a:pos x="89" y="105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0" y="72"/>
                </a:cxn>
                <a:cxn ang="0">
                  <a:pos x="103" y="93"/>
                </a:cxn>
                <a:cxn ang="0">
                  <a:pos x="153" y="17"/>
                </a:cxn>
              </a:cxnLst>
              <a:rect l="0" t="0" r="r" b="b"/>
              <a:pathLst>
                <a:path w="193" h="197">
                  <a:moveTo>
                    <a:pt x="153" y="17"/>
                  </a:moveTo>
                  <a:lnTo>
                    <a:pt x="143" y="10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2" y="91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2" y="129"/>
                  </a:lnTo>
                  <a:lnTo>
                    <a:pt x="89" y="105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0" y="72"/>
                  </a:lnTo>
                  <a:lnTo>
                    <a:pt x="103" y="93"/>
                  </a:lnTo>
                  <a:lnTo>
                    <a:pt x="153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Freeform 97">
              <a:extLst>
                <a:ext uri="{FF2B5EF4-FFF2-40B4-BE49-F238E27FC236}">
                  <a16:creationId xmlns:a16="http://schemas.microsoft.com/office/drawing/2014/main" id="{72229F23-162B-4E02-A5B8-CDBADDAF0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" y="3210"/>
              <a:ext cx="48" cy="49"/>
            </a:xfrm>
            <a:custGeom>
              <a:avLst/>
              <a:gdLst/>
              <a:ahLst/>
              <a:cxnLst>
                <a:cxn ang="0">
                  <a:pos x="153" y="17"/>
                </a:cxn>
                <a:cxn ang="0">
                  <a:pos x="143" y="10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2" y="91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2" y="129"/>
                </a:cxn>
                <a:cxn ang="0">
                  <a:pos x="89" y="105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0" y="72"/>
                </a:cxn>
                <a:cxn ang="0">
                  <a:pos x="103" y="93"/>
                </a:cxn>
                <a:cxn ang="0">
                  <a:pos x="153" y="17"/>
                </a:cxn>
              </a:cxnLst>
              <a:rect l="0" t="0" r="r" b="b"/>
              <a:pathLst>
                <a:path w="193" h="197">
                  <a:moveTo>
                    <a:pt x="153" y="17"/>
                  </a:moveTo>
                  <a:lnTo>
                    <a:pt x="143" y="10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2" y="91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2" y="129"/>
                  </a:lnTo>
                  <a:lnTo>
                    <a:pt x="89" y="105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0" y="72"/>
                  </a:lnTo>
                  <a:lnTo>
                    <a:pt x="103" y="93"/>
                  </a:lnTo>
                  <a:lnTo>
                    <a:pt x="153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Freeform 98">
              <a:extLst>
                <a:ext uri="{FF2B5EF4-FFF2-40B4-BE49-F238E27FC236}">
                  <a16:creationId xmlns:a16="http://schemas.microsoft.com/office/drawing/2014/main" id="{FE2C15B6-94F9-4980-81AB-CE888F86E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" y="2285"/>
              <a:ext cx="49" cy="50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5"/>
                </a:cxn>
                <a:cxn ang="0">
                  <a:pos x="39" y="180"/>
                </a:cxn>
                <a:cxn ang="0">
                  <a:pos x="49" y="187"/>
                </a:cxn>
                <a:cxn ang="0">
                  <a:pos x="96" y="107"/>
                </a:cxn>
                <a:cxn ang="0">
                  <a:pos x="112" y="198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2"/>
                </a:cxn>
                <a:cxn ang="0">
                  <a:pos x="103" y="95"/>
                </a:cxn>
                <a:cxn ang="0">
                  <a:pos x="156" y="17"/>
                </a:cxn>
              </a:cxnLst>
              <a:rect l="0" t="0" r="r" b="b"/>
              <a:pathLst>
                <a:path w="194" h="198">
                  <a:moveTo>
                    <a:pt x="156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5"/>
                  </a:lnTo>
                  <a:lnTo>
                    <a:pt x="39" y="180"/>
                  </a:lnTo>
                  <a:lnTo>
                    <a:pt x="49" y="187"/>
                  </a:lnTo>
                  <a:lnTo>
                    <a:pt x="96" y="107"/>
                  </a:lnTo>
                  <a:lnTo>
                    <a:pt x="112" y="198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2"/>
                  </a:lnTo>
                  <a:lnTo>
                    <a:pt x="103" y="95"/>
                  </a:lnTo>
                  <a:lnTo>
                    <a:pt x="156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Freeform 99">
              <a:extLst>
                <a:ext uri="{FF2B5EF4-FFF2-40B4-BE49-F238E27FC236}">
                  <a16:creationId xmlns:a16="http://schemas.microsoft.com/office/drawing/2014/main" id="{CB4734F3-F9C7-49D3-896A-D9255D0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" y="2285"/>
              <a:ext cx="49" cy="50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5"/>
                </a:cxn>
                <a:cxn ang="0">
                  <a:pos x="39" y="180"/>
                </a:cxn>
                <a:cxn ang="0">
                  <a:pos x="49" y="187"/>
                </a:cxn>
                <a:cxn ang="0">
                  <a:pos x="96" y="107"/>
                </a:cxn>
                <a:cxn ang="0">
                  <a:pos x="112" y="198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2"/>
                </a:cxn>
                <a:cxn ang="0">
                  <a:pos x="103" y="95"/>
                </a:cxn>
                <a:cxn ang="0">
                  <a:pos x="156" y="17"/>
                </a:cxn>
              </a:cxnLst>
              <a:rect l="0" t="0" r="r" b="b"/>
              <a:pathLst>
                <a:path w="194" h="198">
                  <a:moveTo>
                    <a:pt x="156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5"/>
                  </a:lnTo>
                  <a:lnTo>
                    <a:pt x="39" y="180"/>
                  </a:lnTo>
                  <a:lnTo>
                    <a:pt x="49" y="187"/>
                  </a:lnTo>
                  <a:lnTo>
                    <a:pt x="96" y="107"/>
                  </a:lnTo>
                  <a:lnTo>
                    <a:pt x="112" y="198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2"/>
                  </a:lnTo>
                  <a:lnTo>
                    <a:pt x="103" y="95"/>
                  </a:lnTo>
                  <a:lnTo>
                    <a:pt x="156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Freeform 100">
              <a:extLst>
                <a:ext uri="{FF2B5EF4-FFF2-40B4-BE49-F238E27FC236}">
                  <a16:creationId xmlns:a16="http://schemas.microsoft.com/office/drawing/2014/main" id="{A110F087-8C81-431F-B74B-844F82860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2596"/>
              <a:ext cx="48" cy="49"/>
            </a:xfrm>
            <a:custGeom>
              <a:avLst/>
              <a:gdLst/>
              <a:ahLst/>
              <a:cxnLst>
                <a:cxn ang="0">
                  <a:pos x="153" y="17"/>
                </a:cxn>
                <a:cxn ang="0">
                  <a:pos x="142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1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0" y="71"/>
                </a:cxn>
                <a:cxn ang="0">
                  <a:pos x="103" y="93"/>
                </a:cxn>
                <a:cxn ang="0">
                  <a:pos x="153" y="17"/>
                </a:cxn>
              </a:cxnLst>
              <a:rect l="0" t="0" r="r" b="b"/>
              <a:pathLst>
                <a:path w="193" h="196">
                  <a:moveTo>
                    <a:pt x="153" y="17"/>
                  </a:moveTo>
                  <a:lnTo>
                    <a:pt x="142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1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0" y="71"/>
                  </a:lnTo>
                  <a:lnTo>
                    <a:pt x="103" y="93"/>
                  </a:lnTo>
                  <a:lnTo>
                    <a:pt x="153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Freeform 101">
              <a:extLst>
                <a:ext uri="{FF2B5EF4-FFF2-40B4-BE49-F238E27FC236}">
                  <a16:creationId xmlns:a16="http://schemas.microsoft.com/office/drawing/2014/main" id="{13A58FE6-635A-43B9-8C45-31259F14A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2596"/>
              <a:ext cx="48" cy="49"/>
            </a:xfrm>
            <a:custGeom>
              <a:avLst/>
              <a:gdLst/>
              <a:ahLst/>
              <a:cxnLst>
                <a:cxn ang="0">
                  <a:pos x="153" y="17"/>
                </a:cxn>
                <a:cxn ang="0">
                  <a:pos x="142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1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0" y="71"/>
                </a:cxn>
                <a:cxn ang="0">
                  <a:pos x="103" y="93"/>
                </a:cxn>
                <a:cxn ang="0">
                  <a:pos x="153" y="17"/>
                </a:cxn>
              </a:cxnLst>
              <a:rect l="0" t="0" r="r" b="b"/>
              <a:pathLst>
                <a:path w="193" h="196">
                  <a:moveTo>
                    <a:pt x="153" y="17"/>
                  </a:moveTo>
                  <a:lnTo>
                    <a:pt x="142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1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0" y="71"/>
                  </a:lnTo>
                  <a:lnTo>
                    <a:pt x="103" y="93"/>
                  </a:lnTo>
                  <a:lnTo>
                    <a:pt x="153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Freeform 102">
              <a:extLst>
                <a:ext uri="{FF2B5EF4-FFF2-40B4-BE49-F238E27FC236}">
                  <a16:creationId xmlns:a16="http://schemas.microsoft.com/office/drawing/2014/main" id="{50273E46-CB68-497C-AB60-929B3736A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477"/>
              <a:ext cx="48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7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9" y="179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6" y="16"/>
                </a:cxn>
              </a:cxnLst>
              <a:rect l="0" t="0" r="r" b="b"/>
              <a:pathLst>
                <a:path w="194" h="196">
                  <a:moveTo>
                    <a:pt x="156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7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9" y="179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6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Freeform 103">
              <a:extLst>
                <a:ext uri="{FF2B5EF4-FFF2-40B4-BE49-F238E27FC236}">
                  <a16:creationId xmlns:a16="http://schemas.microsoft.com/office/drawing/2014/main" id="{BE0E1A62-5867-4ED6-BECA-8B8A2F33C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477"/>
              <a:ext cx="48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7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9" y="179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6" y="16"/>
                </a:cxn>
              </a:cxnLst>
              <a:rect l="0" t="0" r="r" b="b"/>
              <a:pathLst>
                <a:path w="194" h="196">
                  <a:moveTo>
                    <a:pt x="156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7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9" y="179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6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Freeform 104">
              <a:extLst>
                <a:ext uri="{FF2B5EF4-FFF2-40B4-BE49-F238E27FC236}">
                  <a16:creationId xmlns:a16="http://schemas.microsoft.com/office/drawing/2014/main" id="{BE80EE43-F68C-48B2-9DCF-4F06D4E4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" y="2788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8"/>
                </a:cxn>
                <a:cxn ang="0">
                  <a:pos x="98" y="89"/>
                </a:cxn>
                <a:cxn ang="0">
                  <a:pos x="82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39"/>
                </a:cxn>
                <a:cxn ang="0">
                  <a:pos x="12" y="50"/>
                </a:cxn>
                <a:cxn ang="0">
                  <a:pos x="89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91" y="103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6" y="106"/>
                </a:cxn>
                <a:cxn ang="0">
                  <a:pos x="113" y="195"/>
                </a:cxn>
                <a:cxn ang="0">
                  <a:pos x="125" y="193"/>
                </a:cxn>
                <a:cxn ang="0">
                  <a:pos x="102" y="104"/>
                </a:cxn>
                <a:cxn ang="0">
                  <a:pos x="177" y="155"/>
                </a:cxn>
                <a:cxn ang="0">
                  <a:pos x="185" y="143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70"/>
                </a:cxn>
                <a:cxn ang="0">
                  <a:pos x="105" y="92"/>
                </a:cxn>
                <a:cxn ang="0">
                  <a:pos x="155" y="16"/>
                </a:cxn>
              </a:cxnLst>
              <a:rect l="0" t="0" r="r" b="b"/>
              <a:pathLst>
                <a:path w="195" h="195">
                  <a:moveTo>
                    <a:pt x="155" y="16"/>
                  </a:moveTo>
                  <a:lnTo>
                    <a:pt x="144" y="8"/>
                  </a:lnTo>
                  <a:lnTo>
                    <a:pt x="98" y="89"/>
                  </a:lnTo>
                  <a:lnTo>
                    <a:pt x="82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39"/>
                  </a:lnTo>
                  <a:lnTo>
                    <a:pt x="12" y="50"/>
                  </a:lnTo>
                  <a:lnTo>
                    <a:pt x="89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91" y="103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6" y="106"/>
                  </a:lnTo>
                  <a:lnTo>
                    <a:pt x="113" y="195"/>
                  </a:lnTo>
                  <a:lnTo>
                    <a:pt x="125" y="193"/>
                  </a:lnTo>
                  <a:lnTo>
                    <a:pt x="102" y="104"/>
                  </a:lnTo>
                  <a:lnTo>
                    <a:pt x="177" y="155"/>
                  </a:lnTo>
                  <a:lnTo>
                    <a:pt x="185" y="143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70"/>
                  </a:lnTo>
                  <a:lnTo>
                    <a:pt x="105" y="92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Freeform 105">
              <a:extLst>
                <a:ext uri="{FF2B5EF4-FFF2-40B4-BE49-F238E27FC236}">
                  <a16:creationId xmlns:a16="http://schemas.microsoft.com/office/drawing/2014/main" id="{A563C0C2-B71A-4A57-BDCC-BB007F2EB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" y="2788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8"/>
                </a:cxn>
                <a:cxn ang="0">
                  <a:pos x="98" y="89"/>
                </a:cxn>
                <a:cxn ang="0">
                  <a:pos x="82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39"/>
                </a:cxn>
                <a:cxn ang="0">
                  <a:pos x="12" y="50"/>
                </a:cxn>
                <a:cxn ang="0">
                  <a:pos x="89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91" y="103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6" y="106"/>
                </a:cxn>
                <a:cxn ang="0">
                  <a:pos x="113" y="195"/>
                </a:cxn>
                <a:cxn ang="0">
                  <a:pos x="125" y="193"/>
                </a:cxn>
                <a:cxn ang="0">
                  <a:pos x="102" y="104"/>
                </a:cxn>
                <a:cxn ang="0">
                  <a:pos x="177" y="155"/>
                </a:cxn>
                <a:cxn ang="0">
                  <a:pos x="185" y="143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70"/>
                </a:cxn>
                <a:cxn ang="0">
                  <a:pos x="105" y="92"/>
                </a:cxn>
                <a:cxn ang="0">
                  <a:pos x="155" y="16"/>
                </a:cxn>
              </a:cxnLst>
              <a:rect l="0" t="0" r="r" b="b"/>
              <a:pathLst>
                <a:path w="195" h="195">
                  <a:moveTo>
                    <a:pt x="155" y="16"/>
                  </a:moveTo>
                  <a:lnTo>
                    <a:pt x="144" y="8"/>
                  </a:lnTo>
                  <a:lnTo>
                    <a:pt x="98" y="89"/>
                  </a:lnTo>
                  <a:lnTo>
                    <a:pt x="82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39"/>
                  </a:lnTo>
                  <a:lnTo>
                    <a:pt x="12" y="50"/>
                  </a:lnTo>
                  <a:lnTo>
                    <a:pt x="89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91" y="103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6" y="106"/>
                  </a:lnTo>
                  <a:lnTo>
                    <a:pt x="113" y="195"/>
                  </a:lnTo>
                  <a:lnTo>
                    <a:pt x="125" y="193"/>
                  </a:lnTo>
                  <a:lnTo>
                    <a:pt x="102" y="104"/>
                  </a:lnTo>
                  <a:lnTo>
                    <a:pt x="177" y="155"/>
                  </a:lnTo>
                  <a:lnTo>
                    <a:pt x="185" y="143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70"/>
                  </a:lnTo>
                  <a:lnTo>
                    <a:pt x="105" y="92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Freeform 106">
              <a:extLst>
                <a:ext uri="{FF2B5EF4-FFF2-40B4-BE49-F238E27FC236}">
                  <a16:creationId xmlns:a16="http://schemas.microsoft.com/office/drawing/2014/main" id="{413F9A35-482B-4843-92AC-E8ABBFDA4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2110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6">
                  <a:moveTo>
                    <a:pt x="155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Freeform 107">
              <a:extLst>
                <a:ext uri="{FF2B5EF4-FFF2-40B4-BE49-F238E27FC236}">
                  <a16:creationId xmlns:a16="http://schemas.microsoft.com/office/drawing/2014/main" id="{06894C29-3677-4666-B33E-F0D27E070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2110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6">
                  <a:moveTo>
                    <a:pt x="155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Freeform 108">
              <a:extLst>
                <a:ext uri="{FF2B5EF4-FFF2-40B4-BE49-F238E27FC236}">
                  <a16:creationId xmlns:a16="http://schemas.microsoft.com/office/drawing/2014/main" id="{53EF9514-6C67-4289-BD3E-DFDB1B610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2" y="2301"/>
              <a:ext cx="49" cy="50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0" y="52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2" y="128"/>
                </a:cxn>
                <a:cxn ang="0">
                  <a:pos x="89" y="104"/>
                </a:cxn>
                <a:cxn ang="0">
                  <a:pos x="38" y="181"/>
                </a:cxn>
                <a:cxn ang="0">
                  <a:pos x="48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5" y="195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3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0" y="52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2" y="128"/>
                  </a:lnTo>
                  <a:lnTo>
                    <a:pt x="89" y="104"/>
                  </a:lnTo>
                  <a:lnTo>
                    <a:pt x="38" y="181"/>
                  </a:lnTo>
                  <a:lnTo>
                    <a:pt x="48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5" y="195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Freeform 109">
              <a:extLst>
                <a:ext uri="{FF2B5EF4-FFF2-40B4-BE49-F238E27FC236}">
                  <a16:creationId xmlns:a16="http://schemas.microsoft.com/office/drawing/2014/main" id="{C19FA4CF-A733-44FD-BB1D-DDF0757A3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2" y="2301"/>
              <a:ext cx="49" cy="50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0" y="52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2" y="128"/>
                </a:cxn>
                <a:cxn ang="0">
                  <a:pos x="89" y="104"/>
                </a:cxn>
                <a:cxn ang="0">
                  <a:pos x="38" y="181"/>
                </a:cxn>
                <a:cxn ang="0">
                  <a:pos x="48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5" y="195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3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0" y="52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2" y="128"/>
                  </a:lnTo>
                  <a:lnTo>
                    <a:pt x="89" y="104"/>
                  </a:lnTo>
                  <a:lnTo>
                    <a:pt x="38" y="181"/>
                  </a:lnTo>
                  <a:lnTo>
                    <a:pt x="48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5" y="195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Freeform 110">
              <a:extLst>
                <a:ext uri="{FF2B5EF4-FFF2-40B4-BE49-F238E27FC236}">
                  <a16:creationId xmlns:a16="http://schemas.microsoft.com/office/drawing/2014/main" id="{DAAEAB9A-36FA-4478-AD36-1530CFB6C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927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Freeform 111">
              <a:extLst>
                <a:ext uri="{FF2B5EF4-FFF2-40B4-BE49-F238E27FC236}">
                  <a16:creationId xmlns:a16="http://schemas.microsoft.com/office/drawing/2014/main" id="{2B5493ED-0355-4642-A2C8-CA513A4F2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927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Freeform 112">
              <a:extLst>
                <a:ext uri="{FF2B5EF4-FFF2-40B4-BE49-F238E27FC236}">
                  <a16:creationId xmlns:a16="http://schemas.microsoft.com/office/drawing/2014/main" id="{9E12E2EB-5784-4228-B76B-E13965E20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2509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2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3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2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Freeform 113">
              <a:extLst>
                <a:ext uri="{FF2B5EF4-FFF2-40B4-BE49-F238E27FC236}">
                  <a16:creationId xmlns:a16="http://schemas.microsoft.com/office/drawing/2014/main" id="{DBC236AF-83DA-43B7-B620-08665AEBE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2509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2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3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2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Freeform 114">
              <a:extLst>
                <a:ext uri="{FF2B5EF4-FFF2-40B4-BE49-F238E27FC236}">
                  <a16:creationId xmlns:a16="http://schemas.microsoft.com/office/drawing/2014/main" id="{1D869ECA-B3DB-4975-B2BE-A2256118C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2142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Freeform 115">
              <a:extLst>
                <a:ext uri="{FF2B5EF4-FFF2-40B4-BE49-F238E27FC236}">
                  <a16:creationId xmlns:a16="http://schemas.microsoft.com/office/drawing/2014/main" id="{BBFFBC49-DB96-4738-BCA8-13E882A39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2142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Freeform 116">
              <a:extLst>
                <a:ext uri="{FF2B5EF4-FFF2-40B4-BE49-F238E27FC236}">
                  <a16:creationId xmlns:a16="http://schemas.microsoft.com/office/drawing/2014/main" id="{3425EC4C-66F3-4781-B49D-E40C38546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2214"/>
              <a:ext cx="48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9" y="180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6" y="17"/>
                </a:cxn>
              </a:cxnLst>
              <a:rect l="0" t="0" r="r" b="b"/>
              <a:pathLst>
                <a:path w="194" h="196">
                  <a:moveTo>
                    <a:pt x="156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9" y="180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6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Freeform 117">
              <a:extLst>
                <a:ext uri="{FF2B5EF4-FFF2-40B4-BE49-F238E27FC236}">
                  <a16:creationId xmlns:a16="http://schemas.microsoft.com/office/drawing/2014/main" id="{9697735C-4CCA-481F-B242-29C115CC2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2214"/>
              <a:ext cx="48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9" y="180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6" y="17"/>
                </a:cxn>
              </a:cxnLst>
              <a:rect l="0" t="0" r="r" b="b"/>
              <a:pathLst>
                <a:path w="194" h="196">
                  <a:moveTo>
                    <a:pt x="156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9" y="180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6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Freeform 118">
              <a:extLst>
                <a:ext uri="{FF2B5EF4-FFF2-40B4-BE49-F238E27FC236}">
                  <a16:creationId xmlns:a16="http://schemas.microsoft.com/office/drawing/2014/main" id="{3502011E-07E4-4972-81CB-9A5F12DEA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" y="2628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80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4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80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4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Freeform 119">
              <a:extLst>
                <a:ext uri="{FF2B5EF4-FFF2-40B4-BE49-F238E27FC236}">
                  <a16:creationId xmlns:a16="http://schemas.microsoft.com/office/drawing/2014/main" id="{AE61F0F1-9FBE-4134-A7BD-284EBE2B2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" y="2628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80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4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80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4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Freeform 120">
              <a:extLst>
                <a:ext uri="{FF2B5EF4-FFF2-40B4-BE49-F238E27FC236}">
                  <a16:creationId xmlns:a16="http://schemas.microsoft.com/office/drawing/2014/main" id="{4C2EBDAC-9762-4E41-89BB-626A36ABC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" y="2700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1" y="90"/>
                </a:cxn>
                <a:cxn ang="0">
                  <a:pos x="16" y="40"/>
                </a:cxn>
                <a:cxn ang="0">
                  <a:pos x="10" y="50"/>
                </a:cxn>
                <a:cxn ang="0">
                  <a:pos x="88" y="98"/>
                </a:cxn>
                <a:cxn ang="0">
                  <a:pos x="0" y="114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4" y="16"/>
                </a:cxn>
              </a:cxnLst>
              <a:rect l="0" t="0" r="r" b="b"/>
              <a:pathLst>
                <a:path w="193" h="195">
                  <a:moveTo>
                    <a:pt x="154" y="16"/>
                  </a:moveTo>
                  <a:lnTo>
                    <a:pt x="142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1" y="90"/>
                  </a:lnTo>
                  <a:lnTo>
                    <a:pt x="16" y="40"/>
                  </a:lnTo>
                  <a:lnTo>
                    <a:pt x="10" y="50"/>
                  </a:lnTo>
                  <a:lnTo>
                    <a:pt x="88" y="98"/>
                  </a:lnTo>
                  <a:lnTo>
                    <a:pt x="0" y="114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Freeform 121">
              <a:extLst>
                <a:ext uri="{FF2B5EF4-FFF2-40B4-BE49-F238E27FC236}">
                  <a16:creationId xmlns:a16="http://schemas.microsoft.com/office/drawing/2014/main" id="{E2CA8FC8-28DF-4A03-83C0-5A551DCFE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" y="2700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1" y="90"/>
                </a:cxn>
                <a:cxn ang="0">
                  <a:pos x="16" y="40"/>
                </a:cxn>
                <a:cxn ang="0">
                  <a:pos x="10" y="50"/>
                </a:cxn>
                <a:cxn ang="0">
                  <a:pos x="88" y="98"/>
                </a:cxn>
                <a:cxn ang="0">
                  <a:pos x="0" y="114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4" y="16"/>
                </a:cxn>
              </a:cxnLst>
              <a:rect l="0" t="0" r="r" b="b"/>
              <a:pathLst>
                <a:path w="193" h="195">
                  <a:moveTo>
                    <a:pt x="154" y="16"/>
                  </a:moveTo>
                  <a:lnTo>
                    <a:pt x="142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1" y="90"/>
                  </a:lnTo>
                  <a:lnTo>
                    <a:pt x="16" y="40"/>
                  </a:lnTo>
                  <a:lnTo>
                    <a:pt x="10" y="50"/>
                  </a:lnTo>
                  <a:lnTo>
                    <a:pt x="88" y="98"/>
                  </a:lnTo>
                  <a:lnTo>
                    <a:pt x="0" y="114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Freeform 122">
              <a:extLst>
                <a:ext uri="{FF2B5EF4-FFF2-40B4-BE49-F238E27FC236}">
                  <a16:creationId xmlns:a16="http://schemas.microsoft.com/office/drawing/2014/main" id="{05F5BADB-96BA-494B-94A9-A1D3F2C4D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246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1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2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1" y="196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6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0" y="72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3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1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2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1" y="196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6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0" y="72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8" name="Freeform 123">
              <a:extLst>
                <a:ext uri="{FF2B5EF4-FFF2-40B4-BE49-F238E27FC236}">
                  <a16:creationId xmlns:a16="http://schemas.microsoft.com/office/drawing/2014/main" id="{44065A97-48DA-4CBF-B9C9-BE3744049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246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1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2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1" y="196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6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0" y="72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3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1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2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1" y="196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6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0" y="72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id="{7D17BE98-263F-4A7F-B43F-38CFB2632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461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1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2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1" y="72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1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2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1" y="72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Freeform 125">
              <a:extLst>
                <a:ext uri="{FF2B5EF4-FFF2-40B4-BE49-F238E27FC236}">
                  <a16:creationId xmlns:a16="http://schemas.microsoft.com/office/drawing/2014/main" id="{5A6B1708-AE7D-4051-A33D-8597EDD62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461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1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2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3"/>
                </a:cxn>
                <a:cxn ang="0">
                  <a:pos x="191" y="72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1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2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3"/>
                  </a:lnTo>
                  <a:lnTo>
                    <a:pt x="191" y="72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Freeform 126">
              <a:extLst>
                <a:ext uri="{FF2B5EF4-FFF2-40B4-BE49-F238E27FC236}">
                  <a16:creationId xmlns:a16="http://schemas.microsoft.com/office/drawing/2014/main" id="{D5E6EED0-437D-4E0A-899A-93FF71F1A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2134"/>
              <a:ext cx="49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9" y="179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6" y="17"/>
                </a:cxn>
              </a:cxnLst>
              <a:rect l="0" t="0" r="r" b="b"/>
              <a:pathLst>
                <a:path w="194" h="197">
                  <a:moveTo>
                    <a:pt x="156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9" y="179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6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Freeform 127">
              <a:extLst>
                <a:ext uri="{FF2B5EF4-FFF2-40B4-BE49-F238E27FC236}">
                  <a16:creationId xmlns:a16="http://schemas.microsoft.com/office/drawing/2014/main" id="{E140A272-3C65-4CB8-9AAF-D681A027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2134"/>
              <a:ext cx="49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9" y="179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6" y="17"/>
                </a:cxn>
              </a:cxnLst>
              <a:rect l="0" t="0" r="r" b="b"/>
              <a:pathLst>
                <a:path w="194" h="197">
                  <a:moveTo>
                    <a:pt x="156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9" y="179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6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Freeform 128">
              <a:extLst>
                <a:ext uri="{FF2B5EF4-FFF2-40B4-BE49-F238E27FC236}">
                  <a16:creationId xmlns:a16="http://schemas.microsoft.com/office/drawing/2014/main" id="{F21E4A83-719F-4D4B-8AEB-39CD9DC3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070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3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2" y="90"/>
                </a:cxn>
                <a:cxn ang="0">
                  <a:pos x="17" y="39"/>
                </a:cxn>
                <a:cxn ang="0">
                  <a:pos x="10" y="51"/>
                </a:cxn>
                <a:cxn ang="0">
                  <a:pos x="87" y="96"/>
                </a:cxn>
                <a:cxn ang="0">
                  <a:pos x="0" y="114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7"/>
                </a:cxn>
                <a:cxn ang="0">
                  <a:pos x="111" y="196"/>
                </a:cxn>
                <a:cxn ang="0">
                  <a:pos x="124" y="193"/>
                </a:cxn>
                <a:cxn ang="0">
                  <a:pos x="100" y="104"/>
                </a:cxn>
                <a:cxn ang="0">
                  <a:pos x="176" y="155"/>
                </a:cxn>
                <a:cxn ang="0">
                  <a:pos x="183" y="143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0" y="70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3" h="196">
                  <a:moveTo>
                    <a:pt x="155" y="16"/>
                  </a:moveTo>
                  <a:lnTo>
                    <a:pt x="143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2" y="90"/>
                  </a:lnTo>
                  <a:lnTo>
                    <a:pt x="17" y="39"/>
                  </a:lnTo>
                  <a:lnTo>
                    <a:pt x="10" y="51"/>
                  </a:lnTo>
                  <a:lnTo>
                    <a:pt x="87" y="96"/>
                  </a:lnTo>
                  <a:lnTo>
                    <a:pt x="0" y="114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7"/>
                  </a:lnTo>
                  <a:lnTo>
                    <a:pt x="111" y="196"/>
                  </a:lnTo>
                  <a:lnTo>
                    <a:pt x="124" y="193"/>
                  </a:lnTo>
                  <a:lnTo>
                    <a:pt x="100" y="104"/>
                  </a:lnTo>
                  <a:lnTo>
                    <a:pt x="176" y="155"/>
                  </a:lnTo>
                  <a:lnTo>
                    <a:pt x="183" y="143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0" y="70"/>
                  </a:lnTo>
                  <a:lnTo>
                    <a:pt x="103" y="93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Freeform 129">
              <a:extLst>
                <a:ext uri="{FF2B5EF4-FFF2-40B4-BE49-F238E27FC236}">
                  <a16:creationId xmlns:a16="http://schemas.microsoft.com/office/drawing/2014/main" id="{D48CF3F6-B8F3-4385-A0B5-12771C7D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070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3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2" y="90"/>
                </a:cxn>
                <a:cxn ang="0">
                  <a:pos x="17" y="39"/>
                </a:cxn>
                <a:cxn ang="0">
                  <a:pos x="10" y="51"/>
                </a:cxn>
                <a:cxn ang="0">
                  <a:pos x="87" y="96"/>
                </a:cxn>
                <a:cxn ang="0">
                  <a:pos x="0" y="114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7"/>
                </a:cxn>
                <a:cxn ang="0">
                  <a:pos x="111" y="196"/>
                </a:cxn>
                <a:cxn ang="0">
                  <a:pos x="124" y="193"/>
                </a:cxn>
                <a:cxn ang="0">
                  <a:pos x="100" y="104"/>
                </a:cxn>
                <a:cxn ang="0">
                  <a:pos x="176" y="155"/>
                </a:cxn>
                <a:cxn ang="0">
                  <a:pos x="183" y="143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0" y="70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3" h="196">
                  <a:moveTo>
                    <a:pt x="155" y="16"/>
                  </a:moveTo>
                  <a:lnTo>
                    <a:pt x="143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2" y="90"/>
                  </a:lnTo>
                  <a:lnTo>
                    <a:pt x="17" y="39"/>
                  </a:lnTo>
                  <a:lnTo>
                    <a:pt x="10" y="51"/>
                  </a:lnTo>
                  <a:lnTo>
                    <a:pt x="87" y="96"/>
                  </a:lnTo>
                  <a:lnTo>
                    <a:pt x="0" y="114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7"/>
                  </a:lnTo>
                  <a:lnTo>
                    <a:pt x="111" y="196"/>
                  </a:lnTo>
                  <a:lnTo>
                    <a:pt x="124" y="193"/>
                  </a:lnTo>
                  <a:lnTo>
                    <a:pt x="100" y="104"/>
                  </a:lnTo>
                  <a:lnTo>
                    <a:pt x="176" y="155"/>
                  </a:lnTo>
                  <a:lnTo>
                    <a:pt x="183" y="143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0" y="70"/>
                  </a:lnTo>
                  <a:lnTo>
                    <a:pt x="103" y="93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Freeform 130">
              <a:extLst>
                <a:ext uri="{FF2B5EF4-FFF2-40B4-BE49-F238E27FC236}">
                  <a16:creationId xmlns:a16="http://schemas.microsoft.com/office/drawing/2014/main" id="{0428D2FE-2D45-41CC-9E5F-EE3581CBD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381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9" y="4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4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9" y="4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Freeform 131">
              <a:extLst>
                <a:ext uri="{FF2B5EF4-FFF2-40B4-BE49-F238E27FC236}">
                  <a16:creationId xmlns:a16="http://schemas.microsoft.com/office/drawing/2014/main" id="{2C4486B9-F269-48F8-8ABA-807C8658D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381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9" y="4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4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9" y="4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Freeform 132">
              <a:extLst>
                <a:ext uri="{FF2B5EF4-FFF2-40B4-BE49-F238E27FC236}">
                  <a16:creationId xmlns:a16="http://schemas.microsoft.com/office/drawing/2014/main" id="{FF6CEF9E-B9E3-401D-B0ED-F4535DE43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2692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3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2" y="90"/>
                </a:cxn>
                <a:cxn ang="0">
                  <a:pos x="17" y="41"/>
                </a:cxn>
                <a:cxn ang="0">
                  <a:pos x="11" y="51"/>
                </a:cxn>
                <a:cxn ang="0">
                  <a:pos x="88" y="96"/>
                </a:cxn>
                <a:cxn ang="0">
                  <a:pos x="0" y="114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9" y="179"/>
                </a:cxn>
                <a:cxn ang="0">
                  <a:pos x="49" y="185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6"/>
                </a:cxn>
              </a:cxnLst>
              <a:rect l="0" t="0" r="r" b="b"/>
              <a:pathLst>
                <a:path w="194" h="196">
                  <a:moveTo>
                    <a:pt x="154" y="16"/>
                  </a:moveTo>
                  <a:lnTo>
                    <a:pt x="143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2" y="90"/>
                  </a:lnTo>
                  <a:lnTo>
                    <a:pt x="17" y="41"/>
                  </a:lnTo>
                  <a:lnTo>
                    <a:pt x="11" y="51"/>
                  </a:lnTo>
                  <a:lnTo>
                    <a:pt x="88" y="96"/>
                  </a:lnTo>
                  <a:lnTo>
                    <a:pt x="0" y="114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9" y="179"/>
                  </a:lnTo>
                  <a:lnTo>
                    <a:pt x="49" y="185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Freeform 133">
              <a:extLst>
                <a:ext uri="{FF2B5EF4-FFF2-40B4-BE49-F238E27FC236}">
                  <a16:creationId xmlns:a16="http://schemas.microsoft.com/office/drawing/2014/main" id="{9D67A663-EF62-4DA9-B0E9-13C8E957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2692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3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2" y="90"/>
                </a:cxn>
                <a:cxn ang="0">
                  <a:pos x="17" y="41"/>
                </a:cxn>
                <a:cxn ang="0">
                  <a:pos x="11" y="51"/>
                </a:cxn>
                <a:cxn ang="0">
                  <a:pos x="88" y="96"/>
                </a:cxn>
                <a:cxn ang="0">
                  <a:pos x="0" y="114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9" y="179"/>
                </a:cxn>
                <a:cxn ang="0">
                  <a:pos x="49" y="185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6"/>
                </a:cxn>
              </a:cxnLst>
              <a:rect l="0" t="0" r="r" b="b"/>
              <a:pathLst>
                <a:path w="194" h="196">
                  <a:moveTo>
                    <a:pt x="154" y="16"/>
                  </a:moveTo>
                  <a:lnTo>
                    <a:pt x="143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2" y="90"/>
                  </a:lnTo>
                  <a:lnTo>
                    <a:pt x="17" y="41"/>
                  </a:lnTo>
                  <a:lnTo>
                    <a:pt x="11" y="51"/>
                  </a:lnTo>
                  <a:lnTo>
                    <a:pt x="88" y="96"/>
                  </a:lnTo>
                  <a:lnTo>
                    <a:pt x="0" y="114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9" y="179"/>
                  </a:lnTo>
                  <a:lnTo>
                    <a:pt x="49" y="185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Freeform 134">
              <a:extLst>
                <a:ext uri="{FF2B5EF4-FFF2-40B4-BE49-F238E27FC236}">
                  <a16:creationId xmlns:a16="http://schemas.microsoft.com/office/drawing/2014/main" id="{07143956-65C4-4D3B-8B1F-C43A4F352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2572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7" y="40"/>
                </a:cxn>
                <a:cxn ang="0">
                  <a:pos x="10" y="51"/>
                </a:cxn>
                <a:cxn ang="0">
                  <a:pos x="88" y="96"/>
                </a:cxn>
                <a:cxn ang="0">
                  <a:pos x="0" y="114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6"/>
                </a:cxn>
              </a:cxnLst>
              <a:rect l="0" t="0" r="r" b="b"/>
              <a:pathLst>
                <a:path w="194" h="196">
                  <a:moveTo>
                    <a:pt x="154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7" y="40"/>
                  </a:lnTo>
                  <a:lnTo>
                    <a:pt x="10" y="51"/>
                  </a:lnTo>
                  <a:lnTo>
                    <a:pt x="88" y="96"/>
                  </a:lnTo>
                  <a:lnTo>
                    <a:pt x="0" y="114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Freeform 135">
              <a:extLst>
                <a:ext uri="{FF2B5EF4-FFF2-40B4-BE49-F238E27FC236}">
                  <a16:creationId xmlns:a16="http://schemas.microsoft.com/office/drawing/2014/main" id="{74BF988D-98FD-4FB7-A477-A29D83A9A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2572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93" y="90"/>
                </a:cxn>
                <a:cxn ang="0">
                  <a:pos x="17" y="40"/>
                </a:cxn>
                <a:cxn ang="0">
                  <a:pos x="10" y="51"/>
                </a:cxn>
                <a:cxn ang="0">
                  <a:pos x="88" y="96"/>
                </a:cxn>
                <a:cxn ang="0">
                  <a:pos x="0" y="114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6"/>
                </a:cxn>
              </a:cxnLst>
              <a:rect l="0" t="0" r="r" b="b"/>
              <a:pathLst>
                <a:path w="194" h="196">
                  <a:moveTo>
                    <a:pt x="154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93" y="90"/>
                  </a:lnTo>
                  <a:lnTo>
                    <a:pt x="17" y="40"/>
                  </a:lnTo>
                  <a:lnTo>
                    <a:pt x="10" y="51"/>
                  </a:lnTo>
                  <a:lnTo>
                    <a:pt x="88" y="96"/>
                  </a:lnTo>
                  <a:lnTo>
                    <a:pt x="0" y="114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Freeform 136">
              <a:extLst>
                <a:ext uri="{FF2B5EF4-FFF2-40B4-BE49-F238E27FC236}">
                  <a16:creationId xmlns:a16="http://schemas.microsoft.com/office/drawing/2014/main" id="{B989B106-1746-4D7A-96F3-A9536D1F4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2883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8"/>
                </a:cxn>
                <a:cxn ang="0">
                  <a:pos x="113" y="197"/>
                </a:cxn>
                <a:cxn ang="0">
                  <a:pos x="125" y="193"/>
                </a:cxn>
                <a:cxn ang="0">
                  <a:pos x="102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8"/>
                  </a:lnTo>
                  <a:lnTo>
                    <a:pt x="113" y="197"/>
                  </a:lnTo>
                  <a:lnTo>
                    <a:pt x="125" y="193"/>
                  </a:lnTo>
                  <a:lnTo>
                    <a:pt x="102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Freeform 137">
              <a:extLst>
                <a:ext uri="{FF2B5EF4-FFF2-40B4-BE49-F238E27FC236}">
                  <a16:creationId xmlns:a16="http://schemas.microsoft.com/office/drawing/2014/main" id="{C4B80D9E-EA93-4BFC-97A8-245056BBE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2883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8"/>
                </a:cxn>
                <a:cxn ang="0">
                  <a:pos x="113" y="197"/>
                </a:cxn>
                <a:cxn ang="0">
                  <a:pos x="125" y="193"/>
                </a:cxn>
                <a:cxn ang="0">
                  <a:pos x="102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8"/>
                  </a:lnTo>
                  <a:lnTo>
                    <a:pt x="113" y="197"/>
                  </a:lnTo>
                  <a:lnTo>
                    <a:pt x="125" y="193"/>
                  </a:lnTo>
                  <a:lnTo>
                    <a:pt x="102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" name="Freeform 138">
              <a:extLst>
                <a:ext uri="{FF2B5EF4-FFF2-40B4-BE49-F238E27FC236}">
                  <a16:creationId xmlns:a16="http://schemas.microsoft.com/office/drawing/2014/main" id="{74352CFA-AF93-4B33-81CB-7CE307366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481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39"/>
                </a:cxn>
                <a:cxn ang="0">
                  <a:pos x="12" y="51"/>
                </a:cxn>
                <a:cxn ang="0">
                  <a:pos x="89" y="97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4"/>
                </a:cxn>
                <a:cxn ang="0">
                  <a:pos x="177" y="155"/>
                </a:cxn>
                <a:cxn ang="0">
                  <a:pos x="185" y="144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6">
                  <a:moveTo>
                    <a:pt x="155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39"/>
                  </a:lnTo>
                  <a:lnTo>
                    <a:pt x="12" y="51"/>
                  </a:lnTo>
                  <a:lnTo>
                    <a:pt x="89" y="97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4"/>
                  </a:lnTo>
                  <a:lnTo>
                    <a:pt x="177" y="155"/>
                  </a:lnTo>
                  <a:lnTo>
                    <a:pt x="185" y="144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Freeform 139">
              <a:extLst>
                <a:ext uri="{FF2B5EF4-FFF2-40B4-BE49-F238E27FC236}">
                  <a16:creationId xmlns:a16="http://schemas.microsoft.com/office/drawing/2014/main" id="{5A745AE7-73E5-4397-9EAA-DA799FFF7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481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39"/>
                </a:cxn>
                <a:cxn ang="0">
                  <a:pos x="12" y="51"/>
                </a:cxn>
                <a:cxn ang="0">
                  <a:pos x="89" y="97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4"/>
                </a:cxn>
                <a:cxn ang="0">
                  <a:pos x="177" y="155"/>
                </a:cxn>
                <a:cxn ang="0">
                  <a:pos x="185" y="144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6">
                  <a:moveTo>
                    <a:pt x="155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39"/>
                  </a:lnTo>
                  <a:lnTo>
                    <a:pt x="12" y="51"/>
                  </a:lnTo>
                  <a:lnTo>
                    <a:pt x="89" y="97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4"/>
                  </a:lnTo>
                  <a:lnTo>
                    <a:pt x="177" y="155"/>
                  </a:lnTo>
                  <a:lnTo>
                    <a:pt x="185" y="144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Freeform 140">
              <a:extLst>
                <a:ext uri="{FF2B5EF4-FFF2-40B4-BE49-F238E27FC236}">
                  <a16:creationId xmlns:a16="http://schemas.microsoft.com/office/drawing/2014/main" id="{1CDAA6C4-48AC-49D4-B5D9-010AFC4B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855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7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4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6">
                  <a:moveTo>
                    <a:pt x="155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7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4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Freeform 141">
              <a:extLst>
                <a:ext uri="{FF2B5EF4-FFF2-40B4-BE49-F238E27FC236}">
                  <a16:creationId xmlns:a16="http://schemas.microsoft.com/office/drawing/2014/main" id="{B0350E78-96E0-4862-AEC1-693C5B2C7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855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7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4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6">
                  <a:moveTo>
                    <a:pt x="155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7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4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Freeform 142">
              <a:extLst>
                <a:ext uri="{FF2B5EF4-FFF2-40B4-BE49-F238E27FC236}">
                  <a16:creationId xmlns:a16="http://schemas.microsoft.com/office/drawing/2014/main" id="{A5D4E7CD-AD2B-4C8E-8992-7878E6B9F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2198"/>
              <a:ext cx="48" cy="49"/>
            </a:xfrm>
            <a:custGeom>
              <a:avLst/>
              <a:gdLst/>
              <a:ahLst/>
              <a:cxnLst>
                <a:cxn ang="0">
                  <a:pos x="153" y="16"/>
                </a:cxn>
                <a:cxn ang="0">
                  <a:pos x="143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2" y="90"/>
                </a:cxn>
                <a:cxn ang="0">
                  <a:pos x="16" y="39"/>
                </a:cxn>
                <a:cxn ang="0">
                  <a:pos x="10" y="51"/>
                </a:cxn>
                <a:cxn ang="0">
                  <a:pos x="87" y="96"/>
                </a:cxn>
                <a:cxn ang="0">
                  <a:pos x="0" y="114"/>
                </a:cxn>
                <a:cxn ang="0">
                  <a:pos x="2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7"/>
                </a:cxn>
                <a:cxn ang="0">
                  <a:pos x="111" y="196"/>
                </a:cxn>
                <a:cxn ang="0">
                  <a:pos x="124" y="193"/>
                </a:cxn>
                <a:cxn ang="0">
                  <a:pos x="100" y="104"/>
                </a:cxn>
                <a:cxn ang="0">
                  <a:pos x="176" y="155"/>
                </a:cxn>
                <a:cxn ang="0">
                  <a:pos x="183" y="143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0" y="70"/>
                </a:cxn>
                <a:cxn ang="0">
                  <a:pos x="103" y="93"/>
                </a:cxn>
                <a:cxn ang="0">
                  <a:pos x="153" y="16"/>
                </a:cxn>
              </a:cxnLst>
              <a:rect l="0" t="0" r="r" b="b"/>
              <a:pathLst>
                <a:path w="193" h="196">
                  <a:moveTo>
                    <a:pt x="153" y="16"/>
                  </a:moveTo>
                  <a:lnTo>
                    <a:pt x="143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2" y="90"/>
                  </a:lnTo>
                  <a:lnTo>
                    <a:pt x="16" y="39"/>
                  </a:lnTo>
                  <a:lnTo>
                    <a:pt x="10" y="51"/>
                  </a:lnTo>
                  <a:lnTo>
                    <a:pt x="87" y="96"/>
                  </a:lnTo>
                  <a:lnTo>
                    <a:pt x="0" y="114"/>
                  </a:lnTo>
                  <a:lnTo>
                    <a:pt x="2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7"/>
                  </a:lnTo>
                  <a:lnTo>
                    <a:pt x="111" y="196"/>
                  </a:lnTo>
                  <a:lnTo>
                    <a:pt x="124" y="193"/>
                  </a:lnTo>
                  <a:lnTo>
                    <a:pt x="100" y="104"/>
                  </a:lnTo>
                  <a:lnTo>
                    <a:pt x="176" y="155"/>
                  </a:lnTo>
                  <a:lnTo>
                    <a:pt x="183" y="143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0" y="70"/>
                  </a:lnTo>
                  <a:lnTo>
                    <a:pt x="103" y="93"/>
                  </a:lnTo>
                  <a:lnTo>
                    <a:pt x="153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Freeform 143">
              <a:extLst>
                <a:ext uri="{FF2B5EF4-FFF2-40B4-BE49-F238E27FC236}">
                  <a16:creationId xmlns:a16="http://schemas.microsoft.com/office/drawing/2014/main" id="{C6288468-5236-4E6E-92D3-816616E7F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2198"/>
              <a:ext cx="48" cy="49"/>
            </a:xfrm>
            <a:custGeom>
              <a:avLst/>
              <a:gdLst/>
              <a:ahLst/>
              <a:cxnLst>
                <a:cxn ang="0">
                  <a:pos x="153" y="16"/>
                </a:cxn>
                <a:cxn ang="0">
                  <a:pos x="143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2" y="90"/>
                </a:cxn>
                <a:cxn ang="0">
                  <a:pos x="16" y="39"/>
                </a:cxn>
                <a:cxn ang="0">
                  <a:pos x="10" y="51"/>
                </a:cxn>
                <a:cxn ang="0">
                  <a:pos x="87" y="96"/>
                </a:cxn>
                <a:cxn ang="0">
                  <a:pos x="0" y="114"/>
                </a:cxn>
                <a:cxn ang="0">
                  <a:pos x="2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7"/>
                </a:cxn>
                <a:cxn ang="0">
                  <a:pos x="111" y="196"/>
                </a:cxn>
                <a:cxn ang="0">
                  <a:pos x="124" y="193"/>
                </a:cxn>
                <a:cxn ang="0">
                  <a:pos x="100" y="104"/>
                </a:cxn>
                <a:cxn ang="0">
                  <a:pos x="176" y="155"/>
                </a:cxn>
                <a:cxn ang="0">
                  <a:pos x="183" y="143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0" y="70"/>
                </a:cxn>
                <a:cxn ang="0">
                  <a:pos x="103" y="93"/>
                </a:cxn>
                <a:cxn ang="0">
                  <a:pos x="153" y="16"/>
                </a:cxn>
              </a:cxnLst>
              <a:rect l="0" t="0" r="r" b="b"/>
              <a:pathLst>
                <a:path w="193" h="196">
                  <a:moveTo>
                    <a:pt x="153" y="16"/>
                  </a:moveTo>
                  <a:lnTo>
                    <a:pt x="143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2" y="90"/>
                  </a:lnTo>
                  <a:lnTo>
                    <a:pt x="16" y="39"/>
                  </a:lnTo>
                  <a:lnTo>
                    <a:pt x="10" y="51"/>
                  </a:lnTo>
                  <a:lnTo>
                    <a:pt x="87" y="96"/>
                  </a:lnTo>
                  <a:lnTo>
                    <a:pt x="0" y="114"/>
                  </a:lnTo>
                  <a:lnTo>
                    <a:pt x="2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7"/>
                  </a:lnTo>
                  <a:lnTo>
                    <a:pt x="111" y="196"/>
                  </a:lnTo>
                  <a:lnTo>
                    <a:pt x="124" y="193"/>
                  </a:lnTo>
                  <a:lnTo>
                    <a:pt x="100" y="104"/>
                  </a:lnTo>
                  <a:lnTo>
                    <a:pt x="176" y="155"/>
                  </a:lnTo>
                  <a:lnTo>
                    <a:pt x="183" y="143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0" y="70"/>
                  </a:lnTo>
                  <a:lnTo>
                    <a:pt x="103" y="93"/>
                  </a:lnTo>
                  <a:lnTo>
                    <a:pt x="153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Freeform 144">
              <a:extLst>
                <a:ext uri="{FF2B5EF4-FFF2-40B4-BE49-F238E27FC236}">
                  <a16:creationId xmlns:a16="http://schemas.microsoft.com/office/drawing/2014/main" id="{F7CB0748-50FE-4AFA-A0B0-1EF000720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389"/>
              <a:ext cx="48" cy="49"/>
            </a:xfrm>
            <a:custGeom>
              <a:avLst/>
              <a:gdLst/>
              <a:ahLst/>
              <a:cxnLst>
                <a:cxn ang="0">
                  <a:pos x="153" y="16"/>
                </a:cxn>
                <a:cxn ang="0">
                  <a:pos x="142" y="10"/>
                </a:cxn>
                <a:cxn ang="0">
                  <a:pos x="96" y="90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1" y="92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2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1" y="197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0" y="71"/>
                </a:cxn>
                <a:cxn ang="0">
                  <a:pos x="103" y="94"/>
                </a:cxn>
                <a:cxn ang="0">
                  <a:pos x="153" y="16"/>
                </a:cxn>
              </a:cxnLst>
              <a:rect l="0" t="0" r="r" b="b"/>
              <a:pathLst>
                <a:path w="193" h="197">
                  <a:moveTo>
                    <a:pt x="153" y="16"/>
                  </a:moveTo>
                  <a:lnTo>
                    <a:pt x="142" y="10"/>
                  </a:lnTo>
                  <a:lnTo>
                    <a:pt x="96" y="90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1" y="9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2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1" y="197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0" y="71"/>
                  </a:lnTo>
                  <a:lnTo>
                    <a:pt x="103" y="94"/>
                  </a:lnTo>
                  <a:lnTo>
                    <a:pt x="153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Freeform 145">
              <a:extLst>
                <a:ext uri="{FF2B5EF4-FFF2-40B4-BE49-F238E27FC236}">
                  <a16:creationId xmlns:a16="http://schemas.microsoft.com/office/drawing/2014/main" id="{A1AEE224-9863-4C9A-8FC4-653521895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389"/>
              <a:ext cx="48" cy="49"/>
            </a:xfrm>
            <a:custGeom>
              <a:avLst/>
              <a:gdLst/>
              <a:ahLst/>
              <a:cxnLst>
                <a:cxn ang="0">
                  <a:pos x="153" y="16"/>
                </a:cxn>
                <a:cxn ang="0">
                  <a:pos x="142" y="10"/>
                </a:cxn>
                <a:cxn ang="0">
                  <a:pos x="96" y="90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1" y="92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6"/>
                </a:cxn>
                <a:cxn ang="0">
                  <a:pos x="2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1" y="197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0" y="71"/>
                </a:cxn>
                <a:cxn ang="0">
                  <a:pos x="103" y="94"/>
                </a:cxn>
                <a:cxn ang="0">
                  <a:pos x="153" y="16"/>
                </a:cxn>
              </a:cxnLst>
              <a:rect l="0" t="0" r="r" b="b"/>
              <a:pathLst>
                <a:path w="193" h="197">
                  <a:moveTo>
                    <a:pt x="153" y="16"/>
                  </a:moveTo>
                  <a:lnTo>
                    <a:pt x="142" y="10"/>
                  </a:lnTo>
                  <a:lnTo>
                    <a:pt x="96" y="90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1" y="9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6"/>
                  </a:lnTo>
                  <a:lnTo>
                    <a:pt x="2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1" y="197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0" y="71"/>
                  </a:lnTo>
                  <a:lnTo>
                    <a:pt x="103" y="94"/>
                  </a:lnTo>
                  <a:lnTo>
                    <a:pt x="153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Freeform 146">
              <a:extLst>
                <a:ext uri="{FF2B5EF4-FFF2-40B4-BE49-F238E27FC236}">
                  <a16:creationId xmlns:a16="http://schemas.microsoft.com/office/drawing/2014/main" id="{60EB74B1-B11E-4E41-895F-8B49A0E6E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" y="2700"/>
              <a:ext cx="49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8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90" y="103"/>
                </a:cxn>
                <a:cxn ang="0">
                  <a:pos x="39" y="179"/>
                </a:cxn>
                <a:cxn ang="0">
                  <a:pos x="49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4" y="92"/>
                </a:cxn>
                <a:cxn ang="0">
                  <a:pos x="156" y="16"/>
                </a:cxn>
              </a:cxnLst>
              <a:rect l="0" t="0" r="r" b="b"/>
              <a:pathLst>
                <a:path w="194" h="195">
                  <a:moveTo>
                    <a:pt x="156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8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90" y="103"/>
                  </a:lnTo>
                  <a:lnTo>
                    <a:pt x="39" y="179"/>
                  </a:lnTo>
                  <a:lnTo>
                    <a:pt x="49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4" y="92"/>
                  </a:lnTo>
                  <a:lnTo>
                    <a:pt x="156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Freeform 147">
              <a:extLst>
                <a:ext uri="{FF2B5EF4-FFF2-40B4-BE49-F238E27FC236}">
                  <a16:creationId xmlns:a16="http://schemas.microsoft.com/office/drawing/2014/main" id="{0A74FDE7-96F5-4DE4-BB7A-1D684FF3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" y="2700"/>
              <a:ext cx="49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8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90" y="103"/>
                </a:cxn>
                <a:cxn ang="0">
                  <a:pos x="39" y="179"/>
                </a:cxn>
                <a:cxn ang="0">
                  <a:pos x="49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1"/>
                </a:cxn>
                <a:cxn ang="0">
                  <a:pos x="104" y="92"/>
                </a:cxn>
                <a:cxn ang="0">
                  <a:pos x="156" y="16"/>
                </a:cxn>
              </a:cxnLst>
              <a:rect l="0" t="0" r="r" b="b"/>
              <a:pathLst>
                <a:path w="194" h="195">
                  <a:moveTo>
                    <a:pt x="156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8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90" y="103"/>
                  </a:lnTo>
                  <a:lnTo>
                    <a:pt x="39" y="179"/>
                  </a:lnTo>
                  <a:lnTo>
                    <a:pt x="49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1"/>
                  </a:lnTo>
                  <a:lnTo>
                    <a:pt x="104" y="92"/>
                  </a:lnTo>
                  <a:lnTo>
                    <a:pt x="156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Freeform 148">
              <a:extLst>
                <a:ext uri="{FF2B5EF4-FFF2-40B4-BE49-F238E27FC236}">
                  <a16:creationId xmlns:a16="http://schemas.microsoft.com/office/drawing/2014/main" id="{60709EC2-59B6-4D76-AE17-E136DF7E1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696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Freeform 149">
              <a:extLst>
                <a:ext uri="{FF2B5EF4-FFF2-40B4-BE49-F238E27FC236}">
                  <a16:creationId xmlns:a16="http://schemas.microsoft.com/office/drawing/2014/main" id="{965FFFFC-6DA7-4750-8B0B-03E2D77BE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696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Freeform 150">
              <a:extLst>
                <a:ext uri="{FF2B5EF4-FFF2-40B4-BE49-F238E27FC236}">
                  <a16:creationId xmlns:a16="http://schemas.microsoft.com/office/drawing/2014/main" id="{963886D5-5D9D-4CD7-8D3B-55665B1D6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" y="2987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3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8" y="3"/>
                </a:cxn>
                <a:cxn ang="0">
                  <a:pos x="93" y="91"/>
                </a:cxn>
                <a:cxn ang="0">
                  <a:pos x="17" y="40"/>
                </a:cxn>
                <a:cxn ang="0">
                  <a:pos x="11" y="50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9" y="187"/>
                </a:cxn>
                <a:cxn ang="0">
                  <a:pos x="95" y="106"/>
                </a:cxn>
                <a:cxn ang="0">
                  <a:pos x="113" y="197"/>
                </a:cxn>
                <a:cxn ang="0">
                  <a:pos x="124" y="193"/>
                </a:cxn>
                <a:cxn ang="0">
                  <a:pos x="101" y="105"/>
                </a:cxn>
                <a:cxn ang="0">
                  <a:pos x="176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0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4" h="197">
                  <a:moveTo>
                    <a:pt x="155" y="16"/>
                  </a:moveTo>
                  <a:lnTo>
                    <a:pt x="143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8" y="3"/>
                  </a:lnTo>
                  <a:lnTo>
                    <a:pt x="93" y="91"/>
                  </a:lnTo>
                  <a:lnTo>
                    <a:pt x="17" y="40"/>
                  </a:lnTo>
                  <a:lnTo>
                    <a:pt x="11" y="50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9" y="187"/>
                  </a:lnTo>
                  <a:lnTo>
                    <a:pt x="95" y="106"/>
                  </a:lnTo>
                  <a:lnTo>
                    <a:pt x="113" y="197"/>
                  </a:lnTo>
                  <a:lnTo>
                    <a:pt x="124" y="193"/>
                  </a:lnTo>
                  <a:lnTo>
                    <a:pt x="101" y="105"/>
                  </a:lnTo>
                  <a:lnTo>
                    <a:pt x="176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0" y="71"/>
                  </a:lnTo>
                  <a:lnTo>
                    <a:pt x="103" y="94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Freeform 151">
              <a:extLst>
                <a:ext uri="{FF2B5EF4-FFF2-40B4-BE49-F238E27FC236}">
                  <a16:creationId xmlns:a16="http://schemas.microsoft.com/office/drawing/2014/main" id="{B1877750-CA50-4BA1-8CF4-E97B370C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" y="2987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3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8" y="3"/>
                </a:cxn>
                <a:cxn ang="0">
                  <a:pos x="93" y="91"/>
                </a:cxn>
                <a:cxn ang="0">
                  <a:pos x="17" y="40"/>
                </a:cxn>
                <a:cxn ang="0">
                  <a:pos x="11" y="50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9" y="187"/>
                </a:cxn>
                <a:cxn ang="0">
                  <a:pos x="95" y="106"/>
                </a:cxn>
                <a:cxn ang="0">
                  <a:pos x="113" y="197"/>
                </a:cxn>
                <a:cxn ang="0">
                  <a:pos x="124" y="193"/>
                </a:cxn>
                <a:cxn ang="0">
                  <a:pos x="101" y="105"/>
                </a:cxn>
                <a:cxn ang="0">
                  <a:pos x="176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0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4" h="197">
                  <a:moveTo>
                    <a:pt x="155" y="16"/>
                  </a:moveTo>
                  <a:lnTo>
                    <a:pt x="143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8" y="3"/>
                  </a:lnTo>
                  <a:lnTo>
                    <a:pt x="93" y="91"/>
                  </a:lnTo>
                  <a:lnTo>
                    <a:pt x="17" y="40"/>
                  </a:lnTo>
                  <a:lnTo>
                    <a:pt x="11" y="50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9" y="187"/>
                  </a:lnTo>
                  <a:lnTo>
                    <a:pt x="95" y="106"/>
                  </a:lnTo>
                  <a:lnTo>
                    <a:pt x="113" y="197"/>
                  </a:lnTo>
                  <a:lnTo>
                    <a:pt x="124" y="193"/>
                  </a:lnTo>
                  <a:lnTo>
                    <a:pt x="101" y="105"/>
                  </a:lnTo>
                  <a:lnTo>
                    <a:pt x="176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0" y="71"/>
                  </a:lnTo>
                  <a:lnTo>
                    <a:pt x="103" y="94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Freeform 152">
              <a:extLst>
                <a:ext uri="{FF2B5EF4-FFF2-40B4-BE49-F238E27FC236}">
                  <a16:creationId xmlns:a16="http://schemas.microsoft.com/office/drawing/2014/main" id="{360A0C0D-8AA7-44EC-BDB5-2973DF194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584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2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81"/>
                </a:cxn>
                <a:cxn ang="0">
                  <a:pos x="50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101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2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81"/>
                  </a:lnTo>
                  <a:lnTo>
                    <a:pt x="50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101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Freeform 153">
              <a:extLst>
                <a:ext uri="{FF2B5EF4-FFF2-40B4-BE49-F238E27FC236}">
                  <a16:creationId xmlns:a16="http://schemas.microsoft.com/office/drawing/2014/main" id="{50C591C2-F27A-4F59-81AC-F4AFBFF18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584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2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81"/>
                </a:cxn>
                <a:cxn ang="0">
                  <a:pos x="50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101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2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81"/>
                  </a:lnTo>
                  <a:lnTo>
                    <a:pt x="50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101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Freeform 154">
              <a:extLst>
                <a:ext uri="{FF2B5EF4-FFF2-40B4-BE49-F238E27FC236}">
                  <a16:creationId xmlns:a16="http://schemas.microsoft.com/office/drawing/2014/main" id="{5F552EDC-9518-4262-B015-AFA6C4323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807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Freeform 155">
              <a:extLst>
                <a:ext uri="{FF2B5EF4-FFF2-40B4-BE49-F238E27FC236}">
                  <a16:creationId xmlns:a16="http://schemas.microsoft.com/office/drawing/2014/main" id="{8D39430D-BD29-46A4-8CA1-EECE4133D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807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Freeform 156">
              <a:extLst>
                <a:ext uri="{FF2B5EF4-FFF2-40B4-BE49-F238E27FC236}">
                  <a16:creationId xmlns:a16="http://schemas.microsoft.com/office/drawing/2014/main" id="{5FAE0E18-9C18-4590-AA6D-6250FD0F9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" y="3059"/>
              <a:ext cx="48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3" y="90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4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0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3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3" y="90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4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0" y="71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Freeform 157">
              <a:extLst>
                <a:ext uri="{FF2B5EF4-FFF2-40B4-BE49-F238E27FC236}">
                  <a16:creationId xmlns:a16="http://schemas.microsoft.com/office/drawing/2014/main" id="{799306D5-8CD2-4995-9A69-0BBB015DD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" y="3059"/>
              <a:ext cx="48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3" y="90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7" y="98"/>
                </a:cxn>
                <a:cxn ang="0">
                  <a:pos x="0" y="114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6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0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3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3" y="90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7" y="98"/>
                  </a:lnTo>
                  <a:lnTo>
                    <a:pt x="0" y="114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6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0" y="71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Freeform 158">
              <a:extLst>
                <a:ext uri="{FF2B5EF4-FFF2-40B4-BE49-F238E27FC236}">
                  <a16:creationId xmlns:a16="http://schemas.microsoft.com/office/drawing/2014/main" id="{97BFDABB-7496-424E-873E-0D6F5985A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775"/>
              <a:ext cx="49" cy="50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Freeform 159">
              <a:extLst>
                <a:ext uri="{FF2B5EF4-FFF2-40B4-BE49-F238E27FC236}">
                  <a16:creationId xmlns:a16="http://schemas.microsoft.com/office/drawing/2014/main" id="{086F871B-DDC1-48A4-8C8C-8514392C4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775"/>
              <a:ext cx="49" cy="50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5" h="197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Freeform 160">
              <a:extLst>
                <a:ext uri="{FF2B5EF4-FFF2-40B4-BE49-F238E27FC236}">
                  <a16:creationId xmlns:a16="http://schemas.microsoft.com/office/drawing/2014/main" id="{1EF4AE00-0C04-4E8B-ACC8-F74089C0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967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2" y="91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3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2" y="91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Freeform 161">
              <a:extLst>
                <a:ext uri="{FF2B5EF4-FFF2-40B4-BE49-F238E27FC236}">
                  <a16:creationId xmlns:a16="http://schemas.microsoft.com/office/drawing/2014/main" id="{A5011CCE-0332-4181-8D42-285D60106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967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2" y="91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3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2" y="91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Freeform 162">
              <a:extLst>
                <a:ext uri="{FF2B5EF4-FFF2-40B4-BE49-F238E27FC236}">
                  <a16:creationId xmlns:a16="http://schemas.microsoft.com/office/drawing/2014/main" id="{B2799EDB-57F0-4B13-BC27-75650BEC9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752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100"/>
                </a:cxn>
                <a:cxn ang="0">
                  <a:pos x="195" y="83"/>
                </a:cxn>
                <a:cxn ang="0">
                  <a:pos x="191" y="72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5" h="196">
                  <a:moveTo>
                    <a:pt x="155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100"/>
                  </a:lnTo>
                  <a:lnTo>
                    <a:pt x="195" y="83"/>
                  </a:lnTo>
                  <a:lnTo>
                    <a:pt x="191" y="72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Freeform 163">
              <a:extLst>
                <a:ext uri="{FF2B5EF4-FFF2-40B4-BE49-F238E27FC236}">
                  <a16:creationId xmlns:a16="http://schemas.microsoft.com/office/drawing/2014/main" id="{5DB0D89A-B3B1-4E34-84E6-4FA89F0A7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752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100"/>
                </a:cxn>
                <a:cxn ang="0">
                  <a:pos x="195" y="83"/>
                </a:cxn>
                <a:cxn ang="0">
                  <a:pos x="191" y="72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5" h="196">
                  <a:moveTo>
                    <a:pt x="155" y="17"/>
                  </a:moveTo>
                  <a:lnTo>
                    <a:pt x="144" y="9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100"/>
                  </a:lnTo>
                  <a:lnTo>
                    <a:pt x="195" y="83"/>
                  </a:lnTo>
                  <a:lnTo>
                    <a:pt x="191" y="72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Freeform 164">
              <a:extLst>
                <a:ext uri="{FF2B5EF4-FFF2-40B4-BE49-F238E27FC236}">
                  <a16:creationId xmlns:a16="http://schemas.microsoft.com/office/drawing/2014/main" id="{94B92487-4666-4226-AE70-09DA167E2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" y="1943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2" y="91"/>
                </a:cxn>
                <a:cxn ang="0">
                  <a:pos x="17" y="40"/>
                </a:cxn>
                <a:cxn ang="0">
                  <a:pos x="10" y="52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80"/>
                </a:cxn>
                <a:cxn ang="0">
                  <a:pos x="48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4" y="16"/>
                </a:cxn>
              </a:cxnLst>
              <a:rect l="0" t="0" r="r" b="b"/>
              <a:pathLst>
                <a:path w="193" h="197">
                  <a:moveTo>
                    <a:pt x="154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2" y="91"/>
                  </a:lnTo>
                  <a:lnTo>
                    <a:pt x="17" y="40"/>
                  </a:lnTo>
                  <a:lnTo>
                    <a:pt x="10" y="52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80"/>
                  </a:lnTo>
                  <a:lnTo>
                    <a:pt x="48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Freeform 165">
              <a:extLst>
                <a:ext uri="{FF2B5EF4-FFF2-40B4-BE49-F238E27FC236}">
                  <a16:creationId xmlns:a16="http://schemas.microsoft.com/office/drawing/2014/main" id="{698B4D6E-484E-48F4-BF12-3D70F75FF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" y="1943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2" y="91"/>
                </a:cxn>
                <a:cxn ang="0">
                  <a:pos x="17" y="40"/>
                </a:cxn>
                <a:cxn ang="0">
                  <a:pos x="10" y="52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8" y="180"/>
                </a:cxn>
                <a:cxn ang="0">
                  <a:pos x="48" y="187"/>
                </a:cxn>
                <a:cxn ang="0">
                  <a:pos x="94" y="108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4" y="16"/>
                </a:cxn>
              </a:cxnLst>
              <a:rect l="0" t="0" r="r" b="b"/>
              <a:pathLst>
                <a:path w="193" h="197">
                  <a:moveTo>
                    <a:pt x="154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2" y="91"/>
                  </a:lnTo>
                  <a:lnTo>
                    <a:pt x="17" y="40"/>
                  </a:lnTo>
                  <a:lnTo>
                    <a:pt x="10" y="52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8" y="180"/>
                  </a:lnTo>
                  <a:lnTo>
                    <a:pt x="48" y="187"/>
                  </a:lnTo>
                  <a:lnTo>
                    <a:pt x="94" y="108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Freeform 166">
              <a:extLst>
                <a:ext uri="{FF2B5EF4-FFF2-40B4-BE49-F238E27FC236}">
                  <a16:creationId xmlns:a16="http://schemas.microsoft.com/office/drawing/2014/main" id="{B7A07104-9479-4421-ABC1-E71B80E10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1783"/>
              <a:ext cx="48" cy="50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3" y="90"/>
                </a:cxn>
                <a:cxn ang="0">
                  <a:pos x="17" y="40"/>
                </a:cxn>
                <a:cxn ang="0">
                  <a:pos x="11" y="50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9" y="179"/>
                </a:cxn>
                <a:cxn ang="0">
                  <a:pos x="49" y="185"/>
                </a:cxn>
                <a:cxn ang="0">
                  <a:pos x="94" y="106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4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6" y="16"/>
                </a:cxn>
              </a:cxnLst>
              <a:rect l="0" t="0" r="r" b="b"/>
              <a:pathLst>
                <a:path w="194" h="197">
                  <a:moveTo>
                    <a:pt x="156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3" y="90"/>
                  </a:lnTo>
                  <a:lnTo>
                    <a:pt x="17" y="40"/>
                  </a:lnTo>
                  <a:lnTo>
                    <a:pt x="11" y="50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9" y="179"/>
                  </a:lnTo>
                  <a:lnTo>
                    <a:pt x="49" y="185"/>
                  </a:lnTo>
                  <a:lnTo>
                    <a:pt x="94" y="106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4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6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Freeform 167">
              <a:extLst>
                <a:ext uri="{FF2B5EF4-FFF2-40B4-BE49-F238E27FC236}">
                  <a16:creationId xmlns:a16="http://schemas.microsoft.com/office/drawing/2014/main" id="{984DC94E-3333-421D-9958-B6BFB59EF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1783"/>
              <a:ext cx="48" cy="50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3" y="90"/>
                </a:cxn>
                <a:cxn ang="0">
                  <a:pos x="17" y="40"/>
                </a:cxn>
                <a:cxn ang="0">
                  <a:pos x="11" y="50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9" y="179"/>
                </a:cxn>
                <a:cxn ang="0">
                  <a:pos x="49" y="185"/>
                </a:cxn>
                <a:cxn ang="0">
                  <a:pos x="94" y="106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4" y="144"/>
                </a:cxn>
                <a:cxn ang="0">
                  <a:pos x="105" y="99"/>
                </a:cxn>
                <a:cxn ang="0">
                  <a:pos x="194" y="83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6" y="16"/>
                </a:cxn>
              </a:cxnLst>
              <a:rect l="0" t="0" r="r" b="b"/>
              <a:pathLst>
                <a:path w="194" h="197">
                  <a:moveTo>
                    <a:pt x="156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3" y="90"/>
                  </a:lnTo>
                  <a:lnTo>
                    <a:pt x="17" y="40"/>
                  </a:lnTo>
                  <a:lnTo>
                    <a:pt x="11" y="50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9" y="179"/>
                  </a:lnTo>
                  <a:lnTo>
                    <a:pt x="49" y="185"/>
                  </a:lnTo>
                  <a:lnTo>
                    <a:pt x="94" y="106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4" y="144"/>
                  </a:lnTo>
                  <a:lnTo>
                    <a:pt x="105" y="99"/>
                  </a:lnTo>
                  <a:lnTo>
                    <a:pt x="194" y="83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6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Freeform 168">
              <a:extLst>
                <a:ext uri="{FF2B5EF4-FFF2-40B4-BE49-F238E27FC236}">
                  <a16:creationId xmlns:a16="http://schemas.microsoft.com/office/drawing/2014/main" id="{8D4BFF88-12D3-4D66-B83D-65D1F7BA0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1" y="1975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2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4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2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4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Freeform 169">
              <a:extLst>
                <a:ext uri="{FF2B5EF4-FFF2-40B4-BE49-F238E27FC236}">
                  <a16:creationId xmlns:a16="http://schemas.microsoft.com/office/drawing/2014/main" id="{05E57D7F-E2F9-4A71-9232-67E29DF7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1" y="1975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2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4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2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4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Freeform 170">
              <a:extLst>
                <a:ext uri="{FF2B5EF4-FFF2-40B4-BE49-F238E27FC236}">
                  <a16:creationId xmlns:a16="http://schemas.microsoft.com/office/drawing/2014/main" id="{35F2EF4C-8CEE-4D57-8BDB-6554431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513"/>
              <a:ext cx="49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5" h="196">
                  <a:moveTo>
                    <a:pt x="155" y="17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Freeform 171">
              <a:extLst>
                <a:ext uri="{FF2B5EF4-FFF2-40B4-BE49-F238E27FC236}">
                  <a16:creationId xmlns:a16="http://schemas.microsoft.com/office/drawing/2014/main" id="{D5A51EC8-2685-411F-AE5A-8DEFF8944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513"/>
              <a:ext cx="49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5" h="196">
                  <a:moveTo>
                    <a:pt x="155" y="17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Freeform 172">
              <a:extLst>
                <a:ext uri="{FF2B5EF4-FFF2-40B4-BE49-F238E27FC236}">
                  <a16:creationId xmlns:a16="http://schemas.microsoft.com/office/drawing/2014/main" id="{5A274185-8B16-4374-866B-744FF495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760"/>
              <a:ext cx="49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5" h="196">
                  <a:moveTo>
                    <a:pt x="155" y="17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Freeform 173">
              <a:extLst>
                <a:ext uri="{FF2B5EF4-FFF2-40B4-BE49-F238E27FC236}">
                  <a16:creationId xmlns:a16="http://schemas.microsoft.com/office/drawing/2014/main" id="{AC97737C-F573-44C8-8640-780D00559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760"/>
              <a:ext cx="49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5" h="196">
                  <a:moveTo>
                    <a:pt x="155" y="17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Freeform 174">
              <a:extLst>
                <a:ext uri="{FF2B5EF4-FFF2-40B4-BE49-F238E27FC236}">
                  <a16:creationId xmlns:a16="http://schemas.microsoft.com/office/drawing/2014/main" id="{C70DD0B4-672E-4C2D-8C74-DC151EE86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2118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8"/>
                </a:cxn>
                <a:cxn ang="0">
                  <a:pos x="98" y="90"/>
                </a:cxn>
                <a:cxn ang="0">
                  <a:pos x="82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91" y="103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6" y="106"/>
                </a:cxn>
                <a:cxn ang="0">
                  <a:pos x="113" y="195"/>
                </a:cxn>
                <a:cxn ang="0">
                  <a:pos x="125" y="193"/>
                </a:cxn>
                <a:cxn ang="0">
                  <a:pos x="102" y="105"/>
                </a:cxn>
                <a:cxn ang="0">
                  <a:pos x="177" y="155"/>
                </a:cxn>
                <a:cxn ang="0">
                  <a:pos x="185" y="144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71"/>
                </a:cxn>
                <a:cxn ang="0">
                  <a:pos x="105" y="92"/>
                </a:cxn>
                <a:cxn ang="0">
                  <a:pos x="155" y="16"/>
                </a:cxn>
              </a:cxnLst>
              <a:rect l="0" t="0" r="r" b="b"/>
              <a:pathLst>
                <a:path w="195" h="195">
                  <a:moveTo>
                    <a:pt x="155" y="16"/>
                  </a:moveTo>
                  <a:lnTo>
                    <a:pt x="144" y="8"/>
                  </a:lnTo>
                  <a:lnTo>
                    <a:pt x="98" y="90"/>
                  </a:lnTo>
                  <a:lnTo>
                    <a:pt x="82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91" y="103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6" y="106"/>
                  </a:lnTo>
                  <a:lnTo>
                    <a:pt x="113" y="195"/>
                  </a:lnTo>
                  <a:lnTo>
                    <a:pt x="125" y="193"/>
                  </a:lnTo>
                  <a:lnTo>
                    <a:pt x="102" y="105"/>
                  </a:lnTo>
                  <a:lnTo>
                    <a:pt x="177" y="155"/>
                  </a:lnTo>
                  <a:lnTo>
                    <a:pt x="185" y="144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71"/>
                  </a:lnTo>
                  <a:lnTo>
                    <a:pt x="105" y="92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Freeform 175">
              <a:extLst>
                <a:ext uri="{FF2B5EF4-FFF2-40B4-BE49-F238E27FC236}">
                  <a16:creationId xmlns:a16="http://schemas.microsoft.com/office/drawing/2014/main" id="{F56A8D10-7F9F-46C3-ADE7-E6763051C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2118"/>
              <a:ext cx="48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8"/>
                </a:cxn>
                <a:cxn ang="0">
                  <a:pos x="98" y="90"/>
                </a:cxn>
                <a:cxn ang="0">
                  <a:pos x="82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91" y="103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6" y="106"/>
                </a:cxn>
                <a:cxn ang="0">
                  <a:pos x="113" y="195"/>
                </a:cxn>
                <a:cxn ang="0">
                  <a:pos x="125" y="193"/>
                </a:cxn>
                <a:cxn ang="0">
                  <a:pos x="102" y="105"/>
                </a:cxn>
                <a:cxn ang="0">
                  <a:pos x="177" y="155"/>
                </a:cxn>
                <a:cxn ang="0">
                  <a:pos x="185" y="144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71"/>
                </a:cxn>
                <a:cxn ang="0">
                  <a:pos x="105" y="92"/>
                </a:cxn>
                <a:cxn ang="0">
                  <a:pos x="155" y="16"/>
                </a:cxn>
              </a:cxnLst>
              <a:rect l="0" t="0" r="r" b="b"/>
              <a:pathLst>
                <a:path w="195" h="195">
                  <a:moveTo>
                    <a:pt x="155" y="16"/>
                  </a:moveTo>
                  <a:lnTo>
                    <a:pt x="144" y="8"/>
                  </a:lnTo>
                  <a:lnTo>
                    <a:pt x="98" y="90"/>
                  </a:lnTo>
                  <a:lnTo>
                    <a:pt x="82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91" y="103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6" y="106"/>
                  </a:lnTo>
                  <a:lnTo>
                    <a:pt x="113" y="195"/>
                  </a:lnTo>
                  <a:lnTo>
                    <a:pt x="125" y="193"/>
                  </a:lnTo>
                  <a:lnTo>
                    <a:pt x="102" y="105"/>
                  </a:lnTo>
                  <a:lnTo>
                    <a:pt x="177" y="155"/>
                  </a:lnTo>
                  <a:lnTo>
                    <a:pt x="185" y="144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71"/>
                  </a:lnTo>
                  <a:lnTo>
                    <a:pt x="105" y="92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Freeform 176">
              <a:extLst>
                <a:ext uri="{FF2B5EF4-FFF2-40B4-BE49-F238E27FC236}">
                  <a16:creationId xmlns:a16="http://schemas.microsoft.com/office/drawing/2014/main" id="{032BB2D7-4E13-41DD-9ED1-61C11D211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2310"/>
              <a:ext cx="48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39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0" y="104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39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0" y="104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Freeform 177">
              <a:extLst>
                <a:ext uri="{FF2B5EF4-FFF2-40B4-BE49-F238E27FC236}">
                  <a16:creationId xmlns:a16="http://schemas.microsoft.com/office/drawing/2014/main" id="{16A334BD-61B3-4AF3-B285-8EC558483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2310"/>
              <a:ext cx="48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39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0" y="104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39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0" y="104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Freeform 178">
              <a:extLst>
                <a:ext uri="{FF2B5EF4-FFF2-40B4-BE49-F238E27FC236}">
                  <a16:creationId xmlns:a16="http://schemas.microsoft.com/office/drawing/2014/main" id="{AE87281E-B99D-4901-B2EE-BE2BCA874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" y="2843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2" y="90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4" h="196">
                  <a:moveTo>
                    <a:pt x="154" y="17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2" y="90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Freeform 179">
              <a:extLst>
                <a:ext uri="{FF2B5EF4-FFF2-40B4-BE49-F238E27FC236}">
                  <a16:creationId xmlns:a16="http://schemas.microsoft.com/office/drawing/2014/main" id="{B0DA308E-FF66-4DCC-AEBE-F18B54F55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" y="2843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10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2" y="90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4" h="196">
                  <a:moveTo>
                    <a:pt x="154" y="17"/>
                  </a:moveTo>
                  <a:lnTo>
                    <a:pt x="143" y="10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2" y="90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Freeform 180">
              <a:extLst>
                <a:ext uri="{FF2B5EF4-FFF2-40B4-BE49-F238E27FC236}">
                  <a16:creationId xmlns:a16="http://schemas.microsoft.com/office/drawing/2014/main" id="{A628A1B8-8574-4FDA-9851-D6D957B92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2843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Freeform 181">
              <a:extLst>
                <a:ext uri="{FF2B5EF4-FFF2-40B4-BE49-F238E27FC236}">
                  <a16:creationId xmlns:a16="http://schemas.microsoft.com/office/drawing/2014/main" id="{BDCD41B8-4DFD-42C6-B897-31319049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2843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4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4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Freeform 182">
              <a:extLst>
                <a:ext uri="{FF2B5EF4-FFF2-40B4-BE49-F238E27FC236}">
                  <a16:creationId xmlns:a16="http://schemas.microsoft.com/office/drawing/2014/main" id="{B81F2C1C-2016-4481-BE89-5D8729CF0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377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5" y="144"/>
                </a:cxn>
                <a:cxn ang="0">
                  <a:pos x="106" y="100"/>
                </a:cxn>
                <a:cxn ang="0">
                  <a:pos x="195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5" h="196">
                  <a:moveTo>
                    <a:pt x="155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5" y="144"/>
                  </a:lnTo>
                  <a:lnTo>
                    <a:pt x="106" y="100"/>
                  </a:lnTo>
                  <a:lnTo>
                    <a:pt x="195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Freeform 183">
              <a:extLst>
                <a:ext uri="{FF2B5EF4-FFF2-40B4-BE49-F238E27FC236}">
                  <a16:creationId xmlns:a16="http://schemas.microsoft.com/office/drawing/2014/main" id="{95127042-7CB4-47B6-9E2E-958D39D45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377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5" y="144"/>
                </a:cxn>
                <a:cxn ang="0">
                  <a:pos x="106" y="100"/>
                </a:cxn>
                <a:cxn ang="0">
                  <a:pos x="195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5" h="196">
                  <a:moveTo>
                    <a:pt x="155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5" y="144"/>
                  </a:lnTo>
                  <a:lnTo>
                    <a:pt x="106" y="100"/>
                  </a:lnTo>
                  <a:lnTo>
                    <a:pt x="195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Freeform 184">
              <a:extLst>
                <a:ext uri="{FF2B5EF4-FFF2-40B4-BE49-F238E27FC236}">
                  <a16:creationId xmlns:a16="http://schemas.microsoft.com/office/drawing/2014/main" id="{E5F14AD0-C0CA-4976-BB60-68DC4139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376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8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1" y="90"/>
                </a:cxn>
                <a:cxn ang="0">
                  <a:pos x="16" y="40"/>
                </a:cxn>
                <a:cxn ang="0">
                  <a:pos x="10" y="50"/>
                </a:cxn>
                <a:cxn ang="0">
                  <a:pos x="87" y="97"/>
                </a:cxn>
                <a:cxn ang="0">
                  <a:pos x="0" y="115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4" y="16"/>
                </a:cxn>
              </a:cxnLst>
              <a:rect l="0" t="0" r="r" b="b"/>
              <a:pathLst>
                <a:path w="193" h="195">
                  <a:moveTo>
                    <a:pt x="154" y="16"/>
                  </a:moveTo>
                  <a:lnTo>
                    <a:pt x="142" y="8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1" y="90"/>
                  </a:lnTo>
                  <a:lnTo>
                    <a:pt x="16" y="40"/>
                  </a:lnTo>
                  <a:lnTo>
                    <a:pt x="10" y="50"/>
                  </a:lnTo>
                  <a:lnTo>
                    <a:pt x="87" y="97"/>
                  </a:lnTo>
                  <a:lnTo>
                    <a:pt x="0" y="115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Freeform 185">
              <a:extLst>
                <a:ext uri="{FF2B5EF4-FFF2-40B4-BE49-F238E27FC236}">
                  <a16:creationId xmlns:a16="http://schemas.microsoft.com/office/drawing/2014/main" id="{C1CB6244-58F1-472E-B3B6-B8D4E74B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376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8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1" y="90"/>
                </a:cxn>
                <a:cxn ang="0">
                  <a:pos x="16" y="40"/>
                </a:cxn>
                <a:cxn ang="0">
                  <a:pos x="10" y="50"/>
                </a:cxn>
                <a:cxn ang="0">
                  <a:pos x="87" y="97"/>
                </a:cxn>
                <a:cxn ang="0">
                  <a:pos x="0" y="115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4" y="16"/>
                </a:cxn>
              </a:cxnLst>
              <a:rect l="0" t="0" r="r" b="b"/>
              <a:pathLst>
                <a:path w="193" h="195">
                  <a:moveTo>
                    <a:pt x="154" y="16"/>
                  </a:moveTo>
                  <a:lnTo>
                    <a:pt x="142" y="8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1" y="90"/>
                  </a:lnTo>
                  <a:lnTo>
                    <a:pt x="16" y="40"/>
                  </a:lnTo>
                  <a:lnTo>
                    <a:pt x="10" y="50"/>
                  </a:lnTo>
                  <a:lnTo>
                    <a:pt x="87" y="97"/>
                  </a:lnTo>
                  <a:lnTo>
                    <a:pt x="0" y="115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Freeform 186">
              <a:extLst>
                <a:ext uri="{FF2B5EF4-FFF2-40B4-BE49-F238E27FC236}">
                  <a16:creationId xmlns:a16="http://schemas.microsoft.com/office/drawing/2014/main" id="{4930BC54-D14A-4BEB-8C22-ED09854CA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" y="2373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5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7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4"/>
                </a:cxn>
                <a:cxn ang="0">
                  <a:pos x="191" y="72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7">
                  <a:moveTo>
                    <a:pt x="155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5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7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4"/>
                  </a:lnTo>
                  <a:lnTo>
                    <a:pt x="191" y="72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Freeform 187">
              <a:extLst>
                <a:ext uri="{FF2B5EF4-FFF2-40B4-BE49-F238E27FC236}">
                  <a16:creationId xmlns:a16="http://schemas.microsoft.com/office/drawing/2014/main" id="{B9D873C0-5DED-4EEA-B766-89A42BDB1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" y="2373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3" y="91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5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7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4"/>
                </a:cxn>
                <a:cxn ang="0">
                  <a:pos x="191" y="72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7">
                  <a:moveTo>
                    <a:pt x="155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3" y="91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5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7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4"/>
                  </a:lnTo>
                  <a:lnTo>
                    <a:pt x="191" y="72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Freeform 188">
              <a:extLst>
                <a:ext uri="{FF2B5EF4-FFF2-40B4-BE49-F238E27FC236}">
                  <a16:creationId xmlns:a16="http://schemas.microsoft.com/office/drawing/2014/main" id="{28116FDC-2986-4B16-97BA-5FCCE643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" y="2684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2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0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4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3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2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0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4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3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Freeform 189">
              <a:extLst>
                <a:ext uri="{FF2B5EF4-FFF2-40B4-BE49-F238E27FC236}">
                  <a16:creationId xmlns:a16="http://schemas.microsoft.com/office/drawing/2014/main" id="{ECA1D4D1-6DB0-4047-9143-E869A3513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" y="2684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2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0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4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3" y="193"/>
                </a:cxn>
                <a:cxn ang="0">
                  <a:pos x="100" y="106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2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0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4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3" y="193"/>
                  </a:lnTo>
                  <a:lnTo>
                    <a:pt x="100" y="106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Freeform 190">
              <a:extLst>
                <a:ext uri="{FF2B5EF4-FFF2-40B4-BE49-F238E27FC236}">
                  <a16:creationId xmlns:a16="http://schemas.microsoft.com/office/drawing/2014/main" id="{99CE6E1A-294E-4F11-B316-99ED4D33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564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1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4"/>
                </a:cxn>
                <a:cxn ang="0">
                  <a:pos x="2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6"/>
                </a:cxn>
              </a:cxnLst>
              <a:rect l="0" t="0" r="r" b="b"/>
              <a:pathLst>
                <a:path w="193" h="196">
                  <a:moveTo>
                    <a:pt x="154" y="16"/>
                  </a:moveTo>
                  <a:lnTo>
                    <a:pt x="142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1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4"/>
                  </a:lnTo>
                  <a:lnTo>
                    <a:pt x="2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6" name="Freeform 191">
              <a:extLst>
                <a:ext uri="{FF2B5EF4-FFF2-40B4-BE49-F238E27FC236}">
                  <a16:creationId xmlns:a16="http://schemas.microsoft.com/office/drawing/2014/main" id="{77B62DD6-D88C-4E50-9587-7C7C92F99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564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1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4"/>
                </a:cxn>
                <a:cxn ang="0">
                  <a:pos x="2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6"/>
                </a:cxn>
              </a:cxnLst>
              <a:rect l="0" t="0" r="r" b="b"/>
              <a:pathLst>
                <a:path w="193" h="196">
                  <a:moveTo>
                    <a:pt x="154" y="16"/>
                  </a:moveTo>
                  <a:lnTo>
                    <a:pt x="142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1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4"/>
                  </a:lnTo>
                  <a:lnTo>
                    <a:pt x="2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Freeform 192">
              <a:extLst>
                <a:ext uri="{FF2B5EF4-FFF2-40B4-BE49-F238E27FC236}">
                  <a16:creationId xmlns:a16="http://schemas.microsoft.com/office/drawing/2014/main" id="{15BFAB6B-472B-4BDF-A434-AE9CB28D1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604"/>
              <a:ext cx="49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2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6"/>
                </a:cxn>
              </a:cxnLst>
              <a:rect l="0" t="0" r="r" b="b"/>
              <a:pathLst>
                <a:path w="193" h="196">
                  <a:moveTo>
                    <a:pt x="154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2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8" name="Freeform 193">
              <a:extLst>
                <a:ext uri="{FF2B5EF4-FFF2-40B4-BE49-F238E27FC236}">
                  <a16:creationId xmlns:a16="http://schemas.microsoft.com/office/drawing/2014/main" id="{94333C56-5898-4501-B7AC-3504504B3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604"/>
              <a:ext cx="49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2" y="90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4" y="16"/>
                </a:cxn>
              </a:cxnLst>
              <a:rect l="0" t="0" r="r" b="b"/>
              <a:pathLst>
                <a:path w="193" h="196">
                  <a:moveTo>
                    <a:pt x="154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2" y="90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9" name="Freeform 194">
              <a:extLst>
                <a:ext uri="{FF2B5EF4-FFF2-40B4-BE49-F238E27FC236}">
                  <a16:creationId xmlns:a16="http://schemas.microsoft.com/office/drawing/2014/main" id="{55E23380-61F0-475A-A841-607AD1A14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2740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10"/>
                </a:cxn>
                <a:cxn ang="0">
                  <a:pos x="96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1" y="90"/>
                </a:cxn>
                <a:cxn ang="0">
                  <a:pos x="16" y="40"/>
                </a:cxn>
                <a:cxn ang="0">
                  <a:pos x="10" y="50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2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7"/>
                </a:cxn>
                <a:cxn ang="0">
                  <a:pos x="123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4" y="16"/>
                </a:cxn>
              </a:cxnLst>
              <a:rect l="0" t="0" r="r" b="b"/>
              <a:pathLst>
                <a:path w="193" h="197">
                  <a:moveTo>
                    <a:pt x="154" y="16"/>
                  </a:moveTo>
                  <a:lnTo>
                    <a:pt x="142" y="10"/>
                  </a:lnTo>
                  <a:lnTo>
                    <a:pt x="96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1" y="90"/>
                  </a:lnTo>
                  <a:lnTo>
                    <a:pt x="16" y="40"/>
                  </a:lnTo>
                  <a:lnTo>
                    <a:pt x="10" y="50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2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7"/>
                  </a:lnTo>
                  <a:lnTo>
                    <a:pt x="123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0" name="Freeform 195">
              <a:extLst>
                <a:ext uri="{FF2B5EF4-FFF2-40B4-BE49-F238E27FC236}">
                  <a16:creationId xmlns:a16="http://schemas.microsoft.com/office/drawing/2014/main" id="{2907E6D4-6A0B-41B9-9E46-6D98CA587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2740"/>
              <a:ext cx="48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10"/>
                </a:cxn>
                <a:cxn ang="0">
                  <a:pos x="96" y="90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1" y="90"/>
                </a:cxn>
                <a:cxn ang="0">
                  <a:pos x="16" y="40"/>
                </a:cxn>
                <a:cxn ang="0">
                  <a:pos x="10" y="50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2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7"/>
                </a:cxn>
                <a:cxn ang="0">
                  <a:pos x="123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4" y="16"/>
                </a:cxn>
              </a:cxnLst>
              <a:rect l="0" t="0" r="r" b="b"/>
              <a:pathLst>
                <a:path w="193" h="197">
                  <a:moveTo>
                    <a:pt x="154" y="16"/>
                  </a:moveTo>
                  <a:lnTo>
                    <a:pt x="142" y="10"/>
                  </a:lnTo>
                  <a:lnTo>
                    <a:pt x="96" y="90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1" y="90"/>
                  </a:lnTo>
                  <a:lnTo>
                    <a:pt x="16" y="40"/>
                  </a:lnTo>
                  <a:lnTo>
                    <a:pt x="10" y="50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2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7"/>
                  </a:lnTo>
                  <a:lnTo>
                    <a:pt x="123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Freeform 196">
              <a:extLst>
                <a:ext uri="{FF2B5EF4-FFF2-40B4-BE49-F238E27FC236}">
                  <a16:creationId xmlns:a16="http://schemas.microsoft.com/office/drawing/2014/main" id="{487889F0-72F9-409C-8C7A-C31A3ACA5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" y="2198"/>
              <a:ext cx="48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39"/>
                </a:cxn>
                <a:cxn ang="0">
                  <a:pos x="12" y="51"/>
                </a:cxn>
                <a:cxn ang="0">
                  <a:pos x="89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9" y="179"/>
                </a:cxn>
                <a:cxn ang="0">
                  <a:pos x="50" y="185"/>
                </a:cxn>
                <a:cxn ang="0">
                  <a:pos x="96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4"/>
                </a:cxn>
                <a:cxn ang="0">
                  <a:pos x="177" y="155"/>
                </a:cxn>
                <a:cxn ang="0">
                  <a:pos x="184" y="143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6" y="16"/>
                </a:cxn>
              </a:cxnLst>
              <a:rect l="0" t="0" r="r" b="b"/>
              <a:pathLst>
                <a:path w="194" h="196">
                  <a:moveTo>
                    <a:pt x="156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39"/>
                  </a:lnTo>
                  <a:lnTo>
                    <a:pt x="12" y="51"/>
                  </a:lnTo>
                  <a:lnTo>
                    <a:pt x="89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9" y="179"/>
                  </a:lnTo>
                  <a:lnTo>
                    <a:pt x="50" y="185"/>
                  </a:lnTo>
                  <a:lnTo>
                    <a:pt x="96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4"/>
                  </a:lnTo>
                  <a:lnTo>
                    <a:pt x="177" y="155"/>
                  </a:lnTo>
                  <a:lnTo>
                    <a:pt x="184" y="143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6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Freeform 197">
              <a:extLst>
                <a:ext uri="{FF2B5EF4-FFF2-40B4-BE49-F238E27FC236}">
                  <a16:creationId xmlns:a16="http://schemas.microsoft.com/office/drawing/2014/main" id="{28BA7AB0-1828-48BA-BCA4-1B0F66A3D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" y="2198"/>
              <a:ext cx="48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39"/>
                </a:cxn>
                <a:cxn ang="0">
                  <a:pos x="12" y="51"/>
                </a:cxn>
                <a:cxn ang="0">
                  <a:pos x="89" y="96"/>
                </a:cxn>
                <a:cxn ang="0">
                  <a:pos x="0" y="114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9" y="179"/>
                </a:cxn>
                <a:cxn ang="0">
                  <a:pos x="50" y="185"/>
                </a:cxn>
                <a:cxn ang="0">
                  <a:pos x="96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4"/>
                </a:cxn>
                <a:cxn ang="0">
                  <a:pos x="177" y="155"/>
                </a:cxn>
                <a:cxn ang="0">
                  <a:pos x="184" y="143"/>
                </a:cxn>
                <a:cxn ang="0">
                  <a:pos x="105" y="99"/>
                </a:cxn>
                <a:cxn ang="0">
                  <a:pos x="194" y="82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6" y="16"/>
                </a:cxn>
              </a:cxnLst>
              <a:rect l="0" t="0" r="r" b="b"/>
              <a:pathLst>
                <a:path w="194" h="196">
                  <a:moveTo>
                    <a:pt x="156" y="16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39"/>
                  </a:lnTo>
                  <a:lnTo>
                    <a:pt x="12" y="51"/>
                  </a:lnTo>
                  <a:lnTo>
                    <a:pt x="89" y="96"/>
                  </a:lnTo>
                  <a:lnTo>
                    <a:pt x="0" y="114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9" y="179"/>
                  </a:lnTo>
                  <a:lnTo>
                    <a:pt x="50" y="185"/>
                  </a:lnTo>
                  <a:lnTo>
                    <a:pt x="96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4"/>
                  </a:lnTo>
                  <a:lnTo>
                    <a:pt x="177" y="155"/>
                  </a:lnTo>
                  <a:lnTo>
                    <a:pt x="184" y="143"/>
                  </a:lnTo>
                  <a:lnTo>
                    <a:pt x="105" y="99"/>
                  </a:lnTo>
                  <a:lnTo>
                    <a:pt x="194" y="82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6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Freeform 198">
              <a:extLst>
                <a:ext uri="{FF2B5EF4-FFF2-40B4-BE49-F238E27FC236}">
                  <a16:creationId xmlns:a16="http://schemas.microsoft.com/office/drawing/2014/main" id="{1EDEE8C8-AF85-4C1E-899E-150A85B30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" y="2389"/>
              <a:ext cx="48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9" y="179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6" y="16"/>
                </a:cxn>
              </a:cxnLst>
              <a:rect l="0" t="0" r="r" b="b"/>
              <a:pathLst>
                <a:path w="194" h="197">
                  <a:moveTo>
                    <a:pt x="156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9" y="179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6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Freeform 199">
              <a:extLst>
                <a:ext uri="{FF2B5EF4-FFF2-40B4-BE49-F238E27FC236}">
                  <a16:creationId xmlns:a16="http://schemas.microsoft.com/office/drawing/2014/main" id="{A2B0EBE1-8D90-4353-8BA6-853388D63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" y="2389"/>
              <a:ext cx="48" cy="49"/>
            </a:xfrm>
            <a:custGeom>
              <a:avLst/>
              <a:gdLst/>
              <a:ahLst/>
              <a:cxnLst>
                <a:cxn ang="0">
                  <a:pos x="156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8"/>
                </a:cxn>
                <a:cxn ang="0">
                  <a:pos x="89" y="104"/>
                </a:cxn>
                <a:cxn ang="0">
                  <a:pos x="39" y="179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99"/>
                </a:cxn>
                <a:cxn ang="0">
                  <a:pos x="194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6" y="16"/>
                </a:cxn>
              </a:cxnLst>
              <a:rect l="0" t="0" r="r" b="b"/>
              <a:pathLst>
                <a:path w="194" h="197">
                  <a:moveTo>
                    <a:pt x="156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8"/>
                  </a:lnTo>
                  <a:lnTo>
                    <a:pt x="89" y="104"/>
                  </a:lnTo>
                  <a:lnTo>
                    <a:pt x="39" y="179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99"/>
                  </a:lnTo>
                  <a:lnTo>
                    <a:pt x="194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6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" name="Freeform 200">
              <a:extLst>
                <a:ext uri="{FF2B5EF4-FFF2-40B4-BE49-F238E27FC236}">
                  <a16:creationId xmlns:a16="http://schemas.microsoft.com/office/drawing/2014/main" id="{3CCBF266-E0A3-4CAF-92C5-CC9B33D7A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" y="2365"/>
              <a:ext cx="49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8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1" y="90"/>
                </a:cxn>
                <a:cxn ang="0">
                  <a:pos x="16" y="40"/>
                </a:cxn>
                <a:cxn ang="0">
                  <a:pos x="10" y="50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4" y="16"/>
                </a:cxn>
              </a:cxnLst>
              <a:rect l="0" t="0" r="r" b="b"/>
              <a:pathLst>
                <a:path w="193" h="195">
                  <a:moveTo>
                    <a:pt x="154" y="16"/>
                  </a:moveTo>
                  <a:lnTo>
                    <a:pt x="142" y="8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1" y="90"/>
                  </a:lnTo>
                  <a:lnTo>
                    <a:pt x="16" y="40"/>
                  </a:lnTo>
                  <a:lnTo>
                    <a:pt x="10" y="50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4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" name="Freeform 201">
              <a:extLst>
                <a:ext uri="{FF2B5EF4-FFF2-40B4-BE49-F238E27FC236}">
                  <a16:creationId xmlns:a16="http://schemas.microsoft.com/office/drawing/2014/main" id="{B9B0AD46-5398-4640-8B31-4EE7C737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" y="2365"/>
              <a:ext cx="49" cy="49"/>
            </a:xfrm>
            <a:custGeom>
              <a:avLst/>
              <a:gdLst/>
              <a:ahLst/>
              <a:cxnLst>
                <a:cxn ang="0">
                  <a:pos x="154" y="16"/>
                </a:cxn>
                <a:cxn ang="0">
                  <a:pos x="142" y="8"/>
                </a:cxn>
                <a:cxn ang="0">
                  <a:pos x="97" y="90"/>
                </a:cxn>
                <a:cxn ang="0">
                  <a:pos x="80" y="0"/>
                </a:cxn>
                <a:cxn ang="0">
                  <a:pos x="67" y="2"/>
                </a:cxn>
                <a:cxn ang="0">
                  <a:pos x="91" y="90"/>
                </a:cxn>
                <a:cxn ang="0">
                  <a:pos x="16" y="40"/>
                </a:cxn>
                <a:cxn ang="0">
                  <a:pos x="10" y="50"/>
                </a:cxn>
                <a:cxn ang="0">
                  <a:pos x="88" y="98"/>
                </a:cxn>
                <a:cxn ang="0">
                  <a:pos x="0" y="115"/>
                </a:cxn>
                <a:cxn ang="0">
                  <a:pos x="2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5"/>
                </a:cxn>
                <a:cxn ang="0">
                  <a:pos x="94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4" y="16"/>
                </a:cxn>
              </a:cxnLst>
              <a:rect l="0" t="0" r="r" b="b"/>
              <a:pathLst>
                <a:path w="193" h="195">
                  <a:moveTo>
                    <a:pt x="154" y="16"/>
                  </a:moveTo>
                  <a:lnTo>
                    <a:pt x="142" y="8"/>
                  </a:lnTo>
                  <a:lnTo>
                    <a:pt x="97" y="90"/>
                  </a:lnTo>
                  <a:lnTo>
                    <a:pt x="80" y="0"/>
                  </a:lnTo>
                  <a:lnTo>
                    <a:pt x="67" y="2"/>
                  </a:lnTo>
                  <a:lnTo>
                    <a:pt x="91" y="90"/>
                  </a:lnTo>
                  <a:lnTo>
                    <a:pt x="16" y="40"/>
                  </a:lnTo>
                  <a:lnTo>
                    <a:pt x="10" y="50"/>
                  </a:lnTo>
                  <a:lnTo>
                    <a:pt x="88" y="98"/>
                  </a:lnTo>
                  <a:lnTo>
                    <a:pt x="0" y="115"/>
                  </a:lnTo>
                  <a:lnTo>
                    <a:pt x="2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5"/>
                  </a:lnTo>
                  <a:lnTo>
                    <a:pt x="94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4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7" name="Freeform 202">
              <a:extLst>
                <a:ext uri="{FF2B5EF4-FFF2-40B4-BE49-F238E27FC236}">
                  <a16:creationId xmlns:a16="http://schemas.microsoft.com/office/drawing/2014/main" id="{A2F5E087-49E0-426B-9755-336706037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2676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3" y="91"/>
                </a:cxn>
                <a:cxn ang="0">
                  <a:pos x="18" y="40"/>
                </a:cxn>
                <a:cxn ang="0">
                  <a:pos x="11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4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3" y="91"/>
                  </a:lnTo>
                  <a:lnTo>
                    <a:pt x="18" y="40"/>
                  </a:lnTo>
                  <a:lnTo>
                    <a:pt x="11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4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8" name="Freeform 203">
              <a:extLst>
                <a:ext uri="{FF2B5EF4-FFF2-40B4-BE49-F238E27FC236}">
                  <a16:creationId xmlns:a16="http://schemas.microsoft.com/office/drawing/2014/main" id="{7B71CACD-77A0-425E-9355-DA749E6B8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2676"/>
              <a:ext cx="48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3" y="91"/>
                </a:cxn>
                <a:cxn ang="0">
                  <a:pos x="18" y="40"/>
                </a:cxn>
                <a:cxn ang="0">
                  <a:pos x="11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4" y="194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3" h="196">
                  <a:moveTo>
                    <a:pt x="155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3" y="91"/>
                  </a:lnTo>
                  <a:lnTo>
                    <a:pt x="18" y="40"/>
                  </a:lnTo>
                  <a:lnTo>
                    <a:pt x="11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4" y="194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9" name="Freeform 204">
              <a:extLst>
                <a:ext uri="{FF2B5EF4-FFF2-40B4-BE49-F238E27FC236}">
                  <a16:creationId xmlns:a16="http://schemas.microsoft.com/office/drawing/2014/main" id="{0EC28DEC-6A88-46DC-B9D5-BCA0A62AC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" y="2557"/>
              <a:ext cx="49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2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1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6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4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4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4" h="196">
                  <a:moveTo>
                    <a:pt x="155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2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1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6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4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4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" name="Freeform 205">
              <a:extLst>
                <a:ext uri="{FF2B5EF4-FFF2-40B4-BE49-F238E27FC236}">
                  <a16:creationId xmlns:a16="http://schemas.microsoft.com/office/drawing/2014/main" id="{A5030B92-AA46-4FF3-9EA5-4513E25E3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" y="2557"/>
              <a:ext cx="49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2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1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6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4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4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4" h="196">
                  <a:moveTo>
                    <a:pt x="155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2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1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6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4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4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1" name="Freeform 206">
              <a:extLst>
                <a:ext uri="{FF2B5EF4-FFF2-40B4-BE49-F238E27FC236}">
                  <a16:creationId xmlns:a16="http://schemas.microsoft.com/office/drawing/2014/main" id="{03D238A4-126D-480B-AD01-BB202F60D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2867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5"/>
                </a:cxn>
                <a:cxn ang="0">
                  <a:pos x="39" y="180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2" y="198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2"/>
                </a:cxn>
                <a:cxn ang="0">
                  <a:pos x="103" y="95"/>
                </a:cxn>
                <a:cxn ang="0">
                  <a:pos x="154" y="17"/>
                </a:cxn>
              </a:cxnLst>
              <a:rect l="0" t="0" r="r" b="b"/>
              <a:pathLst>
                <a:path w="194" h="198">
                  <a:moveTo>
                    <a:pt x="154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5"/>
                  </a:lnTo>
                  <a:lnTo>
                    <a:pt x="39" y="180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2" y="198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2"/>
                  </a:lnTo>
                  <a:lnTo>
                    <a:pt x="103" y="95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2" name="Freeform 207">
              <a:extLst>
                <a:ext uri="{FF2B5EF4-FFF2-40B4-BE49-F238E27FC236}">
                  <a16:creationId xmlns:a16="http://schemas.microsoft.com/office/drawing/2014/main" id="{77514168-B12B-4787-B21E-34B72CADE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2867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8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1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5"/>
                </a:cxn>
                <a:cxn ang="0">
                  <a:pos x="39" y="180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2" y="198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2"/>
                </a:cxn>
                <a:cxn ang="0">
                  <a:pos x="103" y="95"/>
                </a:cxn>
                <a:cxn ang="0">
                  <a:pos x="154" y="17"/>
                </a:cxn>
              </a:cxnLst>
              <a:rect l="0" t="0" r="r" b="b"/>
              <a:pathLst>
                <a:path w="194" h="198">
                  <a:moveTo>
                    <a:pt x="154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8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1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5"/>
                  </a:lnTo>
                  <a:lnTo>
                    <a:pt x="39" y="180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2" y="198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2"/>
                  </a:lnTo>
                  <a:lnTo>
                    <a:pt x="103" y="95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3" name="Freeform 208">
              <a:extLst>
                <a:ext uri="{FF2B5EF4-FFF2-40B4-BE49-F238E27FC236}">
                  <a16:creationId xmlns:a16="http://schemas.microsoft.com/office/drawing/2014/main" id="{DE3CC44A-DBC0-484B-B6FD-7F72E6E95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2557"/>
              <a:ext cx="49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8" y="3"/>
                </a:cxn>
                <a:cxn ang="0">
                  <a:pos x="92" y="90"/>
                </a:cxn>
                <a:cxn ang="0">
                  <a:pos x="17" y="40"/>
                </a:cxn>
                <a:cxn ang="0">
                  <a:pos x="11" y="51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4"/>
                </a:cxn>
                <a:cxn ang="0">
                  <a:pos x="176" y="155"/>
                </a:cxn>
                <a:cxn ang="0">
                  <a:pos x="184" y="144"/>
                </a:cxn>
                <a:cxn ang="0">
                  <a:pos x="104" y="99"/>
                </a:cxn>
                <a:cxn ang="0">
                  <a:pos x="194" y="83"/>
                </a:cxn>
                <a:cxn ang="0">
                  <a:pos x="190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4" h="196">
                  <a:moveTo>
                    <a:pt x="155" y="17"/>
                  </a:moveTo>
                  <a:lnTo>
                    <a:pt x="143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8" y="3"/>
                  </a:lnTo>
                  <a:lnTo>
                    <a:pt x="92" y="90"/>
                  </a:lnTo>
                  <a:lnTo>
                    <a:pt x="17" y="40"/>
                  </a:lnTo>
                  <a:lnTo>
                    <a:pt x="11" y="51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4"/>
                  </a:lnTo>
                  <a:lnTo>
                    <a:pt x="176" y="155"/>
                  </a:lnTo>
                  <a:lnTo>
                    <a:pt x="184" y="144"/>
                  </a:lnTo>
                  <a:lnTo>
                    <a:pt x="104" y="99"/>
                  </a:lnTo>
                  <a:lnTo>
                    <a:pt x="194" y="83"/>
                  </a:lnTo>
                  <a:lnTo>
                    <a:pt x="190" y="70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4" name="Freeform 209">
              <a:extLst>
                <a:ext uri="{FF2B5EF4-FFF2-40B4-BE49-F238E27FC236}">
                  <a16:creationId xmlns:a16="http://schemas.microsoft.com/office/drawing/2014/main" id="{72E9BB4E-14F9-4D47-9A91-D591482AB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2557"/>
              <a:ext cx="49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3" y="9"/>
                </a:cxn>
                <a:cxn ang="0">
                  <a:pos x="98" y="89"/>
                </a:cxn>
                <a:cxn ang="0">
                  <a:pos x="81" y="0"/>
                </a:cxn>
                <a:cxn ang="0">
                  <a:pos x="68" y="3"/>
                </a:cxn>
                <a:cxn ang="0">
                  <a:pos x="92" y="90"/>
                </a:cxn>
                <a:cxn ang="0">
                  <a:pos x="17" y="40"/>
                </a:cxn>
                <a:cxn ang="0">
                  <a:pos x="11" y="51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4" y="193"/>
                </a:cxn>
                <a:cxn ang="0">
                  <a:pos x="100" y="104"/>
                </a:cxn>
                <a:cxn ang="0">
                  <a:pos x="176" y="155"/>
                </a:cxn>
                <a:cxn ang="0">
                  <a:pos x="184" y="144"/>
                </a:cxn>
                <a:cxn ang="0">
                  <a:pos x="104" y="99"/>
                </a:cxn>
                <a:cxn ang="0">
                  <a:pos x="194" y="83"/>
                </a:cxn>
                <a:cxn ang="0">
                  <a:pos x="190" y="70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4" h="196">
                  <a:moveTo>
                    <a:pt x="155" y="17"/>
                  </a:moveTo>
                  <a:lnTo>
                    <a:pt x="143" y="9"/>
                  </a:lnTo>
                  <a:lnTo>
                    <a:pt x="98" y="89"/>
                  </a:lnTo>
                  <a:lnTo>
                    <a:pt x="81" y="0"/>
                  </a:lnTo>
                  <a:lnTo>
                    <a:pt x="68" y="3"/>
                  </a:lnTo>
                  <a:lnTo>
                    <a:pt x="92" y="90"/>
                  </a:lnTo>
                  <a:lnTo>
                    <a:pt x="17" y="40"/>
                  </a:lnTo>
                  <a:lnTo>
                    <a:pt x="11" y="51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4" y="193"/>
                  </a:lnTo>
                  <a:lnTo>
                    <a:pt x="100" y="104"/>
                  </a:lnTo>
                  <a:lnTo>
                    <a:pt x="176" y="155"/>
                  </a:lnTo>
                  <a:lnTo>
                    <a:pt x="184" y="144"/>
                  </a:lnTo>
                  <a:lnTo>
                    <a:pt x="104" y="99"/>
                  </a:lnTo>
                  <a:lnTo>
                    <a:pt x="194" y="83"/>
                  </a:lnTo>
                  <a:lnTo>
                    <a:pt x="190" y="70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" name="Freeform 210">
              <a:extLst>
                <a:ext uri="{FF2B5EF4-FFF2-40B4-BE49-F238E27FC236}">
                  <a16:creationId xmlns:a16="http://schemas.microsoft.com/office/drawing/2014/main" id="{8E44281F-99FD-4A7B-BB3B-E366831E6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2867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3" y="92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2" y="129"/>
                </a:cxn>
                <a:cxn ang="0">
                  <a:pos x="89" y="105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8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7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4"/>
                </a:cxn>
                <a:cxn ang="0">
                  <a:pos x="191" y="72"/>
                </a:cxn>
                <a:cxn ang="0">
                  <a:pos x="103" y="95"/>
                </a:cxn>
                <a:cxn ang="0">
                  <a:pos x="154" y="17"/>
                </a:cxn>
              </a:cxnLst>
              <a:rect l="0" t="0" r="r" b="b"/>
              <a:pathLst>
                <a:path w="193" h="198">
                  <a:moveTo>
                    <a:pt x="154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3" y="9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2" y="129"/>
                  </a:lnTo>
                  <a:lnTo>
                    <a:pt x="89" y="105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8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7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4"/>
                  </a:lnTo>
                  <a:lnTo>
                    <a:pt x="191" y="72"/>
                  </a:lnTo>
                  <a:lnTo>
                    <a:pt x="103" y="95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6" name="Freeform 211">
              <a:extLst>
                <a:ext uri="{FF2B5EF4-FFF2-40B4-BE49-F238E27FC236}">
                  <a16:creationId xmlns:a16="http://schemas.microsoft.com/office/drawing/2014/main" id="{E6F4001A-4D66-4916-A5EF-6E45C1EFF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2867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3" y="92"/>
                </a:cxn>
                <a:cxn ang="0">
                  <a:pos x="16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2" y="129"/>
                </a:cxn>
                <a:cxn ang="0">
                  <a:pos x="89" y="105"/>
                </a:cxn>
                <a:cxn ang="0">
                  <a:pos x="38" y="180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8"/>
                </a:cxn>
                <a:cxn ang="0">
                  <a:pos x="124" y="194"/>
                </a:cxn>
                <a:cxn ang="0">
                  <a:pos x="100" y="106"/>
                </a:cxn>
                <a:cxn ang="0">
                  <a:pos x="177" y="156"/>
                </a:cxn>
                <a:cxn ang="0">
                  <a:pos x="183" y="145"/>
                </a:cxn>
                <a:cxn ang="0">
                  <a:pos x="104" y="100"/>
                </a:cxn>
                <a:cxn ang="0">
                  <a:pos x="193" y="84"/>
                </a:cxn>
                <a:cxn ang="0">
                  <a:pos x="191" y="72"/>
                </a:cxn>
                <a:cxn ang="0">
                  <a:pos x="103" y="95"/>
                </a:cxn>
                <a:cxn ang="0">
                  <a:pos x="154" y="17"/>
                </a:cxn>
              </a:cxnLst>
              <a:rect l="0" t="0" r="r" b="b"/>
              <a:pathLst>
                <a:path w="193" h="198">
                  <a:moveTo>
                    <a:pt x="154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3" y="9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2" y="129"/>
                  </a:lnTo>
                  <a:lnTo>
                    <a:pt x="89" y="105"/>
                  </a:lnTo>
                  <a:lnTo>
                    <a:pt x="38" y="180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8"/>
                  </a:lnTo>
                  <a:lnTo>
                    <a:pt x="124" y="194"/>
                  </a:lnTo>
                  <a:lnTo>
                    <a:pt x="100" y="106"/>
                  </a:lnTo>
                  <a:lnTo>
                    <a:pt x="177" y="156"/>
                  </a:lnTo>
                  <a:lnTo>
                    <a:pt x="183" y="145"/>
                  </a:lnTo>
                  <a:lnTo>
                    <a:pt x="104" y="100"/>
                  </a:lnTo>
                  <a:lnTo>
                    <a:pt x="193" y="84"/>
                  </a:lnTo>
                  <a:lnTo>
                    <a:pt x="191" y="72"/>
                  </a:lnTo>
                  <a:lnTo>
                    <a:pt x="103" y="95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7" name="Freeform 212">
              <a:extLst>
                <a:ext uri="{FF2B5EF4-FFF2-40B4-BE49-F238E27FC236}">
                  <a16:creationId xmlns:a16="http://schemas.microsoft.com/office/drawing/2014/main" id="{3C7EB4E5-9398-4BC7-9F21-25E6EB86B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465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2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2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8" name="Freeform 213">
              <a:extLst>
                <a:ext uri="{FF2B5EF4-FFF2-40B4-BE49-F238E27FC236}">
                  <a16:creationId xmlns:a16="http://schemas.microsoft.com/office/drawing/2014/main" id="{F3A51D1E-943E-46E2-B33C-5A6B85741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465"/>
              <a:ext cx="49" cy="49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2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7"/>
                </a:cxn>
                <a:cxn ang="0">
                  <a:pos x="95" y="108"/>
                </a:cxn>
                <a:cxn ang="0">
                  <a:pos x="112" y="197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3" y="94"/>
                </a:cxn>
                <a:cxn ang="0">
                  <a:pos x="155" y="17"/>
                </a:cxn>
              </a:cxnLst>
              <a:rect l="0" t="0" r="r" b="b"/>
              <a:pathLst>
                <a:path w="195" h="197">
                  <a:moveTo>
                    <a:pt x="155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2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7"/>
                  </a:lnTo>
                  <a:lnTo>
                    <a:pt x="95" y="108"/>
                  </a:lnTo>
                  <a:lnTo>
                    <a:pt x="112" y="197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3" y="94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9" name="Freeform 214">
              <a:extLst>
                <a:ext uri="{FF2B5EF4-FFF2-40B4-BE49-F238E27FC236}">
                  <a16:creationId xmlns:a16="http://schemas.microsoft.com/office/drawing/2014/main" id="{54FACFFA-2495-4904-A1EE-94D236013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1656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8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1" y="50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4" y="99"/>
                </a:cxn>
                <a:cxn ang="0">
                  <a:pos x="195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5" h="195">
                  <a:moveTo>
                    <a:pt x="155" y="16"/>
                  </a:moveTo>
                  <a:lnTo>
                    <a:pt x="144" y="8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1" y="50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4" y="99"/>
                  </a:lnTo>
                  <a:lnTo>
                    <a:pt x="195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0" name="Freeform 215">
              <a:extLst>
                <a:ext uri="{FF2B5EF4-FFF2-40B4-BE49-F238E27FC236}">
                  <a16:creationId xmlns:a16="http://schemas.microsoft.com/office/drawing/2014/main" id="{5D0C694D-5224-4F23-B372-4CEB8243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1656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8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1" y="50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4" y="99"/>
                </a:cxn>
                <a:cxn ang="0">
                  <a:pos x="195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5" h="195">
                  <a:moveTo>
                    <a:pt x="155" y="16"/>
                  </a:moveTo>
                  <a:lnTo>
                    <a:pt x="144" y="8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1" y="50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4" y="99"/>
                  </a:lnTo>
                  <a:lnTo>
                    <a:pt x="195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1" name="Freeform 216">
              <a:extLst>
                <a:ext uri="{FF2B5EF4-FFF2-40B4-BE49-F238E27FC236}">
                  <a16:creationId xmlns:a16="http://schemas.microsoft.com/office/drawing/2014/main" id="{1127D72F-E853-4B7C-87DE-B9296B440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2748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11"/>
                </a:cxn>
                <a:cxn ang="0">
                  <a:pos x="97" y="91"/>
                </a:cxn>
                <a:cxn ang="0">
                  <a:pos x="80" y="0"/>
                </a:cxn>
                <a:cxn ang="0">
                  <a:pos x="68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5"/>
                </a:cxn>
                <a:cxn ang="0">
                  <a:pos x="38" y="180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4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0" y="72"/>
                </a:cxn>
                <a:cxn ang="0">
                  <a:pos x="103" y="94"/>
                </a:cxn>
                <a:cxn ang="0">
                  <a:pos x="154" y="17"/>
                </a:cxn>
              </a:cxnLst>
              <a:rect l="0" t="0" r="r" b="b"/>
              <a:pathLst>
                <a:path w="194" h="197">
                  <a:moveTo>
                    <a:pt x="154" y="17"/>
                  </a:moveTo>
                  <a:lnTo>
                    <a:pt x="143" y="11"/>
                  </a:lnTo>
                  <a:lnTo>
                    <a:pt x="97" y="91"/>
                  </a:lnTo>
                  <a:lnTo>
                    <a:pt x="80" y="0"/>
                  </a:lnTo>
                  <a:lnTo>
                    <a:pt x="68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5"/>
                  </a:lnTo>
                  <a:lnTo>
                    <a:pt x="38" y="180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4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0" y="72"/>
                  </a:lnTo>
                  <a:lnTo>
                    <a:pt x="103" y="94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2" name="Freeform 217">
              <a:extLst>
                <a:ext uri="{FF2B5EF4-FFF2-40B4-BE49-F238E27FC236}">
                  <a16:creationId xmlns:a16="http://schemas.microsoft.com/office/drawing/2014/main" id="{6F4885CA-160F-471A-B680-F15A4BF72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2748"/>
              <a:ext cx="49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11"/>
                </a:cxn>
                <a:cxn ang="0">
                  <a:pos x="97" y="91"/>
                </a:cxn>
                <a:cxn ang="0">
                  <a:pos x="80" y="0"/>
                </a:cxn>
                <a:cxn ang="0">
                  <a:pos x="68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5"/>
                </a:cxn>
                <a:cxn ang="0">
                  <a:pos x="38" y="180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7"/>
                </a:cxn>
                <a:cxn ang="0">
                  <a:pos x="124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0" y="72"/>
                </a:cxn>
                <a:cxn ang="0">
                  <a:pos x="103" y="94"/>
                </a:cxn>
                <a:cxn ang="0">
                  <a:pos x="154" y="17"/>
                </a:cxn>
              </a:cxnLst>
              <a:rect l="0" t="0" r="r" b="b"/>
              <a:pathLst>
                <a:path w="194" h="197">
                  <a:moveTo>
                    <a:pt x="154" y="17"/>
                  </a:moveTo>
                  <a:lnTo>
                    <a:pt x="143" y="11"/>
                  </a:lnTo>
                  <a:lnTo>
                    <a:pt x="97" y="91"/>
                  </a:lnTo>
                  <a:lnTo>
                    <a:pt x="80" y="0"/>
                  </a:lnTo>
                  <a:lnTo>
                    <a:pt x="68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5"/>
                  </a:lnTo>
                  <a:lnTo>
                    <a:pt x="38" y="180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7"/>
                  </a:lnTo>
                  <a:lnTo>
                    <a:pt x="124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0" y="72"/>
                  </a:lnTo>
                  <a:lnTo>
                    <a:pt x="103" y="94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3" name="Freeform 218">
              <a:extLst>
                <a:ext uri="{FF2B5EF4-FFF2-40B4-BE49-F238E27FC236}">
                  <a16:creationId xmlns:a16="http://schemas.microsoft.com/office/drawing/2014/main" id="{8C85E2B4-D105-4163-8356-44D1EF5F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3059"/>
              <a:ext cx="48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4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4" h="196">
                  <a:moveTo>
                    <a:pt x="155" y="17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4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4" name="Freeform 219">
              <a:extLst>
                <a:ext uri="{FF2B5EF4-FFF2-40B4-BE49-F238E27FC236}">
                  <a16:creationId xmlns:a16="http://schemas.microsoft.com/office/drawing/2014/main" id="{638DA3C2-2F67-4BB2-82B2-C33BFDA74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3059"/>
              <a:ext cx="48" cy="48"/>
            </a:xfrm>
            <a:custGeom>
              <a:avLst/>
              <a:gdLst/>
              <a:ahLst/>
              <a:cxnLst>
                <a:cxn ang="0">
                  <a:pos x="155" y="17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0" y="0"/>
                </a:cxn>
                <a:cxn ang="0">
                  <a:pos x="68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0" y="51"/>
                </a:cxn>
                <a:cxn ang="0">
                  <a:pos x="88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9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4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7"/>
                </a:cxn>
              </a:cxnLst>
              <a:rect l="0" t="0" r="r" b="b"/>
              <a:pathLst>
                <a:path w="194" h="196">
                  <a:moveTo>
                    <a:pt x="155" y="17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0" y="0"/>
                  </a:lnTo>
                  <a:lnTo>
                    <a:pt x="68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0" y="51"/>
                  </a:lnTo>
                  <a:lnTo>
                    <a:pt x="88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9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4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" name="Freeform 220">
              <a:extLst>
                <a:ext uri="{FF2B5EF4-FFF2-40B4-BE49-F238E27FC236}">
                  <a16:creationId xmlns:a16="http://schemas.microsoft.com/office/drawing/2014/main" id="{A491D240-05B1-4284-8695-6F9A1B96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656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5" h="195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6" name="Freeform 221">
              <a:extLst>
                <a:ext uri="{FF2B5EF4-FFF2-40B4-BE49-F238E27FC236}">
                  <a16:creationId xmlns:a16="http://schemas.microsoft.com/office/drawing/2014/main" id="{8EFCC038-9EF2-4C11-8C57-23D07B4E9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656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89" y="98"/>
                </a:cxn>
                <a:cxn ang="0">
                  <a:pos x="0" y="115"/>
                </a:cxn>
                <a:cxn ang="0">
                  <a:pos x="4" y="128"/>
                </a:cxn>
                <a:cxn ang="0">
                  <a:pos x="89" y="104"/>
                </a:cxn>
                <a:cxn ang="0">
                  <a:pos x="38" y="179"/>
                </a:cxn>
                <a:cxn ang="0">
                  <a:pos x="50" y="185"/>
                </a:cxn>
                <a:cxn ang="0">
                  <a:pos x="95" y="106"/>
                </a:cxn>
                <a:cxn ang="0">
                  <a:pos x="112" y="195"/>
                </a:cxn>
                <a:cxn ang="0">
                  <a:pos x="125" y="193"/>
                </a:cxn>
                <a:cxn ang="0">
                  <a:pos x="101" y="105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2"/>
                </a:cxn>
                <a:cxn ang="0">
                  <a:pos x="191" y="71"/>
                </a:cxn>
                <a:cxn ang="0">
                  <a:pos x="103" y="92"/>
                </a:cxn>
                <a:cxn ang="0">
                  <a:pos x="155" y="16"/>
                </a:cxn>
              </a:cxnLst>
              <a:rect l="0" t="0" r="r" b="b"/>
              <a:pathLst>
                <a:path w="195" h="195">
                  <a:moveTo>
                    <a:pt x="155" y="16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89" y="98"/>
                  </a:lnTo>
                  <a:lnTo>
                    <a:pt x="0" y="115"/>
                  </a:lnTo>
                  <a:lnTo>
                    <a:pt x="4" y="128"/>
                  </a:lnTo>
                  <a:lnTo>
                    <a:pt x="89" y="104"/>
                  </a:lnTo>
                  <a:lnTo>
                    <a:pt x="38" y="179"/>
                  </a:lnTo>
                  <a:lnTo>
                    <a:pt x="50" y="185"/>
                  </a:lnTo>
                  <a:lnTo>
                    <a:pt x="95" y="106"/>
                  </a:lnTo>
                  <a:lnTo>
                    <a:pt x="112" y="195"/>
                  </a:lnTo>
                  <a:lnTo>
                    <a:pt x="125" y="193"/>
                  </a:lnTo>
                  <a:lnTo>
                    <a:pt x="101" y="105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2"/>
                  </a:lnTo>
                  <a:lnTo>
                    <a:pt x="191" y="71"/>
                  </a:lnTo>
                  <a:lnTo>
                    <a:pt x="103" y="92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7" name="Freeform 222">
              <a:extLst>
                <a:ext uri="{FF2B5EF4-FFF2-40B4-BE49-F238E27FC236}">
                  <a16:creationId xmlns:a16="http://schemas.microsoft.com/office/drawing/2014/main" id="{AB26625F-E048-4D64-A648-C7B4E94B5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1847"/>
              <a:ext cx="48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2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7"/>
                </a:cxn>
                <a:cxn ang="0">
                  <a:pos x="91" y="103"/>
                </a:cxn>
                <a:cxn ang="0">
                  <a:pos x="39" y="179"/>
                </a:cxn>
                <a:cxn ang="0">
                  <a:pos x="50" y="186"/>
                </a:cxn>
                <a:cxn ang="0">
                  <a:pos x="96" y="107"/>
                </a:cxn>
                <a:cxn ang="0">
                  <a:pos x="114" y="196"/>
                </a:cxn>
                <a:cxn ang="0">
                  <a:pos x="125" y="193"/>
                </a:cxn>
                <a:cxn ang="0">
                  <a:pos x="102" y="106"/>
                </a:cxn>
                <a:cxn ang="0">
                  <a:pos x="177" y="155"/>
                </a:cxn>
                <a:cxn ang="0">
                  <a:pos x="185" y="144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0"/>
                </a:cxn>
                <a:cxn ang="0">
                  <a:pos x="105" y="93"/>
                </a:cxn>
                <a:cxn ang="0">
                  <a:pos x="156" y="17"/>
                </a:cxn>
              </a:cxnLst>
              <a:rect l="0" t="0" r="r" b="b"/>
              <a:pathLst>
                <a:path w="195" h="196">
                  <a:moveTo>
                    <a:pt x="156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2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7"/>
                  </a:lnTo>
                  <a:lnTo>
                    <a:pt x="91" y="103"/>
                  </a:lnTo>
                  <a:lnTo>
                    <a:pt x="39" y="179"/>
                  </a:lnTo>
                  <a:lnTo>
                    <a:pt x="50" y="186"/>
                  </a:lnTo>
                  <a:lnTo>
                    <a:pt x="96" y="107"/>
                  </a:lnTo>
                  <a:lnTo>
                    <a:pt x="114" y="196"/>
                  </a:lnTo>
                  <a:lnTo>
                    <a:pt x="125" y="193"/>
                  </a:lnTo>
                  <a:lnTo>
                    <a:pt x="102" y="106"/>
                  </a:lnTo>
                  <a:lnTo>
                    <a:pt x="177" y="155"/>
                  </a:lnTo>
                  <a:lnTo>
                    <a:pt x="185" y="144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0"/>
                  </a:lnTo>
                  <a:lnTo>
                    <a:pt x="105" y="93"/>
                  </a:lnTo>
                  <a:lnTo>
                    <a:pt x="156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" name="Freeform 223">
              <a:extLst>
                <a:ext uri="{FF2B5EF4-FFF2-40B4-BE49-F238E27FC236}">
                  <a16:creationId xmlns:a16="http://schemas.microsoft.com/office/drawing/2014/main" id="{A9764A01-BC07-40E4-B7FA-8323F6F02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1847"/>
              <a:ext cx="48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9"/>
                </a:cxn>
                <a:cxn ang="0">
                  <a:pos x="98" y="89"/>
                </a:cxn>
                <a:cxn ang="0">
                  <a:pos x="82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7"/>
                </a:cxn>
                <a:cxn ang="0">
                  <a:pos x="0" y="115"/>
                </a:cxn>
                <a:cxn ang="0">
                  <a:pos x="4" y="127"/>
                </a:cxn>
                <a:cxn ang="0">
                  <a:pos x="91" y="103"/>
                </a:cxn>
                <a:cxn ang="0">
                  <a:pos x="39" y="179"/>
                </a:cxn>
                <a:cxn ang="0">
                  <a:pos x="50" y="186"/>
                </a:cxn>
                <a:cxn ang="0">
                  <a:pos x="96" y="107"/>
                </a:cxn>
                <a:cxn ang="0">
                  <a:pos x="114" y="196"/>
                </a:cxn>
                <a:cxn ang="0">
                  <a:pos x="125" y="193"/>
                </a:cxn>
                <a:cxn ang="0">
                  <a:pos x="102" y="106"/>
                </a:cxn>
                <a:cxn ang="0">
                  <a:pos x="177" y="155"/>
                </a:cxn>
                <a:cxn ang="0">
                  <a:pos x="185" y="144"/>
                </a:cxn>
                <a:cxn ang="0">
                  <a:pos x="106" y="99"/>
                </a:cxn>
                <a:cxn ang="0">
                  <a:pos x="195" y="83"/>
                </a:cxn>
                <a:cxn ang="0">
                  <a:pos x="191" y="70"/>
                </a:cxn>
                <a:cxn ang="0">
                  <a:pos x="105" y="93"/>
                </a:cxn>
                <a:cxn ang="0">
                  <a:pos x="156" y="17"/>
                </a:cxn>
              </a:cxnLst>
              <a:rect l="0" t="0" r="r" b="b"/>
              <a:pathLst>
                <a:path w="195" h="196">
                  <a:moveTo>
                    <a:pt x="156" y="17"/>
                  </a:moveTo>
                  <a:lnTo>
                    <a:pt x="144" y="9"/>
                  </a:lnTo>
                  <a:lnTo>
                    <a:pt x="98" y="89"/>
                  </a:lnTo>
                  <a:lnTo>
                    <a:pt x="82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7"/>
                  </a:lnTo>
                  <a:lnTo>
                    <a:pt x="0" y="115"/>
                  </a:lnTo>
                  <a:lnTo>
                    <a:pt x="4" y="127"/>
                  </a:lnTo>
                  <a:lnTo>
                    <a:pt x="91" y="103"/>
                  </a:lnTo>
                  <a:lnTo>
                    <a:pt x="39" y="179"/>
                  </a:lnTo>
                  <a:lnTo>
                    <a:pt x="50" y="186"/>
                  </a:lnTo>
                  <a:lnTo>
                    <a:pt x="96" y="107"/>
                  </a:lnTo>
                  <a:lnTo>
                    <a:pt x="114" y="196"/>
                  </a:lnTo>
                  <a:lnTo>
                    <a:pt x="125" y="193"/>
                  </a:lnTo>
                  <a:lnTo>
                    <a:pt x="102" y="106"/>
                  </a:lnTo>
                  <a:lnTo>
                    <a:pt x="177" y="155"/>
                  </a:lnTo>
                  <a:lnTo>
                    <a:pt x="185" y="144"/>
                  </a:lnTo>
                  <a:lnTo>
                    <a:pt x="106" y="99"/>
                  </a:lnTo>
                  <a:lnTo>
                    <a:pt x="195" y="83"/>
                  </a:lnTo>
                  <a:lnTo>
                    <a:pt x="191" y="70"/>
                  </a:lnTo>
                  <a:lnTo>
                    <a:pt x="105" y="93"/>
                  </a:lnTo>
                  <a:lnTo>
                    <a:pt x="156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9" name="Freeform 224">
              <a:extLst>
                <a:ext uri="{FF2B5EF4-FFF2-40B4-BE49-F238E27FC236}">
                  <a16:creationId xmlns:a16="http://schemas.microsoft.com/office/drawing/2014/main" id="{4649C1C5-3158-47FC-A324-10474F853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2939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9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3" h="196">
                  <a:moveTo>
                    <a:pt x="155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9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0" name="Freeform 225">
              <a:extLst>
                <a:ext uri="{FF2B5EF4-FFF2-40B4-BE49-F238E27FC236}">
                  <a16:creationId xmlns:a16="http://schemas.microsoft.com/office/drawing/2014/main" id="{E92771A1-63D4-46A8-90D1-37C80326D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2939"/>
              <a:ext cx="49" cy="49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44" y="9"/>
                </a:cxn>
                <a:cxn ang="0">
                  <a:pos x="98" y="90"/>
                </a:cxn>
                <a:cxn ang="0">
                  <a:pos x="81" y="0"/>
                </a:cxn>
                <a:cxn ang="0">
                  <a:pos x="69" y="2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1" y="51"/>
                </a:cxn>
                <a:cxn ang="0">
                  <a:pos x="89" y="98"/>
                </a:cxn>
                <a:cxn ang="0">
                  <a:pos x="0" y="114"/>
                </a:cxn>
                <a:cxn ang="0">
                  <a:pos x="4" y="128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50" y="186"/>
                </a:cxn>
                <a:cxn ang="0">
                  <a:pos x="95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0" y="105"/>
                </a:cxn>
                <a:cxn ang="0">
                  <a:pos x="177" y="155"/>
                </a:cxn>
                <a:cxn ang="0">
                  <a:pos x="183" y="145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1"/>
                </a:cxn>
                <a:cxn ang="0">
                  <a:pos x="103" y="93"/>
                </a:cxn>
                <a:cxn ang="0">
                  <a:pos x="155" y="16"/>
                </a:cxn>
              </a:cxnLst>
              <a:rect l="0" t="0" r="r" b="b"/>
              <a:pathLst>
                <a:path w="193" h="196">
                  <a:moveTo>
                    <a:pt x="155" y="16"/>
                  </a:moveTo>
                  <a:lnTo>
                    <a:pt x="144" y="9"/>
                  </a:lnTo>
                  <a:lnTo>
                    <a:pt x="98" y="90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1" y="51"/>
                  </a:lnTo>
                  <a:lnTo>
                    <a:pt x="89" y="98"/>
                  </a:lnTo>
                  <a:lnTo>
                    <a:pt x="0" y="114"/>
                  </a:lnTo>
                  <a:lnTo>
                    <a:pt x="4" y="128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50" y="186"/>
                  </a:lnTo>
                  <a:lnTo>
                    <a:pt x="95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0" y="105"/>
                  </a:lnTo>
                  <a:lnTo>
                    <a:pt x="177" y="155"/>
                  </a:lnTo>
                  <a:lnTo>
                    <a:pt x="183" y="145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1"/>
                  </a:lnTo>
                  <a:lnTo>
                    <a:pt x="103" y="93"/>
                  </a:lnTo>
                  <a:lnTo>
                    <a:pt x="155" y="16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1" name="Freeform 226">
              <a:extLst>
                <a:ext uri="{FF2B5EF4-FFF2-40B4-BE49-F238E27FC236}">
                  <a16:creationId xmlns:a16="http://schemas.microsoft.com/office/drawing/2014/main" id="{E0C40AD6-C828-492D-B392-C7788D0FE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1847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0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3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0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2" name="Freeform 227">
              <a:extLst>
                <a:ext uri="{FF2B5EF4-FFF2-40B4-BE49-F238E27FC236}">
                  <a16:creationId xmlns:a16="http://schemas.microsoft.com/office/drawing/2014/main" id="{F4D204DF-AD1F-4B04-A520-D00B0E20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1847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3" y="9"/>
                </a:cxn>
                <a:cxn ang="0">
                  <a:pos x="97" y="89"/>
                </a:cxn>
                <a:cxn ang="0">
                  <a:pos x="80" y="0"/>
                </a:cxn>
                <a:cxn ang="0">
                  <a:pos x="67" y="3"/>
                </a:cxn>
                <a:cxn ang="0">
                  <a:pos x="92" y="90"/>
                </a:cxn>
                <a:cxn ang="0">
                  <a:pos x="17" y="41"/>
                </a:cxn>
                <a:cxn ang="0">
                  <a:pos x="10" y="51"/>
                </a:cxn>
                <a:cxn ang="0">
                  <a:pos x="88" y="97"/>
                </a:cxn>
                <a:cxn ang="0">
                  <a:pos x="0" y="115"/>
                </a:cxn>
                <a:cxn ang="0">
                  <a:pos x="3" y="127"/>
                </a:cxn>
                <a:cxn ang="0">
                  <a:pos x="89" y="103"/>
                </a:cxn>
                <a:cxn ang="0">
                  <a:pos x="38" y="179"/>
                </a:cxn>
                <a:cxn ang="0">
                  <a:pos x="48" y="186"/>
                </a:cxn>
                <a:cxn ang="0">
                  <a:pos x="94" y="107"/>
                </a:cxn>
                <a:cxn ang="0">
                  <a:pos x="112" y="196"/>
                </a:cxn>
                <a:cxn ang="0">
                  <a:pos x="125" y="193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3" y="144"/>
                </a:cxn>
                <a:cxn ang="0">
                  <a:pos x="104" y="99"/>
                </a:cxn>
                <a:cxn ang="0">
                  <a:pos x="193" y="83"/>
                </a:cxn>
                <a:cxn ang="0">
                  <a:pos x="191" y="70"/>
                </a:cxn>
                <a:cxn ang="0">
                  <a:pos x="103" y="93"/>
                </a:cxn>
                <a:cxn ang="0">
                  <a:pos x="154" y="17"/>
                </a:cxn>
              </a:cxnLst>
              <a:rect l="0" t="0" r="r" b="b"/>
              <a:pathLst>
                <a:path w="193" h="196">
                  <a:moveTo>
                    <a:pt x="154" y="17"/>
                  </a:moveTo>
                  <a:lnTo>
                    <a:pt x="143" y="9"/>
                  </a:lnTo>
                  <a:lnTo>
                    <a:pt x="97" y="89"/>
                  </a:lnTo>
                  <a:lnTo>
                    <a:pt x="80" y="0"/>
                  </a:lnTo>
                  <a:lnTo>
                    <a:pt x="67" y="3"/>
                  </a:lnTo>
                  <a:lnTo>
                    <a:pt x="92" y="90"/>
                  </a:lnTo>
                  <a:lnTo>
                    <a:pt x="17" y="41"/>
                  </a:lnTo>
                  <a:lnTo>
                    <a:pt x="10" y="51"/>
                  </a:lnTo>
                  <a:lnTo>
                    <a:pt x="88" y="97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89" y="103"/>
                  </a:lnTo>
                  <a:lnTo>
                    <a:pt x="38" y="179"/>
                  </a:lnTo>
                  <a:lnTo>
                    <a:pt x="48" y="186"/>
                  </a:lnTo>
                  <a:lnTo>
                    <a:pt x="94" y="107"/>
                  </a:lnTo>
                  <a:lnTo>
                    <a:pt x="112" y="196"/>
                  </a:lnTo>
                  <a:lnTo>
                    <a:pt x="125" y="193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3" y="144"/>
                  </a:lnTo>
                  <a:lnTo>
                    <a:pt x="104" y="99"/>
                  </a:lnTo>
                  <a:lnTo>
                    <a:pt x="193" y="83"/>
                  </a:lnTo>
                  <a:lnTo>
                    <a:pt x="191" y="70"/>
                  </a:lnTo>
                  <a:lnTo>
                    <a:pt x="103" y="93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3" name="Freeform 228">
              <a:extLst>
                <a:ext uri="{FF2B5EF4-FFF2-40B4-BE49-F238E27FC236}">
                  <a16:creationId xmlns:a16="http://schemas.microsoft.com/office/drawing/2014/main" id="{DAE2D10A-2FB2-4E92-8EBB-74FC1DDA1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2038"/>
              <a:ext cx="48" cy="50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5"/>
                </a:cxn>
                <a:cxn ang="0">
                  <a:pos x="39" y="180"/>
                </a:cxn>
                <a:cxn ang="0">
                  <a:pos x="50" y="187"/>
                </a:cxn>
                <a:cxn ang="0">
                  <a:pos x="96" y="107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2"/>
                </a:cxn>
                <a:cxn ang="0">
                  <a:pos x="103" y="94"/>
                </a:cxn>
                <a:cxn ang="0">
                  <a:pos x="156" y="17"/>
                </a:cxn>
              </a:cxnLst>
              <a:rect l="0" t="0" r="r" b="b"/>
              <a:pathLst>
                <a:path w="194" h="197">
                  <a:moveTo>
                    <a:pt x="156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5"/>
                  </a:lnTo>
                  <a:lnTo>
                    <a:pt x="39" y="180"/>
                  </a:lnTo>
                  <a:lnTo>
                    <a:pt x="50" y="187"/>
                  </a:lnTo>
                  <a:lnTo>
                    <a:pt x="96" y="107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2"/>
                  </a:lnTo>
                  <a:lnTo>
                    <a:pt x="103" y="94"/>
                  </a:lnTo>
                  <a:lnTo>
                    <a:pt x="156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4" name="Freeform 229">
              <a:extLst>
                <a:ext uri="{FF2B5EF4-FFF2-40B4-BE49-F238E27FC236}">
                  <a16:creationId xmlns:a16="http://schemas.microsoft.com/office/drawing/2014/main" id="{533AC041-2F8A-443F-9238-C51B8D7C4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2038"/>
              <a:ext cx="48" cy="50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1" y="0"/>
                </a:cxn>
                <a:cxn ang="0">
                  <a:pos x="69" y="4"/>
                </a:cxn>
                <a:cxn ang="0">
                  <a:pos x="93" y="92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9"/>
                </a:cxn>
                <a:cxn ang="0">
                  <a:pos x="89" y="105"/>
                </a:cxn>
                <a:cxn ang="0">
                  <a:pos x="39" y="180"/>
                </a:cxn>
                <a:cxn ang="0">
                  <a:pos x="50" y="187"/>
                </a:cxn>
                <a:cxn ang="0">
                  <a:pos x="96" y="107"/>
                </a:cxn>
                <a:cxn ang="0">
                  <a:pos x="112" y="197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5"/>
                </a:cxn>
                <a:cxn ang="0">
                  <a:pos x="184" y="145"/>
                </a:cxn>
                <a:cxn ang="0">
                  <a:pos x="105" y="100"/>
                </a:cxn>
                <a:cxn ang="0">
                  <a:pos x="194" y="84"/>
                </a:cxn>
                <a:cxn ang="0">
                  <a:pos x="191" y="72"/>
                </a:cxn>
                <a:cxn ang="0">
                  <a:pos x="103" y="94"/>
                </a:cxn>
                <a:cxn ang="0">
                  <a:pos x="156" y="17"/>
                </a:cxn>
              </a:cxnLst>
              <a:rect l="0" t="0" r="r" b="b"/>
              <a:pathLst>
                <a:path w="194" h="197">
                  <a:moveTo>
                    <a:pt x="156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1" y="0"/>
                  </a:lnTo>
                  <a:lnTo>
                    <a:pt x="69" y="4"/>
                  </a:lnTo>
                  <a:lnTo>
                    <a:pt x="93" y="92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9"/>
                  </a:lnTo>
                  <a:lnTo>
                    <a:pt x="89" y="105"/>
                  </a:lnTo>
                  <a:lnTo>
                    <a:pt x="39" y="180"/>
                  </a:lnTo>
                  <a:lnTo>
                    <a:pt x="50" y="187"/>
                  </a:lnTo>
                  <a:lnTo>
                    <a:pt x="96" y="107"/>
                  </a:lnTo>
                  <a:lnTo>
                    <a:pt x="112" y="197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5"/>
                  </a:lnTo>
                  <a:lnTo>
                    <a:pt x="184" y="145"/>
                  </a:lnTo>
                  <a:lnTo>
                    <a:pt x="105" y="100"/>
                  </a:lnTo>
                  <a:lnTo>
                    <a:pt x="194" y="84"/>
                  </a:lnTo>
                  <a:lnTo>
                    <a:pt x="191" y="72"/>
                  </a:lnTo>
                  <a:lnTo>
                    <a:pt x="103" y="94"/>
                  </a:lnTo>
                  <a:lnTo>
                    <a:pt x="156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" name="Freeform 230">
              <a:extLst>
                <a:ext uri="{FF2B5EF4-FFF2-40B4-BE49-F238E27FC236}">
                  <a16:creationId xmlns:a16="http://schemas.microsoft.com/office/drawing/2014/main" id="{73E8CF36-F7E8-4051-BE24-00A1EAAF3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1823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0" y="53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5"/>
                </a:cxn>
                <a:cxn ang="0">
                  <a:pos x="38" y="181"/>
                </a:cxn>
                <a:cxn ang="0">
                  <a:pos x="48" y="187"/>
                </a:cxn>
                <a:cxn ang="0">
                  <a:pos x="94" y="109"/>
                </a:cxn>
                <a:cxn ang="0">
                  <a:pos x="112" y="198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3" y="145"/>
                </a:cxn>
                <a:cxn ang="0">
                  <a:pos x="104" y="101"/>
                </a:cxn>
                <a:cxn ang="0">
                  <a:pos x="193" y="84"/>
                </a:cxn>
                <a:cxn ang="0">
                  <a:pos x="191" y="72"/>
                </a:cxn>
                <a:cxn ang="0">
                  <a:pos x="103" y="95"/>
                </a:cxn>
                <a:cxn ang="0">
                  <a:pos x="154" y="17"/>
                </a:cxn>
              </a:cxnLst>
              <a:rect l="0" t="0" r="r" b="b"/>
              <a:pathLst>
                <a:path w="193" h="198">
                  <a:moveTo>
                    <a:pt x="154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0" y="53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5"/>
                  </a:lnTo>
                  <a:lnTo>
                    <a:pt x="38" y="181"/>
                  </a:lnTo>
                  <a:lnTo>
                    <a:pt x="48" y="187"/>
                  </a:lnTo>
                  <a:lnTo>
                    <a:pt x="94" y="109"/>
                  </a:lnTo>
                  <a:lnTo>
                    <a:pt x="112" y="198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3" y="145"/>
                  </a:lnTo>
                  <a:lnTo>
                    <a:pt x="104" y="101"/>
                  </a:lnTo>
                  <a:lnTo>
                    <a:pt x="193" y="84"/>
                  </a:lnTo>
                  <a:lnTo>
                    <a:pt x="191" y="72"/>
                  </a:lnTo>
                  <a:lnTo>
                    <a:pt x="103" y="95"/>
                  </a:lnTo>
                  <a:lnTo>
                    <a:pt x="154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" name="Freeform 231">
              <a:extLst>
                <a:ext uri="{FF2B5EF4-FFF2-40B4-BE49-F238E27FC236}">
                  <a16:creationId xmlns:a16="http://schemas.microsoft.com/office/drawing/2014/main" id="{979FAAF8-D553-4587-BA75-13BCB126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1823"/>
              <a:ext cx="48" cy="49"/>
            </a:xfrm>
            <a:custGeom>
              <a:avLst/>
              <a:gdLst/>
              <a:ahLst/>
              <a:cxnLst>
                <a:cxn ang="0">
                  <a:pos x="154" y="17"/>
                </a:cxn>
                <a:cxn ang="0">
                  <a:pos x="144" y="11"/>
                </a:cxn>
                <a:cxn ang="0">
                  <a:pos x="98" y="91"/>
                </a:cxn>
                <a:cxn ang="0">
                  <a:pos x="80" y="0"/>
                </a:cxn>
                <a:cxn ang="0">
                  <a:pos x="67" y="4"/>
                </a:cxn>
                <a:cxn ang="0">
                  <a:pos x="92" y="92"/>
                </a:cxn>
                <a:cxn ang="0">
                  <a:pos x="17" y="41"/>
                </a:cxn>
                <a:cxn ang="0">
                  <a:pos x="10" y="53"/>
                </a:cxn>
                <a:cxn ang="0">
                  <a:pos x="88" y="98"/>
                </a:cxn>
                <a:cxn ang="0">
                  <a:pos x="0" y="116"/>
                </a:cxn>
                <a:cxn ang="0">
                  <a:pos x="3" y="129"/>
                </a:cxn>
                <a:cxn ang="0">
                  <a:pos x="89" y="105"/>
                </a:cxn>
                <a:cxn ang="0">
                  <a:pos x="38" y="181"/>
                </a:cxn>
                <a:cxn ang="0">
                  <a:pos x="48" y="187"/>
                </a:cxn>
                <a:cxn ang="0">
                  <a:pos x="94" y="109"/>
                </a:cxn>
                <a:cxn ang="0">
                  <a:pos x="112" y="198"/>
                </a:cxn>
                <a:cxn ang="0">
                  <a:pos x="125" y="194"/>
                </a:cxn>
                <a:cxn ang="0">
                  <a:pos x="101" y="106"/>
                </a:cxn>
                <a:cxn ang="0">
                  <a:pos x="177" y="156"/>
                </a:cxn>
                <a:cxn ang="0">
                  <a:pos x="183" y="145"/>
                </a:cxn>
                <a:cxn ang="0">
                  <a:pos x="104" y="101"/>
                </a:cxn>
                <a:cxn ang="0">
                  <a:pos x="193" y="84"/>
                </a:cxn>
                <a:cxn ang="0">
                  <a:pos x="191" y="72"/>
                </a:cxn>
                <a:cxn ang="0">
                  <a:pos x="103" y="95"/>
                </a:cxn>
                <a:cxn ang="0">
                  <a:pos x="154" y="17"/>
                </a:cxn>
              </a:cxnLst>
              <a:rect l="0" t="0" r="r" b="b"/>
              <a:pathLst>
                <a:path w="193" h="198">
                  <a:moveTo>
                    <a:pt x="154" y="17"/>
                  </a:moveTo>
                  <a:lnTo>
                    <a:pt x="144" y="11"/>
                  </a:lnTo>
                  <a:lnTo>
                    <a:pt x="98" y="91"/>
                  </a:lnTo>
                  <a:lnTo>
                    <a:pt x="80" y="0"/>
                  </a:lnTo>
                  <a:lnTo>
                    <a:pt x="67" y="4"/>
                  </a:lnTo>
                  <a:lnTo>
                    <a:pt x="92" y="92"/>
                  </a:lnTo>
                  <a:lnTo>
                    <a:pt x="17" y="41"/>
                  </a:lnTo>
                  <a:lnTo>
                    <a:pt x="10" y="53"/>
                  </a:lnTo>
                  <a:lnTo>
                    <a:pt x="88" y="98"/>
                  </a:lnTo>
                  <a:lnTo>
                    <a:pt x="0" y="116"/>
                  </a:lnTo>
                  <a:lnTo>
                    <a:pt x="3" y="129"/>
                  </a:lnTo>
                  <a:lnTo>
                    <a:pt x="89" y="105"/>
                  </a:lnTo>
                  <a:lnTo>
                    <a:pt x="38" y="181"/>
                  </a:lnTo>
                  <a:lnTo>
                    <a:pt x="48" y="187"/>
                  </a:lnTo>
                  <a:lnTo>
                    <a:pt x="94" y="109"/>
                  </a:lnTo>
                  <a:lnTo>
                    <a:pt x="112" y="198"/>
                  </a:lnTo>
                  <a:lnTo>
                    <a:pt x="125" y="194"/>
                  </a:lnTo>
                  <a:lnTo>
                    <a:pt x="101" y="106"/>
                  </a:lnTo>
                  <a:lnTo>
                    <a:pt x="177" y="156"/>
                  </a:lnTo>
                  <a:lnTo>
                    <a:pt x="183" y="145"/>
                  </a:lnTo>
                  <a:lnTo>
                    <a:pt x="104" y="101"/>
                  </a:lnTo>
                  <a:lnTo>
                    <a:pt x="193" y="84"/>
                  </a:lnTo>
                  <a:lnTo>
                    <a:pt x="191" y="72"/>
                  </a:lnTo>
                  <a:lnTo>
                    <a:pt x="103" y="95"/>
                  </a:lnTo>
                  <a:lnTo>
                    <a:pt x="154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7" name="Freeform 232">
              <a:extLst>
                <a:ext uri="{FF2B5EF4-FFF2-40B4-BE49-F238E27FC236}">
                  <a16:creationId xmlns:a16="http://schemas.microsoft.com/office/drawing/2014/main" id="{6C9EF643-6472-4E38-AF5F-A3C703F54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2014"/>
              <a:ext cx="49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2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91" y="104"/>
                </a:cxn>
                <a:cxn ang="0">
                  <a:pos x="39" y="179"/>
                </a:cxn>
                <a:cxn ang="0">
                  <a:pos x="50" y="186"/>
                </a:cxn>
                <a:cxn ang="0">
                  <a:pos x="96" y="107"/>
                </a:cxn>
                <a:cxn ang="0">
                  <a:pos x="114" y="196"/>
                </a:cxn>
                <a:cxn ang="0">
                  <a:pos x="125" y="193"/>
                </a:cxn>
                <a:cxn ang="0">
                  <a:pos x="102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5" y="93"/>
                </a:cxn>
                <a:cxn ang="0">
                  <a:pos x="156" y="17"/>
                </a:cxn>
              </a:cxnLst>
              <a:rect l="0" t="0" r="r" b="b"/>
              <a:pathLst>
                <a:path w="195" h="196">
                  <a:moveTo>
                    <a:pt x="156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2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91" y="104"/>
                  </a:lnTo>
                  <a:lnTo>
                    <a:pt x="39" y="179"/>
                  </a:lnTo>
                  <a:lnTo>
                    <a:pt x="50" y="186"/>
                  </a:lnTo>
                  <a:lnTo>
                    <a:pt x="96" y="107"/>
                  </a:lnTo>
                  <a:lnTo>
                    <a:pt x="114" y="196"/>
                  </a:lnTo>
                  <a:lnTo>
                    <a:pt x="125" y="193"/>
                  </a:lnTo>
                  <a:lnTo>
                    <a:pt x="102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5" y="93"/>
                  </a:lnTo>
                  <a:lnTo>
                    <a:pt x="156" y="1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8" name="Freeform 233">
              <a:extLst>
                <a:ext uri="{FF2B5EF4-FFF2-40B4-BE49-F238E27FC236}">
                  <a16:creationId xmlns:a16="http://schemas.microsoft.com/office/drawing/2014/main" id="{893785AF-16B2-49DC-8CCF-40995F02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2014"/>
              <a:ext cx="49" cy="49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44" y="10"/>
                </a:cxn>
                <a:cxn ang="0">
                  <a:pos x="98" y="90"/>
                </a:cxn>
                <a:cxn ang="0">
                  <a:pos x="82" y="0"/>
                </a:cxn>
                <a:cxn ang="0">
                  <a:pos x="69" y="3"/>
                </a:cxn>
                <a:cxn ang="0">
                  <a:pos x="93" y="90"/>
                </a:cxn>
                <a:cxn ang="0">
                  <a:pos x="18" y="41"/>
                </a:cxn>
                <a:cxn ang="0">
                  <a:pos x="12" y="51"/>
                </a:cxn>
                <a:cxn ang="0">
                  <a:pos x="89" y="98"/>
                </a:cxn>
                <a:cxn ang="0">
                  <a:pos x="0" y="116"/>
                </a:cxn>
                <a:cxn ang="0">
                  <a:pos x="4" y="128"/>
                </a:cxn>
                <a:cxn ang="0">
                  <a:pos x="91" y="104"/>
                </a:cxn>
                <a:cxn ang="0">
                  <a:pos x="39" y="179"/>
                </a:cxn>
                <a:cxn ang="0">
                  <a:pos x="50" y="186"/>
                </a:cxn>
                <a:cxn ang="0">
                  <a:pos x="96" y="107"/>
                </a:cxn>
                <a:cxn ang="0">
                  <a:pos x="114" y="196"/>
                </a:cxn>
                <a:cxn ang="0">
                  <a:pos x="125" y="193"/>
                </a:cxn>
                <a:cxn ang="0">
                  <a:pos x="102" y="106"/>
                </a:cxn>
                <a:cxn ang="0">
                  <a:pos x="177" y="155"/>
                </a:cxn>
                <a:cxn ang="0">
                  <a:pos x="185" y="145"/>
                </a:cxn>
                <a:cxn ang="0">
                  <a:pos x="106" y="99"/>
                </a:cxn>
                <a:cxn ang="0">
                  <a:pos x="195" y="84"/>
                </a:cxn>
                <a:cxn ang="0">
                  <a:pos x="191" y="71"/>
                </a:cxn>
                <a:cxn ang="0">
                  <a:pos x="105" y="93"/>
                </a:cxn>
                <a:cxn ang="0">
                  <a:pos x="156" y="17"/>
                </a:cxn>
              </a:cxnLst>
              <a:rect l="0" t="0" r="r" b="b"/>
              <a:pathLst>
                <a:path w="195" h="196">
                  <a:moveTo>
                    <a:pt x="156" y="17"/>
                  </a:moveTo>
                  <a:lnTo>
                    <a:pt x="144" y="10"/>
                  </a:lnTo>
                  <a:lnTo>
                    <a:pt x="98" y="90"/>
                  </a:lnTo>
                  <a:lnTo>
                    <a:pt x="82" y="0"/>
                  </a:lnTo>
                  <a:lnTo>
                    <a:pt x="69" y="3"/>
                  </a:lnTo>
                  <a:lnTo>
                    <a:pt x="93" y="90"/>
                  </a:lnTo>
                  <a:lnTo>
                    <a:pt x="18" y="41"/>
                  </a:lnTo>
                  <a:lnTo>
                    <a:pt x="12" y="51"/>
                  </a:lnTo>
                  <a:lnTo>
                    <a:pt x="89" y="98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91" y="104"/>
                  </a:lnTo>
                  <a:lnTo>
                    <a:pt x="39" y="179"/>
                  </a:lnTo>
                  <a:lnTo>
                    <a:pt x="50" y="186"/>
                  </a:lnTo>
                  <a:lnTo>
                    <a:pt x="96" y="107"/>
                  </a:lnTo>
                  <a:lnTo>
                    <a:pt x="114" y="196"/>
                  </a:lnTo>
                  <a:lnTo>
                    <a:pt x="125" y="193"/>
                  </a:lnTo>
                  <a:lnTo>
                    <a:pt x="102" y="106"/>
                  </a:lnTo>
                  <a:lnTo>
                    <a:pt x="177" y="155"/>
                  </a:lnTo>
                  <a:lnTo>
                    <a:pt x="185" y="145"/>
                  </a:lnTo>
                  <a:lnTo>
                    <a:pt x="106" y="99"/>
                  </a:lnTo>
                  <a:lnTo>
                    <a:pt x="195" y="84"/>
                  </a:lnTo>
                  <a:lnTo>
                    <a:pt x="191" y="71"/>
                  </a:lnTo>
                  <a:lnTo>
                    <a:pt x="105" y="93"/>
                  </a:lnTo>
                  <a:lnTo>
                    <a:pt x="156" y="17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id="{88A01150-E737-426D-B4AF-8FFCF438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3471"/>
              <a:ext cx="5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1F1A17"/>
                  </a:solidFill>
                </a:rPr>
                <a:t>Predictor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40" name="Rectangle 235">
              <a:extLst>
                <a:ext uri="{FF2B5EF4-FFF2-40B4-BE49-F238E27FC236}">
                  <a16:creationId xmlns:a16="http://schemas.microsoft.com/office/drawing/2014/main" id="{C8E93E01-8948-4655-9D3C-5ABF8EBE2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3471"/>
              <a:ext cx="16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1F1A17"/>
                  </a:solidFill>
                </a:rPr>
                <a:t>(X)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41" name="Rectangle 236">
              <a:extLst>
                <a:ext uri="{FF2B5EF4-FFF2-40B4-BE49-F238E27FC236}">
                  <a16:creationId xmlns:a16="http://schemas.microsoft.com/office/drawing/2014/main" id="{8E1D0E8B-3243-4245-80A0-E7A38A68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" y="1021"/>
              <a:ext cx="5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1F1A17"/>
                  </a:solidFill>
                </a:rPr>
                <a:t>Response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42" name="Rectangle 237">
              <a:extLst>
                <a:ext uri="{FF2B5EF4-FFF2-40B4-BE49-F238E27FC236}">
                  <a16:creationId xmlns:a16="http://schemas.microsoft.com/office/drawing/2014/main" id="{6901950B-BD73-4ED1-BE68-BF0EE54F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1021"/>
              <a:ext cx="16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1F1A17"/>
                  </a:solidFill>
                </a:rPr>
                <a:t>(Y)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43" name="Rectangle 238">
              <a:extLst>
                <a:ext uri="{FF2B5EF4-FFF2-40B4-BE49-F238E27FC236}">
                  <a16:creationId xmlns:a16="http://schemas.microsoft.com/office/drawing/2014/main" id="{52C4F584-2D9F-476A-8C59-3672DFE97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2299"/>
              <a:ext cx="4718" cy="21"/>
            </a:xfrm>
            <a:prstGeom prst="rect">
              <a:avLst/>
            </a:prstGeom>
            <a:solidFill>
              <a:srgbClr val="B769A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4" name="Freeform 239">
              <a:extLst>
                <a:ext uri="{FF2B5EF4-FFF2-40B4-BE49-F238E27FC236}">
                  <a16:creationId xmlns:a16="http://schemas.microsoft.com/office/drawing/2014/main" id="{B3E3DF71-847C-43AC-A6D0-EDAF64EB2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" y="1287"/>
              <a:ext cx="3600" cy="1978"/>
            </a:xfrm>
            <a:custGeom>
              <a:avLst/>
              <a:gdLst/>
              <a:ahLst/>
              <a:cxnLst>
                <a:cxn ang="0">
                  <a:pos x="14360" y="0"/>
                </a:cxn>
                <a:cxn ang="0">
                  <a:pos x="0" y="7841"/>
                </a:cxn>
                <a:cxn ang="0">
                  <a:pos x="40" y="7912"/>
                </a:cxn>
                <a:cxn ang="0">
                  <a:pos x="14399" y="71"/>
                </a:cxn>
                <a:cxn ang="0">
                  <a:pos x="14360" y="0"/>
                </a:cxn>
              </a:cxnLst>
              <a:rect l="0" t="0" r="r" b="b"/>
              <a:pathLst>
                <a:path w="14399" h="7912">
                  <a:moveTo>
                    <a:pt x="14360" y="0"/>
                  </a:moveTo>
                  <a:lnTo>
                    <a:pt x="0" y="7841"/>
                  </a:lnTo>
                  <a:lnTo>
                    <a:pt x="40" y="7912"/>
                  </a:lnTo>
                  <a:lnTo>
                    <a:pt x="14399" y="71"/>
                  </a:lnTo>
                  <a:lnTo>
                    <a:pt x="14360" y="0"/>
                  </a:lnTo>
                  <a:close/>
                </a:path>
              </a:pathLst>
            </a:custGeom>
            <a:solidFill>
              <a:srgbClr val="34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5" name="Freeform 240">
              <a:extLst>
                <a:ext uri="{FF2B5EF4-FFF2-40B4-BE49-F238E27FC236}">
                  <a16:creationId xmlns:a16="http://schemas.microsoft.com/office/drawing/2014/main" id="{06A1A6B9-412B-4DEF-9656-4751F9AEC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" y="1995"/>
              <a:ext cx="107" cy="307"/>
            </a:xfrm>
            <a:custGeom>
              <a:avLst/>
              <a:gdLst/>
              <a:ahLst/>
              <a:cxnLst>
                <a:cxn ang="0">
                  <a:pos x="252" y="1072"/>
                </a:cxn>
                <a:cxn ang="0">
                  <a:pos x="234" y="1141"/>
                </a:cxn>
                <a:cxn ang="0">
                  <a:pos x="215" y="1173"/>
                </a:cxn>
                <a:cxn ang="0">
                  <a:pos x="196" y="1190"/>
                </a:cxn>
                <a:cxn ang="0">
                  <a:pos x="170" y="1206"/>
                </a:cxn>
                <a:cxn ang="0">
                  <a:pos x="102" y="1225"/>
                </a:cxn>
                <a:cxn ang="0">
                  <a:pos x="6" y="1230"/>
                </a:cxn>
                <a:cxn ang="0">
                  <a:pos x="20" y="1192"/>
                </a:cxn>
                <a:cxn ang="0">
                  <a:pos x="72" y="1183"/>
                </a:cxn>
                <a:cxn ang="0">
                  <a:pos x="108" y="1166"/>
                </a:cxn>
                <a:cxn ang="0">
                  <a:pos x="130" y="1140"/>
                </a:cxn>
                <a:cxn ang="0">
                  <a:pos x="142" y="1094"/>
                </a:cxn>
                <a:cxn ang="0">
                  <a:pos x="147" y="1029"/>
                </a:cxn>
                <a:cxn ang="0">
                  <a:pos x="150" y="813"/>
                </a:cxn>
                <a:cxn ang="0">
                  <a:pos x="163" y="735"/>
                </a:cxn>
                <a:cxn ang="0">
                  <a:pos x="178" y="700"/>
                </a:cxn>
                <a:cxn ang="0">
                  <a:pos x="200" y="674"/>
                </a:cxn>
                <a:cxn ang="0">
                  <a:pos x="247" y="644"/>
                </a:cxn>
                <a:cxn ang="0">
                  <a:pos x="314" y="621"/>
                </a:cxn>
                <a:cxn ang="0">
                  <a:pos x="290" y="603"/>
                </a:cxn>
                <a:cxn ang="0">
                  <a:pos x="229" y="577"/>
                </a:cxn>
                <a:cxn ang="0">
                  <a:pos x="188" y="546"/>
                </a:cxn>
                <a:cxn ang="0">
                  <a:pos x="174" y="524"/>
                </a:cxn>
                <a:cxn ang="0">
                  <a:pos x="158" y="473"/>
                </a:cxn>
                <a:cxn ang="0">
                  <a:pos x="147" y="388"/>
                </a:cxn>
                <a:cxn ang="0">
                  <a:pos x="146" y="179"/>
                </a:cxn>
                <a:cxn ang="0">
                  <a:pos x="140" y="121"/>
                </a:cxn>
                <a:cxn ang="0">
                  <a:pos x="123" y="82"/>
                </a:cxn>
                <a:cxn ang="0">
                  <a:pos x="98" y="59"/>
                </a:cxn>
                <a:cxn ang="0">
                  <a:pos x="56" y="45"/>
                </a:cxn>
                <a:cxn ang="0">
                  <a:pos x="0" y="38"/>
                </a:cxn>
                <a:cxn ang="0">
                  <a:pos x="41" y="1"/>
                </a:cxn>
                <a:cxn ang="0">
                  <a:pos x="127" y="12"/>
                </a:cxn>
                <a:cxn ang="0">
                  <a:pos x="179" y="31"/>
                </a:cxn>
                <a:cxn ang="0">
                  <a:pos x="202" y="46"/>
                </a:cxn>
                <a:cxn ang="0">
                  <a:pos x="220" y="65"/>
                </a:cxn>
                <a:cxn ang="0">
                  <a:pos x="242" y="111"/>
                </a:cxn>
                <a:cxn ang="0">
                  <a:pos x="254" y="187"/>
                </a:cxn>
                <a:cxn ang="0">
                  <a:pos x="256" y="436"/>
                </a:cxn>
                <a:cxn ang="0">
                  <a:pos x="263" y="496"/>
                </a:cxn>
                <a:cxn ang="0">
                  <a:pos x="282" y="538"/>
                </a:cxn>
                <a:cxn ang="0">
                  <a:pos x="312" y="565"/>
                </a:cxn>
                <a:cxn ang="0">
                  <a:pos x="360" y="584"/>
                </a:cxn>
                <a:cxn ang="0">
                  <a:pos x="427" y="595"/>
                </a:cxn>
                <a:cxn ang="0">
                  <a:pos x="380" y="642"/>
                </a:cxn>
                <a:cxn ang="0">
                  <a:pos x="326" y="659"/>
                </a:cxn>
                <a:cxn ang="0">
                  <a:pos x="290" y="682"/>
                </a:cxn>
                <a:cxn ang="0">
                  <a:pos x="268" y="719"/>
                </a:cxn>
                <a:cxn ang="0">
                  <a:pos x="257" y="773"/>
                </a:cxn>
                <a:cxn ang="0">
                  <a:pos x="254" y="1014"/>
                </a:cxn>
              </a:cxnLst>
              <a:rect l="0" t="0" r="r" b="b"/>
              <a:pathLst>
                <a:path w="427" h="1230">
                  <a:moveTo>
                    <a:pt x="254" y="1014"/>
                  </a:moveTo>
                  <a:lnTo>
                    <a:pt x="254" y="1044"/>
                  </a:lnTo>
                  <a:lnTo>
                    <a:pt x="252" y="1072"/>
                  </a:lnTo>
                  <a:lnTo>
                    <a:pt x="248" y="1098"/>
                  </a:lnTo>
                  <a:lnTo>
                    <a:pt x="242" y="1120"/>
                  </a:lnTo>
                  <a:lnTo>
                    <a:pt x="234" y="1141"/>
                  </a:lnTo>
                  <a:lnTo>
                    <a:pt x="225" y="1157"/>
                  </a:lnTo>
                  <a:lnTo>
                    <a:pt x="220" y="1166"/>
                  </a:lnTo>
                  <a:lnTo>
                    <a:pt x="215" y="1173"/>
                  </a:lnTo>
                  <a:lnTo>
                    <a:pt x="209" y="1179"/>
                  </a:lnTo>
                  <a:lnTo>
                    <a:pt x="202" y="1185"/>
                  </a:lnTo>
                  <a:lnTo>
                    <a:pt x="196" y="1190"/>
                  </a:lnTo>
                  <a:lnTo>
                    <a:pt x="188" y="1195"/>
                  </a:lnTo>
                  <a:lnTo>
                    <a:pt x="179" y="1201"/>
                  </a:lnTo>
                  <a:lnTo>
                    <a:pt x="170" y="1206"/>
                  </a:lnTo>
                  <a:lnTo>
                    <a:pt x="150" y="1213"/>
                  </a:lnTo>
                  <a:lnTo>
                    <a:pt x="127" y="1220"/>
                  </a:lnTo>
                  <a:lnTo>
                    <a:pt x="102" y="1225"/>
                  </a:lnTo>
                  <a:lnTo>
                    <a:pt x="72" y="1227"/>
                  </a:lnTo>
                  <a:lnTo>
                    <a:pt x="41" y="1230"/>
                  </a:lnTo>
                  <a:lnTo>
                    <a:pt x="6" y="1230"/>
                  </a:lnTo>
                  <a:lnTo>
                    <a:pt x="0" y="1230"/>
                  </a:lnTo>
                  <a:lnTo>
                    <a:pt x="0" y="1193"/>
                  </a:lnTo>
                  <a:lnTo>
                    <a:pt x="20" y="1192"/>
                  </a:lnTo>
                  <a:lnTo>
                    <a:pt x="39" y="1189"/>
                  </a:lnTo>
                  <a:lnTo>
                    <a:pt x="56" y="1187"/>
                  </a:lnTo>
                  <a:lnTo>
                    <a:pt x="72" y="1183"/>
                  </a:lnTo>
                  <a:lnTo>
                    <a:pt x="85" y="1179"/>
                  </a:lnTo>
                  <a:lnTo>
                    <a:pt x="98" y="1173"/>
                  </a:lnTo>
                  <a:lnTo>
                    <a:pt x="108" y="1166"/>
                  </a:lnTo>
                  <a:lnTo>
                    <a:pt x="117" y="1159"/>
                  </a:lnTo>
                  <a:lnTo>
                    <a:pt x="123" y="1150"/>
                  </a:lnTo>
                  <a:lnTo>
                    <a:pt x="130" y="1140"/>
                  </a:lnTo>
                  <a:lnTo>
                    <a:pt x="135" y="1126"/>
                  </a:lnTo>
                  <a:lnTo>
                    <a:pt x="140" y="1110"/>
                  </a:lnTo>
                  <a:lnTo>
                    <a:pt x="142" y="1094"/>
                  </a:lnTo>
                  <a:lnTo>
                    <a:pt x="145" y="1073"/>
                  </a:lnTo>
                  <a:lnTo>
                    <a:pt x="146" y="1052"/>
                  </a:lnTo>
                  <a:lnTo>
                    <a:pt x="147" y="1029"/>
                  </a:lnTo>
                  <a:lnTo>
                    <a:pt x="147" y="880"/>
                  </a:lnTo>
                  <a:lnTo>
                    <a:pt x="147" y="845"/>
                  </a:lnTo>
                  <a:lnTo>
                    <a:pt x="150" y="813"/>
                  </a:lnTo>
                  <a:lnTo>
                    <a:pt x="153" y="785"/>
                  </a:lnTo>
                  <a:lnTo>
                    <a:pt x="158" y="758"/>
                  </a:lnTo>
                  <a:lnTo>
                    <a:pt x="163" y="735"/>
                  </a:lnTo>
                  <a:lnTo>
                    <a:pt x="170" y="716"/>
                  </a:lnTo>
                  <a:lnTo>
                    <a:pt x="174" y="707"/>
                  </a:lnTo>
                  <a:lnTo>
                    <a:pt x="178" y="700"/>
                  </a:lnTo>
                  <a:lnTo>
                    <a:pt x="183" y="692"/>
                  </a:lnTo>
                  <a:lnTo>
                    <a:pt x="188" y="686"/>
                  </a:lnTo>
                  <a:lnTo>
                    <a:pt x="200" y="674"/>
                  </a:lnTo>
                  <a:lnTo>
                    <a:pt x="214" y="663"/>
                  </a:lnTo>
                  <a:lnTo>
                    <a:pt x="229" y="652"/>
                  </a:lnTo>
                  <a:lnTo>
                    <a:pt x="247" y="644"/>
                  </a:lnTo>
                  <a:lnTo>
                    <a:pt x="267" y="635"/>
                  </a:lnTo>
                  <a:lnTo>
                    <a:pt x="290" y="628"/>
                  </a:lnTo>
                  <a:lnTo>
                    <a:pt x="314" y="621"/>
                  </a:lnTo>
                  <a:lnTo>
                    <a:pt x="342" y="616"/>
                  </a:lnTo>
                  <a:lnTo>
                    <a:pt x="314" y="609"/>
                  </a:lnTo>
                  <a:lnTo>
                    <a:pt x="290" y="603"/>
                  </a:lnTo>
                  <a:lnTo>
                    <a:pt x="267" y="595"/>
                  </a:lnTo>
                  <a:lnTo>
                    <a:pt x="247" y="588"/>
                  </a:lnTo>
                  <a:lnTo>
                    <a:pt x="229" y="577"/>
                  </a:lnTo>
                  <a:lnTo>
                    <a:pt x="212" y="567"/>
                  </a:lnTo>
                  <a:lnTo>
                    <a:pt x="200" y="557"/>
                  </a:lnTo>
                  <a:lnTo>
                    <a:pt x="188" y="546"/>
                  </a:lnTo>
                  <a:lnTo>
                    <a:pt x="183" y="539"/>
                  </a:lnTo>
                  <a:lnTo>
                    <a:pt x="178" y="532"/>
                  </a:lnTo>
                  <a:lnTo>
                    <a:pt x="174" y="524"/>
                  </a:lnTo>
                  <a:lnTo>
                    <a:pt x="170" y="515"/>
                  </a:lnTo>
                  <a:lnTo>
                    <a:pt x="163" y="496"/>
                  </a:lnTo>
                  <a:lnTo>
                    <a:pt x="158" y="473"/>
                  </a:lnTo>
                  <a:lnTo>
                    <a:pt x="153" y="448"/>
                  </a:lnTo>
                  <a:lnTo>
                    <a:pt x="150" y="420"/>
                  </a:lnTo>
                  <a:lnTo>
                    <a:pt x="147" y="388"/>
                  </a:lnTo>
                  <a:lnTo>
                    <a:pt x="147" y="354"/>
                  </a:lnTo>
                  <a:lnTo>
                    <a:pt x="147" y="204"/>
                  </a:lnTo>
                  <a:lnTo>
                    <a:pt x="146" y="179"/>
                  </a:lnTo>
                  <a:lnTo>
                    <a:pt x="145" y="158"/>
                  </a:lnTo>
                  <a:lnTo>
                    <a:pt x="142" y="139"/>
                  </a:lnTo>
                  <a:lnTo>
                    <a:pt x="140" y="121"/>
                  </a:lnTo>
                  <a:lnTo>
                    <a:pt x="135" y="106"/>
                  </a:lnTo>
                  <a:lnTo>
                    <a:pt x="130" y="93"/>
                  </a:lnTo>
                  <a:lnTo>
                    <a:pt x="123" y="82"/>
                  </a:lnTo>
                  <a:lnTo>
                    <a:pt x="117" y="73"/>
                  </a:lnTo>
                  <a:lnTo>
                    <a:pt x="108" y="65"/>
                  </a:lnTo>
                  <a:lnTo>
                    <a:pt x="98" y="59"/>
                  </a:lnTo>
                  <a:lnTo>
                    <a:pt x="85" y="54"/>
                  </a:lnTo>
                  <a:lnTo>
                    <a:pt x="72" y="48"/>
                  </a:lnTo>
                  <a:lnTo>
                    <a:pt x="56" y="45"/>
                  </a:lnTo>
                  <a:lnTo>
                    <a:pt x="39" y="42"/>
                  </a:lnTo>
                  <a:lnTo>
                    <a:pt x="20" y="40"/>
                  </a:lnTo>
                  <a:lnTo>
                    <a:pt x="0" y="38"/>
                  </a:lnTo>
                  <a:lnTo>
                    <a:pt x="0" y="0"/>
                  </a:lnTo>
                  <a:lnTo>
                    <a:pt x="6" y="0"/>
                  </a:lnTo>
                  <a:lnTo>
                    <a:pt x="41" y="1"/>
                  </a:lnTo>
                  <a:lnTo>
                    <a:pt x="72" y="3"/>
                  </a:lnTo>
                  <a:lnTo>
                    <a:pt x="102" y="7"/>
                  </a:lnTo>
                  <a:lnTo>
                    <a:pt x="127" y="12"/>
                  </a:lnTo>
                  <a:lnTo>
                    <a:pt x="150" y="18"/>
                  </a:lnTo>
                  <a:lnTo>
                    <a:pt x="170" y="26"/>
                  </a:lnTo>
                  <a:lnTo>
                    <a:pt x="179" y="31"/>
                  </a:lnTo>
                  <a:lnTo>
                    <a:pt x="188" y="34"/>
                  </a:lnTo>
                  <a:lnTo>
                    <a:pt x="196" y="41"/>
                  </a:lnTo>
                  <a:lnTo>
                    <a:pt x="202" y="46"/>
                  </a:lnTo>
                  <a:lnTo>
                    <a:pt x="209" y="52"/>
                  </a:lnTo>
                  <a:lnTo>
                    <a:pt x="215" y="59"/>
                  </a:lnTo>
                  <a:lnTo>
                    <a:pt x="220" y="65"/>
                  </a:lnTo>
                  <a:lnTo>
                    <a:pt x="225" y="74"/>
                  </a:lnTo>
                  <a:lnTo>
                    <a:pt x="234" y="90"/>
                  </a:lnTo>
                  <a:lnTo>
                    <a:pt x="242" y="111"/>
                  </a:lnTo>
                  <a:lnTo>
                    <a:pt x="248" y="134"/>
                  </a:lnTo>
                  <a:lnTo>
                    <a:pt x="252" y="159"/>
                  </a:lnTo>
                  <a:lnTo>
                    <a:pt x="254" y="187"/>
                  </a:lnTo>
                  <a:lnTo>
                    <a:pt x="254" y="216"/>
                  </a:lnTo>
                  <a:lnTo>
                    <a:pt x="254" y="412"/>
                  </a:lnTo>
                  <a:lnTo>
                    <a:pt x="256" y="436"/>
                  </a:lnTo>
                  <a:lnTo>
                    <a:pt x="257" y="458"/>
                  </a:lnTo>
                  <a:lnTo>
                    <a:pt x="259" y="478"/>
                  </a:lnTo>
                  <a:lnTo>
                    <a:pt x="263" y="496"/>
                  </a:lnTo>
                  <a:lnTo>
                    <a:pt x="268" y="513"/>
                  </a:lnTo>
                  <a:lnTo>
                    <a:pt x="275" y="527"/>
                  </a:lnTo>
                  <a:lnTo>
                    <a:pt x="282" y="538"/>
                  </a:lnTo>
                  <a:lnTo>
                    <a:pt x="290" y="548"/>
                  </a:lnTo>
                  <a:lnTo>
                    <a:pt x="300" y="557"/>
                  </a:lnTo>
                  <a:lnTo>
                    <a:pt x="312" y="565"/>
                  </a:lnTo>
                  <a:lnTo>
                    <a:pt x="326" y="572"/>
                  </a:lnTo>
                  <a:lnTo>
                    <a:pt x="342" y="579"/>
                  </a:lnTo>
                  <a:lnTo>
                    <a:pt x="360" y="584"/>
                  </a:lnTo>
                  <a:lnTo>
                    <a:pt x="380" y="589"/>
                  </a:lnTo>
                  <a:lnTo>
                    <a:pt x="403" y="593"/>
                  </a:lnTo>
                  <a:lnTo>
                    <a:pt x="427" y="595"/>
                  </a:lnTo>
                  <a:lnTo>
                    <a:pt x="427" y="636"/>
                  </a:lnTo>
                  <a:lnTo>
                    <a:pt x="403" y="638"/>
                  </a:lnTo>
                  <a:lnTo>
                    <a:pt x="380" y="642"/>
                  </a:lnTo>
                  <a:lnTo>
                    <a:pt x="360" y="647"/>
                  </a:lnTo>
                  <a:lnTo>
                    <a:pt x="342" y="652"/>
                  </a:lnTo>
                  <a:lnTo>
                    <a:pt x="326" y="659"/>
                  </a:lnTo>
                  <a:lnTo>
                    <a:pt x="312" y="665"/>
                  </a:lnTo>
                  <a:lnTo>
                    <a:pt x="300" y="673"/>
                  </a:lnTo>
                  <a:lnTo>
                    <a:pt x="290" y="682"/>
                  </a:lnTo>
                  <a:lnTo>
                    <a:pt x="282" y="692"/>
                  </a:lnTo>
                  <a:lnTo>
                    <a:pt x="275" y="705"/>
                  </a:lnTo>
                  <a:lnTo>
                    <a:pt x="268" y="719"/>
                  </a:lnTo>
                  <a:lnTo>
                    <a:pt x="263" y="735"/>
                  </a:lnTo>
                  <a:lnTo>
                    <a:pt x="259" y="753"/>
                  </a:lnTo>
                  <a:lnTo>
                    <a:pt x="257" y="773"/>
                  </a:lnTo>
                  <a:lnTo>
                    <a:pt x="256" y="795"/>
                  </a:lnTo>
                  <a:lnTo>
                    <a:pt x="254" y="819"/>
                  </a:lnTo>
                  <a:lnTo>
                    <a:pt x="254" y="1014"/>
                  </a:lnTo>
                  <a:close/>
                </a:path>
              </a:pathLst>
            </a:custGeom>
            <a:solidFill>
              <a:srgbClr val="58B7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" name="Freeform 241">
              <a:extLst>
                <a:ext uri="{FF2B5EF4-FFF2-40B4-BE49-F238E27FC236}">
                  <a16:creationId xmlns:a16="http://schemas.microsoft.com/office/drawing/2014/main" id="{08CAB5FA-DFA0-4C86-B894-F90623C4F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374"/>
              <a:ext cx="167" cy="927"/>
            </a:xfrm>
            <a:custGeom>
              <a:avLst/>
              <a:gdLst/>
              <a:ahLst/>
              <a:cxnLst>
                <a:cxn ang="0">
                  <a:pos x="273" y="3188"/>
                </a:cxn>
                <a:cxn ang="0">
                  <a:pos x="286" y="3340"/>
                </a:cxn>
                <a:cxn ang="0">
                  <a:pos x="309" y="3461"/>
                </a:cxn>
                <a:cxn ang="0">
                  <a:pos x="342" y="3553"/>
                </a:cxn>
                <a:cxn ang="0">
                  <a:pos x="388" y="3616"/>
                </a:cxn>
                <a:cxn ang="0">
                  <a:pos x="452" y="3663"/>
                </a:cxn>
                <a:cxn ang="0">
                  <a:pos x="532" y="3693"/>
                </a:cxn>
                <a:cxn ang="0">
                  <a:pos x="631" y="3705"/>
                </a:cxn>
                <a:cxn ang="0">
                  <a:pos x="652" y="3590"/>
                </a:cxn>
                <a:cxn ang="0">
                  <a:pos x="594" y="3580"/>
                </a:cxn>
                <a:cxn ang="0">
                  <a:pos x="546" y="3557"/>
                </a:cxn>
                <a:cxn ang="0">
                  <a:pos x="507" y="3524"/>
                </a:cxn>
                <a:cxn ang="0">
                  <a:pos x="481" y="3478"/>
                </a:cxn>
                <a:cxn ang="0">
                  <a:pos x="462" y="3412"/>
                </a:cxn>
                <a:cxn ang="0">
                  <a:pos x="445" y="3292"/>
                </a:cxn>
                <a:cxn ang="0">
                  <a:pos x="439" y="2649"/>
                </a:cxn>
                <a:cxn ang="0">
                  <a:pos x="430" y="2361"/>
                </a:cxn>
                <a:cxn ang="0">
                  <a:pos x="413" y="2215"/>
                </a:cxn>
                <a:cxn ang="0">
                  <a:pos x="389" y="2106"/>
                </a:cxn>
                <a:cxn ang="0">
                  <a:pos x="357" y="2029"/>
                </a:cxn>
                <a:cxn ang="0">
                  <a:pos x="310" y="1966"/>
                </a:cxn>
                <a:cxn ang="0">
                  <a:pos x="251" y="1912"/>
                </a:cxn>
                <a:cxn ang="0">
                  <a:pos x="177" y="1870"/>
                </a:cxn>
                <a:cxn ang="0">
                  <a:pos x="177" y="1836"/>
                </a:cxn>
                <a:cxn ang="0">
                  <a:pos x="251" y="1793"/>
                </a:cxn>
                <a:cxn ang="0">
                  <a:pos x="312" y="1740"/>
                </a:cxn>
                <a:cxn ang="0">
                  <a:pos x="357" y="1677"/>
                </a:cxn>
                <a:cxn ang="0">
                  <a:pos x="389" y="1602"/>
                </a:cxn>
                <a:cxn ang="0">
                  <a:pos x="413" y="1493"/>
                </a:cxn>
                <a:cxn ang="0">
                  <a:pos x="430" y="1348"/>
                </a:cxn>
                <a:cxn ang="0">
                  <a:pos x="439" y="1063"/>
                </a:cxn>
                <a:cxn ang="0">
                  <a:pos x="445" y="416"/>
                </a:cxn>
                <a:cxn ang="0">
                  <a:pos x="462" y="297"/>
                </a:cxn>
                <a:cxn ang="0">
                  <a:pos x="481" y="230"/>
                </a:cxn>
                <a:cxn ang="0">
                  <a:pos x="507" y="186"/>
                </a:cxn>
                <a:cxn ang="0">
                  <a:pos x="546" y="151"/>
                </a:cxn>
                <a:cxn ang="0">
                  <a:pos x="594" y="128"/>
                </a:cxn>
                <a:cxn ang="0">
                  <a:pos x="652" y="116"/>
                </a:cxn>
                <a:cxn ang="0">
                  <a:pos x="631" y="1"/>
                </a:cxn>
                <a:cxn ang="0">
                  <a:pos x="532" y="14"/>
                </a:cxn>
                <a:cxn ang="0">
                  <a:pos x="452" y="43"/>
                </a:cxn>
                <a:cxn ang="0">
                  <a:pos x="388" y="90"/>
                </a:cxn>
                <a:cxn ang="0">
                  <a:pos x="342" y="155"/>
                </a:cxn>
                <a:cxn ang="0">
                  <a:pos x="309" y="245"/>
                </a:cxn>
                <a:cxn ang="0">
                  <a:pos x="286" y="367"/>
                </a:cxn>
                <a:cxn ang="0">
                  <a:pos x="273" y="519"/>
                </a:cxn>
                <a:cxn ang="0">
                  <a:pos x="270" y="1241"/>
                </a:cxn>
                <a:cxn ang="0">
                  <a:pos x="257" y="1494"/>
                </a:cxn>
                <a:cxn ang="0">
                  <a:pos x="239" y="1584"/>
                </a:cxn>
                <a:cxn ang="0">
                  <a:pos x="215" y="1652"/>
                </a:cxn>
                <a:cxn ang="0">
                  <a:pos x="182" y="1701"/>
                </a:cxn>
                <a:cxn ang="0">
                  <a:pos x="135" y="1742"/>
                </a:cxn>
                <a:cxn ang="0">
                  <a:pos x="74" y="1773"/>
                </a:cxn>
                <a:cxn ang="0">
                  <a:pos x="0" y="1793"/>
                </a:cxn>
                <a:cxn ang="0">
                  <a:pos x="56" y="1929"/>
                </a:cxn>
                <a:cxn ang="0">
                  <a:pos x="120" y="1956"/>
                </a:cxn>
                <a:cxn ang="0">
                  <a:pos x="170" y="1994"/>
                </a:cxn>
                <a:cxn ang="0">
                  <a:pos x="207" y="2041"/>
                </a:cxn>
                <a:cxn ang="0">
                  <a:pos x="234" y="2102"/>
                </a:cxn>
                <a:cxn ang="0">
                  <a:pos x="253" y="2187"/>
                </a:cxn>
                <a:cxn ang="0">
                  <a:pos x="270" y="2394"/>
                </a:cxn>
              </a:cxnLst>
              <a:rect l="0" t="0" r="r" b="b"/>
              <a:pathLst>
                <a:path w="669" h="3705">
                  <a:moveTo>
                    <a:pt x="270" y="3054"/>
                  </a:moveTo>
                  <a:lnTo>
                    <a:pt x="271" y="3101"/>
                  </a:lnTo>
                  <a:lnTo>
                    <a:pt x="271" y="3146"/>
                  </a:lnTo>
                  <a:lnTo>
                    <a:pt x="273" y="3188"/>
                  </a:lnTo>
                  <a:lnTo>
                    <a:pt x="276" y="3229"/>
                  </a:lnTo>
                  <a:lnTo>
                    <a:pt x="279" y="3268"/>
                  </a:lnTo>
                  <a:lnTo>
                    <a:pt x="282" y="3305"/>
                  </a:lnTo>
                  <a:lnTo>
                    <a:pt x="286" y="3340"/>
                  </a:lnTo>
                  <a:lnTo>
                    <a:pt x="291" y="3374"/>
                  </a:lnTo>
                  <a:lnTo>
                    <a:pt x="296" y="3405"/>
                  </a:lnTo>
                  <a:lnTo>
                    <a:pt x="303" y="3435"/>
                  </a:lnTo>
                  <a:lnTo>
                    <a:pt x="309" y="3461"/>
                  </a:lnTo>
                  <a:lnTo>
                    <a:pt x="317" y="3487"/>
                  </a:lnTo>
                  <a:lnTo>
                    <a:pt x="324" y="3511"/>
                  </a:lnTo>
                  <a:lnTo>
                    <a:pt x="333" y="3533"/>
                  </a:lnTo>
                  <a:lnTo>
                    <a:pt x="342" y="3553"/>
                  </a:lnTo>
                  <a:lnTo>
                    <a:pt x="352" y="3571"/>
                  </a:lnTo>
                  <a:lnTo>
                    <a:pt x="364" y="3587"/>
                  </a:lnTo>
                  <a:lnTo>
                    <a:pt x="375" y="3602"/>
                  </a:lnTo>
                  <a:lnTo>
                    <a:pt x="388" y="3616"/>
                  </a:lnTo>
                  <a:lnTo>
                    <a:pt x="402" y="3629"/>
                  </a:lnTo>
                  <a:lnTo>
                    <a:pt x="417" y="3642"/>
                  </a:lnTo>
                  <a:lnTo>
                    <a:pt x="434" y="3653"/>
                  </a:lnTo>
                  <a:lnTo>
                    <a:pt x="452" y="3663"/>
                  </a:lnTo>
                  <a:lnTo>
                    <a:pt x="469" y="3672"/>
                  </a:lnTo>
                  <a:lnTo>
                    <a:pt x="490" y="3680"/>
                  </a:lnTo>
                  <a:lnTo>
                    <a:pt x="510" y="3686"/>
                  </a:lnTo>
                  <a:lnTo>
                    <a:pt x="532" y="3693"/>
                  </a:lnTo>
                  <a:lnTo>
                    <a:pt x="555" y="3698"/>
                  </a:lnTo>
                  <a:lnTo>
                    <a:pt x="579" y="3702"/>
                  </a:lnTo>
                  <a:lnTo>
                    <a:pt x="604" y="3704"/>
                  </a:lnTo>
                  <a:lnTo>
                    <a:pt x="631" y="3705"/>
                  </a:lnTo>
                  <a:lnTo>
                    <a:pt x="658" y="3705"/>
                  </a:lnTo>
                  <a:lnTo>
                    <a:pt x="669" y="3705"/>
                  </a:lnTo>
                  <a:lnTo>
                    <a:pt x="669" y="3591"/>
                  </a:lnTo>
                  <a:lnTo>
                    <a:pt x="652" y="3590"/>
                  </a:lnTo>
                  <a:lnTo>
                    <a:pt x="637" y="3588"/>
                  </a:lnTo>
                  <a:lnTo>
                    <a:pt x="622" y="3586"/>
                  </a:lnTo>
                  <a:lnTo>
                    <a:pt x="608" y="3583"/>
                  </a:lnTo>
                  <a:lnTo>
                    <a:pt x="594" y="3580"/>
                  </a:lnTo>
                  <a:lnTo>
                    <a:pt x="580" y="3574"/>
                  </a:lnTo>
                  <a:lnTo>
                    <a:pt x="569" y="3569"/>
                  </a:lnTo>
                  <a:lnTo>
                    <a:pt x="556" y="3563"/>
                  </a:lnTo>
                  <a:lnTo>
                    <a:pt x="546" y="3557"/>
                  </a:lnTo>
                  <a:lnTo>
                    <a:pt x="534" y="3549"/>
                  </a:lnTo>
                  <a:lnTo>
                    <a:pt x="525" y="3541"/>
                  </a:lnTo>
                  <a:lnTo>
                    <a:pt x="516" y="3533"/>
                  </a:lnTo>
                  <a:lnTo>
                    <a:pt x="507" y="3524"/>
                  </a:lnTo>
                  <a:lnTo>
                    <a:pt x="500" y="3513"/>
                  </a:lnTo>
                  <a:lnTo>
                    <a:pt x="492" y="3502"/>
                  </a:lnTo>
                  <a:lnTo>
                    <a:pt x="486" y="3491"/>
                  </a:lnTo>
                  <a:lnTo>
                    <a:pt x="481" y="3478"/>
                  </a:lnTo>
                  <a:lnTo>
                    <a:pt x="476" y="3464"/>
                  </a:lnTo>
                  <a:lnTo>
                    <a:pt x="471" y="3447"/>
                  </a:lnTo>
                  <a:lnTo>
                    <a:pt x="466" y="3431"/>
                  </a:lnTo>
                  <a:lnTo>
                    <a:pt x="462" y="3412"/>
                  </a:lnTo>
                  <a:lnTo>
                    <a:pt x="458" y="3391"/>
                  </a:lnTo>
                  <a:lnTo>
                    <a:pt x="454" y="3368"/>
                  </a:lnTo>
                  <a:lnTo>
                    <a:pt x="450" y="3344"/>
                  </a:lnTo>
                  <a:lnTo>
                    <a:pt x="445" y="3292"/>
                  </a:lnTo>
                  <a:lnTo>
                    <a:pt x="441" y="3234"/>
                  </a:lnTo>
                  <a:lnTo>
                    <a:pt x="439" y="3169"/>
                  </a:lnTo>
                  <a:lnTo>
                    <a:pt x="439" y="3098"/>
                  </a:lnTo>
                  <a:lnTo>
                    <a:pt x="439" y="2649"/>
                  </a:lnTo>
                  <a:lnTo>
                    <a:pt x="438" y="2544"/>
                  </a:lnTo>
                  <a:lnTo>
                    <a:pt x="435" y="2448"/>
                  </a:lnTo>
                  <a:lnTo>
                    <a:pt x="432" y="2403"/>
                  </a:lnTo>
                  <a:lnTo>
                    <a:pt x="430" y="2361"/>
                  </a:lnTo>
                  <a:lnTo>
                    <a:pt x="426" y="2322"/>
                  </a:lnTo>
                  <a:lnTo>
                    <a:pt x="422" y="2284"/>
                  </a:lnTo>
                  <a:lnTo>
                    <a:pt x="418" y="2248"/>
                  </a:lnTo>
                  <a:lnTo>
                    <a:pt x="413" y="2215"/>
                  </a:lnTo>
                  <a:lnTo>
                    <a:pt x="408" y="2185"/>
                  </a:lnTo>
                  <a:lnTo>
                    <a:pt x="402" y="2157"/>
                  </a:lnTo>
                  <a:lnTo>
                    <a:pt x="397" y="2130"/>
                  </a:lnTo>
                  <a:lnTo>
                    <a:pt x="389" y="2106"/>
                  </a:lnTo>
                  <a:lnTo>
                    <a:pt x="383" y="2084"/>
                  </a:lnTo>
                  <a:lnTo>
                    <a:pt x="375" y="2065"/>
                  </a:lnTo>
                  <a:lnTo>
                    <a:pt x="366" y="2046"/>
                  </a:lnTo>
                  <a:lnTo>
                    <a:pt x="357" y="2029"/>
                  </a:lnTo>
                  <a:lnTo>
                    <a:pt x="347" y="2013"/>
                  </a:lnTo>
                  <a:lnTo>
                    <a:pt x="336" y="1996"/>
                  </a:lnTo>
                  <a:lnTo>
                    <a:pt x="323" y="1981"/>
                  </a:lnTo>
                  <a:lnTo>
                    <a:pt x="310" y="1966"/>
                  </a:lnTo>
                  <a:lnTo>
                    <a:pt x="298" y="1952"/>
                  </a:lnTo>
                  <a:lnTo>
                    <a:pt x="282" y="1938"/>
                  </a:lnTo>
                  <a:lnTo>
                    <a:pt x="267" y="1925"/>
                  </a:lnTo>
                  <a:lnTo>
                    <a:pt x="251" y="1912"/>
                  </a:lnTo>
                  <a:lnTo>
                    <a:pt x="234" y="1901"/>
                  </a:lnTo>
                  <a:lnTo>
                    <a:pt x="215" y="1891"/>
                  </a:lnTo>
                  <a:lnTo>
                    <a:pt x="197" y="1881"/>
                  </a:lnTo>
                  <a:lnTo>
                    <a:pt x="177" y="1870"/>
                  </a:lnTo>
                  <a:lnTo>
                    <a:pt x="156" y="1862"/>
                  </a:lnTo>
                  <a:lnTo>
                    <a:pt x="135" y="1854"/>
                  </a:lnTo>
                  <a:lnTo>
                    <a:pt x="156" y="1845"/>
                  </a:lnTo>
                  <a:lnTo>
                    <a:pt x="177" y="1836"/>
                  </a:lnTo>
                  <a:lnTo>
                    <a:pt x="197" y="1826"/>
                  </a:lnTo>
                  <a:lnTo>
                    <a:pt x="216" y="1816"/>
                  </a:lnTo>
                  <a:lnTo>
                    <a:pt x="234" y="1804"/>
                  </a:lnTo>
                  <a:lnTo>
                    <a:pt x="251" y="1793"/>
                  </a:lnTo>
                  <a:lnTo>
                    <a:pt x="267" y="1780"/>
                  </a:lnTo>
                  <a:lnTo>
                    <a:pt x="284" y="1767"/>
                  </a:lnTo>
                  <a:lnTo>
                    <a:pt x="298" y="1755"/>
                  </a:lnTo>
                  <a:lnTo>
                    <a:pt x="312" y="1740"/>
                  </a:lnTo>
                  <a:lnTo>
                    <a:pt x="324" y="1726"/>
                  </a:lnTo>
                  <a:lnTo>
                    <a:pt x="336" y="1710"/>
                  </a:lnTo>
                  <a:lnTo>
                    <a:pt x="347" y="1694"/>
                  </a:lnTo>
                  <a:lnTo>
                    <a:pt x="357" y="1677"/>
                  </a:lnTo>
                  <a:lnTo>
                    <a:pt x="366" y="1661"/>
                  </a:lnTo>
                  <a:lnTo>
                    <a:pt x="375" y="1643"/>
                  </a:lnTo>
                  <a:lnTo>
                    <a:pt x="383" y="1624"/>
                  </a:lnTo>
                  <a:lnTo>
                    <a:pt x="389" y="1602"/>
                  </a:lnTo>
                  <a:lnTo>
                    <a:pt x="397" y="1578"/>
                  </a:lnTo>
                  <a:lnTo>
                    <a:pt x="403" y="1551"/>
                  </a:lnTo>
                  <a:lnTo>
                    <a:pt x="408" y="1523"/>
                  </a:lnTo>
                  <a:lnTo>
                    <a:pt x="413" y="1493"/>
                  </a:lnTo>
                  <a:lnTo>
                    <a:pt x="418" y="1460"/>
                  </a:lnTo>
                  <a:lnTo>
                    <a:pt x="422" y="1425"/>
                  </a:lnTo>
                  <a:lnTo>
                    <a:pt x="426" y="1387"/>
                  </a:lnTo>
                  <a:lnTo>
                    <a:pt x="430" y="1348"/>
                  </a:lnTo>
                  <a:lnTo>
                    <a:pt x="432" y="1306"/>
                  </a:lnTo>
                  <a:lnTo>
                    <a:pt x="435" y="1261"/>
                  </a:lnTo>
                  <a:lnTo>
                    <a:pt x="438" y="1167"/>
                  </a:lnTo>
                  <a:lnTo>
                    <a:pt x="439" y="1063"/>
                  </a:lnTo>
                  <a:lnTo>
                    <a:pt x="439" y="610"/>
                  </a:lnTo>
                  <a:lnTo>
                    <a:pt x="439" y="539"/>
                  </a:lnTo>
                  <a:lnTo>
                    <a:pt x="441" y="474"/>
                  </a:lnTo>
                  <a:lnTo>
                    <a:pt x="445" y="416"/>
                  </a:lnTo>
                  <a:lnTo>
                    <a:pt x="450" y="364"/>
                  </a:lnTo>
                  <a:lnTo>
                    <a:pt x="454" y="339"/>
                  </a:lnTo>
                  <a:lnTo>
                    <a:pt x="458" y="318"/>
                  </a:lnTo>
                  <a:lnTo>
                    <a:pt x="462" y="297"/>
                  </a:lnTo>
                  <a:lnTo>
                    <a:pt x="466" y="278"/>
                  </a:lnTo>
                  <a:lnTo>
                    <a:pt x="471" y="261"/>
                  </a:lnTo>
                  <a:lnTo>
                    <a:pt x="476" y="245"/>
                  </a:lnTo>
                  <a:lnTo>
                    <a:pt x="481" y="230"/>
                  </a:lnTo>
                  <a:lnTo>
                    <a:pt x="486" y="217"/>
                  </a:lnTo>
                  <a:lnTo>
                    <a:pt x="492" y="206"/>
                  </a:lnTo>
                  <a:lnTo>
                    <a:pt x="500" y="196"/>
                  </a:lnTo>
                  <a:lnTo>
                    <a:pt x="507" y="186"/>
                  </a:lnTo>
                  <a:lnTo>
                    <a:pt x="516" y="175"/>
                  </a:lnTo>
                  <a:lnTo>
                    <a:pt x="525" y="167"/>
                  </a:lnTo>
                  <a:lnTo>
                    <a:pt x="534" y="159"/>
                  </a:lnTo>
                  <a:lnTo>
                    <a:pt x="546" y="151"/>
                  </a:lnTo>
                  <a:lnTo>
                    <a:pt x="556" y="145"/>
                  </a:lnTo>
                  <a:lnTo>
                    <a:pt x="569" y="139"/>
                  </a:lnTo>
                  <a:lnTo>
                    <a:pt x="580" y="133"/>
                  </a:lnTo>
                  <a:lnTo>
                    <a:pt x="594" y="128"/>
                  </a:lnTo>
                  <a:lnTo>
                    <a:pt x="608" y="125"/>
                  </a:lnTo>
                  <a:lnTo>
                    <a:pt x="622" y="121"/>
                  </a:lnTo>
                  <a:lnTo>
                    <a:pt x="637" y="118"/>
                  </a:lnTo>
                  <a:lnTo>
                    <a:pt x="652" y="116"/>
                  </a:lnTo>
                  <a:lnTo>
                    <a:pt x="669" y="114"/>
                  </a:lnTo>
                  <a:lnTo>
                    <a:pt x="669" y="0"/>
                  </a:lnTo>
                  <a:lnTo>
                    <a:pt x="658" y="0"/>
                  </a:lnTo>
                  <a:lnTo>
                    <a:pt x="631" y="1"/>
                  </a:lnTo>
                  <a:lnTo>
                    <a:pt x="604" y="2"/>
                  </a:lnTo>
                  <a:lnTo>
                    <a:pt x="579" y="5"/>
                  </a:lnTo>
                  <a:lnTo>
                    <a:pt x="555" y="9"/>
                  </a:lnTo>
                  <a:lnTo>
                    <a:pt x="532" y="14"/>
                  </a:lnTo>
                  <a:lnTo>
                    <a:pt x="510" y="19"/>
                  </a:lnTo>
                  <a:lnTo>
                    <a:pt x="490" y="27"/>
                  </a:lnTo>
                  <a:lnTo>
                    <a:pt x="469" y="34"/>
                  </a:lnTo>
                  <a:lnTo>
                    <a:pt x="452" y="43"/>
                  </a:lnTo>
                  <a:lnTo>
                    <a:pt x="434" y="53"/>
                  </a:lnTo>
                  <a:lnTo>
                    <a:pt x="417" y="65"/>
                  </a:lnTo>
                  <a:lnTo>
                    <a:pt x="402" y="77"/>
                  </a:lnTo>
                  <a:lnTo>
                    <a:pt x="388" y="90"/>
                  </a:lnTo>
                  <a:lnTo>
                    <a:pt x="375" y="104"/>
                  </a:lnTo>
                  <a:lnTo>
                    <a:pt x="364" y="121"/>
                  </a:lnTo>
                  <a:lnTo>
                    <a:pt x="352" y="137"/>
                  </a:lnTo>
                  <a:lnTo>
                    <a:pt x="342" y="155"/>
                  </a:lnTo>
                  <a:lnTo>
                    <a:pt x="333" y="174"/>
                  </a:lnTo>
                  <a:lnTo>
                    <a:pt x="324" y="197"/>
                  </a:lnTo>
                  <a:lnTo>
                    <a:pt x="317" y="220"/>
                  </a:lnTo>
                  <a:lnTo>
                    <a:pt x="309" y="245"/>
                  </a:lnTo>
                  <a:lnTo>
                    <a:pt x="303" y="273"/>
                  </a:lnTo>
                  <a:lnTo>
                    <a:pt x="296" y="303"/>
                  </a:lnTo>
                  <a:lnTo>
                    <a:pt x="291" y="334"/>
                  </a:lnTo>
                  <a:lnTo>
                    <a:pt x="286" y="367"/>
                  </a:lnTo>
                  <a:lnTo>
                    <a:pt x="282" y="402"/>
                  </a:lnTo>
                  <a:lnTo>
                    <a:pt x="279" y="439"/>
                  </a:lnTo>
                  <a:lnTo>
                    <a:pt x="276" y="478"/>
                  </a:lnTo>
                  <a:lnTo>
                    <a:pt x="273" y="519"/>
                  </a:lnTo>
                  <a:lnTo>
                    <a:pt x="271" y="562"/>
                  </a:lnTo>
                  <a:lnTo>
                    <a:pt x="271" y="606"/>
                  </a:lnTo>
                  <a:lnTo>
                    <a:pt x="270" y="652"/>
                  </a:lnTo>
                  <a:lnTo>
                    <a:pt x="270" y="1241"/>
                  </a:lnTo>
                  <a:lnTo>
                    <a:pt x="270" y="1314"/>
                  </a:lnTo>
                  <a:lnTo>
                    <a:pt x="267" y="1380"/>
                  </a:lnTo>
                  <a:lnTo>
                    <a:pt x="262" y="1439"/>
                  </a:lnTo>
                  <a:lnTo>
                    <a:pt x="257" y="1494"/>
                  </a:lnTo>
                  <a:lnTo>
                    <a:pt x="253" y="1520"/>
                  </a:lnTo>
                  <a:lnTo>
                    <a:pt x="249" y="1542"/>
                  </a:lnTo>
                  <a:lnTo>
                    <a:pt x="244" y="1564"/>
                  </a:lnTo>
                  <a:lnTo>
                    <a:pt x="239" y="1584"/>
                  </a:lnTo>
                  <a:lnTo>
                    <a:pt x="234" y="1603"/>
                  </a:lnTo>
                  <a:lnTo>
                    <a:pt x="228" y="1621"/>
                  </a:lnTo>
                  <a:lnTo>
                    <a:pt x="223" y="1638"/>
                  </a:lnTo>
                  <a:lnTo>
                    <a:pt x="215" y="1652"/>
                  </a:lnTo>
                  <a:lnTo>
                    <a:pt x="209" y="1664"/>
                  </a:lnTo>
                  <a:lnTo>
                    <a:pt x="200" y="1678"/>
                  </a:lnTo>
                  <a:lnTo>
                    <a:pt x="191" y="1690"/>
                  </a:lnTo>
                  <a:lnTo>
                    <a:pt x="182" y="1701"/>
                  </a:lnTo>
                  <a:lnTo>
                    <a:pt x="170" y="1713"/>
                  </a:lnTo>
                  <a:lnTo>
                    <a:pt x="159" y="1723"/>
                  </a:lnTo>
                  <a:lnTo>
                    <a:pt x="148" y="1733"/>
                  </a:lnTo>
                  <a:lnTo>
                    <a:pt x="135" y="1742"/>
                  </a:lnTo>
                  <a:lnTo>
                    <a:pt x="121" y="1750"/>
                  </a:lnTo>
                  <a:lnTo>
                    <a:pt x="106" y="1759"/>
                  </a:lnTo>
                  <a:lnTo>
                    <a:pt x="90" y="1765"/>
                  </a:lnTo>
                  <a:lnTo>
                    <a:pt x="74" y="1773"/>
                  </a:lnTo>
                  <a:lnTo>
                    <a:pt x="57" y="1778"/>
                  </a:lnTo>
                  <a:lnTo>
                    <a:pt x="38" y="1784"/>
                  </a:lnTo>
                  <a:lnTo>
                    <a:pt x="20" y="1789"/>
                  </a:lnTo>
                  <a:lnTo>
                    <a:pt x="0" y="1793"/>
                  </a:lnTo>
                  <a:lnTo>
                    <a:pt x="0" y="1915"/>
                  </a:lnTo>
                  <a:lnTo>
                    <a:pt x="20" y="1919"/>
                  </a:lnTo>
                  <a:lnTo>
                    <a:pt x="38" y="1924"/>
                  </a:lnTo>
                  <a:lnTo>
                    <a:pt x="56" y="1929"/>
                  </a:lnTo>
                  <a:lnTo>
                    <a:pt x="74" y="1934"/>
                  </a:lnTo>
                  <a:lnTo>
                    <a:pt x="90" y="1942"/>
                  </a:lnTo>
                  <a:lnTo>
                    <a:pt x="106" y="1948"/>
                  </a:lnTo>
                  <a:lnTo>
                    <a:pt x="120" y="1956"/>
                  </a:lnTo>
                  <a:lnTo>
                    <a:pt x="134" y="1965"/>
                  </a:lnTo>
                  <a:lnTo>
                    <a:pt x="146" y="1973"/>
                  </a:lnTo>
                  <a:lnTo>
                    <a:pt x="159" y="1982"/>
                  </a:lnTo>
                  <a:lnTo>
                    <a:pt x="170" y="1994"/>
                  </a:lnTo>
                  <a:lnTo>
                    <a:pt x="181" y="2004"/>
                  </a:lnTo>
                  <a:lnTo>
                    <a:pt x="191" y="2015"/>
                  </a:lnTo>
                  <a:lnTo>
                    <a:pt x="200" y="2028"/>
                  </a:lnTo>
                  <a:lnTo>
                    <a:pt x="207" y="2041"/>
                  </a:lnTo>
                  <a:lnTo>
                    <a:pt x="215" y="2054"/>
                  </a:lnTo>
                  <a:lnTo>
                    <a:pt x="221" y="2069"/>
                  </a:lnTo>
                  <a:lnTo>
                    <a:pt x="228" y="2084"/>
                  </a:lnTo>
                  <a:lnTo>
                    <a:pt x="234" y="2102"/>
                  </a:lnTo>
                  <a:lnTo>
                    <a:pt x="239" y="2121"/>
                  </a:lnTo>
                  <a:lnTo>
                    <a:pt x="244" y="2141"/>
                  </a:lnTo>
                  <a:lnTo>
                    <a:pt x="248" y="2164"/>
                  </a:lnTo>
                  <a:lnTo>
                    <a:pt x="253" y="2187"/>
                  </a:lnTo>
                  <a:lnTo>
                    <a:pt x="257" y="2213"/>
                  </a:lnTo>
                  <a:lnTo>
                    <a:pt x="262" y="2267"/>
                  </a:lnTo>
                  <a:lnTo>
                    <a:pt x="267" y="2328"/>
                  </a:lnTo>
                  <a:lnTo>
                    <a:pt x="270" y="2394"/>
                  </a:lnTo>
                  <a:lnTo>
                    <a:pt x="270" y="2468"/>
                  </a:lnTo>
                  <a:lnTo>
                    <a:pt x="270" y="3054"/>
                  </a:lnTo>
                  <a:close/>
                </a:path>
              </a:pathLst>
            </a:custGeom>
            <a:solidFill>
              <a:srgbClr val="324D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7" name="Freeform 242">
              <a:extLst>
                <a:ext uri="{FF2B5EF4-FFF2-40B4-BE49-F238E27FC236}">
                  <a16:creationId xmlns:a16="http://schemas.microsoft.com/office/drawing/2014/main" id="{D9660264-F4B6-42FE-B7D7-C3BC8828E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1374"/>
              <a:ext cx="107" cy="608"/>
            </a:xfrm>
            <a:custGeom>
              <a:avLst/>
              <a:gdLst/>
              <a:ahLst/>
              <a:cxnLst>
                <a:cxn ang="0">
                  <a:pos x="252" y="2118"/>
                </a:cxn>
                <a:cxn ang="0">
                  <a:pos x="238" y="2233"/>
                </a:cxn>
                <a:cxn ang="0">
                  <a:pos x="225" y="2288"/>
                </a:cxn>
                <a:cxn ang="0">
                  <a:pos x="208" y="2331"/>
                </a:cxn>
                <a:cxn ang="0">
                  <a:pos x="188" y="2363"/>
                </a:cxn>
                <a:cxn ang="0">
                  <a:pos x="160" y="2389"/>
                </a:cxn>
                <a:cxn ang="0">
                  <a:pos x="127" y="2408"/>
                </a:cxn>
                <a:cxn ang="0">
                  <a:pos x="88" y="2422"/>
                </a:cxn>
                <a:cxn ang="0">
                  <a:pos x="40" y="2430"/>
                </a:cxn>
                <a:cxn ang="0">
                  <a:pos x="0" y="2431"/>
                </a:cxn>
                <a:cxn ang="0">
                  <a:pos x="39" y="2350"/>
                </a:cxn>
                <a:cxn ang="0">
                  <a:pos x="85" y="2328"/>
                </a:cxn>
                <a:cxn ang="0">
                  <a:pos x="117" y="2290"/>
                </a:cxn>
                <a:cxn ang="0">
                  <a:pos x="135" y="2224"/>
                </a:cxn>
                <a:cxn ang="0">
                  <a:pos x="145" y="2121"/>
                </a:cxn>
                <a:cxn ang="0">
                  <a:pos x="147" y="1737"/>
                </a:cxn>
                <a:cxn ang="0">
                  <a:pos x="152" y="1549"/>
                </a:cxn>
                <a:cxn ang="0">
                  <a:pos x="170" y="1414"/>
                </a:cxn>
                <a:cxn ang="0">
                  <a:pos x="183" y="1367"/>
                </a:cxn>
                <a:cxn ang="0">
                  <a:pos x="199" y="1331"/>
                </a:cxn>
                <a:cxn ang="0">
                  <a:pos x="221" y="1300"/>
                </a:cxn>
                <a:cxn ang="0">
                  <a:pos x="247" y="1272"/>
                </a:cxn>
                <a:cxn ang="0">
                  <a:pos x="278" y="1247"/>
                </a:cxn>
                <a:cxn ang="0">
                  <a:pos x="342" y="1216"/>
                </a:cxn>
                <a:cxn ang="0">
                  <a:pos x="278" y="1184"/>
                </a:cxn>
                <a:cxn ang="0">
                  <a:pos x="247" y="1160"/>
                </a:cxn>
                <a:cxn ang="0">
                  <a:pos x="220" y="1132"/>
                </a:cxn>
                <a:cxn ang="0">
                  <a:pos x="199" y="1100"/>
                </a:cxn>
                <a:cxn ang="0">
                  <a:pos x="183" y="1064"/>
                </a:cxn>
                <a:cxn ang="0">
                  <a:pos x="170" y="1019"/>
                </a:cxn>
                <a:cxn ang="0">
                  <a:pos x="152" y="884"/>
                </a:cxn>
                <a:cxn ang="0">
                  <a:pos x="147" y="698"/>
                </a:cxn>
                <a:cxn ang="0">
                  <a:pos x="145" y="311"/>
                </a:cxn>
                <a:cxn ang="0">
                  <a:pos x="135" y="208"/>
                </a:cxn>
                <a:cxn ang="0">
                  <a:pos x="117" y="142"/>
                </a:cxn>
                <a:cxn ang="0">
                  <a:pos x="85" y="104"/>
                </a:cxn>
                <a:cxn ang="0">
                  <a:pos x="39" y="81"/>
                </a:cxn>
                <a:cxn ang="0">
                  <a:pos x="0" y="0"/>
                </a:cxn>
                <a:cxn ang="0">
                  <a:pos x="40" y="1"/>
                </a:cxn>
                <a:cxn ang="0">
                  <a:pos x="88" y="9"/>
                </a:cxn>
                <a:cxn ang="0">
                  <a:pos x="127" y="23"/>
                </a:cxn>
                <a:cxn ang="0">
                  <a:pos x="160" y="42"/>
                </a:cxn>
                <a:cxn ang="0">
                  <a:pos x="188" y="69"/>
                </a:cxn>
                <a:cxn ang="0">
                  <a:pos x="208" y="102"/>
                </a:cxn>
                <a:cxn ang="0">
                  <a:pos x="225" y="145"/>
                </a:cxn>
                <a:cxn ang="0">
                  <a:pos x="238" y="198"/>
                </a:cxn>
                <a:cxn ang="0">
                  <a:pos x="252" y="314"/>
                </a:cxn>
                <a:cxn ang="0">
                  <a:pos x="254" y="814"/>
                </a:cxn>
                <a:cxn ang="0">
                  <a:pos x="259" y="945"/>
                </a:cxn>
                <a:cxn ang="0">
                  <a:pos x="275" y="1040"/>
                </a:cxn>
                <a:cxn ang="0">
                  <a:pos x="295" y="1092"/>
                </a:cxn>
                <a:cxn ang="0">
                  <a:pos x="311" y="1116"/>
                </a:cxn>
                <a:cxn ang="0">
                  <a:pos x="333" y="1137"/>
                </a:cxn>
                <a:cxn ang="0">
                  <a:pos x="380" y="1162"/>
                </a:cxn>
                <a:cxn ang="0">
                  <a:pos x="427" y="1256"/>
                </a:cxn>
                <a:cxn ang="0">
                  <a:pos x="361" y="1278"/>
                </a:cxn>
                <a:cxn ang="0">
                  <a:pos x="325" y="1301"/>
                </a:cxn>
                <a:cxn ang="0">
                  <a:pos x="306" y="1322"/>
                </a:cxn>
                <a:cxn ang="0">
                  <a:pos x="290" y="1348"/>
                </a:cxn>
                <a:cxn ang="0">
                  <a:pos x="268" y="1419"/>
                </a:cxn>
                <a:cxn ang="0">
                  <a:pos x="257" y="1527"/>
                </a:cxn>
                <a:cxn ang="0">
                  <a:pos x="254" y="2004"/>
                </a:cxn>
              </a:cxnLst>
              <a:rect l="0" t="0" r="r" b="b"/>
              <a:pathLst>
                <a:path w="427" h="2431">
                  <a:moveTo>
                    <a:pt x="254" y="2004"/>
                  </a:moveTo>
                  <a:lnTo>
                    <a:pt x="254" y="2064"/>
                  </a:lnTo>
                  <a:lnTo>
                    <a:pt x="252" y="2118"/>
                  </a:lnTo>
                  <a:lnTo>
                    <a:pt x="248" y="2168"/>
                  </a:lnTo>
                  <a:lnTo>
                    <a:pt x="241" y="2213"/>
                  </a:lnTo>
                  <a:lnTo>
                    <a:pt x="238" y="2233"/>
                  </a:lnTo>
                  <a:lnTo>
                    <a:pt x="234" y="2253"/>
                  </a:lnTo>
                  <a:lnTo>
                    <a:pt x="230" y="2271"/>
                  </a:lnTo>
                  <a:lnTo>
                    <a:pt x="225" y="2288"/>
                  </a:lnTo>
                  <a:lnTo>
                    <a:pt x="220" y="2303"/>
                  </a:lnTo>
                  <a:lnTo>
                    <a:pt x="215" y="2317"/>
                  </a:lnTo>
                  <a:lnTo>
                    <a:pt x="208" y="2331"/>
                  </a:lnTo>
                  <a:lnTo>
                    <a:pt x="202" y="2342"/>
                  </a:lnTo>
                  <a:lnTo>
                    <a:pt x="196" y="2352"/>
                  </a:lnTo>
                  <a:lnTo>
                    <a:pt x="188" y="2363"/>
                  </a:lnTo>
                  <a:lnTo>
                    <a:pt x="179" y="2373"/>
                  </a:lnTo>
                  <a:lnTo>
                    <a:pt x="170" y="2382"/>
                  </a:lnTo>
                  <a:lnTo>
                    <a:pt x="160" y="2389"/>
                  </a:lnTo>
                  <a:lnTo>
                    <a:pt x="150" y="2397"/>
                  </a:lnTo>
                  <a:lnTo>
                    <a:pt x="138" y="2403"/>
                  </a:lnTo>
                  <a:lnTo>
                    <a:pt x="127" y="2408"/>
                  </a:lnTo>
                  <a:lnTo>
                    <a:pt x="114" y="2415"/>
                  </a:lnTo>
                  <a:lnTo>
                    <a:pt x="102" y="2419"/>
                  </a:lnTo>
                  <a:lnTo>
                    <a:pt x="88" y="2422"/>
                  </a:lnTo>
                  <a:lnTo>
                    <a:pt x="72" y="2426"/>
                  </a:lnTo>
                  <a:lnTo>
                    <a:pt x="57" y="2427"/>
                  </a:lnTo>
                  <a:lnTo>
                    <a:pt x="40" y="2430"/>
                  </a:lnTo>
                  <a:lnTo>
                    <a:pt x="24" y="2431"/>
                  </a:lnTo>
                  <a:lnTo>
                    <a:pt x="6" y="2431"/>
                  </a:lnTo>
                  <a:lnTo>
                    <a:pt x="0" y="2431"/>
                  </a:lnTo>
                  <a:lnTo>
                    <a:pt x="0" y="2356"/>
                  </a:lnTo>
                  <a:lnTo>
                    <a:pt x="20" y="2354"/>
                  </a:lnTo>
                  <a:lnTo>
                    <a:pt x="39" y="2350"/>
                  </a:lnTo>
                  <a:lnTo>
                    <a:pt x="56" y="2345"/>
                  </a:lnTo>
                  <a:lnTo>
                    <a:pt x="72" y="2337"/>
                  </a:lnTo>
                  <a:lnTo>
                    <a:pt x="85" y="2328"/>
                  </a:lnTo>
                  <a:lnTo>
                    <a:pt x="98" y="2317"/>
                  </a:lnTo>
                  <a:lnTo>
                    <a:pt x="108" y="2304"/>
                  </a:lnTo>
                  <a:lnTo>
                    <a:pt x="117" y="2290"/>
                  </a:lnTo>
                  <a:lnTo>
                    <a:pt x="123" y="2272"/>
                  </a:lnTo>
                  <a:lnTo>
                    <a:pt x="130" y="2251"/>
                  </a:lnTo>
                  <a:lnTo>
                    <a:pt x="135" y="2224"/>
                  </a:lnTo>
                  <a:lnTo>
                    <a:pt x="140" y="2195"/>
                  </a:lnTo>
                  <a:lnTo>
                    <a:pt x="142" y="2160"/>
                  </a:lnTo>
                  <a:lnTo>
                    <a:pt x="145" y="2121"/>
                  </a:lnTo>
                  <a:lnTo>
                    <a:pt x="146" y="2079"/>
                  </a:lnTo>
                  <a:lnTo>
                    <a:pt x="147" y="2032"/>
                  </a:lnTo>
                  <a:lnTo>
                    <a:pt x="147" y="1737"/>
                  </a:lnTo>
                  <a:lnTo>
                    <a:pt x="147" y="1668"/>
                  </a:lnTo>
                  <a:lnTo>
                    <a:pt x="150" y="1606"/>
                  </a:lnTo>
                  <a:lnTo>
                    <a:pt x="152" y="1549"/>
                  </a:lnTo>
                  <a:lnTo>
                    <a:pt x="157" y="1498"/>
                  </a:lnTo>
                  <a:lnTo>
                    <a:pt x="163" y="1453"/>
                  </a:lnTo>
                  <a:lnTo>
                    <a:pt x="170" y="1414"/>
                  </a:lnTo>
                  <a:lnTo>
                    <a:pt x="174" y="1397"/>
                  </a:lnTo>
                  <a:lnTo>
                    <a:pt x="178" y="1381"/>
                  </a:lnTo>
                  <a:lnTo>
                    <a:pt x="183" y="1367"/>
                  </a:lnTo>
                  <a:lnTo>
                    <a:pt x="188" y="1354"/>
                  </a:lnTo>
                  <a:lnTo>
                    <a:pt x="193" y="1343"/>
                  </a:lnTo>
                  <a:lnTo>
                    <a:pt x="199" y="1331"/>
                  </a:lnTo>
                  <a:lnTo>
                    <a:pt x="206" y="1320"/>
                  </a:lnTo>
                  <a:lnTo>
                    <a:pt x="213" y="1310"/>
                  </a:lnTo>
                  <a:lnTo>
                    <a:pt x="221" y="1300"/>
                  </a:lnTo>
                  <a:lnTo>
                    <a:pt x="229" y="1289"/>
                  </a:lnTo>
                  <a:lnTo>
                    <a:pt x="238" y="1280"/>
                  </a:lnTo>
                  <a:lnTo>
                    <a:pt x="247" y="1272"/>
                  </a:lnTo>
                  <a:lnTo>
                    <a:pt x="257" y="1263"/>
                  </a:lnTo>
                  <a:lnTo>
                    <a:pt x="267" y="1255"/>
                  </a:lnTo>
                  <a:lnTo>
                    <a:pt x="278" y="1247"/>
                  </a:lnTo>
                  <a:lnTo>
                    <a:pt x="290" y="1240"/>
                  </a:lnTo>
                  <a:lnTo>
                    <a:pt x="314" y="1227"/>
                  </a:lnTo>
                  <a:lnTo>
                    <a:pt x="342" y="1216"/>
                  </a:lnTo>
                  <a:lnTo>
                    <a:pt x="314" y="1204"/>
                  </a:lnTo>
                  <a:lnTo>
                    <a:pt x="290" y="1191"/>
                  </a:lnTo>
                  <a:lnTo>
                    <a:pt x="278" y="1184"/>
                  </a:lnTo>
                  <a:lnTo>
                    <a:pt x="267" y="1176"/>
                  </a:lnTo>
                  <a:lnTo>
                    <a:pt x="257" y="1169"/>
                  </a:lnTo>
                  <a:lnTo>
                    <a:pt x="247" y="1160"/>
                  </a:lnTo>
                  <a:lnTo>
                    <a:pt x="238" y="1151"/>
                  </a:lnTo>
                  <a:lnTo>
                    <a:pt x="229" y="1142"/>
                  </a:lnTo>
                  <a:lnTo>
                    <a:pt x="220" y="1132"/>
                  </a:lnTo>
                  <a:lnTo>
                    <a:pt x="212" y="1122"/>
                  </a:lnTo>
                  <a:lnTo>
                    <a:pt x="206" y="1111"/>
                  </a:lnTo>
                  <a:lnTo>
                    <a:pt x="199" y="1100"/>
                  </a:lnTo>
                  <a:lnTo>
                    <a:pt x="193" y="1090"/>
                  </a:lnTo>
                  <a:lnTo>
                    <a:pt x="188" y="1077"/>
                  </a:lnTo>
                  <a:lnTo>
                    <a:pt x="183" y="1064"/>
                  </a:lnTo>
                  <a:lnTo>
                    <a:pt x="178" y="1050"/>
                  </a:lnTo>
                  <a:lnTo>
                    <a:pt x="174" y="1035"/>
                  </a:lnTo>
                  <a:lnTo>
                    <a:pt x="170" y="1019"/>
                  </a:lnTo>
                  <a:lnTo>
                    <a:pt x="163" y="979"/>
                  </a:lnTo>
                  <a:lnTo>
                    <a:pt x="157" y="935"/>
                  </a:lnTo>
                  <a:lnTo>
                    <a:pt x="152" y="884"/>
                  </a:lnTo>
                  <a:lnTo>
                    <a:pt x="150" y="828"/>
                  </a:lnTo>
                  <a:lnTo>
                    <a:pt x="147" y="765"/>
                  </a:lnTo>
                  <a:lnTo>
                    <a:pt x="147" y="698"/>
                  </a:lnTo>
                  <a:lnTo>
                    <a:pt x="147" y="400"/>
                  </a:lnTo>
                  <a:lnTo>
                    <a:pt x="146" y="353"/>
                  </a:lnTo>
                  <a:lnTo>
                    <a:pt x="145" y="311"/>
                  </a:lnTo>
                  <a:lnTo>
                    <a:pt x="142" y="273"/>
                  </a:lnTo>
                  <a:lnTo>
                    <a:pt x="140" y="239"/>
                  </a:lnTo>
                  <a:lnTo>
                    <a:pt x="135" y="208"/>
                  </a:lnTo>
                  <a:lnTo>
                    <a:pt x="130" y="183"/>
                  </a:lnTo>
                  <a:lnTo>
                    <a:pt x="123" y="160"/>
                  </a:lnTo>
                  <a:lnTo>
                    <a:pt x="117" y="142"/>
                  </a:lnTo>
                  <a:lnTo>
                    <a:pt x="108" y="128"/>
                  </a:lnTo>
                  <a:lnTo>
                    <a:pt x="98" y="116"/>
                  </a:lnTo>
                  <a:lnTo>
                    <a:pt x="85" y="104"/>
                  </a:lnTo>
                  <a:lnTo>
                    <a:pt x="72" y="95"/>
                  </a:lnTo>
                  <a:lnTo>
                    <a:pt x="56" y="88"/>
                  </a:lnTo>
                  <a:lnTo>
                    <a:pt x="39" y="81"/>
                  </a:lnTo>
                  <a:lnTo>
                    <a:pt x="20" y="77"/>
                  </a:lnTo>
                  <a:lnTo>
                    <a:pt x="0" y="75"/>
                  </a:lnTo>
                  <a:lnTo>
                    <a:pt x="0" y="0"/>
                  </a:lnTo>
                  <a:lnTo>
                    <a:pt x="6" y="0"/>
                  </a:lnTo>
                  <a:lnTo>
                    <a:pt x="24" y="0"/>
                  </a:lnTo>
                  <a:lnTo>
                    <a:pt x="40" y="1"/>
                  </a:lnTo>
                  <a:lnTo>
                    <a:pt x="57" y="4"/>
                  </a:lnTo>
                  <a:lnTo>
                    <a:pt x="72" y="6"/>
                  </a:lnTo>
                  <a:lnTo>
                    <a:pt x="88" y="9"/>
                  </a:lnTo>
                  <a:lnTo>
                    <a:pt x="102" y="13"/>
                  </a:lnTo>
                  <a:lnTo>
                    <a:pt x="114" y="18"/>
                  </a:lnTo>
                  <a:lnTo>
                    <a:pt x="127" y="23"/>
                  </a:lnTo>
                  <a:lnTo>
                    <a:pt x="138" y="28"/>
                  </a:lnTo>
                  <a:lnTo>
                    <a:pt x="150" y="36"/>
                  </a:lnTo>
                  <a:lnTo>
                    <a:pt x="160" y="42"/>
                  </a:lnTo>
                  <a:lnTo>
                    <a:pt x="170" y="51"/>
                  </a:lnTo>
                  <a:lnTo>
                    <a:pt x="179" y="60"/>
                  </a:lnTo>
                  <a:lnTo>
                    <a:pt x="188" y="69"/>
                  </a:lnTo>
                  <a:lnTo>
                    <a:pt x="196" y="79"/>
                  </a:lnTo>
                  <a:lnTo>
                    <a:pt x="202" y="90"/>
                  </a:lnTo>
                  <a:lnTo>
                    <a:pt x="208" y="102"/>
                  </a:lnTo>
                  <a:lnTo>
                    <a:pt x="215" y="114"/>
                  </a:lnTo>
                  <a:lnTo>
                    <a:pt x="220" y="128"/>
                  </a:lnTo>
                  <a:lnTo>
                    <a:pt x="225" y="145"/>
                  </a:lnTo>
                  <a:lnTo>
                    <a:pt x="230" y="161"/>
                  </a:lnTo>
                  <a:lnTo>
                    <a:pt x="234" y="179"/>
                  </a:lnTo>
                  <a:lnTo>
                    <a:pt x="238" y="198"/>
                  </a:lnTo>
                  <a:lnTo>
                    <a:pt x="241" y="219"/>
                  </a:lnTo>
                  <a:lnTo>
                    <a:pt x="248" y="264"/>
                  </a:lnTo>
                  <a:lnTo>
                    <a:pt x="252" y="314"/>
                  </a:lnTo>
                  <a:lnTo>
                    <a:pt x="254" y="369"/>
                  </a:lnTo>
                  <a:lnTo>
                    <a:pt x="254" y="428"/>
                  </a:lnTo>
                  <a:lnTo>
                    <a:pt x="254" y="814"/>
                  </a:lnTo>
                  <a:lnTo>
                    <a:pt x="255" y="861"/>
                  </a:lnTo>
                  <a:lnTo>
                    <a:pt x="257" y="905"/>
                  </a:lnTo>
                  <a:lnTo>
                    <a:pt x="259" y="945"/>
                  </a:lnTo>
                  <a:lnTo>
                    <a:pt x="263" y="980"/>
                  </a:lnTo>
                  <a:lnTo>
                    <a:pt x="268" y="1012"/>
                  </a:lnTo>
                  <a:lnTo>
                    <a:pt x="275" y="1040"/>
                  </a:lnTo>
                  <a:lnTo>
                    <a:pt x="282" y="1063"/>
                  </a:lnTo>
                  <a:lnTo>
                    <a:pt x="290" y="1083"/>
                  </a:lnTo>
                  <a:lnTo>
                    <a:pt x="295" y="1092"/>
                  </a:lnTo>
                  <a:lnTo>
                    <a:pt x="300" y="1101"/>
                  </a:lnTo>
                  <a:lnTo>
                    <a:pt x="305" y="1109"/>
                  </a:lnTo>
                  <a:lnTo>
                    <a:pt x="311" y="1116"/>
                  </a:lnTo>
                  <a:lnTo>
                    <a:pt x="318" y="1124"/>
                  </a:lnTo>
                  <a:lnTo>
                    <a:pt x="325" y="1130"/>
                  </a:lnTo>
                  <a:lnTo>
                    <a:pt x="333" y="1137"/>
                  </a:lnTo>
                  <a:lnTo>
                    <a:pt x="342" y="1143"/>
                  </a:lnTo>
                  <a:lnTo>
                    <a:pt x="360" y="1153"/>
                  </a:lnTo>
                  <a:lnTo>
                    <a:pt x="380" y="1162"/>
                  </a:lnTo>
                  <a:lnTo>
                    <a:pt x="403" y="1170"/>
                  </a:lnTo>
                  <a:lnTo>
                    <a:pt x="427" y="1176"/>
                  </a:lnTo>
                  <a:lnTo>
                    <a:pt x="427" y="1256"/>
                  </a:lnTo>
                  <a:lnTo>
                    <a:pt x="403" y="1261"/>
                  </a:lnTo>
                  <a:lnTo>
                    <a:pt x="380" y="1269"/>
                  </a:lnTo>
                  <a:lnTo>
                    <a:pt x="361" y="1278"/>
                  </a:lnTo>
                  <a:lnTo>
                    <a:pt x="342" y="1288"/>
                  </a:lnTo>
                  <a:lnTo>
                    <a:pt x="334" y="1294"/>
                  </a:lnTo>
                  <a:lnTo>
                    <a:pt x="325" y="1301"/>
                  </a:lnTo>
                  <a:lnTo>
                    <a:pt x="319" y="1307"/>
                  </a:lnTo>
                  <a:lnTo>
                    <a:pt x="311" y="1315"/>
                  </a:lnTo>
                  <a:lnTo>
                    <a:pt x="306" y="1322"/>
                  </a:lnTo>
                  <a:lnTo>
                    <a:pt x="300" y="1330"/>
                  </a:lnTo>
                  <a:lnTo>
                    <a:pt x="295" y="1339"/>
                  </a:lnTo>
                  <a:lnTo>
                    <a:pt x="290" y="1348"/>
                  </a:lnTo>
                  <a:lnTo>
                    <a:pt x="282" y="1367"/>
                  </a:lnTo>
                  <a:lnTo>
                    <a:pt x="275" y="1391"/>
                  </a:lnTo>
                  <a:lnTo>
                    <a:pt x="268" y="1419"/>
                  </a:lnTo>
                  <a:lnTo>
                    <a:pt x="263" y="1451"/>
                  </a:lnTo>
                  <a:lnTo>
                    <a:pt x="259" y="1488"/>
                  </a:lnTo>
                  <a:lnTo>
                    <a:pt x="257" y="1527"/>
                  </a:lnTo>
                  <a:lnTo>
                    <a:pt x="255" y="1572"/>
                  </a:lnTo>
                  <a:lnTo>
                    <a:pt x="254" y="1619"/>
                  </a:lnTo>
                  <a:lnTo>
                    <a:pt x="254" y="2004"/>
                  </a:lnTo>
                  <a:close/>
                </a:path>
              </a:pathLst>
            </a:custGeom>
            <a:solidFill>
              <a:srgbClr val="E3652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8" name="Rectangle 243">
              <a:extLst>
                <a:ext uri="{FF2B5EF4-FFF2-40B4-BE49-F238E27FC236}">
                  <a16:creationId xmlns:a16="http://schemas.microsoft.com/office/drawing/2014/main" id="{F7E73E25-487F-44FC-A682-99E191D30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72"/>
              <a:ext cx="164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E3652E"/>
                  </a:solidFill>
                </a:rPr>
                <a:t>Unexplained Variability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49" name="Rectangle 244">
              <a:extLst>
                <a:ext uri="{FF2B5EF4-FFF2-40B4-BE49-F238E27FC236}">
                  <a16:creationId xmlns:a16="http://schemas.microsoft.com/office/drawing/2014/main" id="{80C672E9-AF24-40EB-B623-CB9BAF83C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2028"/>
              <a:ext cx="143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58B744"/>
                  </a:solidFill>
                </a:rPr>
                <a:t>Explained Variability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50" name="Rectangle 245">
              <a:extLst>
                <a:ext uri="{FF2B5EF4-FFF2-40B4-BE49-F238E27FC236}">
                  <a16:creationId xmlns:a16="http://schemas.microsoft.com/office/drawing/2014/main" id="{D291C7D9-5D08-487D-BA0C-37E5E892A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" y="1513"/>
              <a:ext cx="29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324D96"/>
                  </a:solidFill>
                </a:rPr>
                <a:t>Total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51" name="Rectangle 246">
              <a:extLst>
                <a:ext uri="{FF2B5EF4-FFF2-40B4-BE49-F238E27FC236}">
                  <a16:creationId xmlns:a16="http://schemas.microsoft.com/office/drawing/2014/main" id="{9A0571EB-8261-40A0-8E23-8308A8B2E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707"/>
              <a:ext cx="61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324D96"/>
                  </a:solidFill>
                </a:rPr>
                <a:t>Variability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52" name="Freeform 247">
              <a:extLst>
                <a:ext uri="{FF2B5EF4-FFF2-40B4-BE49-F238E27FC236}">
                  <a16:creationId xmlns:a16="http://schemas.microsoft.com/office/drawing/2014/main" id="{7CBC898A-315E-43CD-BE3C-B3FE00CAB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3009"/>
              <a:ext cx="139" cy="148"/>
            </a:xfrm>
            <a:custGeom>
              <a:avLst/>
              <a:gdLst/>
              <a:ahLst/>
              <a:cxnLst>
                <a:cxn ang="0">
                  <a:pos x="238" y="592"/>
                </a:cxn>
                <a:cxn ang="0">
                  <a:pos x="116" y="592"/>
                </a:cxn>
                <a:cxn ang="0">
                  <a:pos x="164" y="361"/>
                </a:cxn>
                <a:cxn ang="0">
                  <a:pos x="0" y="0"/>
                </a:cxn>
                <a:cxn ang="0">
                  <a:pos x="130" y="0"/>
                </a:cxn>
                <a:cxn ang="0">
                  <a:pos x="204" y="167"/>
                </a:cxn>
                <a:cxn ang="0">
                  <a:pos x="210" y="181"/>
                </a:cxn>
                <a:cxn ang="0">
                  <a:pos x="216" y="195"/>
                </a:cxn>
                <a:cxn ang="0">
                  <a:pos x="221" y="207"/>
                </a:cxn>
                <a:cxn ang="0">
                  <a:pos x="227" y="218"/>
                </a:cxn>
                <a:cxn ang="0">
                  <a:pos x="230" y="230"/>
                </a:cxn>
                <a:cxn ang="0">
                  <a:pos x="234" y="239"/>
                </a:cxn>
                <a:cxn ang="0">
                  <a:pos x="237" y="246"/>
                </a:cxn>
                <a:cxn ang="0">
                  <a:pos x="239" y="254"/>
                </a:cxn>
                <a:cxn ang="0">
                  <a:pos x="243" y="248"/>
                </a:cxn>
                <a:cxn ang="0">
                  <a:pos x="247" y="240"/>
                </a:cxn>
                <a:cxn ang="0">
                  <a:pos x="251" y="234"/>
                </a:cxn>
                <a:cxn ang="0">
                  <a:pos x="256" y="227"/>
                </a:cxn>
                <a:cxn ang="0">
                  <a:pos x="260" y="220"/>
                </a:cxn>
                <a:cxn ang="0">
                  <a:pos x="265" y="213"/>
                </a:cxn>
                <a:cxn ang="0">
                  <a:pos x="269" y="206"/>
                </a:cxn>
                <a:cxn ang="0">
                  <a:pos x="274" y="198"/>
                </a:cxn>
                <a:cxn ang="0">
                  <a:pos x="330" y="119"/>
                </a:cxn>
                <a:cxn ang="0">
                  <a:pos x="414" y="0"/>
                </a:cxn>
                <a:cxn ang="0">
                  <a:pos x="556" y="0"/>
                </a:cxn>
                <a:cxn ang="0">
                  <a:pos x="284" y="372"/>
                </a:cxn>
                <a:cxn ang="0">
                  <a:pos x="238" y="592"/>
                </a:cxn>
              </a:cxnLst>
              <a:rect l="0" t="0" r="r" b="b"/>
              <a:pathLst>
                <a:path w="556" h="592">
                  <a:moveTo>
                    <a:pt x="238" y="592"/>
                  </a:moveTo>
                  <a:lnTo>
                    <a:pt x="116" y="592"/>
                  </a:lnTo>
                  <a:lnTo>
                    <a:pt x="164" y="361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204" y="167"/>
                  </a:lnTo>
                  <a:lnTo>
                    <a:pt x="210" y="181"/>
                  </a:lnTo>
                  <a:lnTo>
                    <a:pt x="216" y="195"/>
                  </a:lnTo>
                  <a:lnTo>
                    <a:pt x="221" y="207"/>
                  </a:lnTo>
                  <a:lnTo>
                    <a:pt x="227" y="218"/>
                  </a:lnTo>
                  <a:lnTo>
                    <a:pt x="230" y="230"/>
                  </a:lnTo>
                  <a:lnTo>
                    <a:pt x="234" y="239"/>
                  </a:lnTo>
                  <a:lnTo>
                    <a:pt x="237" y="246"/>
                  </a:lnTo>
                  <a:lnTo>
                    <a:pt x="239" y="254"/>
                  </a:lnTo>
                  <a:lnTo>
                    <a:pt x="243" y="248"/>
                  </a:lnTo>
                  <a:lnTo>
                    <a:pt x="247" y="240"/>
                  </a:lnTo>
                  <a:lnTo>
                    <a:pt x="251" y="234"/>
                  </a:lnTo>
                  <a:lnTo>
                    <a:pt x="256" y="227"/>
                  </a:lnTo>
                  <a:lnTo>
                    <a:pt x="260" y="220"/>
                  </a:lnTo>
                  <a:lnTo>
                    <a:pt x="265" y="213"/>
                  </a:lnTo>
                  <a:lnTo>
                    <a:pt x="269" y="206"/>
                  </a:lnTo>
                  <a:lnTo>
                    <a:pt x="274" y="198"/>
                  </a:lnTo>
                  <a:lnTo>
                    <a:pt x="330" y="119"/>
                  </a:lnTo>
                  <a:lnTo>
                    <a:pt x="414" y="0"/>
                  </a:lnTo>
                  <a:lnTo>
                    <a:pt x="556" y="0"/>
                  </a:lnTo>
                  <a:lnTo>
                    <a:pt x="284" y="372"/>
                  </a:lnTo>
                  <a:lnTo>
                    <a:pt x="238" y="592"/>
                  </a:lnTo>
                  <a:close/>
                </a:path>
              </a:pathLst>
            </a:custGeom>
            <a:solidFill>
              <a:srgbClr val="00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3" name="Freeform 248">
              <a:extLst>
                <a:ext uri="{FF2B5EF4-FFF2-40B4-BE49-F238E27FC236}">
                  <a16:creationId xmlns:a16="http://schemas.microsoft.com/office/drawing/2014/main" id="{02C4B0BC-46A4-44EA-8174-D5E0ED8F36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6" y="3049"/>
              <a:ext cx="104" cy="71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0"/>
                </a:cxn>
                <a:cxn ang="0">
                  <a:pos x="414" y="0"/>
                </a:cxn>
                <a:cxn ang="0">
                  <a:pos x="414" y="104"/>
                </a:cxn>
                <a:cxn ang="0">
                  <a:pos x="0" y="104"/>
                </a:cxn>
                <a:cxn ang="0">
                  <a:pos x="0" y="283"/>
                </a:cxn>
                <a:cxn ang="0">
                  <a:pos x="0" y="178"/>
                </a:cxn>
                <a:cxn ang="0">
                  <a:pos x="414" y="178"/>
                </a:cxn>
                <a:cxn ang="0">
                  <a:pos x="414" y="283"/>
                </a:cxn>
                <a:cxn ang="0">
                  <a:pos x="0" y="283"/>
                </a:cxn>
              </a:cxnLst>
              <a:rect l="0" t="0" r="r" b="b"/>
              <a:pathLst>
                <a:path w="414" h="283">
                  <a:moveTo>
                    <a:pt x="0" y="104"/>
                  </a:moveTo>
                  <a:lnTo>
                    <a:pt x="0" y="0"/>
                  </a:lnTo>
                  <a:lnTo>
                    <a:pt x="414" y="0"/>
                  </a:lnTo>
                  <a:lnTo>
                    <a:pt x="414" y="104"/>
                  </a:lnTo>
                  <a:lnTo>
                    <a:pt x="0" y="104"/>
                  </a:lnTo>
                  <a:close/>
                  <a:moveTo>
                    <a:pt x="0" y="283"/>
                  </a:moveTo>
                  <a:lnTo>
                    <a:pt x="0" y="178"/>
                  </a:lnTo>
                  <a:lnTo>
                    <a:pt x="414" y="178"/>
                  </a:lnTo>
                  <a:lnTo>
                    <a:pt x="414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00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4" name="Freeform 249">
              <a:extLst>
                <a:ext uri="{FF2B5EF4-FFF2-40B4-BE49-F238E27FC236}">
                  <a16:creationId xmlns:a16="http://schemas.microsoft.com/office/drawing/2014/main" id="{28077A83-FDA7-47CE-ACB6-DFFD51CD9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3009"/>
              <a:ext cx="139" cy="148"/>
            </a:xfrm>
            <a:custGeom>
              <a:avLst/>
              <a:gdLst/>
              <a:ahLst/>
              <a:cxnLst>
                <a:cxn ang="0">
                  <a:pos x="238" y="592"/>
                </a:cxn>
                <a:cxn ang="0">
                  <a:pos x="116" y="592"/>
                </a:cxn>
                <a:cxn ang="0">
                  <a:pos x="164" y="361"/>
                </a:cxn>
                <a:cxn ang="0">
                  <a:pos x="0" y="0"/>
                </a:cxn>
                <a:cxn ang="0">
                  <a:pos x="130" y="0"/>
                </a:cxn>
                <a:cxn ang="0">
                  <a:pos x="204" y="167"/>
                </a:cxn>
                <a:cxn ang="0">
                  <a:pos x="210" y="181"/>
                </a:cxn>
                <a:cxn ang="0">
                  <a:pos x="216" y="195"/>
                </a:cxn>
                <a:cxn ang="0">
                  <a:pos x="221" y="207"/>
                </a:cxn>
                <a:cxn ang="0">
                  <a:pos x="227" y="218"/>
                </a:cxn>
                <a:cxn ang="0">
                  <a:pos x="230" y="230"/>
                </a:cxn>
                <a:cxn ang="0">
                  <a:pos x="234" y="239"/>
                </a:cxn>
                <a:cxn ang="0">
                  <a:pos x="237" y="246"/>
                </a:cxn>
                <a:cxn ang="0">
                  <a:pos x="239" y="254"/>
                </a:cxn>
                <a:cxn ang="0">
                  <a:pos x="243" y="248"/>
                </a:cxn>
                <a:cxn ang="0">
                  <a:pos x="247" y="240"/>
                </a:cxn>
                <a:cxn ang="0">
                  <a:pos x="251" y="234"/>
                </a:cxn>
                <a:cxn ang="0">
                  <a:pos x="256" y="227"/>
                </a:cxn>
                <a:cxn ang="0">
                  <a:pos x="260" y="220"/>
                </a:cxn>
                <a:cxn ang="0">
                  <a:pos x="265" y="213"/>
                </a:cxn>
                <a:cxn ang="0">
                  <a:pos x="269" y="206"/>
                </a:cxn>
                <a:cxn ang="0">
                  <a:pos x="274" y="198"/>
                </a:cxn>
                <a:cxn ang="0">
                  <a:pos x="330" y="119"/>
                </a:cxn>
                <a:cxn ang="0">
                  <a:pos x="414" y="0"/>
                </a:cxn>
                <a:cxn ang="0">
                  <a:pos x="556" y="0"/>
                </a:cxn>
                <a:cxn ang="0">
                  <a:pos x="284" y="372"/>
                </a:cxn>
                <a:cxn ang="0">
                  <a:pos x="238" y="592"/>
                </a:cxn>
              </a:cxnLst>
              <a:rect l="0" t="0" r="r" b="b"/>
              <a:pathLst>
                <a:path w="556" h="592">
                  <a:moveTo>
                    <a:pt x="238" y="592"/>
                  </a:moveTo>
                  <a:lnTo>
                    <a:pt x="116" y="592"/>
                  </a:lnTo>
                  <a:lnTo>
                    <a:pt x="164" y="361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204" y="167"/>
                  </a:lnTo>
                  <a:lnTo>
                    <a:pt x="210" y="181"/>
                  </a:lnTo>
                  <a:lnTo>
                    <a:pt x="216" y="195"/>
                  </a:lnTo>
                  <a:lnTo>
                    <a:pt x="221" y="207"/>
                  </a:lnTo>
                  <a:lnTo>
                    <a:pt x="227" y="218"/>
                  </a:lnTo>
                  <a:lnTo>
                    <a:pt x="230" y="230"/>
                  </a:lnTo>
                  <a:lnTo>
                    <a:pt x="234" y="239"/>
                  </a:lnTo>
                  <a:lnTo>
                    <a:pt x="237" y="246"/>
                  </a:lnTo>
                  <a:lnTo>
                    <a:pt x="239" y="254"/>
                  </a:lnTo>
                  <a:lnTo>
                    <a:pt x="243" y="248"/>
                  </a:lnTo>
                  <a:lnTo>
                    <a:pt x="247" y="240"/>
                  </a:lnTo>
                  <a:lnTo>
                    <a:pt x="251" y="234"/>
                  </a:lnTo>
                  <a:lnTo>
                    <a:pt x="256" y="227"/>
                  </a:lnTo>
                  <a:lnTo>
                    <a:pt x="260" y="220"/>
                  </a:lnTo>
                  <a:lnTo>
                    <a:pt x="265" y="213"/>
                  </a:lnTo>
                  <a:lnTo>
                    <a:pt x="269" y="206"/>
                  </a:lnTo>
                  <a:lnTo>
                    <a:pt x="274" y="198"/>
                  </a:lnTo>
                  <a:lnTo>
                    <a:pt x="330" y="119"/>
                  </a:lnTo>
                  <a:lnTo>
                    <a:pt x="414" y="0"/>
                  </a:lnTo>
                  <a:lnTo>
                    <a:pt x="556" y="0"/>
                  </a:lnTo>
                  <a:lnTo>
                    <a:pt x="284" y="372"/>
                  </a:lnTo>
                  <a:lnTo>
                    <a:pt x="238" y="592"/>
                  </a:lnTo>
                </a:path>
              </a:pathLst>
            </a:custGeom>
            <a:noFill/>
            <a:ln w="3175">
              <a:solidFill>
                <a:srgbClr val="00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5" name="Rectangle 250">
              <a:extLst>
                <a:ext uri="{FF2B5EF4-FFF2-40B4-BE49-F238E27FC236}">
                  <a16:creationId xmlns:a16="http://schemas.microsoft.com/office/drawing/2014/main" id="{17D412A0-07F3-4183-B0F8-4E7A79633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49"/>
              <a:ext cx="104" cy="26"/>
            </a:xfrm>
            <a:prstGeom prst="rect">
              <a:avLst/>
            </a:prstGeom>
            <a:noFill/>
            <a:ln w="3175">
              <a:solidFill>
                <a:srgbClr val="006B6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" name="Rectangle 251">
              <a:extLst>
                <a:ext uri="{FF2B5EF4-FFF2-40B4-BE49-F238E27FC236}">
                  <a16:creationId xmlns:a16="http://schemas.microsoft.com/office/drawing/2014/main" id="{8A4640C4-1805-4C85-B814-05B017998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93"/>
              <a:ext cx="104" cy="27"/>
            </a:xfrm>
            <a:prstGeom prst="rect">
              <a:avLst/>
            </a:prstGeom>
            <a:noFill/>
            <a:ln w="3175">
              <a:solidFill>
                <a:srgbClr val="006B6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7" name="Freeform 252">
              <a:extLst>
                <a:ext uri="{FF2B5EF4-FFF2-40B4-BE49-F238E27FC236}">
                  <a16:creationId xmlns:a16="http://schemas.microsoft.com/office/drawing/2014/main" id="{938112E1-24E2-43B3-94E3-B99133309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5" y="2990"/>
              <a:ext cx="114" cy="230"/>
            </a:xfrm>
            <a:custGeom>
              <a:avLst/>
              <a:gdLst/>
              <a:ahLst/>
              <a:cxnLst>
                <a:cxn ang="0">
                  <a:pos x="102" y="808"/>
                </a:cxn>
                <a:cxn ang="0">
                  <a:pos x="84" y="920"/>
                </a:cxn>
                <a:cxn ang="0">
                  <a:pos x="12" y="868"/>
                </a:cxn>
                <a:cxn ang="0">
                  <a:pos x="18" y="820"/>
                </a:cxn>
                <a:cxn ang="0">
                  <a:pos x="23" y="754"/>
                </a:cxn>
                <a:cxn ang="0">
                  <a:pos x="29" y="188"/>
                </a:cxn>
                <a:cxn ang="0">
                  <a:pos x="42" y="110"/>
                </a:cxn>
                <a:cxn ang="0">
                  <a:pos x="71" y="59"/>
                </a:cxn>
                <a:cxn ang="0">
                  <a:pos x="121" y="21"/>
                </a:cxn>
                <a:cxn ang="0">
                  <a:pos x="188" y="1"/>
                </a:cxn>
                <a:cxn ang="0">
                  <a:pos x="281" y="7"/>
                </a:cxn>
                <a:cxn ang="0">
                  <a:pos x="361" y="48"/>
                </a:cxn>
                <a:cxn ang="0">
                  <a:pos x="406" y="115"/>
                </a:cxn>
                <a:cxn ang="0">
                  <a:pos x="411" y="181"/>
                </a:cxn>
                <a:cxn ang="0">
                  <a:pos x="396" y="231"/>
                </a:cxn>
                <a:cxn ang="0">
                  <a:pos x="363" y="276"/>
                </a:cxn>
                <a:cxn ang="0">
                  <a:pos x="340" y="314"/>
                </a:cxn>
                <a:cxn ang="0">
                  <a:pos x="405" y="363"/>
                </a:cxn>
                <a:cxn ang="0">
                  <a:pos x="443" y="427"/>
                </a:cxn>
                <a:cxn ang="0">
                  <a:pos x="455" y="504"/>
                </a:cxn>
                <a:cxn ang="0">
                  <a:pos x="444" y="574"/>
                </a:cxn>
                <a:cxn ang="0">
                  <a:pos x="411" y="638"/>
                </a:cxn>
                <a:cxn ang="0">
                  <a:pos x="361" y="685"/>
                </a:cxn>
                <a:cxn ang="0">
                  <a:pos x="300" y="712"/>
                </a:cxn>
                <a:cxn ang="0">
                  <a:pos x="242" y="718"/>
                </a:cxn>
                <a:cxn ang="0">
                  <a:pos x="200" y="712"/>
                </a:cxn>
                <a:cxn ang="0">
                  <a:pos x="158" y="695"/>
                </a:cxn>
                <a:cxn ang="0">
                  <a:pos x="106" y="663"/>
                </a:cxn>
                <a:cxn ang="0">
                  <a:pos x="150" y="653"/>
                </a:cxn>
                <a:cxn ang="0">
                  <a:pos x="196" y="676"/>
                </a:cxn>
                <a:cxn ang="0">
                  <a:pos x="229" y="684"/>
                </a:cxn>
                <a:cxn ang="0">
                  <a:pos x="277" y="679"/>
                </a:cxn>
                <a:cxn ang="0">
                  <a:pos x="327" y="644"/>
                </a:cxn>
                <a:cxn ang="0">
                  <a:pos x="356" y="574"/>
                </a:cxn>
                <a:cxn ang="0">
                  <a:pos x="360" y="487"/>
                </a:cxn>
                <a:cxn ang="0">
                  <a:pos x="350" y="426"/>
                </a:cxn>
                <a:cxn ang="0">
                  <a:pos x="324" y="370"/>
                </a:cxn>
                <a:cxn ang="0">
                  <a:pos x="281" y="324"/>
                </a:cxn>
                <a:cxn ang="0">
                  <a:pos x="244" y="331"/>
                </a:cxn>
                <a:cxn ang="0">
                  <a:pos x="211" y="331"/>
                </a:cxn>
                <a:cxn ang="0">
                  <a:pos x="190" y="324"/>
                </a:cxn>
                <a:cxn ang="0">
                  <a:pos x="179" y="311"/>
                </a:cxn>
                <a:cxn ang="0">
                  <a:pos x="178" y="300"/>
                </a:cxn>
                <a:cxn ang="0">
                  <a:pos x="185" y="290"/>
                </a:cxn>
                <a:cxn ang="0">
                  <a:pos x="199" y="282"/>
                </a:cxn>
                <a:cxn ang="0">
                  <a:pos x="224" y="281"/>
                </a:cxn>
                <a:cxn ang="0">
                  <a:pos x="267" y="287"/>
                </a:cxn>
                <a:cxn ang="0">
                  <a:pos x="312" y="242"/>
                </a:cxn>
                <a:cxn ang="0">
                  <a:pos x="326" y="164"/>
                </a:cxn>
                <a:cxn ang="0">
                  <a:pos x="314" y="96"/>
                </a:cxn>
                <a:cxn ang="0">
                  <a:pos x="280" y="52"/>
                </a:cxn>
                <a:cxn ang="0">
                  <a:pos x="232" y="33"/>
                </a:cxn>
                <a:cxn ang="0">
                  <a:pos x="169" y="44"/>
                </a:cxn>
                <a:cxn ang="0">
                  <a:pos x="126" y="89"/>
                </a:cxn>
                <a:cxn ang="0">
                  <a:pos x="111" y="150"/>
                </a:cxn>
              </a:cxnLst>
              <a:rect l="0" t="0" r="r" b="b"/>
              <a:pathLst>
                <a:path w="455" h="920">
                  <a:moveTo>
                    <a:pt x="106" y="663"/>
                  </a:moveTo>
                  <a:lnTo>
                    <a:pt x="104" y="747"/>
                  </a:lnTo>
                  <a:lnTo>
                    <a:pt x="104" y="768"/>
                  </a:lnTo>
                  <a:lnTo>
                    <a:pt x="103" y="788"/>
                  </a:lnTo>
                  <a:lnTo>
                    <a:pt x="102" y="808"/>
                  </a:lnTo>
                  <a:lnTo>
                    <a:pt x="99" y="830"/>
                  </a:lnTo>
                  <a:lnTo>
                    <a:pt x="97" y="853"/>
                  </a:lnTo>
                  <a:lnTo>
                    <a:pt x="93" y="874"/>
                  </a:lnTo>
                  <a:lnTo>
                    <a:pt x="89" y="897"/>
                  </a:lnTo>
                  <a:lnTo>
                    <a:pt x="84" y="920"/>
                  </a:lnTo>
                  <a:lnTo>
                    <a:pt x="0" y="920"/>
                  </a:lnTo>
                  <a:lnTo>
                    <a:pt x="4" y="905"/>
                  </a:lnTo>
                  <a:lnTo>
                    <a:pt x="6" y="892"/>
                  </a:lnTo>
                  <a:lnTo>
                    <a:pt x="9" y="880"/>
                  </a:lnTo>
                  <a:lnTo>
                    <a:pt x="12" y="868"/>
                  </a:lnTo>
                  <a:lnTo>
                    <a:pt x="13" y="859"/>
                  </a:lnTo>
                  <a:lnTo>
                    <a:pt x="14" y="850"/>
                  </a:lnTo>
                  <a:lnTo>
                    <a:pt x="15" y="843"/>
                  </a:lnTo>
                  <a:lnTo>
                    <a:pt x="17" y="836"/>
                  </a:lnTo>
                  <a:lnTo>
                    <a:pt x="18" y="820"/>
                  </a:lnTo>
                  <a:lnTo>
                    <a:pt x="19" y="805"/>
                  </a:lnTo>
                  <a:lnTo>
                    <a:pt x="20" y="789"/>
                  </a:lnTo>
                  <a:lnTo>
                    <a:pt x="22" y="777"/>
                  </a:lnTo>
                  <a:lnTo>
                    <a:pt x="23" y="764"/>
                  </a:lnTo>
                  <a:lnTo>
                    <a:pt x="23" y="754"/>
                  </a:lnTo>
                  <a:lnTo>
                    <a:pt x="23" y="744"/>
                  </a:lnTo>
                  <a:lnTo>
                    <a:pt x="24" y="735"/>
                  </a:lnTo>
                  <a:lnTo>
                    <a:pt x="28" y="230"/>
                  </a:lnTo>
                  <a:lnTo>
                    <a:pt x="28" y="208"/>
                  </a:lnTo>
                  <a:lnTo>
                    <a:pt x="29" y="188"/>
                  </a:lnTo>
                  <a:lnTo>
                    <a:pt x="31" y="170"/>
                  </a:lnTo>
                  <a:lnTo>
                    <a:pt x="32" y="152"/>
                  </a:lnTo>
                  <a:lnTo>
                    <a:pt x="34" y="137"/>
                  </a:lnTo>
                  <a:lnTo>
                    <a:pt x="38" y="123"/>
                  </a:lnTo>
                  <a:lnTo>
                    <a:pt x="42" y="110"/>
                  </a:lnTo>
                  <a:lnTo>
                    <a:pt x="46" y="99"/>
                  </a:lnTo>
                  <a:lnTo>
                    <a:pt x="51" y="89"/>
                  </a:lnTo>
                  <a:lnTo>
                    <a:pt x="56" y="78"/>
                  </a:lnTo>
                  <a:lnTo>
                    <a:pt x="64" y="68"/>
                  </a:lnTo>
                  <a:lnTo>
                    <a:pt x="71" y="59"/>
                  </a:lnTo>
                  <a:lnTo>
                    <a:pt x="79" y="50"/>
                  </a:lnTo>
                  <a:lnTo>
                    <a:pt x="89" y="43"/>
                  </a:lnTo>
                  <a:lnTo>
                    <a:pt x="99" y="35"/>
                  </a:lnTo>
                  <a:lnTo>
                    <a:pt x="109" y="28"/>
                  </a:lnTo>
                  <a:lnTo>
                    <a:pt x="121" y="21"/>
                  </a:lnTo>
                  <a:lnTo>
                    <a:pt x="134" y="15"/>
                  </a:lnTo>
                  <a:lnTo>
                    <a:pt x="146" y="10"/>
                  </a:lnTo>
                  <a:lnTo>
                    <a:pt x="160" y="6"/>
                  </a:lnTo>
                  <a:lnTo>
                    <a:pt x="174" y="3"/>
                  </a:lnTo>
                  <a:lnTo>
                    <a:pt x="188" y="1"/>
                  </a:lnTo>
                  <a:lnTo>
                    <a:pt x="204" y="0"/>
                  </a:lnTo>
                  <a:lnTo>
                    <a:pt x="220" y="0"/>
                  </a:lnTo>
                  <a:lnTo>
                    <a:pt x="242" y="1"/>
                  </a:lnTo>
                  <a:lnTo>
                    <a:pt x="262" y="3"/>
                  </a:lnTo>
                  <a:lnTo>
                    <a:pt x="281" y="7"/>
                  </a:lnTo>
                  <a:lnTo>
                    <a:pt x="299" y="12"/>
                  </a:lnTo>
                  <a:lnTo>
                    <a:pt x="317" y="19"/>
                  </a:lnTo>
                  <a:lnTo>
                    <a:pt x="332" y="28"/>
                  </a:lnTo>
                  <a:lnTo>
                    <a:pt x="347" y="36"/>
                  </a:lnTo>
                  <a:lnTo>
                    <a:pt x="361" y="48"/>
                  </a:lnTo>
                  <a:lnTo>
                    <a:pt x="373" y="61"/>
                  </a:lnTo>
                  <a:lnTo>
                    <a:pt x="384" y="73"/>
                  </a:lnTo>
                  <a:lnTo>
                    <a:pt x="393" y="86"/>
                  </a:lnTo>
                  <a:lnTo>
                    <a:pt x="399" y="100"/>
                  </a:lnTo>
                  <a:lnTo>
                    <a:pt x="406" y="115"/>
                  </a:lnTo>
                  <a:lnTo>
                    <a:pt x="410" y="129"/>
                  </a:lnTo>
                  <a:lnTo>
                    <a:pt x="412" y="146"/>
                  </a:lnTo>
                  <a:lnTo>
                    <a:pt x="412" y="161"/>
                  </a:lnTo>
                  <a:lnTo>
                    <a:pt x="412" y="171"/>
                  </a:lnTo>
                  <a:lnTo>
                    <a:pt x="411" y="181"/>
                  </a:lnTo>
                  <a:lnTo>
                    <a:pt x="410" y="192"/>
                  </a:lnTo>
                  <a:lnTo>
                    <a:pt x="407" y="202"/>
                  </a:lnTo>
                  <a:lnTo>
                    <a:pt x="405" y="212"/>
                  </a:lnTo>
                  <a:lnTo>
                    <a:pt x="401" y="222"/>
                  </a:lnTo>
                  <a:lnTo>
                    <a:pt x="396" y="231"/>
                  </a:lnTo>
                  <a:lnTo>
                    <a:pt x="391" y="241"/>
                  </a:lnTo>
                  <a:lnTo>
                    <a:pt x="385" y="250"/>
                  </a:lnTo>
                  <a:lnTo>
                    <a:pt x="378" y="259"/>
                  </a:lnTo>
                  <a:lnTo>
                    <a:pt x="372" y="268"/>
                  </a:lnTo>
                  <a:lnTo>
                    <a:pt x="363" y="276"/>
                  </a:lnTo>
                  <a:lnTo>
                    <a:pt x="355" y="284"/>
                  </a:lnTo>
                  <a:lnTo>
                    <a:pt x="345" y="292"/>
                  </a:lnTo>
                  <a:lnTo>
                    <a:pt x="335" y="298"/>
                  </a:lnTo>
                  <a:lnTo>
                    <a:pt x="324" y="306"/>
                  </a:lnTo>
                  <a:lnTo>
                    <a:pt x="340" y="314"/>
                  </a:lnTo>
                  <a:lnTo>
                    <a:pt x="355" y="323"/>
                  </a:lnTo>
                  <a:lnTo>
                    <a:pt x="369" y="333"/>
                  </a:lnTo>
                  <a:lnTo>
                    <a:pt x="382" y="343"/>
                  </a:lnTo>
                  <a:lnTo>
                    <a:pt x="393" y="353"/>
                  </a:lnTo>
                  <a:lnTo>
                    <a:pt x="405" y="363"/>
                  </a:lnTo>
                  <a:lnTo>
                    <a:pt x="413" y="376"/>
                  </a:lnTo>
                  <a:lnTo>
                    <a:pt x="422" y="387"/>
                  </a:lnTo>
                  <a:lnTo>
                    <a:pt x="430" y="400"/>
                  </a:lnTo>
                  <a:lnTo>
                    <a:pt x="436" y="413"/>
                  </a:lnTo>
                  <a:lnTo>
                    <a:pt x="443" y="427"/>
                  </a:lnTo>
                  <a:lnTo>
                    <a:pt x="447" y="441"/>
                  </a:lnTo>
                  <a:lnTo>
                    <a:pt x="450" y="456"/>
                  </a:lnTo>
                  <a:lnTo>
                    <a:pt x="453" y="471"/>
                  </a:lnTo>
                  <a:lnTo>
                    <a:pt x="454" y="488"/>
                  </a:lnTo>
                  <a:lnTo>
                    <a:pt x="455" y="504"/>
                  </a:lnTo>
                  <a:lnTo>
                    <a:pt x="454" y="518"/>
                  </a:lnTo>
                  <a:lnTo>
                    <a:pt x="453" y="532"/>
                  </a:lnTo>
                  <a:lnTo>
                    <a:pt x="450" y="548"/>
                  </a:lnTo>
                  <a:lnTo>
                    <a:pt x="448" y="562"/>
                  </a:lnTo>
                  <a:lnTo>
                    <a:pt x="444" y="574"/>
                  </a:lnTo>
                  <a:lnTo>
                    <a:pt x="439" y="588"/>
                  </a:lnTo>
                  <a:lnTo>
                    <a:pt x="433" y="601"/>
                  </a:lnTo>
                  <a:lnTo>
                    <a:pt x="426" y="614"/>
                  </a:lnTo>
                  <a:lnTo>
                    <a:pt x="419" y="627"/>
                  </a:lnTo>
                  <a:lnTo>
                    <a:pt x="411" y="638"/>
                  </a:lnTo>
                  <a:lnTo>
                    <a:pt x="402" y="649"/>
                  </a:lnTo>
                  <a:lnTo>
                    <a:pt x="393" y="660"/>
                  </a:lnTo>
                  <a:lnTo>
                    <a:pt x="383" y="668"/>
                  </a:lnTo>
                  <a:lnTo>
                    <a:pt x="373" y="677"/>
                  </a:lnTo>
                  <a:lnTo>
                    <a:pt x="361" y="685"/>
                  </a:lnTo>
                  <a:lnTo>
                    <a:pt x="350" y="693"/>
                  </a:lnTo>
                  <a:lnTo>
                    <a:pt x="337" y="699"/>
                  </a:lnTo>
                  <a:lnTo>
                    <a:pt x="324" y="704"/>
                  </a:lnTo>
                  <a:lnTo>
                    <a:pt x="313" y="708"/>
                  </a:lnTo>
                  <a:lnTo>
                    <a:pt x="300" y="712"/>
                  </a:lnTo>
                  <a:lnTo>
                    <a:pt x="288" y="716"/>
                  </a:lnTo>
                  <a:lnTo>
                    <a:pt x="275" y="717"/>
                  </a:lnTo>
                  <a:lnTo>
                    <a:pt x="262" y="718"/>
                  </a:lnTo>
                  <a:lnTo>
                    <a:pt x="249" y="718"/>
                  </a:lnTo>
                  <a:lnTo>
                    <a:pt x="242" y="718"/>
                  </a:lnTo>
                  <a:lnTo>
                    <a:pt x="233" y="718"/>
                  </a:lnTo>
                  <a:lnTo>
                    <a:pt x="225" y="717"/>
                  </a:lnTo>
                  <a:lnTo>
                    <a:pt x="216" y="716"/>
                  </a:lnTo>
                  <a:lnTo>
                    <a:pt x="209" y="714"/>
                  </a:lnTo>
                  <a:lnTo>
                    <a:pt x="200" y="712"/>
                  </a:lnTo>
                  <a:lnTo>
                    <a:pt x="192" y="709"/>
                  </a:lnTo>
                  <a:lnTo>
                    <a:pt x="185" y="707"/>
                  </a:lnTo>
                  <a:lnTo>
                    <a:pt x="176" y="703"/>
                  </a:lnTo>
                  <a:lnTo>
                    <a:pt x="167" y="699"/>
                  </a:lnTo>
                  <a:lnTo>
                    <a:pt x="158" y="695"/>
                  </a:lnTo>
                  <a:lnTo>
                    <a:pt x="148" y="690"/>
                  </a:lnTo>
                  <a:lnTo>
                    <a:pt x="139" y="684"/>
                  </a:lnTo>
                  <a:lnTo>
                    <a:pt x="127" y="677"/>
                  </a:lnTo>
                  <a:lnTo>
                    <a:pt x="117" y="671"/>
                  </a:lnTo>
                  <a:lnTo>
                    <a:pt x="106" y="663"/>
                  </a:lnTo>
                  <a:close/>
                  <a:moveTo>
                    <a:pt x="106" y="624"/>
                  </a:moveTo>
                  <a:lnTo>
                    <a:pt x="117" y="633"/>
                  </a:lnTo>
                  <a:lnTo>
                    <a:pt x="129" y="641"/>
                  </a:lnTo>
                  <a:lnTo>
                    <a:pt x="140" y="647"/>
                  </a:lnTo>
                  <a:lnTo>
                    <a:pt x="150" y="653"/>
                  </a:lnTo>
                  <a:lnTo>
                    <a:pt x="160" y="660"/>
                  </a:lnTo>
                  <a:lnTo>
                    <a:pt x="171" y="665"/>
                  </a:lnTo>
                  <a:lnTo>
                    <a:pt x="179" y="670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2" y="679"/>
                  </a:lnTo>
                  <a:lnTo>
                    <a:pt x="209" y="680"/>
                  </a:lnTo>
                  <a:lnTo>
                    <a:pt x="215" y="681"/>
                  </a:lnTo>
                  <a:lnTo>
                    <a:pt x="223" y="682"/>
                  </a:lnTo>
                  <a:lnTo>
                    <a:pt x="229" y="684"/>
                  </a:lnTo>
                  <a:lnTo>
                    <a:pt x="235" y="685"/>
                  </a:lnTo>
                  <a:lnTo>
                    <a:pt x="242" y="685"/>
                  </a:lnTo>
                  <a:lnTo>
                    <a:pt x="254" y="684"/>
                  </a:lnTo>
                  <a:lnTo>
                    <a:pt x="266" y="682"/>
                  </a:lnTo>
                  <a:lnTo>
                    <a:pt x="277" y="679"/>
                  </a:lnTo>
                  <a:lnTo>
                    <a:pt x="289" y="675"/>
                  </a:lnTo>
                  <a:lnTo>
                    <a:pt x="299" y="668"/>
                  </a:lnTo>
                  <a:lnTo>
                    <a:pt x="308" y="662"/>
                  </a:lnTo>
                  <a:lnTo>
                    <a:pt x="318" y="653"/>
                  </a:lnTo>
                  <a:lnTo>
                    <a:pt x="327" y="644"/>
                  </a:lnTo>
                  <a:lnTo>
                    <a:pt x="335" y="633"/>
                  </a:lnTo>
                  <a:lnTo>
                    <a:pt x="341" y="620"/>
                  </a:lnTo>
                  <a:lnTo>
                    <a:pt x="347" y="606"/>
                  </a:lnTo>
                  <a:lnTo>
                    <a:pt x="352" y="591"/>
                  </a:lnTo>
                  <a:lnTo>
                    <a:pt x="356" y="574"/>
                  </a:lnTo>
                  <a:lnTo>
                    <a:pt x="359" y="555"/>
                  </a:lnTo>
                  <a:lnTo>
                    <a:pt x="360" y="535"/>
                  </a:lnTo>
                  <a:lnTo>
                    <a:pt x="361" y="513"/>
                  </a:lnTo>
                  <a:lnTo>
                    <a:pt x="361" y="499"/>
                  </a:lnTo>
                  <a:lnTo>
                    <a:pt x="360" y="487"/>
                  </a:lnTo>
                  <a:lnTo>
                    <a:pt x="359" y="473"/>
                  </a:lnTo>
                  <a:lnTo>
                    <a:pt x="358" y="461"/>
                  </a:lnTo>
                  <a:lnTo>
                    <a:pt x="355" y="448"/>
                  </a:lnTo>
                  <a:lnTo>
                    <a:pt x="352" y="437"/>
                  </a:lnTo>
                  <a:lnTo>
                    <a:pt x="350" y="426"/>
                  </a:lnTo>
                  <a:lnTo>
                    <a:pt x="346" y="414"/>
                  </a:lnTo>
                  <a:lnTo>
                    <a:pt x="342" y="404"/>
                  </a:lnTo>
                  <a:lnTo>
                    <a:pt x="337" y="393"/>
                  </a:lnTo>
                  <a:lnTo>
                    <a:pt x="331" y="382"/>
                  </a:lnTo>
                  <a:lnTo>
                    <a:pt x="324" y="370"/>
                  </a:lnTo>
                  <a:lnTo>
                    <a:pt x="317" y="358"/>
                  </a:lnTo>
                  <a:lnTo>
                    <a:pt x="309" y="347"/>
                  </a:lnTo>
                  <a:lnTo>
                    <a:pt x="300" y="334"/>
                  </a:lnTo>
                  <a:lnTo>
                    <a:pt x="290" y="321"/>
                  </a:lnTo>
                  <a:lnTo>
                    <a:pt x="281" y="324"/>
                  </a:lnTo>
                  <a:lnTo>
                    <a:pt x="274" y="326"/>
                  </a:lnTo>
                  <a:lnTo>
                    <a:pt x="266" y="328"/>
                  </a:lnTo>
                  <a:lnTo>
                    <a:pt x="258" y="330"/>
                  </a:lnTo>
                  <a:lnTo>
                    <a:pt x="251" y="331"/>
                  </a:lnTo>
                  <a:lnTo>
                    <a:pt x="244" y="331"/>
                  </a:lnTo>
                  <a:lnTo>
                    <a:pt x="238" y="333"/>
                  </a:lnTo>
                  <a:lnTo>
                    <a:pt x="232" y="333"/>
                  </a:lnTo>
                  <a:lnTo>
                    <a:pt x="224" y="333"/>
                  </a:lnTo>
                  <a:lnTo>
                    <a:pt x="218" y="331"/>
                  </a:lnTo>
                  <a:lnTo>
                    <a:pt x="211" y="331"/>
                  </a:lnTo>
                  <a:lnTo>
                    <a:pt x="206" y="330"/>
                  </a:lnTo>
                  <a:lnTo>
                    <a:pt x="201" y="329"/>
                  </a:lnTo>
                  <a:lnTo>
                    <a:pt x="196" y="328"/>
                  </a:lnTo>
                  <a:lnTo>
                    <a:pt x="192" y="325"/>
                  </a:lnTo>
                  <a:lnTo>
                    <a:pt x="190" y="324"/>
                  </a:lnTo>
                  <a:lnTo>
                    <a:pt x="187" y="321"/>
                  </a:lnTo>
                  <a:lnTo>
                    <a:pt x="185" y="319"/>
                  </a:lnTo>
                  <a:lnTo>
                    <a:pt x="182" y="316"/>
                  </a:lnTo>
                  <a:lnTo>
                    <a:pt x="181" y="314"/>
                  </a:lnTo>
                  <a:lnTo>
                    <a:pt x="179" y="311"/>
                  </a:lnTo>
                  <a:lnTo>
                    <a:pt x="178" y="309"/>
                  </a:lnTo>
                  <a:lnTo>
                    <a:pt x="177" y="306"/>
                  </a:lnTo>
                  <a:lnTo>
                    <a:pt x="177" y="304"/>
                  </a:lnTo>
                  <a:lnTo>
                    <a:pt x="177" y="301"/>
                  </a:lnTo>
                  <a:lnTo>
                    <a:pt x="178" y="300"/>
                  </a:lnTo>
                  <a:lnTo>
                    <a:pt x="178" y="297"/>
                  </a:lnTo>
                  <a:lnTo>
                    <a:pt x="179" y="295"/>
                  </a:lnTo>
                  <a:lnTo>
                    <a:pt x="181" y="293"/>
                  </a:lnTo>
                  <a:lnTo>
                    <a:pt x="183" y="291"/>
                  </a:lnTo>
                  <a:lnTo>
                    <a:pt x="185" y="290"/>
                  </a:lnTo>
                  <a:lnTo>
                    <a:pt x="187" y="287"/>
                  </a:lnTo>
                  <a:lnTo>
                    <a:pt x="190" y="286"/>
                  </a:lnTo>
                  <a:lnTo>
                    <a:pt x="192" y="284"/>
                  </a:lnTo>
                  <a:lnTo>
                    <a:pt x="196" y="283"/>
                  </a:lnTo>
                  <a:lnTo>
                    <a:pt x="199" y="282"/>
                  </a:lnTo>
                  <a:lnTo>
                    <a:pt x="204" y="281"/>
                  </a:lnTo>
                  <a:lnTo>
                    <a:pt x="207" y="281"/>
                  </a:lnTo>
                  <a:lnTo>
                    <a:pt x="213" y="281"/>
                  </a:lnTo>
                  <a:lnTo>
                    <a:pt x="218" y="281"/>
                  </a:lnTo>
                  <a:lnTo>
                    <a:pt x="224" y="281"/>
                  </a:lnTo>
                  <a:lnTo>
                    <a:pt x="230" y="281"/>
                  </a:lnTo>
                  <a:lnTo>
                    <a:pt x="239" y="282"/>
                  </a:lnTo>
                  <a:lnTo>
                    <a:pt x="247" y="283"/>
                  </a:lnTo>
                  <a:lnTo>
                    <a:pt x="257" y="286"/>
                  </a:lnTo>
                  <a:lnTo>
                    <a:pt x="267" y="287"/>
                  </a:lnTo>
                  <a:lnTo>
                    <a:pt x="279" y="291"/>
                  </a:lnTo>
                  <a:lnTo>
                    <a:pt x="290" y="293"/>
                  </a:lnTo>
                  <a:lnTo>
                    <a:pt x="299" y="277"/>
                  </a:lnTo>
                  <a:lnTo>
                    <a:pt x="305" y="259"/>
                  </a:lnTo>
                  <a:lnTo>
                    <a:pt x="312" y="242"/>
                  </a:lnTo>
                  <a:lnTo>
                    <a:pt x="317" y="227"/>
                  </a:lnTo>
                  <a:lnTo>
                    <a:pt x="321" y="211"/>
                  </a:lnTo>
                  <a:lnTo>
                    <a:pt x="323" y="194"/>
                  </a:lnTo>
                  <a:lnTo>
                    <a:pt x="326" y="179"/>
                  </a:lnTo>
                  <a:lnTo>
                    <a:pt x="326" y="164"/>
                  </a:lnTo>
                  <a:lnTo>
                    <a:pt x="326" y="148"/>
                  </a:lnTo>
                  <a:lnTo>
                    <a:pt x="324" y="134"/>
                  </a:lnTo>
                  <a:lnTo>
                    <a:pt x="322" y="120"/>
                  </a:lnTo>
                  <a:lnTo>
                    <a:pt x="318" y="108"/>
                  </a:lnTo>
                  <a:lnTo>
                    <a:pt x="314" y="96"/>
                  </a:lnTo>
                  <a:lnTo>
                    <a:pt x="309" y="86"/>
                  </a:lnTo>
                  <a:lnTo>
                    <a:pt x="303" y="76"/>
                  </a:lnTo>
                  <a:lnTo>
                    <a:pt x="296" y="67"/>
                  </a:lnTo>
                  <a:lnTo>
                    <a:pt x="288" y="59"/>
                  </a:lnTo>
                  <a:lnTo>
                    <a:pt x="280" y="52"/>
                  </a:lnTo>
                  <a:lnTo>
                    <a:pt x="271" y="47"/>
                  </a:lnTo>
                  <a:lnTo>
                    <a:pt x="262" y="42"/>
                  </a:lnTo>
                  <a:lnTo>
                    <a:pt x="252" y="38"/>
                  </a:lnTo>
                  <a:lnTo>
                    <a:pt x="242" y="34"/>
                  </a:lnTo>
                  <a:lnTo>
                    <a:pt x="232" y="33"/>
                  </a:lnTo>
                  <a:lnTo>
                    <a:pt x="220" y="33"/>
                  </a:lnTo>
                  <a:lnTo>
                    <a:pt x="206" y="33"/>
                  </a:lnTo>
                  <a:lnTo>
                    <a:pt x="192" y="35"/>
                  </a:lnTo>
                  <a:lnTo>
                    <a:pt x="181" y="39"/>
                  </a:lnTo>
                  <a:lnTo>
                    <a:pt x="169" y="44"/>
                  </a:lnTo>
                  <a:lnTo>
                    <a:pt x="158" y="50"/>
                  </a:lnTo>
                  <a:lnTo>
                    <a:pt x="148" y="59"/>
                  </a:lnTo>
                  <a:lnTo>
                    <a:pt x="139" y="68"/>
                  </a:lnTo>
                  <a:lnTo>
                    <a:pt x="130" y="80"/>
                  </a:lnTo>
                  <a:lnTo>
                    <a:pt x="126" y="89"/>
                  </a:lnTo>
                  <a:lnTo>
                    <a:pt x="121" y="99"/>
                  </a:lnTo>
                  <a:lnTo>
                    <a:pt x="117" y="109"/>
                  </a:lnTo>
                  <a:lnTo>
                    <a:pt x="115" y="122"/>
                  </a:lnTo>
                  <a:lnTo>
                    <a:pt x="112" y="136"/>
                  </a:lnTo>
                  <a:lnTo>
                    <a:pt x="111" y="150"/>
                  </a:lnTo>
                  <a:lnTo>
                    <a:pt x="109" y="166"/>
                  </a:lnTo>
                  <a:lnTo>
                    <a:pt x="109" y="183"/>
                  </a:lnTo>
                  <a:lnTo>
                    <a:pt x="106" y="624"/>
                  </a:lnTo>
                  <a:close/>
                </a:path>
              </a:pathLst>
            </a:custGeom>
            <a:solidFill>
              <a:srgbClr val="00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8" name="Freeform 253">
              <a:extLst>
                <a:ext uri="{FF2B5EF4-FFF2-40B4-BE49-F238E27FC236}">
                  <a16:creationId xmlns:a16="http://schemas.microsoft.com/office/drawing/2014/main" id="{338632CF-B116-4540-B9C8-4D848405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2990"/>
              <a:ext cx="114" cy="230"/>
            </a:xfrm>
            <a:custGeom>
              <a:avLst/>
              <a:gdLst/>
              <a:ahLst/>
              <a:cxnLst>
                <a:cxn ang="0">
                  <a:pos x="104" y="768"/>
                </a:cxn>
                <a:cxn ang="0">
                  <a:pos x="99" y="830"/>
                </a:cxn>
                <a:cxn ang="0">
                  <a:pos x="89" y="897"/>
                </a:cxn>
                <a:cxn ang="0">
                  <a:pos x="4" y="905"/>
                </a:cxn>
                <a:cxn ang="0">
                  <a:pos x="12" y="868"/>
                </a:cxn>
                <a:cxn ang="0">
                  <a:pos x="15" y="843"/>
                </a:cxn>
                <a:cxn ang="0">
                  <a:pos x="19" y="805"/>
                </a:cxn>
                <a:cxn ang="0">
                  <a:pos x="23" y="764"/>
                </a:cxn>
                <a:cxn ang="0">
                  <a:pos x="24" y="735"/>
                </a:cxn>
                <a:cxn ang="0">
                  <a:pos x="29" y="188"/>
                </a:cxn>
                <a:cxn ang="0">
                  <a:pos x="34" y="137"/>
                </a:cxn>
                <a:cxn ang="0">
                  <a:pos x="46" y="99"/>
                </a:cxn>
                <a:cxn ang="0">
                  <a:pos x="64" y="68"/>
                </a:cxn>
                <a:cxn ang="0">
                  <a:pos x="89" y="43"/>
                </a:cxn>
                <a:cxn ang="0">
                  <a:pos x="121" y="21"/>
                </a:cxn>
                <a:cxn ang="0">
                  <a:pos x="160" y="6"/>
                </a:cxn>
                <a:cxn ang="0">
                  <a:pos x="204" y="0"/>
                </a:cxn>
                <a:cxn ang="0">
                  <a:pos x="262" y="3"/>
                </a:cxn>
                <a:cxn ang="0">
                  <a:pos x="317" y="19"/>
                </a:cxn>
                <a:cxn ang="0">
                  <a:pos x="361" y="48"/>
                </a:cxn>
                <a:cxn ang="0">
                  <a:pos x="393" y="86"/>
                </a:cxn>
                <a:cxn ang="0">
                  <a:pos x="410" y="129"/>
                </a:cxn>
                <a:cxn ang="0">
                  <a:pos x="412" y="171"/>
                </a:cxn>
                <a:cxn ang="0">
                  <a:pos x="407" y="202"/>
                </a:cxn>
                <a:cxn ang="0">
                  <a:pos x="396" y="231"/>
                </a:cxn>
                <a:cxn ang="0">
                  <a:pos x="378" y="259"/>
                </a:cxn>
                <a:cxn ang="0">
                  <a:pos x="355" y="284"/>
                </a:cxn>
                <a:cxn ang="0">
                  <a:pos x="324" y="306"/>
                </a:cxn>
                <a:cxn ang="0">
                  <a:pos x="369" y="333"/>
                </a:cxn>
                <a:cxn ang="0">
                  <a:pos x="405" y="363"/>
                </a:cxn>
                <a:cxn ang="0">
                  <a:pos x="430" y="400"/>
                </a:cxn>
                <a:cxn ang="0">
                  <a:pos x="447" y="441"/>
                </a:cxn>
                <a:cxn ang="0">
                  <a:pos x="454" y="488"/>
                </a:cxn>
                <a:cxn ang="0">
                  <a:pos x="453" y="532"/>
                </a:cxn>
                <a:cxn ang="0">
                  <a:pos x="444" y="574"/>
                </a:cxn>
                <a:cxn ang="0">
                  <a:pos x="426" y="614"/>
                </a:cxn>
                <a:cxn ang="0">
                  <a:pos x="402" y="649"/>
                </a:cxn>
                <a:cxn ang="0">
                  <a:pos x="373" y="677"/>
                </a:cxn>
                <a:cxn ang="0">
                  <a:pos x="337" y="699"/>
                </a:cxn>
                <a:cxn ang="0">
                  <a:pos x="300" y="712"/>
                </a:cxn>
                <a:cxn ang="0">
                  <a:pos x="262" y="718"/>
                </a:cxn>
                <a:cxn ang="0">
                  <a:pos x="233" y="718"/>
                </a:cxn>
                <a:cxn ang="0">
                  <a:pos x="209" y="714"/>
                </a:cxn>
                <a:cxn ang="0">
                  <a:pos x="185" y="707"/>
                </a:cxn>
                <a:cxn ang="0">
                  <a:pos x="158" y="695"/>
                </a:cxn>
                <a:cxn ang="0">
                  <a:pos x="127" y="677"/>
                </a:cxn>
              </a:cxnLst>
              <a:rect l="0" t="0" r="r" b="b"/>
              <a:pathLst>
                <a:path w="455" h="920">
                  <a:moveTo>
                    <a:pt x="106" y="663"/>
                  </a:moveTo>
                  <a:lnTo>
                    <a:pt x="104" y="747"/>
                  </a:lnTo>
                  <a:lnTo>
                    <a:pt x="104" y="768"/>
                  </a:lnTo>
                  <a:lnTo>
                    <a:pt x="103" y="788"/>
                  </a:lnTo>
                  <a:lnTo>
                    <a:pt x="102" y="808"/>
                  </a:lnTo>
                  <a:lnTo>
                    <a:pt x="99" y="830"/>
                  </a:lnTo>
                  <a:lnTo>
                    <a:pt x="97" y="853"/>
                  </a:lnTo>
                  <a:lnTo>
                    <a:pt x="93" y="874"/>
                  </a:lnTo>
                  <a:lnTo>
                    <a:pt x="89" y="897"/>
                  </a:lnTo>
                  <a:lnTo>
                    <a:pt x="84" y="920"/>
                  </a:lnTo>
                  <a:lnTo>
                    <a:pt x="0" y="920"/>
                  </a:lnTo>
                  <a:lnTo>
                    <a:pt x="4" y="905"/>
                  </a:lnTo>
                  <a:lnTo>
                    <a:pt x="6" y="892"/>
                  </a:lnTo>
                  <a:lnTo>
                    <a:pt x="9" y="880"/>
                  </a:lnTo>
                  <a:lnTo>
                    <a:pt x="12" y="868"/>
                  </a:lnTo>
                  <a:lnTo>
                    <a:pt x="13" y="859"/>
                  </a:lnTo>
                  <a:lnTo>
                    <a:pt x="14" y="850"/>
                  </a:lnTo>
                  <a:lnTo>
                    <a:pt x="15" y="843"/>
                  </a:lnTo>
                  <a:lnTo>
                    <a:pt x="17" y="836"/>
                  </a:lnTo>
                  <a:lnTo>
                    <a:pt x="18" y="820"/>
                  </a:lnTo>
                  <a:lnTo>
                    <a:pt x="19" y="805"/>
                  </a:lnTo>
                  <a:lnTo>
                    <a:pt x="20" y="789"/>
                  </a:lnTo>
                  <a:lnTo>
                    <a:pt x="22" y="777"/>
                  </a:lnTo>
                  <a:lnTo>
                    <a:pt x="23" y="764"/>
                  </a:lnTo>
                  <a:lnTo>
                    <a:pt x="23" y="754"/>
                  </a:lnTo>
                  <a:lnTo>
                    <a:pt x="23" y="744"/>
                  </a:lnTo>
                  <a:lnTo>
                    <a:pt x="24" y="735"/>
                  </a:lnTo>
                  <a:lnTo>
                    <a:pt x="28" y="230"/>
                  </a:lnTo>
                  <a:lnTo>
                    <a:pt x="28" y="208"/>
                  </a:lnTo>
                  <a:lnTo>
                    <a:pt x="29" y="188"/>
                  </a:lnTo>
                  <a:lnTo>
                    <a:pt x="31" y="170"/>
                  </a:lnTo>
                  <a:lnTo>
                    <a:pt x="32" y="152"/>
                  </a:lnTo>
                  <a:lnTo>
                    <a:pt x="34" y="137"/>
                  </a:lnTo>
                  <a:lnTo>
                    <a:pt x="38" y="123"/>
                  </a:lnTo>
                  <a:lnTo>
                    <a:pt x="42" y="110"/>
                  </a:lnTo>
                  <a:lnTo>
                    <a:pt x="46" y="99"/>
                  </a:lnTo>
                  <a:lnTo>
                    <a:pt x="51" y="89"/>
                  </a:lnTo>
                  <a:lnTo>
                    <a:pt x="56" y="78"/>
                  </a:lnTo>
                  <a:lnTo>
                    <a:pt x="64" y="68"/>
                  </a:lnTo>
                  <a:lnTo>
                    <a:pt x="71" y="59"/>
                  </a:lnTo>
                  <a:lnTo>
                    <a:pt x="79" y="50"/>
                  </a:lnTo>
                  <a:lnTo>
                    <a:pt x="89" y="43"/>
                  </a:lnTo>
                  <a:lnTo>
                    <a:pt x="99" y="35"/>
                  </a:lnTo>
                  <a:lnTo>
                    <a:pt x="109" y="28"/>
                  </a:lnTo>
                  <a:lnTo>
                    <a:pt x="121" y="21"/>
                  </a:lnTo>
                  <a:lnTo>
                    <a:pt x="134" y="15"/>
                  </a:lnTo>
                  <a:lnTo>
                    <a:pt x="146" y="10"/>
                  </a:lnTo>
                  <a:lnTo>
                    <a:pt x="160" y="6"/>
                  </a:lnTo>
                  <a:lnTo>
                    <a:pt x="174" y="3"/>
                  </a:lnTo>
                  <a:lnTo>
                    <a:pt x="188" y="1"/>
                  </a:lnTo>
                  <a:lnTo>
                    <a:pt x="204" y="0"/>
                  </a:lnTo>
                  <a:lnTo>
                    <a:pt x="220" y="0"/>
                  </a:lnTo>
                  <a:lnTo>
                    <a:pt x="242" y="1"/>
                  </a:lnTo>
                  <a:lnTo>
                    <a:pt x="262" y="3"/>
                  </a:lnTo>
                  <a:lnTo>
                    <a:pt x="281" y="7"/>
                  </a:lnTo>
                  <a:lnTo>
                    <a:pt x="299" y="12"/>
                  </a:lnTo>
                  <a:lnTo>
                    <a:pt x="317" y="19"/>
                  </a:lnTo>
                  <a:lnTo>
                    <a:pt x="332" y="28"/>
                  </a:lnTo>
                  <a:lnTo>
                    <a:pt x="347" y="36"/>
                  </a:lnTo>
                  <a:lnTo>
                    <a:pt x="361" y="48"/>
                  </a:lnTo>
                  <a:lnTo>
                    <a:pt x="373" y="61"/>
                  </a:lnTo>
                  <a:lnTo>
                    <a:pt x="384" y="73"/>
                  </a:lnTo>
                  <a:lnTo>
                    <a:pt x="393" y="86"/>
                  </a:lnTo>
                  <a:lnTo>
                    <a:pt x="399" y="100"/>
                  </a:lnTo>
                  <a:lnTo>
                    <a:pt x="406" y="115"/>
                  </a:lnTo>
                  <a:lnTo>
                    <a:pt x="410" y="129"/>
                  </a:lnTo>
                  <a:lnTo>
                    <a:pt x="412" y="146"/>
                  </a:lnTo>
                  <a:lnTo>
                    <a:pt x="412" y="161"/>
                  </a:lnTo>
                  <a:lnTo>
                    <a:pt x="412" y="171"/>
                  </a:lnTo>
                  <a:lnTo>
                    <a:pt x="411" y="181"/>
                  </a:lnTo>
                  <a:lnTo>
                    <a:pt x="410" y="192"/>
                  </a:lnTo>
                  <a:lnTo>
                    <a:pt x="407" y="202"/>
                  </a:lnTo>
                  <a:lnTo>
                    <a:pt x="405" y="212"/>
                  </a:lnTo>
                  <a:lnTo>
                    <a:pt x="401" y="222"/>
                  </a:lnTo>
                  <a:lnTo>
                    <a:pt x="396" y="231"/>
                  </a:lnTo>
                  <a:lnTo>
                    <a:pt x="391" y="241"/>
                  </a:lnTo>
                  <a:lnTo>
                    <a:pt x="385" y="250"/>
                  </a:lnTo>
                  <a:lnTo>
                    <a:pt x="378" y="259"/>
                  </a:lnTo>
                  <a:lnTo>
                    <a:pt x="372" y="268"/>
                  </a:lnTo>
                  <a:lnTo>
                    <a:pt x="363" y="276"/>
                  </a:lnTo>
                  <a:lnTo>
                    <a:pt x="355" y="284"/>
                  </a:lnTo>
                  <a:lnTo>
                    <a:pt x="345" y="292"/>
                  </a:lnTo>
                  <a:lnTo>
                    <a:pt x="335" y="298"/>
                  </a:lnTo>
                  <a:lnTo>
                    <a:pt x="324" y="306"/>
                  </a:lnTo>
                  <a:lnTo>
                    <a:pt x="340" y="314"/>
                  </a:lnTo>
                  <a:lnTo>
                    <a:pt x="355" y="323"/>
                  </a:lnTo>
                  <a:lnTo>
                    <a:pt x="369" y="333"/>
                  </a:lnTo>
                  <a:lnTo>
                    <a:pt x="382" y="343"/>
                  </a:lnTo>
                  <a:lnTo>
                    <a:pt x="393" y="353"/>
                  </a:lnTo>
                  <a:lnTo>
                    <a:pt x="405" y="363"/>
                  </a:lnTo>
                  <a:lnTo>
                    <a:pt x="413" y="376"/>
                  </a:lnTo>
                  <a:lnTo>
                    <a:pt x="422" y="387"/>
                  </a:lnTo>
                  <a:lnTo>
                    <a:pt x="430" y="400"/>
                  </a:lnTo>
                  <a:lnTo>
                    <a:pt x="436" y="413"/>
                  </a:lnTo>
                  <a:lnTo>
                    <a:pt x="443" y="427"/>
                  </a:lnTo>
                  <a:lnTo>
                    <a:pt x="447" y="441"/>
                  </a:lnTo>
                  <a:lnTo>
                    <a:pt x="450" y="456"/>
                  </a:lnTo>
                  <a:lnTo>
                    <a:pt x="453" y="471"/>
                  </a:lnTo>
                  <a:lnTo>
                    <a:pt x="454" y="488"/>
                  </a:lnTo>
                  <a:lnTo>
                    <a:pt x="455" y="504"/>
                  </a:lnTo>
                  <a:lnTo>
                    <a:pt x="454" y="518"/>
                  </a:lnTo>
                  <a:lnTo>
                    <a:pt x="453" y="532"/>
                  </a:lnTo>
                  <a:lnTo>
                    <a:pt x="450" y="548"/>
                  </a:lnTo>
                  <a:lnTo>
                    <a:pt x="448" y="562"/>
                  </a:lnTo>
                  <a:lnTo>
                    <a:pt x="444" y="574"/>
                  </a:lnTo>
                  <a:lnTo>
                    <a:pt x="439" y="588"/>
                  </a:lnTo>
                  <a:lnTo>
                    <a:pt x="433" y="601"/>
                  </a:lnTo>
                  <a:lnTo>
                    <a:pt x="426" y="614"/>
                  </a:lnTo>
                  <a:lnTo>
                    <a:pt x="419" y="627"/>
                  </a:lnTo>
                  <a:lnTo>
                    <a:pt x="411" y="638"/>
                  </a:lnTo>
                  <a:lnTo>
                    <a:pt x="402" y="649"/>
                  </a:lnTo>
                  <a:lnTo>
                    <a:pt x="393" y="660"/>
                  </a:lnTo>
                  <a:lnTo>
                    <a:pt x="383" y="668"/>
                  </a:lnTo>
                  <a:lnTo>
                    <a:pt x="373" y="677"/>
                  </a:lnTo>
                  <a:lnTo>
                    <a:pt x="361" y="685"/>
                  </a:lnTo>
                  <a:lnTo>
                    <a:pt x="350" y="693"/>
                  </a:lnTo>
                  <a:lnTo>
                    <a:pt x="337" y="699"/>
                  </a:lnTo>
                  <a:lnTo>
                    <a:pt x="324" y="704"/>
                  </a:lnTo>
                  <a:lnTo>
                    <a:pt x="313" y="708"/>
                  </a:lnTo>
                  <a:lnTo>
                    <a:pt x="300" y="712"/>
                  </a:lnTo>
                  <a:lnTo>
                    <a:pt x="288" y="716"/>
                  </a:lnTo>
                  <a:lnTo>
                    <a:pt x="275" y="717"/>
                  </a:lnTo>
                  <a:lnTo>
                    <a:pt x="262" y="718"/>
                  </a:lnTo>
                  <a:lnTo>
                    <a:pt x="249" y="718"/>
                  </a:lnTo>
                  <a:lnTo>
                    <a:pt x="242" y="718"/>
                  </a:lnTo>
                  <a:lnTo>
                    <a:pt x="233" y="718"/>
                  </a:lnTo>
                  <a:lnTo>
                    <a:pt x="225" y="717"/>
                  </a:lnTo>
                  <a:lnTo>
                    <a:pt x="216" y="716"/>
                  </a:lnTo>
                  <a:lnTo>
                    <a:pt x="209" y="714"/>
                  </a:lnTo>
                  <a:lnTo>
                    <a:pt x="200" y="712"/>
                  </a:lnTo>
                  <a:lnTo>
                    <a:pt x="192" y="709"/>
                  </a:lnTo>
                  <a:lnTo>
                    <a:pt x="185" y="707"/>
                  </a:lnTo>
                  <a:lnTo>
                    <a:pt x="176" y="703"/>
                  </a:lnTo>
                  <a:lnTo>
                    <a:pt x="167" y="699"/>
                  </a:lnTo>
                  <a:lnTo>
                    <a:pt x="158" y="695"/>
                  </a:lnTo>
                  <a:lnTo>
                    <a:pt x="148" y="690"/>
                  </a:lnTo>
                  <a:lnTo>
                    <a:pt x="139" y="684"/>
                  </a:lnTo>
                  <a:lnTo>
                    <a:pt x="127" y="677"/>
                  </a:lnTo>
                  <a:lnTo>
                    <a:pt x="117" y="671"/>
                  </a:lnTo>
                  <a:lnTo>
                    <a:pt x="106" y="663"/>
                  </a:lnTo>
                </a:path>
              </a:pathLst>
            </a:custGeom>
            <a:noFill/>
            <a:ln w="3175">
              <a:solidFill>
                <a:srgbClr val="00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9" name="Freeform 254">
              <a:extLst>
                <a:ext uri="{FF2B5EF4-FFF2-40B4-BE49-F238E27FC236}">
                  <a16:creationId xmlns:a16="http://schemas.microsoft.com/office/drawing/2014/main" id="{32BBD3B1-3D21-4D82-B6E6-613A264BD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2998"/>
              <a:ext cx="64" cy="164"/>
            </a:xfrm>
            <a:custGeom>
              <a:avLst/>
              <a:gdLst/>
              <a:ahLst/>
              <a:cxnLst>
                <a:cxn ang="0">
                  <a:pos x="23" y="608"/>
                </a:cxn>
                <a:cxn ang="0">
                  <a:pos x="54" y="627"/>
                </a:cxn>
                <a:cxn ang="0">
                  <a:pos x="82" y="641"/>
                </a:cxn>
                <a:cxn ang="0">
                  <a:pos x="103" y="647"/>
                </a:cxn>
                <a:cxn ang="0">
                  <a:pos x="123" y="651"/>
                </a:cxn>
                <a:cxn ang="0">
                  <a:pos x="148" y="651"/>
                </a:cxn>
                <a:cxn ang="0">
                  <a:pos x="183" y="642"/>
                </a:cxn>
                <a:cxn ang="0">
                  <a:pos x="212" y="620"/>
                </a:cxn>
                <a:cxn ang="0">
                  <a:pos x="235" y="587"/>
                </a:cxn>
                <a:cxn ang="0">
                  <a:pos x="250" y="541"/>
                </a:cxn>
                <a:cxn ang="0">
                  <a:pos x="255" y="480"/>
                </a:cxn>
                <a:cxn ang="0">
                  <a:pos x="253" y="440"/>
                </a:cxn>
                <a:cxn ang="0">
                  <a:pos x="246" y="404"/>
                </a:cxn>
                <a:cxn ang="0">
                  <a:pos x="236" y="371"/>
                </a:cxn>
                <a:cxn ang="0">
                  <a:pos x="218" y="337"/>
                </a:cxn>
                <a:cxn ang="0">
                  <a:pos x="194" y="301"/>
                </a:cxn>
                <a:cxn ang="0">
                  <a:pos x="168" y="293"/>
                </a:cxn>
                <a:cxn ang="0">
                  <a:pos x="145" y="298"/>
                </a:cxn>
                <a:cxn ang="0">
                  <a:pos x="126" y="300"/>
                </a:cxn>
                <a:cxn ang="0">
                  <a:pos x="105" y="298"/>
                </a:cxn>
                <a:cxn ang="0">
                  <a:pos x="90" y="295"/>
                </a:cxn>
                <a:cxn ang="0">
                  <a:pos x="81" y="288"/>
                </a:cxn>
                <a:cxn ang="0">
                  <a:pos x="75" y="281"/>
                </a:cxn>
                <a:cxn ang="0">
                  <a:pos x="71" y="273"/>
                </a:cxn>
                <a:cxn ang="0">
                  <a:pos x="72" y="267"/>
                </a:cxn>
                <a:cxn ang="0">
                  <a:pos x="75" y="260"/>
                </a:cxn>
                <a:cxn ang="0">
                  <a:pos x="81" y="254"/>
                </a:cxn>
                <a:cxn ang="0">
                  <a:pos x="90" y="250"/>
                </a:cxn>
                <a:cxn ang="0">
                  <a:pos x="101" y="248"/>
                </a:cxn>
                <a:cxn ang="0">
                  <a:pos x="118" y="248"/>
                </a:cxn>
                <a:cxn ang="0">
                  <a:pos x="141" y="250"/>
                </a:cxn>
                <a:cxn ang="0">
                  <a:pos x="173" y="258"/>
                </a:cxn>
                <a:cxn ang="0">
                  <a:pos x="199" y="226"/>
                </a:cxn>
                <a:cxn ang="0">
                  <a:pos x="215" y="178"/>
                </a:cxn>
                <a:cxn ang="0">
                  <a:pos x="220" y="131"/>
                </a:cxn>
                <a:cxn ang="0">
                  <a:pos x="216" y="87"/>
                </a:cxn>
                <a:cxn ang="0">
                  <a:pos x="203" y="53"/>
                </a:cxn>
                <a:cxn ang="0">
                  <a:pos x="182" y="26"/>
                </a:cxn>
                <a:cxn ang="0">
                  <a:pos x="156" y="9"/>
                </a:cxn>
                <a:cxn ang="0">
                  <a:pos x="126" y="0"/>
                </a:cxn>
                <a:cxn ang="0">
                  <a:pos x="86" y="2"/>
                </a:cxn>
                <a:cxn ang="0">
                  <a:pos x="52" y="17"/>
                </a:cxn>
                <a:cxn ang="0">
                  <a:pos x="24" y="47"/>
                </a:cxn>
                <a:cxn ang="0">
                  <a:pos x="11" y="76"/>
                </a:cxn>
                <a:cxn ang="0">
                  <a:pos x="5" y="117"/>
                </a:cxn>
                <a:cxn ang="0">
                  <a:pos x="0" y="591"/>
                </a:cxn>
              </a:cxnLst>
              <a:rect l="0" t="0" r="r" b="b"/>
              <a:pathLst>
                <a:path w="255" h="652">
                  <a:moveTo>
                    <a:pt x="0" y="591"/>
                  </a:moveTo>
                  <a:lnTo>
                    <a:pt x="11" y="600"/>
                  </a:lnTo>
                  <a:lnTo>
                    <a:pt x="23" y="608"/>
                  </a:lnTo>
                  <a:lnTo>
                    <a:pt x="34" y="614"/>
                  </a:lnTo>
                  <a:lnTo>
                    <a:pt x="44" y="620"/>
                  </a:lnTo>
                  <a:lnTo>
                    <a:pt x="54" y="627"/>
                  </a:lnTo>
                  <a:lnTo>
                    <a:pt x="65" y="632"/>
                  </a:lnTo>
                  <a:lnTo>
                    <a:pt x="73" y="637"/>
                  </a:lnTo>
                  <a:lnTo>
                    <a:pt x="82" y="641"/>
                  </a:lnTo>
                  <a:lnTo>
                    <a:pt x="90" y="643"/>
                  </a:lnTo>
                  <a:lnTo>
                    <a:pt x="96" y="646"/>
                  </a:lnTo>
                  <a:lnTo>
                    <a:pt x="103" y="647"/>
                  </a:lnTo>
                  <a:lnTo>
                    <a:pt x="109" y="648"/>
                  </a:lnTo>
                  <a:lnTo>
                    <a:pt x="117" y="649"/>
                  </a:lnTo>
                  <a:lnTo>
                    <a:pt x="123" y="651"/>
                  </a:lnTo>
                  <a:lnTo>
                    <a:pt x="129" y="652"/>
                  </a:lnTo>
                  <a:lnTo>
                    <a:pt x="136" y="652"/>
                  </a:lnTo>
                  <a:lnTo>
                    <a:pt x="148" y="651"/>
                  </a:lnTo>
                  <a:lnTo>
                    <a:pt x="160" y="649"/>
                  </a:lnTo>
                  <a:lnTo>
                    <a:pt x="171" y="646"/>
                  </a:lnTo>
                  <a:lnTo>
                    <a:pt x="183" y="642"/>
                  </a:lnTo>
                  <a:lnTo>
                    <a:pt x="193" y="635"/>
                  </a:lnTo>
                  <a:lnTo>
                    <a:pt x="202" y="629"/>
                  </a:lnTo>
                  <a:lnTo>
                    <a:pt x="212" y="620"/>
                  </a:lnTo>
                  <a:lnTo>
                    <a:pt x="221" y="611"/>
                  </a:lnTo>
                  <a:lnTo>
                    <a:pt x="229" y="600"/>
                  </a:lnTo>
                  <a:lnTo>
                    <a:pt x="235" y="587"/>
                  </a:lnTo>
                  <a:lnTo>
                    <a:pt x="241" y="573"/>
                  </a:lnTo>
                  <a:lnTo>
                    <a:pt x="246" y="558"/>
                  </a:lnTo>
                  <a:lnTo>
                    <a:pt x="250" y="541"/>
                  </a:lnTo>
                  <a:lnTo>
                    <a:pt x="253" y="522"/>
                  </a:lnTo>
                  <a:lnTo>
                    <a:pt x="254" y="502"/>
                  </a:lnTo>
                  <a:lnTo>
                    <a:pt x="255" y="480"/>
                  </a:lnTo>
                  <a:lnTo>
                    <a:pt x="255" y="466"/>
                  </a:lnTo>
                  <a:lnTo>
                    <a:pt x="254" y="454"/>
                  </a:lnTo>
                  <a:lnTo>
                    <a:pt x="253" y="440"/>
                  </a:lnTo>
                  <a:lnTo>
                    <a:pt x="252" y="428"/>
                  </a:lnTo>
                  <a:lnTo>
                    <a:pt x="249" y="415"/>
                  </a:lnTo>
                  <a:lnTo>
                    <a:pt x="246" y="404"/>
                  </a:lnTo>
                  <a:lnTo>
                    <a:pt x="244" y="393"/>
                  </a:lnTo>
                  <a:lnTo>
                    <a:pt x="240" y="381"/>
                  </a:lnTo>
                  <a:lnTo>
                    <a:pt x="236" y="371"/>
                  </a:lnTo>
                  <a:lnTo>
                    <a:pt x="231" y="360"/>
                  </a:lnTo>
                  <a:lnTo>
                    <a:pt x="225" y="349"/>
                  </a:lnTo>
                  <a:lnTo>
                    <a:pt x="218" y="337"/>
                  </a:lnTo>
                  <a:lnTo>
                    <a:pt x="211" y="325"/>
                  </a:lnTo>
                  <a:lnTo>
                    <a:pt x="203" y="314"/>
                  </a:lnTo>
                  <a:lnTo>
                    <a:pt x="194" y="301"/>
                  </a:lnTo>
                  <a:lnTo>
                    <a:pt x="184" y="288"/>
                  </a:lnTo>
                  <a:lnTo>
                    <a:pt x="175" y="291"/>
                  </a:lnTo>
                  <a:lnTo>
                    <a:pt x="168" y="293"/>
                  </a:lnTo>
                  <a:lnTo>
                    <a:pt x="160" y="295"/>
                  </a:lnTo>
                  <a:lnTo>
                    <a:pt x="152" y="297"/>
                  </a:lnTo>
                  <a:lnTo>
                    <a:pt x="145" y="298"/>
                  </a:lnTo>
                  <a:lnTo>
                    <a:pt x="138" y="298"/>
                  </a:lnTo>
                  <a:lnTo>
                    <a:pt x="132" y="300"/>
                  </a:lnTo>
                  <a:lnTo>
                    <a:pt x="126" y="300"/>
                  </a:lnTo>
                  <a:lnTo>
                    <a:pt x="118" y="300"/>
                  </a:lnTo>
                  <a:lnTo>
                    <a:pt x="112" y="298"/>
                  </a:lnTo>
                  <a:lnTo>
                    <a:pt x="105" y="298"/>
                  </a:lnTo>
                  <a:lnTo>
                    <a:pt x="100" y="297"/>
                  </a:lnTo>
                  <a:lnTo>
                    <a:pt x="95" y="296"/>
                  </a:lnTo>
                  <a:lnTo>
                    <a:pt x="90" y="295"/>
                  </a:lnTo>
                  <a:lnTo>
                    <a:pt x="86" y="292"/>
                  </a:lnTo>
                  <a:lnTo>
                    <a:pt x="84" y="291"/>
                  </a:lnTo>
                  <a:lnTo>
                    <a:pt x="81" y="288"/>
                  </a:lnTo>
                  <a:lnTo>
                    <a:pt x="79" y="286"/>
                  </a:lnTo>
                  <a:lnTo>
                    <a:pt x="76" y="283"/>
                  </a:lnTo>
                  <a:lnTo>
                    <a:pt x="75" y="281"/>
                  </a:lnTo>
                  <a:lnTo>
                    <a:pt x="73" y="278"/>
                  </a:lnTo>
                  <a:lnTo>
                    <a:pt x="72" y="276"/>
                  </a:lnTo>
                  <a:lnTo>
                    <a:pt x="71" y="273"/>
                  </a:lnTo>
                  <a:lnTo>
                    <a:pt x="71" y="271"/>
                  </a:lnTo>
                  <a:lnTo>
                    <a:pt x="71" y="268"/>
                  </a:lnTo>
                  <a:lnTo>
                    <a:pt x="72" y="267"/>
                  </a:lnTo>
                  <a:lnTo>
                    <a:pt x="72" y="264"/>
                  </a:lnTo>
                  <a:lnTo>
                    <a:pt x="73" y="262"/>
                  </a:lnTo>
                  <a:lnTo>
                    <a:pt x="75" y="260"/>
                  </a:lnTo>
                  <a:lnTo>
                    <a:pt x="77" y="258"/>
                  </a:lnTo>
                  <a:lnTo>
                    <a:pt x="79" y="257"/>
                  </a:lnTo>
                  <a:lnTo>
                    <a:pt x="81" y="254"/>
                  </a:lnTo>
                  <a:lnTo>
                    <a:pt x="84" y="253"/>
                  </a:lnTo>
                  <a:lnTo>
                    <a:pt x="86" y="251"/>
                  </a:lnTo>
                  <a:lnTo>
                    <a:pt x="90" y="250"/>
                  </a:lnTo>
                  <a:lnTo>
                    <a:pt x="93" y="249"/>
                  </a:lnTo>
                  <a:lnTo>
                    <a:pt x="98" y="248"/>
                  </a:lnTo>
                  <a:lnTo>
                    <a:pt x="101" y="248"/>
                  </a:lnTo>
                  <a:lnTo>
                    <a:pt x="107" y="248"/>
                  </a:lnTo>
                  <a:lnTo>
                    <a:pt x="112" y="248"/>
                  </a:lnTo>
                  <a:lnTo>
                    <a:pt x="118" y="248"/>
                  </a:lnTo>
                  <a:lnTo>
                    <a:pt x="124" y="248"/>
                  </a:lnTo>
                  <a:lnTo>
                    <a:pt x="133" y="249"/>
                  </a:lnTo>
                  <a:lnTo>
                    <a:pt x="141" y="250"/>
                  </a:lnTo>
                  <a:lnTo>
                    <a:pt x="151" y="253"/>
                  </a:lnTo>
                  <a:lnTo>
                    <a:pt x="161" y="254"/>
                  </a:lnTo>
                  <a:lnTo>
                    <a:pt x="173" y="258"/>
                  </a:lnTo>
                  <a:lnTo>
                    <a:pt x="184" y="260"/>
                  </a:lnTo>
                  <a:lnTo>
                    <a:pt x="193" y="244"/>
                  </a:lnTo>
                  <a:lnTo>
                    <a:pt x="199" y="226"/>
                  </a:lnTo>
                  <a:lnTo>
                    <a:pt x="206" y="209"/>
                  </a:lnTo>
                  <a:lnTo>
                    <a:pt x="211" y="194"/>
                  </a:lnTo>
                  <a:lnTo>
                    <a:pt x="215" y="178"/>
                  </a:lnTo>
                  <a:lnTo>
                    <a:pt x="217" y="161"/>
                  </a:lnTo>
                  <a:lnTo>
                    <a:pt x="220" y="146"/>
                  </a:lnTo>
                  <a:lnTo>
                    <a:pt x="220" y="131"/>
                  </a:lnTo>
                  <a:lnTo>
                    <a:pt x="220" y="115"/>
                  </a:lnTo>
                  <a:lnTo>
                    <a:pt x="218" y="101"/>
                  </a:lnTo>
                  <a:lnTo>
                    <a:pt x="216" y="87"/>
                  </a:lnTo>
                  <a:lnTo>
                    <a:pt x="212" y="75"/>
                  </a:lnTo>
                  <a:lnTo>
                    <a:pt x="208" y="63"/>
                  </a:lnTo>
                  <a:lnTo>
                    <a:pt x="203" y="53"/>
                  </a:lnTo>
                  <a:lnTo>
                    <a:pt x="197" y="43"/>
                  </a:lnTo>
                  <a:lnTo>
                    <a:pt x="190" y="34"/>
                  </a:lnTo>
                  <a:lnTo>
                    <a:pt x="182" y="26"/>
                  </a:lnTo>
                  <a:lnTo>
                    <a:pt x="174" y="19"/>
                  </a:lnTo>
                  <a:lnTo>
                    <a:pt x="165" y="14"/>
                  </a:lnTo>
                  <a:lnTo>
                    <a:pt x="156" y="9"/>
                  </a:lnTo>
                  <a:lnTo>
                    <a:pt x="146" y="5"/>
                  </a:lnTo>
                  <a:lnTo>
                    <a:pt x="136" y="1"/>
                  </a:lnTo>
                  <a:lnTo>
                    <a:pt x="126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86" y="2"/>
                  </a:lnTo>
                  <a:lnTo>
                    <a:pt x="75" y="6"/>
                  </a:lnTo>
                  <a:lnTo>
                    <a:pt x="63" y="11"/>
                  </a:lnTo>
                  <a:lnTo>
                    <a:pt x="52" y="17"/>
                  </a:lnTo>
                  <a:lnTo>
                    <a:pt x="42" y="26"/>
                  </a:lnTo>
                  <a:lnTo>
                    <a:pt x="33" y="35"/>
                  </a:lnTo>
                  <a:lnTo>
                    <a:pt x="24" y="47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11" y="76"/>
                  </a:lnTo>
                  <a:lnTo>
                    <a:pt x="9" y="89"/>
                  </a:lnTo>
                  <a:lnTo>
                    <a:pt x="6" y="103"/>
                  </a:lnTo>
                  <a:lnTo>
                    <a:pt x="5" y="117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0" y="591"/>
                  </a:lnTo>
                </a:path>
              </a:pathLst>
            </a:custGeom>
            <a:noFill/>
            <a:ln w="3175">
              <a:solidFill>
                <a:srgbClr val="00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0" name="Freeform 255">
              <a:extLst>
                <a:ext uri="{FF2B5EF4-FFF2-40B4-BE49-F238E27FC236}">
                  <a16:creationId xmlns:a16="http://schemas.microsoft.com/office/drawing/2014/main" id="{D7DEF862-950A-4708-ABB0-0ECBD0648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" y="3127"/>
              <a:ext cx="28" cy="75"/>
            </a:xfrm>
            <a:custGeom>
              <a:avLst/>
              <a:gdLst/>
              <a:ahLst/>
              <a:cxnLst>
                <a:cxn ang="0">
                  <a:pos x="107" y="299"/>
                </a:cxn>
                <a:cxn ang="0">
                  <a:pos x="70" y="298"/>
                </a:cxn>
                <a:cxn ang="0">
                  <a:pos x="74" y="66"/>
                </a:cxn>
                <a:cxn ang="0">
                  <a:pos x="70" y="69"/>
                </a:cxn>
                <a:cxn ang="0">
                  <a:pos x="66" y="72"/>
                </a:cxn>
                <a:cxn ang="0">
                  <a:pos x="62" y="75"/>
                </a:cxn>
                <a:cxn ang="0">
                  <a:pos x="59" y="78"/>
                </a:cxn>
                <a:cxn ang="0">
                  <a:pos x="53" y="81"/>
                </a:cxn>
                <a:cxn ang="0">
                  <a:pos x="48" y="84"/>
                </a:cxn>
                <a:cxn ang="0">
                  <a:pos x="45" y="88"/>
                </a:cxn>
                <a:cxn ang="0">
                  <a:pos x="38" y="90"/>
                </a:cxn>
                <a:cxn ang="0">
                  <a:pos x="33" y="93"/>
                </a:cxn>
                <a:cxn ang="0">
                  <a:pos x="28" y="97"/>
                </a:cxn>
                <a:cxn ang="0">
                  <a:pos x="23" y="99"/>
                </a:cxn>
                <a:cxn ang="0">
                  <a:pos x="18" y="102"/>
                </a:cxn>
                <a:cxn ang="0">
                  <a:pos x="14" y="103"/>
                </a:cxn>
                <a:cxn ang="0">
                  <a:pos x="9" y="105"/>
                </a:cxn>
                <a:cxn ang="0">
                  <a:pos x="4" y="107"/>
                </a:cxn>
                <a:cxn ang="0">
                  <a:pos x="0" y="108"/>
                </a:cxn>
                <a:cxn ang="0">
                  <a:pos x="1" y="74"/>
                </a:cxn>
                <a:cxn ang="0">
                  <a:pos x="8" y="70"/>
                </a:cxn>
                <a:cxn ang="0">
                  <a:pos x="15" y="66"/>
                </a:cxn>
                <a:cxn ang="0">
                  <a:pos x="23" y="62"/>
                </a:cxn>
                <a:cxn ang="0">
                  <a:pos x="29" y="58"/>
                </a:cxn>
                <a:cxn ang="0">
                  <a:pos x="36" y="53"/>
                </a:cxn>
                <a:cxn ang="0">
                  <a:pos x="42" y="50"/>
                </a:cxn>
                <a:cxn ang="0">
                  <a:pos x="48" y="44"/>
                </a:cxn>
                <a:cxn ang="0">
                  <a:pos x="55" y="39"/>
                </a:cxn>
                <a:cxn ang="0">
                  <a:pos x="60" y="34"/>
                </a:cxn>
                <a:cxn ang="0">
                  <a:pos x="65" y="29"/>
                </a:cxn>
                <a:cxn ang="0">
                  <a:pos x="70" y="24"/>
                </a:cxn>
                <a:cxn ang="0">
                  <a:pos x="74" y="20"/>
                </a:cxn>
                <a:cxn ang="0">
                  <a:pos x="78" y="15"/>
                </a:cxn>
                <a:cxn ang="0">
                  <a:pos x="81" y="10"/>
                </a:cxn>
                <a:cxn ang="0">
                  <a:pos x="85" y="5"/>
                </a:cxn>
                <a:cxn ang="0">
                  <a:pos x="88" y="0"/>
                </a:cxn>
                <a:cxn ang="0">
                  <a:pos x="111" y="1"/>
                </a:cxn>
                <a:cxn ang="0">
                  <a:pos x="107" y="299"/>
                </a:cxn>
              </a:cxnLst>
              <a:rect l="0" t="0" r="r" b="b"/>
              <a:pathLst>
                <a:path w="111" h="299">
                  <a:moveTo>
                    <a:pt x="107" y="299"/>
                  </a:moveTo>
                  <a:lnTo>
                    <a:pt x="70" y="298"/>
                  </a:lnTo>
                  <a:lnTo>
                    <a:pt x="74" y="66"/>
                  </a:lnTo>
                  <a:lnTo>
                    <a:pt x="70" y="69"/>
                  </a:lnTo>
                  <a:lnTo>
                    <a:pt x="66" y="72"/>
                  </a:lnTo>
                  <a:lnTo>
                    <a:pt x="62" y="75"/>
                  </a:lnTo>
                  <a:lnTo>
                    <a:pt x="59" y="78"/>
                  </a:lnTo>
                  <a:lnTo>
                    <a:pt x="53" y="81"/>
                  </a:lnTo>
                  <a:lnTo>
                    <a:pt x="48" y="84"/>
                  </a:lnTo>
                  <a:lnTo>
                    <a:pt x="45" y="88"/>
                  </a:lnTo>
                  <a:lnTo>
                    <a:pt x="38" y="90"/>
                  </a:lnTo>
                  <a:lnTo>
                    <a:pt x="33" y="93"/>
                  </a:lnTo>
                  <a:lnTo>
                    <a:pt x="28" y="97"/>
                  </a:lnTo>
                  <a:lnTo>
                    <a:pt x="23" y="99"/>
                  </a:lnTo>
                  <a:lnTo>
                    <a:pt x="18" y="102"/>
                  </a:lnTo>
                  <a:lnTo>
                    <a:pt x="14" y="103"/>
                  </a:lnTo>
                  <a:lnTo>
                    <a:pt x="9" y="105"/>
                  </a:lnTo>
                  <a:lnTo>
                    <a:pt x="4" y="107"/>
                  </a:lnTo>
                  <a:lnTo>
                    <a:pt x="0" y="108"/>
                  </a:lnTo>
                  <a:lnTo>
                    <a:pt x="1" y="74"/>
                  </a:lnTo>
                  <a:lnTo>
                    <a:pt x="8" y="70"/>
                  </a:lnTo>
                  <a:lnTo>
                    <a:pt x="15" y="66"/>
                  </a:lnTo>
                  <a:lnTo>
                    <a:pt x="23" y="62"/>
                  </a:lnTo>
                  <a:lnTo>
                    <a:pt x="29" y="58"/>
                  </a:lnTo>
                  <a:lnTo>
                    <a:pt x="36" y="53"/>
                  </a:lnTo>
                  <a:lnTo>
                    <a:pt x="42" y="50"/>
                  </a:lnTo>
                  <a:lnTo>
                    <a:pt x="48" y="44"/>
                  </a:lnTo>
                  <a:lnTo>
                    <a:pt x="55" y="39"/>
                  </a:lnTo>
                  <a:lnTo>
                    <a:pt x="60" y="34"/>
                  </a:lnTo>
                  <a:lnTo>
                    <a:pt x="65" y="29"/>
                  </a:lnTo>
                  <a:lnTo>
                    <a:pt x="70" y="24"/>
                  </a:lnTo>
                  <a:lnTo>
                    <a:pt x="74" y="20"/>
                  </a:lnTo>
                  <a:lnTo>
                    <a:pt x="78" y="15"/>
                  </a:lnTo>
                  <a:lnTo>
                    <a:pt x="81" y="10"/>
                  </a:lnTo>
                  <a:lnTo>
                    <a:pt x="85" y="5"/>
                  </a:lnTo>
                  <a:lnTo>
                    <a:pt x="88" y="0"/>
                  </a:lnTo>
                  <a:lnTo>
                    <a:pt x="111" y="1"/>
                  </a:lnTo>
                  <a:lnTo>
                    <a:pt x="107" y="299"/>
                  </a:lnTo>
                  <a:close/>
                </a:path>
              </a:pathLst>
            </a:custGeom>
            <a:solidFill>
              <a:srgbClr val="00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1" name="Freeform 256">
              <a:extLst>
                <a:ext uri="{FF2B5EF4-FFF2-40B4-BE49-F238E27FC236}">
                  <a16:creationId xmlns:a16="http://schemas.microsoft.com/office/drawing/2014/main" id="{49744A20-855A-4230-B670-8BF72C3DB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" y="3127"/>
              <a:ext cx="28" cy="75"/>
            </a:xfrm>
            <a:custGeom>
              <a:avLst/>
              <a:gdLst/>
              <a:ahLst/>
              <a:cxnLst>
                <a:cxn ang="0">
                  <a:pos x="107" y="299"/>
                </a:cxn>
                <a:cxn ang="0">
                  <a:pos x="70" y="298"/>
                </a:cxn>
                <a:cxn ang="0">
                  <a:pos x="74" y="66"/>
                </a:cxn>
                <a:cxn ang="0">
                  <a:pos x="70" y="69"/>
                </a:cxn>
                <a:cxn ang="0">
                  <a:pos x="66" y="72"/>
                </a:cxn>
                <a:cxn ang="0">
                  <a:pos x="62" y="75"/>
                </a:cxn>
                <a:cxn ang="0">
                  <a:pos x="59" y="78"/>
                </a:cxn>
                <a:cxn ang="0">
                  <a:pos x="53" y="81"/>
                </a:cxn>
                <a:cxn ang="0">
                  <a:pos x="48" y="84"/>
                </a:cxn>
                <a:cxn ang="0">
                  <a:pos x="45" y="88"/>
                </a:cxn>
                <a:cxn ang="0">
                  <a:pos x="38" y="90"/>
                </a:cxn>
                <a:cxn ang="0">
                  <a:pos x="33" y="93"/>
                </a:cxn>
                <a:cxn ang="0">
                  <a:pos x="28" y="97"/>
                </a:cxn>
                <a:cxn ang="0">
                  <a:pos x="23" y="99"/>
                </a:cxn>
                <a:cxn ang="0">
                  <a:pos x="18" y="102"/>
                </a:cxn>
                <a:cxn ang="0">
                  <a:pos x="14" y="103"/>
                </a:cxn>
                <a:cxn ang="0">
                  <a:pos x="9" y="105"/>
                </a:cxn>
                <a:cxn ang="0">
                  <a:pos x="4" y="107"/>
                </a:cxn>
                <a:cxn ang="0">
                  <a:pos x="0" y="108"/>
                </a:cxn>
                <a:cxn ang="0">
                  <a:pos x="1" y="74"/>
                </a:cxn>
                <a:cxn ang="0">
                  <a:pos x="8" y="70"/>
                </a:cxn>
                <a:cxn ang="0">
                  <a:pos x="15" y="66"/>
                </a:cxn>
                <a:cxn ang="0">
                  <a:pos x="23" y="62"/>
                </a:cxn>
                <a:cxn ang="0">
                  <a:pos x="29" y="58"/>
                </a:cxn>
                <a:cxn ang="0">
                  <a:pos x="36" y="53"/>
                </a:cxn>
                <a:cxn ang="0">
                  <a:pos x="42" y="50"/>
                </a:cxn>
                <a:cxn ang="0">
                  <a:pos x="48" y="44"/>
                </a:cxn>
                <a:cxn ang="0">
                  <a:pos x="55" y="39"/>
                </a:cxn>
                <a:cxn ang="0">
                  <a:pos x="60" y="34"/>
                </a:cxn>
                <a:cxn ang="0">
                  <a:pos x="65" y="29"/>
                </a:cxn>
                <a:cxn ang="0">
                  <a:pos x="70" y="24"/>
                </a:cxn>
                <a:cxn ang="0">
                  <a:pos x="74" y="20"/>
                </a:cxn>
                <a:cxn ang="0">
                  <a:pos x="78" y="15"/>
                </a:cxn>
                <a:cxn ang="0">
                  <a:pos x="81" y="10"/>
                </a:cxn>
                <a:cxn ang="0">
                  <a:pos x="85" y="5"/>
                </a:cxn>
                <a:cxn ang="0">
                  <a:pos x="88" y="0"/>
                </a:cxn>
                <a:cxn ang="0">
                  <a:pos x="111" y="1"/>
                </a:cxn>
                <a:cxn ang="0">
                  <a:pos x="107" y="299"/>
                </a:cxn>
              </a:cxnLst>
              <a:rect l="0" t="0" r="r" b="b"/>
              <a:pathLst>
                <a:path w="111" h="299">
                  <a:moveTo>
                    <a:pt x="107" y="299"/>
                  </a:moveTo>
                  <a:lnTo>
                    <a:pt x="70" y="298"/>
                  </a:lnTo>
                  <a:lnTo>
                    <a:pt x="74" y="66"/>
                  </a:lnTo>
                  <a:lnTo>
                    <a:pt x="70" y="69"/>
                  </a:lnTo>
                  <a:lnTo>
                    <a:pt x="66" y="72"/>
                  </a:lnTo>
                  <a:lnTo>
                    <a:pt x="62" y="75"/>
                  </a:lnTo>
                  <a:lnTo>
                    <a:pt x="59" y="78"/>
                  </a:lnTo>
                  <a:lnTo>
                    <a:pt x="53" y="81"/>
                  </a:lnTo>
                  <a:lnTo>
                    <a:pt x="48" y="84"/>
                  </a:lnTo>
                  <a:lnTo>
                    <a:pt x="45" y="88"/>
                  </a:lnTo>
                  <a:lnTo>
                    <a:pt x="38" y="90"/>
                  </a:lnTo>
                  <a:lnTo>
                    <a:pt x="33" y="93"/>
                  </a:lnTo>
                  <a:lnTo>
                    <a:pt x="28" y="97"/>
                  </a:lnTo>
                  <a:lnTo>
                    <a:pt x="23" y="99"/>
                  </a:lnTo>
                  <a:lnTo>
                    <a:pt x="18" y="102"/>
                  </a:lnTo>
                  <a:lnTo>
                    <a:pt x="14" y="103"/>
                  </a:lnTo>
                  <a:lnTo>
                    <a:pt x="9" y="105"/>
                  </a:lnTo>
                  <a:lnTo>
                    <a:pt x="4" y="107"/>
                  </a:lnTo>
                  <a:lnTo>
                    <a:pt x="0" y="108"/>
                  </a:lnTo>
                  <a:lnTo>
                    <a:pt x="1" y="74"/>
                  </a:lnTo>
                  <a:lnTo>
                    <a:pt x="8" y="70"/>
                  </a:lnTo>
                  <a:lnTo>
                    <a:pt x="15" y="66"/>
                  </a:lnTo>
                  <a:lnTo>
                    <a:pt x="23" y="62"/>
                  </a:lnTo>
                  <a:lnTo>
                    <a:pt x="29" y="58"/>
                  </a:lnTo>
                  <a:lnTo>
                    <a:pt x="36" y="53"/>
                  </a:lnTo>
                  <a:lnTo>
                    <a:pt x="42" y="50"/>
                  </a:lnTo>
                  <a:lnTo>
                    <a:pt x="48" y="44"/>
                  </a:lnTo>
                  <a:lnTo>
                    <a:pt x="55" y="39"/>
                  </a:lnTo>
                  <a:lnTo>
                    <a:pt x="60" y="34"/>
                  </a:lnTo>
                  <a:lnTo>
                    <a:pt x="65" y="29"/>
                  </a:lnTo>
                  <a:lnTo>
                    <a:pt x="70" y="24"/>
                  </a:lnTo>
                  <a:lnTo>
                    <a:pt x="74" y="20"/>
                  </a:lnTo>
                  <a:lnTo>
                    <a:pt x="78" y="15"/>
                  </a:lnTo>
                  <a:lnTo>
                    <a:pt x="81" y="10"/>
                  </a:lnTo>
                  <a:lnTo>
                    <a:pt x="85" y="5"/>
                  </a:lnTo>
                  <a:lnTo>
                    <a:pt x="88" y="0"/>
                  </a:lnTo>
                  <a:lnTo>
                    <a:pt x="111" y="1"/>
                  </a:lnTo>
                  <a:lnTo>
                    <a:pt x="107" y="299"/>
                  </a:lnTo>
                </a:path>
              </a:pathLst>
            </a:custGeom>
            <a:noFill/>
            <a:ln w="3175">
              <a:solidFill>
                <a:srgbClr val="34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2" name="Freeform 257">
              <a:extLst>
                <a:ext uri="{FF2B5EF4-FFF2-40B4-BE49-F238E27FC236}">
                  <a16:creationId xmlns:a16="http://schemas.microsoft.com/office/drawing/2014/main" id="{A2A8394C-395C-42A1-B8CA-1D11D980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3" y="2990"/>
              <a:ext cx="113" cy="230"/>
            </a:xfrm>
            <a:custGeom>
              <a:avLst/>
              <a:gdLst/>
              <a:ahLst/>
              <a:cxnLst>
                <a:cxn ang="0">
                  <a:pos x="102" y="808"/>
                </a:cxn>
                <a:cxn ang="0">
                  <a:pos x="84" y="920"/>
                </a:cxn>
                <a:cxn ang="0">
                  <a:pos x="11" y="868"/>
                </a:cxn>
                <a:cxn ang="0">
                  <a:pos x="18" y="820"/>
                </a:cxn>
                <a:cxn ang="0">
                  <a:pos x="23" y="754"/>
                </a:cxn>
                <a:cxn ang="0">
                  <a:pos x="29" y="188"/>
                </a:cxn>
                <a:cxn ang="0">
                  <a:pos x="42" y="110"/>
                </a:cxn>
                <a:cxn ang="0">
                  <a:pos x="71" y="59"/>
                </a:cxn>
                <a:cxn ang="0">
                  <a:pos x="122" y="21"/>
                </a:cxn>
                <a:cxn ang="0">
                  <a:pos x="190" y="1"/>
                </a:cxn>
                <a:cxn ang="0">
                  <a:pos x="281" y="7"/>
                </a:cxn>
                <a:cxn ang="0">
                  <a:pos x="361" y="48"/>
                </a:cxn>
                <a:cxn ang="0">
                  <a:pos x="406" y="115"/>
                </a:cxn>
                <a:cxn ang="0">
                  <a:pos x="412" y="181"/>
                </a:cxn>
                <a:cxn ang="0">
                  <a:pos x="396" y="231"/>
                </a:cxn>
                <a:cxn ang="0">
                  <a:pos x="364" y="276"/>
                </a:cxn>
                <a:cxn ang="0">
                  <a:pos x="340" y="314"/>
                </a:cxn>
                <a:cxn ang="0">
                  <a:pos x="405" y="363"/>
                </a:cxn>
                <a:cxn ang="0">
                  <a:pos x="443" y="427"/>
                </a:cxn>
                <a:cxn ang="0">
                  <a:pos x="455" y="504"/>
                </a:cxn>
                <a:cxn ang="0">
                  <a:pos x="444" y="574"/>
                </a:cxn>
                <a:cxn ang="0">
                  <a:pos x="411" y="638"/>
                </a:cxn>
                <a:cxn ang="0">
                  <a:pos x="361" y="685"/>
                </a:cxn>
                <a:cxn ang="0">
                  <a:pos x="300" y="712"/>
                </a:cxn>
                <a:cxn ang="0">
                  <a:pos x="242" y="718"/>
                </a:cxn>
                <a:cxn ang="0">
                  <a:pos x="201" y="712"/>
                </a:cxn>
                <a:cxn ang="0">
                  <a:pos x="158" y="695"/>
                </a:cxn>
                <a:cxn ang="0">
                  <a:pos x="106" y="663"/>
                </a:cxn>
                <a:cxn ang="0">
                  <a:pos x="150" y="653"/>
                </a:cxn>
                <a:cxn ang="0">
                  <a:pos x="196" y="676"/>
                </a:cxn>
                <a:cxn ang="0">
                  <a:pos x="229" y="684"/>
                </a:cxn>
                <a:cxn ang="0">
                  <a:pos x="277" y="679"/>
                </a:cxn>
                <a:cxn ang="0">
                  <a:pos x="327" y="644"/>
                </a:cxn>
                <a:cxn ang="0">
                  <a:pos x="356" y="574"/>
                </a:cxn>
                <a:cxn ang="0">
                  <a:pos x="361" y="487"/>
                </a:cxn>
                <a:cxn ang="0">
                  <a:pos x="350" y="426"/>
                </a:cxn>
                <a:cxn ang="0">
                  <a:pos x="324" y="370"/>
                </a:cxn>
                <a:cxn ang="0">
                  <a:pos x="282" y="324"/>
                </a:cxn>
                <a:cxn ang="0">
                  <a:pos x="244" y="331"/>
                </a:cxn>
                <a:cxn ang="0">
                  <a:pos x="211" y="331"/>
                </a:cxn>
                <a:cxn ang="0">
                  <a:pos x="190" y="324"/>
                </a:cxn>
                <a:cxn ang="0">
                  <a:pos x="179" y="311"/>
                </a:cxn>
                <a:cxn ang="0">
                  <a:pos x="178" y="300"/>
                </a:cxn>
                <a:cxn ang="0">
                  <a:pos x="184" y="290"/>
                </a:cxn>
                <a:cxn ang="0">
                  <a:pos x="200" y="282"/>
                </a:cxn>
                <a:cxn ang="0">
                  <a:pos x="224" y="281"/>
                </a:cxn>
                <a:cxn ang="0">
                  <a:pos x="267" y="287"/>
                </a:cxn>
                <a:cxn ang="0">
                  <a:pos x="312" y="242"/>
                </a:cxn>
                <a:cxn ang="0">
                  <a:pos x="326" y="164"/>
                </a:cxn>
                <a:cxn ang="0">
                  <a:pos x="314" y="96"/>
                </a:cxn>
                <a:cxn ang="0">
                  <a:pos x="280" y="52"/>
                </a:cxn>
                <a:cxn ang="0">
                  <a:pos x="232" y="33"/>
                </a:cxn>
                <a:cxn ang="0">
                  <a:pos x="169" y="44"/>
                </a:cxn>
                <a:cxn ang="0">
                  <a:pos x="126" y="89"/>
                </a:cxn>
                <a:cxn ang="0">
                  <a:pos x="111" y="150"/>
                </a:cxn>
              </a:cxnLst>
              <a:rect l="0" t="0" r="r" b="b"/>
              <a:pathLst>
                <a:path w="455" h="920">
                  <a:moveTo>
                    <a:pt x="106" y="663"/>
                  </a:moveTo>
                  <a:lnTo>
                    <a:pt x="106" y="747"/>
                  </a:lnTo>
                  <a:lnTo>
                    <a:pt x="104" y="768"/>
                  </a:lnTo>
                  <a:lnTo>
                    <a:pt x="103" y="788"/>
                  </a:lnTo>
                  <a:lnTo>
                    <a:pt x="102" y="808"/>
                  </a:lnTo>
                  <a:lnTo>
                    <a:pt x="99" y="830"/>
                  </a:lnTo>
                  <a:lnTo>
                    <a:pt x="97" y="853"/>
                  </a:lnTo>
                  <a:lnTo>
                    <a:pt x="93" y="874"/>
                  </a:lnTo>
                  <a:lnTo>
                    <a:pt x="89" y="897"/>
                  </a:lnTo>
                  <a:lnTo>
                    <a:pt x="84" y="920"/>
                  </a:lnTo>
                  <a:lnTo>
                    <a:pt x="0" y="920"/>
                  </a:lnTo>
                  <a:lnTo>
                    <a:pt x="4" y="905"/>
                  </a:lnTo>
                  <a:lnTo>
                    <a:pt x="6" y="892"/>
                  </a:lnTo>
                  <a:lnTo>
                    <a:pt x="9" y="880"/>
                  </a:lnTo>
                  <a:lnTo>
                    <a:pt x="11" y="868"/>
                  </a:lnTo>
                  <a:lnTo>
                    <a:pt x="13" y="859"/>
                  </a:lnTo>
                  <a:lnTo>
                    <a:pt x="15" y="850"/>
                  </a:lnTo>
                  <a:lnTo>
                    <a:pt x="15" y="843"/>
                  </a:lnTo>
                  <a:lnTo>
                    <a:pt x="17" y="836"/>
                  </a:lnTo>
                  <a:lnTo>
                    <a:pt x="18" y="820"/>
                  </a:lnTo>
                  <a:lnTo>
                    <a:pt x="20" y="805"/>
                  </a:lnTo>
                  <a:lnTo>
                    <a:pt x="20" y="789"/>
                  </a:lnTo>
                  <a:lnTo>
                    <a:pt x="22" y="777"/>
                  </a:lnTo>
                  <a:lnTo>
                    <a:pt x="23" y="764"/>
                  </a:lnTo>
                  <a:lnTo>
                    <a:pt x="23" y="754"/>
                  </a:lnTo>
                  <a:lnTo>
                    <a:pt x="24" y="744"/>
                  </a:lnTo>
                  <a:lnTo>
                    <a:pt x="24" y="735"/>
                  </a:lnTo>
                  <a:lnTo>
                    <a:pt x="28" y="230"/>
                  </a:lnTo>
                  <a:lnTo>
                    <a:pt x="28" y="208"/>
                  </a:lnTo>
                  <a:lnTo>
                    <a:pt x="29" y="188"/>
                  </a:lnTo>
                  <a:lnTo>
                    <a:pt x="31" y="170"/>
                  </a:lnTo>
                  <a:lnTo>
                    <a:pt x="33" y="152"/>
                  </a:lnTo>
                  <a:lnTo>
                    <a:pt x="36" y="137"/>
                  </a:lnTo>
                  <a:lnTo>
                    <a:pt x="38" y="123"/>
                  </a:lnTo>
                  <a:lnTo>
                    <a:pt x="42" y="110"/>
                  </a:lnTo>
                  <a:lnTo>
                    <a:pt x="46" y="99"/>
                  </a:lnTo>
                  <a:lnTo>
                    <a:pt x="51" y="89"/>
                  </a:lnTo>
                  <a:lnTo>
                    <a:pt x="57" y="78"/>
                  </a:lnTo>
                  <a:lnTo>
                    <a:pt x="64" y="68"/>
                  </a:lnTo>
                  <a:lnTo>
                    <a:pt x="71" y="59"/>
                  </a:lnTo>
                  <a:lnTo>
                    <a:pt x="79" y="50"/>
                  </a:lnTo>
                  <a:lnTo>
                    <a:pt x="89" y="43"/>
                  </a:lnTo>
                  <a:lnTo>
                    <a:pt x="99" y="35"/>
                  </a:lnTo>
                  <a:lnTo>
                    <a:pt x="109" y="28"/>
                  </a:lnTo>
                  <a:lnTo>
                    <a:pt x="122" y="21"/>
                  </a:lnTo>
                  <a:lnTo>
                    <a:pt x="134" y="15"/>
                  </a:lnTo>
                  <a:lnTo>
                    <a:pt x="148" y="10"/>
                  </a:lnTo>
                  <a:lnTo>
                    <a:pt x="160" y="6"/>
                  </a:lnTo>
                  <a:lnTo>
                    <a:pt x="174" y="3"/>
                  </a:lnTo>
                  <a:lnTo>
                    <a:pt x="190" y="1"/>
                  </a:lnTo>
                  <a:lnTo>
                    <a:pt x="204" y="0"/>
                  </a:lnTo>
                  <a:lnTo>
                    <a:pt x="220" y="0"/>
                  </a:lnTo>
                  <a:lnTo>
                    <a:pt x="242" y="1"/>
                  </a:lnTo>
                  <a:lnTo>
                    <a:pt x="262" y="3"/>
                  </a:lnTo>
                  <a:lnTo>
                    <a:pt x="281" y="7"/>
                  </a:lnTo>
                  <a:lnTo>
                    <a:pt x="299" y="12"/>
                  </a:lnTo>
                  <a:lnTo>
                    <a:pt x="317" y="19"/>
                  </a:lnTo>
                  <a:lnTo>
                    <a:pt x="332" y="28"/>
                  </a:lnTo>
                  <a:lnTo>
                    <a:pt x="347" y="36"/>
                  </a:lnTo>
                  <a:lnTo>
                    <a:pt x="361" y="48"/>
                  </a:lnTo>
                  <a:lnTo>
                    <a:pt x="373" y="61"/>
                  </a:lnTo>
                  <a:lnTo>
                    <a:pt x="384" y="73"/>
                  </a:lnTo>
                  <a:lnTo>
                    <a:pt x="393" y="86"/>
                  </a:lnTo>
                  <a:lnTo>
                    <a:pt x="401" y="100"/>
                  </a:lnTo>
                  <a:lnTo>
                    <a:pt x="406" y="115"/>
                  </a:lnTo>
                  <a:lnTo>
                    <a:pt x="410" y="129"/>
                  </a:lnTo>
                  <a:lnTo>
                    <a:pt x="412" y="146"/>
                  </a:lnTo>
                  <a:lnTo>
                    <a:pt x="413" y="161"/>
                  </a:lnTo>
                  <a:lnTo>
                    <a:pt x="412" y="171"/>
                  </a:lnTo>
                  <a:lnTo>
                    <a:pt x="412" y="181"/>
                  </a:lnTo>
                  <a:lnTo>
                    <a:pt x="410" y="192"/>
                  </a:lnTo>
                  <a:lnTo>
                    <a:pt x="407" y="202"/>
                  </a:lnTo>
                  <a:lnTo>
                    <a:pt x="405" y="212"/>
                  </a:lnTo>
                  <a:lnTo>
                    <a:pt x="401" y="222"/>
                  </a:lnTo>
                  <a:lnTo>
                    <a:pt x="396" y="231"/>
                  </a:lnTo>
                  <a:lnTo>
                    <a:pt x="391" y="241"/>
                  </a:lnTo>
                  <a:lnTo>
                    <a:pt x="385" y="250"/>
                  </a:lnTo>
                  <a:lnTo>
                    <a:pt x="379" y="259"/>
                  </a:lnTo>
                  <a:lnTo>
                    <a:pt x="371" y="268"/>
                  </a:lnTo>
                  <a:lnTo>
                    <a:pt x="364" y="276"/>
                  </a:lnTo>
                  <a:lnTo>
                    <a:pt x="355" y="284"/>
                  </a:lnTo>
                  <a:lnTo>
                    <a:pt x="345" y="292"/>
                  </a:lnTo>
                  <a:lnTo>
                    <a:pt x="335" y="298"/>
                  </a:lnTo>
                  <a:lnTo>
                    <a:pt x="324" y="306"/>
                  </a:lnTo>
                  <a:lnTo>
                    <a:pt x="340" y="314"/>
                  </a:lnTo>
                  <a:lnTo>
                    <a:pt x="355" y="323"/>
                  </a:lnTo>
                  <a:lnTo>
                    <a:pt x="369" y="333"/>
                  </a:lnTo>
                  <a:lnTo>
                    <a:pt x="382" y="343"/>
                  </a:lnTo>
                  <a:lnTo>
                    <a:pt x="393" y="353"/>
                  </a:lnTo>
                  <a:lnTo>
                    <a:pt x="405" y="363"/>
                  </a:lnTo>
                  <a:lnTo>
                    <a:pt x="413" y="376"/>
                  </a:lnTo>
                  <a:lnTo>
                    <a:pt x="422" y="387"/>
                  </a:lnTo>
                  <a:lnTo>
                    <a:pt x="430" y="400"/>
                  </a:lnTo>
                  <a:lnTo>
                    <a:pt x="438" y="413"/>
                  </a:lnTo>
                  <a:lnTo>
                    <a:pt x="443" y="427"/>
                  </a:lnTo>
                  <a:lnTo>
                    <a:pt x="448" y="441"/>
                  </a:lnTo>
                  <a:lnTo>
                    <a:pt x="450" y="456"/>
                  </a:lnTo>
                  <a:lnTo>
                    <a:pt x="453" y="471"/>
                  </a:lnTo>
                  <a:lnTo>
                    <a:pt x="454" y="488"/>
                  </a:lnTo>
                  <a:lnTo>
                    <a:pt x="455" y="504"/>
                  </a:lnTo>
                  <a:lnTo>
                    <a:pt x="454" y="518"/>
                  </a:lnTo>
                  <a:lnTo>
                    <a:pt x="453" y="532"/>
                  </a:lnTo>
                  <a:lnTo>
                    <a:pt x="450" y="548"/>
                  </a:lnTo>
                  <a:lnTo>
                    <a:pt x="448" y="562"/>
                  </a:lnTo>
                  <a:lnTo>
                    <a:pt x="444" y="574"/>
                  </a:lnTo>
                  <a:lnTo>
                    <a:pt x="439" y="588"/>
                  </a:lnTo>
                  <a:lnTo>
                    <a:pt x="433" y="601"/>
                  </a:lnTo>
                  <a:lnTo>
                    <a:pt x="426" y="614"/>
                  </a:lnTo>
                  <a:lnTo>
                    <a:pt x="420" y="627"/>
                  </a:lnTo>
                  <a:lnTo>
                    <a:pt x="411" y="638"/>
                  </a:lnTo>
                  <a:lnTo>
                    <a:pt x="402" y="649"/>
                  </a:lnTo>
                  <a:lnTo>
                    <a:pt x="393" y="660"/>
                  </a:lnTo>
                  <a:lnTo>
                    <a:pt x="383" y="668"/>
                  </a:lnTo>
                  <a:lnTo>
                    <a:pt x="373" y="677"/>
                  </a:lnTo>
                  <a:lnTo>
                    <a:pt x="361" y="685"/>
                  </a:lnTo>
                  <a:lnTo>
                    <a:pt x="350" y="693"/>
                  </a:lnTo>
                  <a:lnTo>
                    <a:pt x="337" y="699"/>
                  </a:lnTo>
                  <a:lnTo>
                    <a:pt x="326" y="704"/>
                  </a:lnTo>
                  <a:lnTo>
                    <a:pt x="313" y="708"/>
                  </a:lnTo>
                  <a:lnTo>
                    <a:pt x="300" y="712"/>
                  </a:lnTo>
                  <a:lnTo>
                    <a:pt x="287" y="716"/>
                  </a:lnTo>
                  <a:lnTo>
                    <a:pt x="275" y="717"/>
                  </a:lnTo>
                  <a:lnTo>
                    <a:pt x="262" y="718"/>
                  </a:lnTo>
                  <a:lnTo>
                    <a:pt x="249" y="718"/>
                  </a:lnTo>
                  <a:lnTo>
                    <a:pt x="242" y="718"/>
                  </a:lnTo>
                  <a:lnTo>
                    <a:pt x="233" y="718"/>
                  </a:lnTo>
                  <a:lnTo>
                    <a:pt x="225" y="717"/>
                  </a:lnTo>
                  <a:lnTo>
                    <a:pt x="216" y="716"/>
                  </a:lnTo>
                  <a:lnTo>
                    <a:pt x="209" y="714"/>
                  </a:lnTo>
                  <a:lnTo>
                    <a:pt x="201" y="712"/>
                  </a:lnTo>
                  <a:lnTo>
                    <a:pt x="192" y="709"/>
                  </a:lnTo>
                  <a:lnTo>
                    <a:pt x="184" y="707"/>
                  </a:lnTo>
                  <a:lnTo>
                    <a:pt x="176" y="703"/>
                  </a:lnTo>
                  <a:lnTo>
                    <a:pt x="167" y="699"/>
                  </a:lnTo>
                  <a:lnTo>
                    <a:pt x="158" y="695"/>
                  </a:lnTo>
                  <a:lnTo>
                    <a:pt x="149" y="690"/>
                  </a:lnTo>
                  <a:lnTo>
                    <a:pt x="139" y="684"/>
                  </a:lnTo>
                  <a:lnTo>
                    <a:pt x="127" y="677"/>
                  </a:lnTo>
                  <a:lnTo>
                    <a:pt x="117" y="671"/>
                  </a:lnTo>
                  <a:lnTo>
                    <a:pt x="106" y="663"/>
                  </a:lnTo>
                  <a:close/>
                  <a:moveTo>
                    <a:pt x="106" y="624"/>
                  </a:moveTo>
                  <a:lnTo>
                    <a:pt x="117" y="633"/>
                  </a:lnTo>
                  <a:lnTo>
                    <a:pt x="128" y="641"/>
                  </a:lnTo>
                  <a:lnTo>
                    <a:pt x="140" y="647"/>
                  </a:lnTo>
                  <a:lnTo>
                    <a:pt x="150" y="653"/>
                  </a:lnTo>
                  <a:lnTo>
                    <a:pt x="160" y="660"/>
                  </a:lnTo>
                  <a:lnTo>
                    <a:pt x="170" y="665"/>
                  </a:lnTo>
                  <a:lnTo>
                    <a:pt x="181" y="670"/>
                  </a:lnTo>
                  <a:lnTo>
                    <a:pt x="190" y="674"/>
                  </a:lnTo>
                  <a:lnTo>
                    <a:pt x="196" y="676"/>
                  </a:lnTo>
                  <a:lnTo>
                    <a:pt x="202" y="679"/>
                  </a:lnTo>
                  <a:lnTo>
                    <a:pt x="209" y="680"/>
                  </a:lnTo>
                  <a:lnTo>
                    <a:pt x="216" y="681"/>
                  </a:lnTo>
                  <a:lnTo>
                    <a:pt x="223" y="682"/>
                  </a:lnTo>
                  <a:lnTo>
                    <a:pt x="229" y="684"/>
                  </a:lnTo>
                  <a:lnTo>
                    <a:pt x="235" y="685"/>
                  </a:lnTo>
                  <a:lnTo>
                    <a:pt x="243" y="685"/>
                  </a:lnTo>
                  <a:lnTo>
                    <a:pt x="254" y="684"/>
                  </a:lnTo>
                  <a:lnTo>
                    <a:pt x="266" y="682"/>
                  </a:lnTo>
                  <a:lnTo>
                    <a:pt x="277" y="679"/>
                  </a:lnTo>
                  <a:lnTo>
                    <a:pt x="289" y="675"/>
                  </a:lnTo>
                  <a:lnTo>
                    <a:pt x="299" y="668"/>
                  </a:lnTo>
                  <a:lnTo>
                    <a:pt x="309" y="662"/>
                  </a:lnTo>
                  <a:lnTo>
                    <a:pt x="318" y="653"/>
                  </a:lnTo>
                  <a:lnTo>
                    <a:pt x="327" y="644"/>
                  </a:lnTo>
                  <a:lnTo>
                    <a:pt x="335" y="633"/>
                  </a:lnTo>
                  <a:lnTo>
                    <a:pt x="342" y="620"/>
                  </a:lnTo>
                  <a:lnTo>
                    <a:pt x="347" y="606"/>
                  </a:lnTo>
                  <a:lnTo>
                    <a:pt x="352" y="591"/>
                  </a:lnTo>
                  <a:lnTo>
                    <a:pt x="356" y="574"/>
                  </a:lnTo>
                  <a:lnTo>
                    <a:pt x="359" y="555"/>
                  </a:lnTo>
                  <a:lnTo>
                    <a:pt x="361" y="535"/>
                  </a:lnTo>
                  <a:lnTo>
                    <a:pt x="361" y="513"/>
                  </a:lnTo>
                  <a:lnTo>
                    <a:pt x="361" y="499"/>
                  </a:lnTo>
                  <a:lnTo>
                    <a:pt x="361" y="487"/>
                  </a:lnTo>
                  <a:lnTo>
                    <a:pt x="360" y="473"/>
                  </a:lnTo>
                  <a:lnTo>
                    <a:pt x="357" y="461"/>
                  </a:lnTo>
                  <a:lnTo>
                    <a:pt x="356" y="448"/>
                  </a:lnTo>
                  <a:lnTo>
                    <a:pt x="354" y="437"/>
                  </a:lnTo>
                  <a:lnTo>
                    <a:pt x="350" y="426"/>
                  </a:lnTo>
                  <a:lnTo>
                    <a:pt x="346" y="414"/>
                  </a:lnTo>
                  <a:lnTo>
                    <a:pt x="342" y="404"/>
                  </a:lnTo>
                  <a:lnTo>
                    <a:pt x="337" y="393"/>
                  </a:lnTo>
                  <a:lnTo>
                    <a:pt x="331" y="382"/>
                  </a:lnTo>
                  <a:lnTo>
                    <a:pt x="324" y="370"/>
                  </a:lnTo>
                  <a:lnTo>
                    <a:pt x="317" y="358"/>
                  </a:lnTo>
                  <a:lnTo>
                    <a:pt x="309" y="347"/>
                  </a:lnTo>
                  <a:lnTo>
                    <a:pt x="300" y="334"/>
                  </a:lnTo>
                  <a:lnTo>
                    <a:pt x="290" y="321"/>
                  </a:lnTo>
                  <a:lnTo>
                    <a:pt x="282" y="324"/>
                  </a:lnTo>
                  <a:lnTo>
                    <a:pt x="274" y="326"/>
                  </a:lnTo>
                  <a:lnTo>
                    <a:pt x="266" y="328"/>
                  </a:lnTo>
                  <a:lnTo>
                    <a:pt x="258" y="330"/>
                  </a:lnTo>
                  <a:lnTo>
                    <a:pt x="251" y="331"/>
                  </a:lnTo>
                  <a:lnTo>
                    <a:pt x="244" y="331"/>
                  </a:lnTo>
                  <a:lnTo>
                    <a:pt x="238" y="333"/>
                  </a:lnTo>
                  <a:lnTo>
                    <a:pt x="232" y="333"/>
                  </a:lnTo>
                  <a:lnTo>
                    <a:pt x="224" y="333"/>
                  </a:lnTo>
                  <a:lnTo>
                    <a:pt x="218" y="331"/>
                  </a:lnTo>
                  <a:lnTo>
                    <a:pt x="211" y="331"/>
                  </a:lnTo>
                  <a:lnTo>
                    <a:pt x="206" y="330"/>
                  </a:lnTo>
                  <a:lnTo>
                    <a:pt x="201" y="329"/>
                  </a:lnTo>
                  <a:lnTo>
                    <a:pt x="197" y="328"/>
                  </a:lnTo>
                  <a:lnTo>
                    <a:pt x="192" y="325"/>
                  </a:lnTo>
                  <a:lnTo>
                    <a:pt x="190" y="324"/>
                  </a:lnTo>
                  <a:lnTo>
                    <a:pt x="187" y="321"/>
                  </a:lnTo>
                  <a:lnTo>
                    <a:pt x="184" y="319"/>
                  </a:lnTo>
                  <a:lnTo>
                    <a:pt x="182" y="316"/>
                  </a:lnTo>
                  <a:lnTo>
                    <a:pt x="181" y="314"/>
                  </a:lnTo>
                  <a:lnTo>
                    <a:pt x="179" y="311"/>
                  </a:lnTo>
                  <a:lnTo>
                    <a:pt x="178" y="309"/>
                  </a:lnTo>
                  <a:lnTo>
                    <a:pt x="178" y="306"/>
                  </a:lnTo>
                  <a:lnTo>
                    <a:pt x="178" y="304"/>
                  </a:lnTo>
                  <a:lnTo>
                    <a:pt x="178" y="301"/>
                  </a:lnTo>
                  <a:lnTo>
                    <a:pt x="178" y="300"/>
                  </a:lnTo>
                  <a:lnTo>
                    <a:pt x="179" y="297"/>
                  </a:lnTo>
                  <a:lnTo>
                    <a:pt x="179" y="295"/>
                  </a:lnTo>
                  <a:lnTo>
                    <a:pt x="181" y="293"/>
                  </a:lnTo>
                  <a:lnTo>
                    <a:pt x="183" y="291"/>
                  </a:lnTo>
                  <a:lnTo>
                    <a:pt x="184" y="290"/>
                  </a:lnTo>
                  <a:lnTo>
                    <a:pt x="187" y="287"/>
                  </a:lnTo>
                  <a:lnTo>
                    <a:pt x="190" y="286"/>
                  </a:lnTo>
                  <a:lnTo>
                    <a:pt x="192" y="284"/>
                  </a:lnTo>
                  <a:lnTo>
                    <a:pt x="196" y="283"/>
                  </a:lnTo>
                  <a:lnTo>
                    <a:pt x="200" y="282"/>
                  </a:lnTo>
                  <a:lnTo>
                    <a:pt x="204" y="281"/>
                  </a:lnTo>
                  <a:lnTo>
                    <a:pt x="207" y="281"/>
                  </a:lnTo>
                  <a:lnTo>
                    <a:pt x="212" y="281"/>
                  </a:lnTo>
                  <a:lnTo>
                    <a:pt x="218" y="281"/>
                  </a:lnTo>
                  <a:lnTo>
                    <a:pt x="224" y="281"/>
                  </a:lnTo>
                  <a:lnTo>
                    <a:pt x="230" y="281"/>
                  </a:lnTo>
                  <a:lnTo>
                    <a:pt x="239" y="282"/>
                  </a:lnTo>
                  <a:lnTo>
                    <a:pt x="248" y="283"/>
                  </a:lnTo>
                  <a:lnTo>
                    <a:pt x="257" y="286"/>
                  </a:lnTo>
                  <a:lnTo>
                    <a:pt x="267" y="287"/>
                  </a:lnTo>
                  <a:lnTo>
                    <a:pt x="279" y="291"/>
                  </a:lnTo>
                  <a:lnTo>
                    <a:pt x="290" y="293"/>
                  </a:lnTo>
                  <a:lnTo>
                    <a:pt x="299" y="277"/>
                  </a:lnTo>
                  <a:lnTo>
                    <a:pt x="305" y="259"/>
                  </a:lnTo>
                  <a:lnTo>
                    <a:pt x="312" y="242"/>
                  </a:lnTo>
                  <a:lnTo>
                    <a:pt x="317" y="227"/>
                  </a:lnTo>
                  <a:lnTo>
                    <a:pt x="321" y="211"/>
                  </a:lnTo>
                  <a:lnTo>
                    <a:pt x="323" y="194"/>
                  </a:lnTo>
                  <a:lnTo>
                    <a:pt x="326" y="179"/>
                  </a:lnTo>
                  <a:lnTo>
                    <a:pt x="326" y="164"/>
                  </a:lnTo>
                  <a:lnTo>
                    <a:pt x="326" y="148"/>
                  </a:lnTo>
                  <a:lnTo>
                    <a:pt x="324" y="134"/>
                  </a:lnTo>
                  <a:lnTo>
                    <a:pt x="322" y="120"/>
                  </a:lnTo>
                  <a:lnTo>
                    <a:pt x="319" y="108"/>
                  </a:lnTo>
                  <a:lnTo>
                    <a:pt x="314" y="96"/>
                  </a:lnTo>
                  <a:lnTo>
                    <a:pt x="309" y="86"/>
                  </a:lnTo>
                  <a:lnTo>
                    <a:pt x="303" y="76"/>
                  </a:lnTo>
                  <a:lnTo>
                    <a:pt x="296" y="67"/>
                  </a:lnTo>
                  <a:lnTo>
                    <a:pt x="289" y="59"/>
                  </a:lnTo>
                  <a:lnTo>
                    <a:pt x="280" y="52"/>
                  </a:lnTo>
                  <a:lnTo>
                    <a:pt x="271" y="45"/>
                  </a:lnTo>
                  <a:lnTo>
                    <a:pt x="262" y="42"/>
                  </a:lnTo>
                  <a:lnTo>
                    <a:pt x="252" y="38"/>
                  </a:lnTo>
                  <a:lnTo>
                    <a:pt x="242" y="34"/>
                  </a:lnTo>
                  <a:lnTo>
                    <a:pt x="232" y="33"/>
                  </a:lnTo>
                  <a:lnTo>
                    <a:pt x="220" y="33"/>
                  </a:lnTo>
                  <a:lnTo>
                    <a:pt x="206" y="33"/>
                  </a:lnTo>
                  <a:lnTo>
                    <a:pt x="193" y="35"/>
                  </a:lnTo>
                  <a:lnTo>
                    <a:pt x="181" y="39"/>
                  </a:lnTo>
                  <a:lnTo>
                    <a:pt x="169" y="44"/>
                  </a:lnTo>
                  <a:lnTo>
                    <a:pt x="158" y="50"/>
                  </a:lnTo>
                  <a:lnTo>
                    <a:pt x="148" y="59"/>
                  </a:lnTo>
                  <a:lnTo>
                    <a:pt x="139" y="68"/>
                  </a:lnTo>
                  <a:lnTo>
                    <a:pt x="131" y="80"/>
                  </a:lnTo>
                  <a:lnTo>
                    <a:pt x="126" y="89"/>
                  </a:lnTo>
                  <a:lnTo>
                    <a:pt x="121" y="99"/>
                  </a:lnTo>
                  <a:lnTo>
                    <a:pt x="118" y="109"/>
                  </a:lnTo>
                  <a:lnTo>
                    <a:pt x="115" y="122"/>
                  </a:lnTo>
                  <a:lnTo>
                    <a:pt x="112" y="136"/>
                  </a:lnTo>
                  <a:lnTo>
                    <a:pt x="111" y="150"/>
                  </a:lnTo>
                  <a:lnTo>
                    <a:pt x="109" y="166"/>
                  </a:lnTo>
                  <a:lnTo>
                    <a:pt x="109" y="183"/>
                  </a:lnTo>
                  <a:lnTo>
                    <a:pt x="106" y="624"/>
                  </a:lnTo>
                  <a:close/>
                </a:path>
              </a:pathLst>
            </a:custGeom>
            <a:solidFill>
              <a:srgbClr val="00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3" name="Freeform 258">
              <a:extLst>
                <a:ext uri="{FF2B5EF4-FFF2-40B4-BE49-F238E27FC236}">
                  <a16:creationId xmlns:a16="http://schemas.microsoft.com/office/drawing/2014/main" id="{00BEC831-154D-4ACE-8C61-3030BD246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" y="2990"/>
              <a:ext cx="113" cy="230"/>
            </a:xfrm>
            <a:custGeom>
              <a:avLst/>
              <a:gdLst/>
              <a:ahLst/>
              <a:cxnLst>
                <a:cxn ang="0">
                  <a:pos x="104" y="768"/>
                </a:cxn>
                <a:cxn ang="0">
                  <a:pos x="99" y="830"/>
                </a:cxn>
                <a:cxn ang="0">
                  <a:pos x="89" y="897"/>
                </a:cxn>
                <a:cxn ang="0">
                  <a:pos x="4" y="905"/>
                </a:cxn>
                <a:cxn ang="0">
                  <a:pos x="11" y="868"/>
                </a:cxn>
                <a:cxn ang="0">
                  <a:pos x="15" y="843"/>
                </a:cxn>
                <a:cxn ang="0">
                  <a:pos x="20" y="805"/>
                </a:cxn>
                <a:cxn ang="0">
                  <a:pos x="23" y="764"/>
                </a:cxn>
                <a:cxn ang="0">
                  <a:pos x="24" y="735"/>
                </a:cxn>
                <a:cxn ang="0">
                  <a:pos x="29" y="188"/>
                </a:cxn>
                <a:cxn ang="0">
                  <a:pos x="36" y="137"/>
                </a:cxn>
                <a:cxn ang="0">
                  <a:pos x="46" y="99"/>
                </a:cxn>
                <a:cxn ang="0">
                  <a:pos x="64" y="68"/>
                </a:cxn>
                <a:cxn ang="0">
                  <a:pos x="89" y="43"/>
                </a:cxn>
                <a:cxn ang="0">
                  <a:pos x="122" y="21"/>
                </a:cxn>
                <a:cxn ang="0">
                  <a:pos x="160" y="6"/>
                </a:cxn>
                <a:cxn ang="0">
                  <a:pos x="204" y="0"/>
                </a:cxn>
                <a:cxn ang="0">
                  <a:pos x="262" y="3"/>
                </a:cxn>
                <a:cxn ang="0">
                  <a:pos x="317" y="19"/>
                </a:cxn>
                <a:cxn ang="0">
                  <a:pos x="361" y="48"/>
                </a:cxn>
                <a:cxn ang="0">
                  <a:pos x="393" y="86"/>
                </a:cxn>
                <a:cxn ang="0">
                  <a:pos x="410" y="129"/>
                </a:cxn>
                <a:cxn ang="0">
                  <a:pos x="412" y="171"/>
                </a:cxn>
                <a:cxn ang="0">
                  <a:pos x="407" y="202"/>
                </a:cxn>
                <a:cxn ang="0">
                  <a:pos x="396" y="231"/>
                </a:cxn>
                <a:cxn ang="0">
                  <a:pos x="379" y="259"/>
                </a:cxn>
                <a:cxn ang="0">
                  <a:pos x="355" y="284"/>
                </a:cxn>
                <a:cxn ang="0">
                  <a:pos x="324" y="306"/>
                </a:cxn>
                <a:cxn ang="0">
                  <a:pos x="369" y="333"/>
                </a:cxn>
                <a:cxn ang="0">
                  <a:pos x="405" y="363"/>
                </a:cxn>
                <a:cxn ang="0">
                  <a:pos x="430" y="400"/>
                </a:cxn>
                <a:cxn ang="0">
                  <a:pos x="448" y="441"/>
                </a:cxn>
                <a:cxn ang="0">
                  <a:pos x="454" y="488"/>
                </a:cxn>
                <a:cxn ang="0">
                  <a:pos x="453" y="532"/>
                </a:cxn>
                <a:cxn ang="0">
                  <a:pos x="444" y="574"/>
                </a:cxn>
                <a:cxn ang="0">
                  <a:pos x="426" y="614"/>
                </a:cxn>
                <a:cxn ang="0">
                  <a:pos x="402" y="649"/>
                </a:cxn>
                <a:cxn ang="0">
                  <a:pos x="373" y="677"/>
                </a:cxn>
                <a:cxn ang="0">
                  <a:pos x="337" y="699"/>
                </a:cxn>
                <a:cxn ang="0">
                  <a:pos x="300" y="712"/>
                </a:cxn>
                <a:cxn ang="0">
                  <a:pos x="262" y="718"/>
                </a:cxn>
                <a:cxn ang="0">
                  <a:pos x="233" y="718"/>
                </a:cxn>
                <a:cxn ang="0">
                  <a:pos x="209" y="714"/>
                </a:cxn>
                <a:cxn ang="0">
                  <a:pos x="184" y="707"/>
                </a:cxn>
                <a:cxn ang="0">
                  <a:pos x="158" y="695"/>
                </a:cxn>
                <a:cxn ang="0">
                  <a:pos x="127" y="677"/>
                </a:cxn>
              </a:cxnLst>
              <a:rect l="0" t="0" r="r" b="b"/>
              <a:pathLst>
                <a:path w="455" h="920">
                  <a:moveTo>
                    <a:pt x="106" y="663"/>
                  </a:moveTo>
                  <a:lnTo>
                    <a:pt x="106" y="747"/>
                  </a:lnTo>
                  <a:lnTo>
                    <a:pt x="104" y="768"/>
                  </a:lnTo>
                  <a:lnTo>
                    <a:pt x="103" y="788"/>
                  </a:lnTo>
                  <a:lnTo>
                    <a:pt x="102" y="808"/>
                  </a:lnTo>
                  <a:lnTo>
                    <a:pt x="99" y="830"/>
                  </a:lnTo>
                  <a:lnTo>
                    <a:pt x="97" y="853"/>
                  </a:lnTo>
                  <a:lnTo>
                    <a:pt x="93" y="874"/>
                  </a:lnTo>
                  <a:lnTo>
                    <a:pt x="89" y="897"/>
                  </a:lnTo>
                  <a:lnTo>
                    <a:pt x="84" y="920"/>
                  </a:lnTo>
                  <a:lnTo>
                    <a:pt x="0" y="920"/>
                  </a:lnTo>
                  <a:lnTo>
                    <a:pt x="4" y="905"/>
                  </a:lnTo>
                  <a:lnTo>
                    <a:pt x="6" y="892"/>
                  </a:lnTo>
                  <a:lnTo>
                    <a:pt x="9" y="880"/>
                  </a:lnTo>
                  <a:lnTo>
                    <a:pt x="11" y="868"/>
                  </a:lnTo>
                  <a:lnTo>
                    <a:pt x="13" y="859"/>
                  </a:lnTo>
                  <a:lnTo>
                    <a:pt x="15" y="850"/>
                  </a:lnTo>
                  <a:lnTo>
                    <a:pt x="15" y="843"/>
                  </a:lnTo>
                  <a:lnTo>
                    <a:pt x="17" y="836"/>
                  </a:lnTo>
                  <a:lnTo>
                    <a:pt x="18" y="820"/>
                  </a:lnTo>
                  <a:lnTo>
                    <a:pt x="20" y="805"/>
                  </a:lnTo>
                  <a:lnTo>
                    <a:pt x="20" y="789"/>
                  </a:lnTo>
                  <a:lnTo>
                    <a:pt x="22" y="777"/>
                  </a:lnTo>
                  <a:lnTo>
                    <a:pt x="23" y="764"/>
                  </a:lnTo>
                  <a:lnTo>
                    <a:pt x="23" y="754"/>
                  </a:lnTo>
                  <a:lnTo>
                    <a:pt x="24" y="744"/>
                  </a:lnTo>
                  <a:lnTo>
                    <a:pt x="24" y="735"/>
                  </a:lnTo>
                  <a:lnTo>
                    <a:pt x="28" y="230"/>
                  </a:lnTo>
                  <a:lnTo>
                    <a:pt x="28" y="208"/>
                  </a:lnTo>
                  <a:lnTo>
                    <a:pt x="29" y="188"/>
                  </a:lnTo>
                  <a:lnTo>
                    <a:pt x="31" y="170"/>
                  </a:lnTo>
                  <a:lnTo>
                    <a:pt x="33" y="152"/>
                  </a:lnTo>
                  <a:lnTo>
                    <a:pt x="36" y="137"/>
                  </a:lnTo>
                  <a:lnTo>
                    <a:pt x="38" y="123"/>
                  </a:lnTo>
                  <a:lnTo>
                    <a:pt x="42" y="110"/>
                  </a:lnTo>
                  <a:lnTo>
                    <a:pt x="46" y="99"/>
                  </a:lnTo>
                  <a:lnTo>
                    <a:pt x="51" y="89"/>
                  </a:lnTo>
                  <a:lnTo>
                    <a:pt x="57" y="78"/>
                  </a:lnTo>
                  <a:lnTo>
                    <a:pt x="64" y="68"/>
                  </a:lnTo>
                  <a:lnTo>
                    <a:pt x="71" y="59"/>
                  </a:lnTo>
                  <a:lnTo>
                    <a:pt x="79" y="50"/>
                  </a:lnTo>
                  <a:lnTo>
                    <a:pt x="89" y="43"/>
                  </a:lnTo>
                  <a:lnTo>
                    <a:pt x="99" y="35"/>
                  </a:lnTo>
                  <a:lnTo>
                    <a:pt x="109" y="28"/>
                  </a:lnTo>
                  <a:lnTo>
                    <a:pt x="122" y="21"/>
                  </a:lnTo>
                  <a:lnTo>
                    <a:pt x="134" y="15"/>
                  </a:lnTo>
                  <a:lnTo>
                    <a:pt x="148" y="10"/>
                  </a:lnTo>
                  <a:lnTo>
                    <a:pt x="160" y="6"/>
                  </a:lnTo>
                  <a:lnTo>
                    <a:pt x="174" y="3"/>
                  </a:lnTo>
                  <a:lnTo>
                    <a:pt x="190" y="1"/>
                  </a:lnTo>
                  <a:lnTo>
                    <a:pt x="204" y="0"/>
                  </a:lnTo>
                  <a:lnTo>
                    <a:pt x="220" y="0"/>
                  </a:lnTo>
                  <a:lnTo>
                    <a:pt x="242" y="1"/>
                  </a:lnTo>
                  <a:lnTo>
                    <a:pt x="262" y="3"/>
                  </a:lnTo>
                  <a:lnTo>
                    <a:pt x="281" y="7"/>
                  </a:lnTo>
                  <a:lnTo>
                    <a:pt x="299" y="12"/>
                  </a:lnTo>
                  <a:lnTo>
                    <a:pt x="317" y="19"/>
                  </a:lnTo>
                  <a:lnTo>
                    <a:pt x="332" y="28"/>
                  </a:lnTo>
                  <a:lnTo>
                    <a:pt x="347" y="36"/>
                  </a:lnTo>
                  <a:lnTo>
                    <a:pt x="361" y="48"/>
                  </a:lnTo>
                  <a:lnTo>
                    <a:pt x="373" y="61"/>
                  </a:lnTo>
                  <a:lnTo>
                    <a:pt x="384" y="73"/>
                  </a:lnTo>
                  <a:lnTo>
                    <a:pt x="393" y="86"/>
                  </a:lnTo>
                  <a:lnTo>
                    <a:pt x="401" y="100"/>
                  </a:lnTo>
                  <a:lnTo>
                    <a:pt x="406" y="115"/>
                  </a:lnTo>
                  <a:lnTo>
                    <a:pt x="410" y="129"/>
                  </a:lnTo>
                  <a:lnTo>
                    <a:pt x="412" y="146"/>
                  </a:lnTo>
                  <a:lnTo>
                    <a:pt x="413" y="161"/>
                  </a:lnTo>
                  <a:lnTo>
                    <a:pt x="412" y="171"/>
                  </a:lnTo>
                  <a:lnTo>
                    <a:pt x="412" y="181"/>
                  </a:lnTo>
                  <a:lnTo>
                    <a:pt x="410" y="192"/>
                  </a:lnTo>
                  <a:lnTo>
                    <a:pt x="407" y="202"/>
                  </a:lnTo>
                  <a:lnTo>
                    <a:pt x="405" y="212"/>
                  </a:lnTo>
                  <a:lnTo>
                    <a:pt x="401" y="222"/>
                  </a:lnTo>
                  <a:lnTo>
                    <a:pt x="396" y="231"/>
                  </a:lnTo>
                  <a:lnTo>
                    <a:pt x="391" y="241"/>
                  </a:lnTo>
                  <a:lnTo>
                    <a:pt x="385" y="250"/>
                  </a:lnTo>
                  <a:lnTo>
                    <a:pt x="379" y="259"/>
                  </a:lnTo>
                  <a:lnTo>
                    <a:pt x="371" y="268"/>
                  </a:lnTo>
                  <a:lnTo>
                    <a:pt x="364" y="276"/>
                  </a:lnTo>
                  <a:lnTo>
                    <a:pt x="355" y="284"/>
                  </a:lnTo>
                  <a:lnTo>
                    <a:pt x="345" y="292"/>
                  </a:lnTo>
                  <a:lnTo>
                    <a:pt x="335" y="298"/>
                  </a:lnTo>
                  <a:lnTo>
                    <a:pt x="324" y="306"/>
                  </a:lnTo>
                  <a:lnTo>
                    <a:pt x="340" y="314"/>
                  </a:lnTo>
                  <a:lnTo>
                    <a:pt x="355" y="323"/>
                  </a:lnTo>
                  <a:lnTo>
                    <a:pt x="369" y="333"/>
                  </a:lnTo>
                  <a:lnTo>
                    <a:pt x="382" y="343"/>
                  </a:lnTo>
                  <a:lnTo>
                    <a:pt x="393" y="353"/>
                  </a:lnTo>
                  <a:lnTo>
                    <a:pt x="405" y="363"/>
                  </a:lnTo>
                  <a:lnTo>
                    <a:pt x="413" y="376"/>
                  </a:lnTo>
                  <a:lnTo>
                    <a:pt x="422" y="387"/>
                  </a:lnTo>
                  <a:lnTo>
                    <a:pt x="430" y="400"/>
                  </a:lnTo>
                  <a:lnTo>
                    <a:pt x="438" y="413"/>
                  </a:lnTo>
                  <a:lnTo>
                    <a:pt x="443" y="427"/>
                  </a:lnTo>
                  <a:lnTo>
                    <a:pt x="448" y="441"/>
                  </a:lnTo>
                  <a:lnTo>
                    <a:pt x="450" y="456"/>
                  </a:lnTo>
                  <a:lnTo>
                    <a:pt x="453" y="471"/>
                  </a:lnTo>
                  <a:lnTo>
                    <a:pt x="454" y="488"/>
                  </a:lnTo>
                  <a:lnTo>
                    <a:pt x="455" y="504"/>
                  </a:lnTo>
                  <a:lnTo>
                    <a:pt x="454" y="518"/>
                  </a:lnTo>
                  <a:lnTo>
                    <a:pt x="453" y="532"/>
                  </a:lnTo>
                  <a:lnTo>
                    <a:pt x="450" y="548"/>
                  </a:lnTo>
                  <a:lnTo>
                    <a:pt x="448" y="562"/>
                  </a:lnTo>
                  <a:lnTo>
                    <a:pt x="444" y="574"/>
                  </a:lnTo>
                  <a:lnTo>
                    <a:pt x="439" y="588"/>
                  </a:lnTo>
                  <a:lnTo>
                    <a:pt x="433" y="601"/>
                  </a:lnTo>
                  <a:lnTo>
                    <a:pt x="426" y="614"/>
                  </a:lnTo>
                  <a:lnTo>
                    <a:pt x="420" y="627"/>
                  </a:lnTo>
                  <a:lnTo>
                    <a:pt x="411" y="638"/>
                  </a:lnTo>
                  <a:lnTo>
                    <a:pt x="402" y="649"/>
                  </a:lnTo>
                  <a:lnTo>
                    <a:pt x="393" y="660"/>
                  </a:lnTo>
                  <a:lnTo>
                    <a:pt x="383" y="668"/>
                  </a:lnTo>
                  <a:lnTo>
                    <a:pt x="373" y="677"/>
                  </a:lnTo>
                  <a:lnTo>
                    <a:pt x="361" y="685"/>
                  </a:lnTo>
                  <a:lnTo>
                    <a:pt x="350" y="693"/>
                  </a:lnTo>
                  <a:lnTo>
                    <a:pt x="337" y="699"/>
                  </a:lnTo>
                  <a:lnTo>
                    <a:pt x="326" y="704"/>
                  </a:lnTo>
                  <a:lnTo>
                    <a:pt x="313" y="708"/>
                  </a:lnTo>
                  <a:lnTo>
                    <a:pt x="300" y="712"/>
                  </a:lnTo>
                  <a:lnTo>
                    <a:pt x="287" y="716"/>
                  </a:lnTo>
                  <a:lnTo>
                    <a:pt x="275" y="717"/>
                  </a:lnTo>
                  <a:lnTo>
                    <a:pt x="262" y="718"/>
                  </a:lnTo>
                  <a:lnTo>
                    <a:pt x="249" y="718"/>
                  </a:lnTo>
                  <a:lnTo>
                    <a:pt x="242" y="718"/>
                  </a:lnTo>
                  <a:lnTo>
                    <a:pt x="233" y="718"/>
                  </a:lnTo>
                  <a:lnTo>
                    <a:pt x="225" y="717"/>
                  </a:lnTo>
                  <a:lnTo>
                    <a:pt x="216" y="716"/>
                  </a:lnTo>
                  <a:lnTo>
                    <a:pt x="209" y="714"/>
                  </a:lnTo>
                  <a:lnTo>
                    <a:pt x="201" y="712"/>
                  </a:lnTo>
                  <a:lnTo>
                    <a:pt x="192" y="709"/>
                  </a:lnTo>
                  <a:lnTo>
                    <a:pt x="184" y="707"/>
                  </a:lnTo>
                  <a:lnTo>
                    <a:pt x="176" y="703"/>
                  </a:lnTo>
                  <a:lnTo>
                    <a:pt x="167" y="699"/>
                  </a:lnTo>
                  <a:lnTo>
                    <a:pt x="158" y="695"/>
                  </a:lnTo>
                  <a:lnTo>
                    <a:pt x="149" y="690"/>
                  </a:lnTo>
                  <a:lnTo>
                    <a:pt x="139" y="684"/>
                  </a:lnTo>
                  <a:lnTo>
                    <a:pt x="127" y="677"/>
                  </a:lnTo>
                  <a:lnTo>
                    <a:pt x="117" y="671"/>
                  </a:lnTo>
                  <a:lnTo>
                    <a:pt x="106" y="663"/>
                  </a:lnTo>
                </a:path>
              </a:pathLst>
            </a:custGeom>
            <a:noFill/>
            <a:ln w="3175">
              <a:solidFill>
                <a:srgbClr val="34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4" name="Freeform 259">
              <a:extLst>
                <a:ext uri="{FF2B5EF4-FFF2-40B4-BE49-F238E27FC236}">
                  <a16:creationId xmlns:a16="http://schemas.microsoft.com/office/drawing/2014/main" id="{DDDED98D-1793-4F25-B3ED-4CA05A610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2998"/>
              <a:ext cx="64" cy="164"/>
            </a:xfrm>
            <a:custGeom>
              <a:avLst/>
              <a:gdLst/>
              <a:ahLst/>
              <a:cxnLst>
                <a:cxn ang="0">
                  <a:pos x="22" y="608"/>
                </a:cxn>
                <a:cxn ang="0">
                  <a:pos x="54" y="627"/>
                </a:cxn>
                <a:cxn ang="0">
                  <a:pos x="84" y="641"/>
                </a:cxn>
                <a:cxn ang="0">
                  <a:pos x="103" y="647"/>
                </a:cxn>
                <a:cxn ang="0">
                  <a:pos x="123" y="651"/>
                </a:cxn>
                <a:cxn ang="0">
                  <a:pos x="148" y="651"/>
                </a:cxn>
                <a:cxn ang="0">
                  <a:pos x="183" y="642"/>
                </a:cxn>
                <a:cxn ang="0">
                  <a:pos x="212" y="620"/>
                </a:cxn>
                <a:cxn ang="0">
                  <a:pos x="236" y="587"/>
                </a:cxn>
                <a:cxn ang="0">
                  <a:pos x="250" y="541"/>
                </a:cxn>
                <a:cxn ang="0">
                  <a:pos x="255" y="480"/>
                </a:cxn>
                <a:cxn ang="0">
                  <a:pos x="254" y="440"/>
                </a:cxn>
                <a:cxn ang="0">
                  <a:pos x="248" y="404"/>
                </a:cxn>
                <a:cxn ang="0">
                  <a:pos x="236" y="371"/>
                </a:cxn>
                <a:cxn ang="0">
                  <a:pos x="218" y="337"/>
                </a:cxn>
                <a:cxn ang="0">
                  <a:pos x="194" y="301"/>
                </a:cxn>
                <a:cxn ang="0">
                  <a:pos x="168" y="293"/>
                </a:cxn>
                <a:cxn ang="0">
                  <a:pos x="145" y="298"/>
                </a:cxn>
                <a:cxn ang="0">
                  <a:pos x="126" y="300"/>
                </a:cxn>
                <a:cxn ang="0">
                  <a:pos x="105" y="298"/>
                </a:cxn>
                <a:cxn ang="0">
                  <a:pos x="91" y="295"/>
                </a:cxn>
                <a:cxn ang="0">
                  <a:pos x="81" y="288"/>
                </a:cxn>
                <a:cxn ang="0">
                  <a:pos x="75" y="281"/>
                </a:cxn>
                <a:cxn ang="0">
                  <a:pos x="72" y="273"/>
                </a:cxn>
                <a:cxn ang="0">
                  <a:pos x="72" y="267"/>
                </a:cxn>
                <a:cxn ang="0">
                  <a:pos x="75" y="260"/>
                </a:cxn>
                <a:cxn ang="0">
                  <a:pos x="81" y="254"/>
                </a:cxn>
                <a:cxn ang="0">
                  <a:pos x="90" y="250"/>
                </a:cxn>
                <a:cxn ang="0">
                  <a:pos x="101" y="248"/>
                </a:cxn>
                <a:cxn ang="0">
                  <a:pos x="118" y="248"/>
                </a:cxn>
                <a:cxn ang="0">
                  <a:pos x="142" y="250"/>
                </a:cxn>
                <a:cxn ang="0">
                  <a:pos x="173" y="258"/>
                </a:cxn>
                <a:cxn ang="0">
                  <a:pos x="199" y="226"/>
                </a:cxn>
                <a:cxn ang="0">
                  <a:pos x="215" y="178"/>
                </a:cxn>
                <a:cxn ang="0">
                  <a:pos x="220" y="131"/>
                </a:cxn>
                <a:cxn ang="0">
                  <a:pos x="216" y="87"/>
                </a:cxn>
                <a:cxn ang="0">
                  <a:pos x="203" y="53"/>
                </a:cxn>
                <a:cxn ang="0">
                  <a:pos x="183" y="26"/>
                </a:cxn>
                <a:cxn ang="0">
                  <a:pos x="156" y="9"/>
                </a:cxn>
                <a:cxn ang="0">
                  <a:pos x="126" y="0"/>
                </a:cxn>
                <a:cxn ang="0">
                  <a:pos x="87" y="2"/>
                </a:cxn>
                <a:cxn ang="0">
                  <a:pos x="52" y="17"/>
                </a:cxn>
                <a:cxn ang="0">
                  <a:pos x="25" y="47"/>
                </a:cxn>
                <a:cxn ang="0">
                  <a:pos x="12" y="76"/>
                </a:cxn>
                <a:cxn ang="0">
                  <a:pos x="5" y="117"/>
                </a:cxn>
                <a:cxn ang="0">
                  <a:pos x="0" y="591"/>
                </a:cxn>
              </a:cxnLst>
              <a:rect l="0" t="0" r="r" b="b"/>
              <a:pathLst>
                <a:path w="255" h="652">
                  <a:moveTo>
                    <a:pt x="0" y="591"/>
                  </a:moveTo>
                  <a:lnTo>
                    <a:pt x="11" y="600"/>
                  </a:lnTo>
                  <a:lnTo>
                    <a:pt x="22" y="608"/>
                  </a:lnTo>
                  <a:lnTo>
                    <a:pt x="34" y="614"/>
                  </a:lnTo>
                  <a:lnTo>
                    <a:pt x="44" y="620"/>
                  </a:lnTo>
                  <a:lnTo>
                    <a:pt x="54" y="627"/>
                  </a:lnTo>
                  <a:lnTo>
                    <a:pt x="64" y="632"/>
                  </a:lnTo>
                  <a:lnTo>
                    <a:pt x="75" y="637"/>
                  </a:lnTo>
                  <a:lnTo>
                    <a:pt x="84" y="641"/>
                  </a:lnTo>
                  <a:lnTo>
                    <a:pt x="90" y="643"/>
                  </a:lnTo>
                  <a:lnTo>
                    <a:pt x="96" y="646"/>
                  </a:lnTo>
                  <a:lnTo>
                    <a:pt x="103" y="647"/>
                  </a:lnTo>
                  <a:lnTo>
                    <a:pt x="110" y="648"/>
                  </a:lnTo>
                  <a:lnTo>
                    <a:pt x="117" y="649"/>
                  </a:lnTo>
                  <a:lnTo>
                    <a:pt x="123" y="651"/>
                  </a:lnTo>
                  <a:lnTo>
                    <a:pt x="129" y="652"/>
                  </a:lnTo>
                  <a:lnTo>
                    <a:pt x="137" y="652"/>
                  </a:lnTo>
                  <a:lnTo>
                    <a:pt x="148" y="651"/>
                  </a:lnTo>
                  <a:lnTo>
                    <a:pt x="160" y="649"/>
                  </a:lnTo>
                  <a:lnTo>
                    <a:pt x="171" y="646"/>
                  </a:lnTo>
                  <a:lnTo>
                    <a:pt x="183" y="642"/>
                  </a:lnTo>
                  <a:lnTo>
                    <a:pt x="193" y="635"/>
                  </a:lnTo>
                  <a:lnTo>
                    <a:pt x="203" y="629"/>
                  </a:lnTo>
                  <a:lnTo>
                    <a:pt x="212" y="620"/>
                  </a:lnTo>
                  <a:lnTo>
                    <a:pt x="221" y="611"/>
                  </a:lnTo>
                  <a:lnTo>
                    <a:pt x="229" y="600"/>
                  </a:lnTo>
                  <a:lnTo>
                    <a:pt x="236" y="587"/>
                  </a:lnTo>
                  <a:lnTo>
                    <a:pt x="241" y="573"/>
                  </a:lnTo>
                  <a:lnTo>
                    <a:pt x="246" y="558"/>
                  </a:lnTo>
                  <a:lnTo>
                    <a:pt x="250" y="541"/>
                  </a:lnTo>
                  <a:lnTo>
                    <a:pt x="253" y="522"/>
                  </a:lnTo>
                  <a:lnTo>
                    <a:pt x="255" y="502"/>
                  </a:lnTo>
                  <a:lnTo>
                    <a:pt x="255" y="480"/>
                  </a:lnTo>
                  <a:lnTo>
                    <a:pt x="255" y="466"/>
                  </a:lnTo>
                  <a:lnTo>
                    <a:pt x="255" y="454"/>
                  </a:lnTo>
                  <a:lnTo>
                    <a:pt x="254" y="440"/>
                  </a:lnTo>
                  <a:lnTo>
                    <a:pt x="251" y="428"/>
                  </a:lnTo>
                  <a:lnTo>
                    <a:pt x="250" y="415"/>
                  </a:lnTo>
                  <a:lnTo>
                    <a:pt x="248" y="404"/>
                  </a:lnTo>
                  <a:lnTo>
                    <a:pt x="244" y="393"/>
                  </a:lnTo>
                  <a:lnTo>
                    <a:pt x="240" y="381"/>
                  </a:lnTo>
                  <a:lnTo>
                    <a:pt x="236" y="371"/>
                  </a:lnTo>
                  <a:lnTo>
                    <a:pt x="231" y="360"/>
                  </a:lnTo>
                  <a:lnTo>
                    <a:pt x="225" y="349"/>
                  </a:lnTo>
                  <a:lnTo>
                    <a:pt x="218" y="337"/>
                  </a:lnTo>
                  <a:lnTo>
                    <a:pt x="211" y="325"/>
                  </a:lnTo>
                  <a:lnTo>
                    <a:pt x="203" y="314"/>
                  </a:lnTo>
                  <a:lnTo>
                    <a:pt x="194" y="301"/>
                  </a:lnTo>
                  <a:lnTo>
                    <a:pt x="184" y="288"/>
                  </a:lnTo>
                  <a:lnTo>
                    <a:pt x="176" y="291"/>
                  </a:lnTo>
                  <a:lnTo>
                    <a:pt x="168" y="293"/>
                  </a:lnTo>
                  <a:lnTo>
                    <a:pt x="160" y="295"/>
                  </a:lnTo>
                  <a:lnTo>
                    <a:pt x="152" y="297"/>
                  </a:lnTo>
                  <a:lnTo>
                    <a:pt x="145" y="298"/>
                  </a:lnTo>
                  <a:lnTo>
                    <a:pt x="138" y="298"/>
                  </a:lnTo>
                  <a:lnTo>
                    <a:pt x="132" y="300"/>
                  </a:lnTo>
                  <a:lnTo>
                    <a:pt x="126" y="300"/>
                  </a:lnTo>
                  <a:lnTo>
                    <a:pt x="118" y="300"/>
                  </a:lnTo>
                  <a:lnTo>
                    <a:pt x="112" y="298"/>
                  </a:lnTo>
                  <a:lnTo>
                    <a:pt x="105" y="298"/>
                  </a:lnTo>
                  <a:lnTo>
                    <a:pt x="100" y="297"/>
                  </a:lnTo>
                  <a:lnTo>
                    <a:pt x="95" y="296"/>
                  </a:lnTo>
                  <a:lnTo>
                    <a:pt x="91" y="295"/>
                  </a:lnTo>
                  <a:lnTo>
                    <a:pt x="86" y="292"/>
                  </a:lnTo>
                  <a:lnTo>
                    <a:pt x="84" y="291"/>
                  </a:lnTo>
                  <a:lnTo>
                    <a:pt x="81" y="288"/>
                  </a:lnTo>
                  <a:lnTo>
                    <a:pt x="78" y="286"/>
                  </a:lnTo>
                  <a:lnTo>
                    <a:pt x="76" y="283"/>
                  </a:lnTo>
                  <a:lnTo>
                    <a:pt x="75" y="281"/>
                  </a:lnTo>
                  <a:lnTo>
                    <a:pt x="73" y="278"/>
                  </a:lnTo>
                  <a:lnTo>
                    <a:pt x="72" y="276"/>
                  </a:lnTo>
                  <a:lnTo>
                    <a:pt x="72" y="273"/>
                  </a:lnTo>
                  <a:lnTo>
                    <a:pt x="72" y="271"/>
                  </a:lnTo>
                  <a:lnTo>
                    <a:pt x="72" y="268"/>
                  </a:lnTo>
                  <a:lnTo>
                    <a:pt x="72" y="267"/>
                  </a:lnTo>
                  <a:lnTo>
                    <a:pt x="73" y="264"/>
                  </a:lnTo>
                  <a:lnTo>
                    <a:pt x="73" y="262"/>
                  </a:lnTo>
                  <a:lnTo>
                    <a:pt x="75" y="260"/>
                  </a:lnTo>
                  <a:lnTo>
                    <a:pt x="77" y="258"/>
                  </a:lnTo>
                  <a:lnTo>
                    <a:pt x="78" y="257"/>
                  </a:lnTo>
                  <a:lnTo>
                    <a:pt x="81" y="254"/>
                  </a:lnTo>
                  <a:lnTo>
                    <a:pt x="84" y="253"/>
                  </a:lnTo>
                  <a:lnTo>
                    <a:pt x="86" y="251"/>
                  </a:lnTo>
                  <a:lnTo>
                    <a:pt x="90" y="250"/>
                  </a:lnTo>
                  <a:lnTo>
                    <a:pt x="94" y="249"/>
                  </a:lnTo>
                  <a:lnTo>
                    <a:pt x="98" y="248"/>
                  </a:lnTo>
                  <a:lnTo>
                    <a:pt x="101" y="248"/>
                  </a:lnTo>
                  <a:lnTo>
                    <a:pt x="106" y="248"/>
                  </a:lnTo>
                  <a:lnTo>
                    <a:pt x="112" y="248"/>
                  </a:lnTo>
                  <a:lnTo>
                    <a:pt x="118" y="248"/>
                  </a:lnTo>
                  <a:lnTo>
                    <a:pt x="124" y="248"/>
                  </a:lnTo>
                  <a:lnTo>
                    <a:pt x="133" y="249"/>
                  </a:lnTo>
                  <a:lnTo>
                    <a:pt x="142" y="250"/>
                  </a:lnTo>
                  <a:lnTo>
                    <a:pt x="151" y="253"/>
                  </a:lnTo>
                  <a:lnTo>
                    <a:pt x="161" y="254"/>
                  </a:lnTo>
                  <a:lnTo>
                    <a:pt x="173" y="258"/>
                  </a:lnTo>
                  <a:lnTo>
                    <a:pt x="184" y="260"/>
                  </a:lnTo>
                  <a:lnTo>
                    <a:pt x="193" y="244"/>
                  </a:lnTo>
                  <a:lnTo>
                    <a:pt x="199" y="226"/>
                  </a:lnTo>
                  <a:lnTo>
                    <a:pt x="206" y="209"/>
                  </a:lnTo>
                  <a:lnTo>
                    <a:pt x="211" y="194"/>
                  </a:lnTo>
                  <a:lnTo>
                    <a:pt x="215" y="178"/>
                  </a:lnTo>
                  <a:lnTo>
                    <a:pt x="217" y="161"/>
                  </a:lnTo>
                  <a:lnTo>
                    <a:pt x="220" y="146"/>
                  </a:lnTo>
                  <a:lnTo>
                    <a:pt x="220" y="131"/>
                  </a:lnTo>
                  <a:lnTo>
                    <a:pt x="220" y="115"/>
                  </a:lnTo>
                  <a:lnTo>
                    <a:pt x="218" y="101"/>
                  </a:lnTo>
                  <a:lnTo>
                    <a:pt x="216" y="87"/>
                  </a:lnTo>
                  <a:lnTo>
                    <a:pt x="213" y="75"/>
                  </a:lnTo>
                  <a:lnTo>
                    <a:pt x="208" y="63"/>
                  </a:lnTo>
                  <a:lnTo>
                    <a:pt x="203" y="53"/>
                  </a:lnTo>
                  <a:lnTo>
                    <a:pt x="197" y="43"/>
                  </a:lnTo>
                  <a:lnTo>
                    <a:pt x="190" y="34"/>
                  </a:lnTo>
                  <a:lnTo>
                    <a:pt x="183" y="26"/>
                  </a:lnTo>
                  <a:lnTo>
                    <a:pt x="174" y="19"/>
                  </a:lnTo>
                  <a:lnTo>
                    <a:pt x="165" y="12"/>
                  </a:lnTo>
                  <a:lnTo>
                    <a:pt x="156" y="9"/>
                  </a:lnTo>
                  <a:lnTo>
                    <a:pt x="146" y="5"/>
                  </a:lnTo>
                  <a:lnTo>
                    <a:pt x="136" y="1"/>
                  </a:lnTo>
                  <a:lnTo>
                    <a:pt x="126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87" y="2"/>
                  </a:lnTo>
                  <a:lnTo>
                    <a:pt x="75" y="6"/>
                  </a:lnTo>
                  <a:lnTo>
                    <a:pt x="63" y="11"/>
                  </a:lnTo>
                  <a:lnTo>
                    <a:pt x="52" y="17"/>
                  </a:lnTo>
                  <a:lnTo>
                    <a:pt x="42" y="26"/>
                  </a:lnTo>
                  <a:lnTo>
                    <a:pt x="33" y="35"/>
                  </a:lnTo>
                  <a:lnTo>
                    <a:pt x="25" y="47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12" y="76"/>
                  </a:lnTo>
                  <a:lnTo>
                    <a:pt x="9" y="89"/>
                  </a:lnTo>
                  <a:lnTo>
                    <a:pt x="6" y="103"/>
                  </a:lnTo>
                  <a:lnTo>
                    <a:pt x="5" y="117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0" y="591"/>
                  </a:lnTo>
                </a:path>
              </a:pathLst>
            </a:custGeom>
            <a:noFill/>
            <a:ln w="3175">
              <a:solidFill>
                <a:srgbClr val="34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5" name="Freeform 260">
              <a:extLst>
                <a:ext uri="{FF2B5EF4-FFF2-40B4-BE49-F238E27FC236}">
                  <a16:creationId xmlns:a16="http://schemas.microsoft.com/office/drawing/2014/main" id="{44D7C394-471F-4149-85E0-14140EA41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3" y="3130"/>
              <a:ext cx="48" cy="76"/>
            </a:xfrm>
            <a:custGeom>
              <a:avLst/>
              <a:gdLst/>
              <a:ahLst/>
              <a:cxnLst>
                <a:cxn ang="0">
                  <a:pos x="1" y="125"/>
                </a:cxn>
                <a:cxn ang="0">
                  <a:pos x="5" y="93"/>
                </a:cxn>
                <a:cxn ang="0">
                  <a:pos x="13" y="67"/>
                </a:cxn>
                <a:cxn ang="0">
                  <a:pos x="23" y="44"/>
                </a:cxn>
                <a:cxn ang="0">
                  <a:pos x="36" y="27"/>
                </a:cxn>
                <a:cxn ang="0">
                  <a:pos x="51" y="13"/>
                </a:cxn>
                <a:cxn ang="0">
                  <a:pos x="70" y="4"/>
                </a:cxn>
                <a:cxn ang="0">
                  <a:pos x="92" y="0"/>
                </a:cxn>
                <a:cxn ang="0">
                  <a:pos x="111" y="2"/>
                </a:cxn>
                <a:cxn ang="0">
                  <a:pos x="127" y="4"/>
                </a:cxn>
                <a:cxn ang="0">
                  <a:pos x="141" y="11"/>
                </a:cxn>
                <a:cxn ang="0">
                  <a:pos x="154" y="19"/>
                </a:cxn>
                <a:cxn ang="0">
                  <a:pos x="164" y="30"/>
                </a:cxn>
                <a:cxn ang="0">
                  <a:pos x="173" y="44"/>
                </a:cxn>
                <a:cxn ang="0">
                  <a:pos x="181" y="59"/>
                </a:cxn>
                <a:cxn ang="0">
                  <a:pos x="186" y="77"/>
                </a:cxn>
                <a:cxn ang="0">
                  <a:pos x="191" y="97"/>
                </a:cxn>
                <a:cxn ang="0">
                  <a:pos x="193" y="122"/>
                </a:cxn>
                <a:cxn ang="0">
                  <a:pos x="193" y="153"/>
                </a:cxn>
                <a:cxn ang="0">
                  <a:pos x="192" y="190"/>
                </a:cxn>
                <a:cxn ang="0">
                  <a:pos x="187" y="220"/>
                </a:cxn>
                <a:cxn ang="0">
                  <a:pos x="178" y="245"/>
                </a:cxn>
                <a:cxn ang="0">
                  <a:pos x="168" y="265"/>
                </a:cxn>
                <a:cxn ang="0">
                  <a:pos x="154" y="281"/>
                </a:cxn>
                <a:cxn ang="0">
                  <a:pos x="137" y="294"/>
                </a:cxn>
                <a:cxn ang="0">
                  <a:pos x="117" y="300"/>
                </a:cxn>
                <a:cxn ang="0">
                  <a:pos x="95" y="303"/>
                </a:cxn>
                <a:cxn ang="0">
                  <a:pos x="65" y="298"/>
                </a:cxn>
                <a:cxn ang="0">
                  <a:pos x="41" y="285"/>
                </a:cxn>
                <a:cxn ang="0">
                  <a:pos x="22" y="261"/>
                </a:cxn>
                <a:cxn ang="0">
                  <a:pos x="6" y="223"/>
                </a:cxn>
                <a:cxn ang="0">
                  <a:pos x="0" y="171"/>
                </a:cxn>
                <a:cxn ang="0">
                  <a:pos x="38" y="168"/>
                </a:cxn>
                <a:cxn ang="0">
                  <a:pos x="41" y="211"/>
                </a:cxn>
                <a:cxn ang="0">
                  <a:pos x="50" y="242"/>
                </a:cxn>
                <a:cxn ang="0">
                  <a:pos x="62" y="259"/>
                </a:cxn>
                <a:cxn ang="0">
                  <a:pos x="78" y="270"/>
                </a:cxn>
                <a:cxn ang="0">
                  <a:pos x="95" y="273"/>
                </a:cxn>
                <a:cxn ang="0">
                  <a:pos x="113" y="270"/>
                </a:cxn>
                <a:cxn ang="0">
                  <a:pos x="128" y="260"/>
                </a:cxn>
                <a:cxn ang="0">
                  <a:pos x="142" y="242"/>
                </a:cxn>
                <a:cxn ang="0">
                  <a:pos x="151" y="213"/>
                </a:cxn>
                <a:cxn ang="0">
                  <a:pos x="155" y="170"/>
                </a:cxn>
                <a:cxn ang="0">
                  <a:pos x="155" y="119"/>
                </a:cxn>
                <a:cxn ang="0">
                  <a:pos x="150" y="81"/>
                </a:cxn>
                <a:cxn ang="0">
                  <a:pos x="140" y="55"/>
                </a:cxn>
                <a:cxn ang="0">
                  <a:pos x="127" y="40"/>
                </a:cxn>
                <a:cxn ang="0">
                  <a:pos x="111" y="32"/>
                </a:cxn>
                <a:cxn ang="0">
                  <a:pos x="93" y="31"/>
                </a:cxn>
                <a:cxn ang="0">
                  <a:pos x="76" y="36"/>
                </a:cxn>
                <a:cxn ang="0">
                  <a:pos x="62" y="46"/>
                </a:cxn>
                <a:cxn ang="0">
                  <a:pos x="50" y="68"/>
                </a:cxn>
                <a:cxn ang="0">
                  <a:pos x="41" y="103"/>
                </a:cxn>
                <a:cxn ang="0">
                  <a:pos x="38" y="150"/>
                </a:cxn>
              </a:cxnLst>
              <a:rect l="0" t="0" r="r" b="b"/>
              <a:pathLst>
                <a:path w="193" h="303">
                  <a:moveTo>
                    <a:pt x="0" y="150"/>
                  </a:moveTo>
                  <a:lnTo>
                    <a:pt x="1" y="138"/>
                  </a:lnTo>
                  <a:lnTo>
                    <a:pt x="1" y="125"/>
                  </a:lnTo>
                  <a:lnTo>
                    <a:pt x="3" y="114"/>
                  </a:lnTo>
                  <a:lnTo>
                    <a:pt x="4" y="103"/>
                  </a:lnTo>
                  <a:lnTo>
                    <a:pt x="5" y="93"/>
                  </a:lnTo>
                  <a:lnTo>
                    <a:pt x="8" y="83"/>
                  </a:lnTo>
                  <a:lnTo>
                    <a:pt x="10" y="74"/>
                  </a:lnTo>
                  <a:lnTo>
                    <a:pt x="13" y="67"/>
                  </a:lnTo>
                  <a:lnTo>
                    <a:pt x="15" y="59"/>
                  </a:lnTo>
                  <a:lnTo>
                    <a:pt x="19" y="51"/>
                  </a:lnTo>
                  <a:lnTo>
                    <a:pt x="23" y="44"/>
                  </a:lnTo>
                  <a:lnTo>
                    <a:pt x="27" y="37"/>
                  </a:lnTo>
                  <a:lnTo>
                    <a:pt x="31" y="32"/>
                  </a:lnTo>
                  <a:lnTo>
                    <a:pt x="36" y="27"/>
                  </a:lnTo>
                  <a:lnTo>
                    <a:pt x="39" y="22"/>
                  </a:lnTo>
                  <a:lnTo>
                    <a:pt x="46" y="17"/>
                  </a:lnTo>
                  <a:lnTo>
                    <a:pt x="51" y="13"/>
                  </a:lnTo>
                  <a:lnTo>
                    <a:pt x="57" y="9"/>
                  </a:lnTo>
                  <a:lnTo>
                    <a:pt x="62" y="7"/>
                  </a:lnTo>
                  <a:lnTo>
                    <a:pt x="70" y="4"/>
                  </a:lnTo>
                  <a:lnTo>
                    <a:pt x="76" y="3"/>
                  </a:lnTo>
                  <a:lnTo>
                    <a:pt x="84" y="2"/>
                  </a:lnTo>
                  <a:lnTo>
                    <a:pt x="92" y="0"/>
                  </a:lnTo>
                  <a:lnTo>
                    <a:pt x="99" y="0"/>
                  </a:lnTo>
                  <a:lnTo>
                    <a:pt x="106" y="0"/>
                  </a:lnTo>
                  <a:lnTo>
                    <a:pt x="111" y="2"/>
                  </a:lnTo>
                  <a:lnTo>
                    <a:pt x="116" y="2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7"/>
                  </a:lnTo>
                  <a:lnTo>
                    <a:pt x="136" y="8"/>
                  </a:lnTo>
                  <a:lnTo>
                    <a:pt x="141" y="11"/>
                  </a:lnTo>
                  <a:lnTo>
                    <a:pt x="145" y="13"/>
                  </a:lnTo>
                  <a:lnTo>
                    <a:pt x="149" y="16"/>
                  </a:lnTo>
                  <a:lnTo>
                    <a:pt x="154" y="19"/>
                  </a:lnTo>
                  <a:lnTo>
                    <a:pt x="158" y="23"/>
                  </a:lnTo>
                  <a:lnTo>
                    <a:pt x="160" y="26"/>
                  </a:lnTo>
                  <a:lnTo>
                    <a:pt x="164" y="30"/>
                  </a:lnTo>
                  <a:lnTo>
                    <a:pt x="167" y="35"/>
                  </a:lnTo>
                  <a:lnTo>
                    <a:pt x="170" y="39"/>
                  </a:lnTo>
                  <a:lnTo>
                    <a:pt x="173" y="44"/>
                  </a:lnTo>
                  <a:lnTo>
                    <a:pt x="176" y="49"/>
                  </a:lnTo>
                  <a:lnTo>
                    <a:pt x="178" y="54"/>
                  </a:lnTo>
                  <a:lnTo>
                    <a:pt x="181" y="59"/>
                  </a:lnTo>
                  <a:lnTo>
                    <a:pt x="182" y="65"/>
                  </a:lnTo>
                  <a:lnTo>
                    <a:pt x="184" y="70"/>
                  </a:lnTo>
                  <a:lnTo>
                    <a:pt x="186" y="77"/>
                  </a:lnTo>
                  <a:lnTo>
                    <a:pt x="188" y="83"/>
                  </a:lnTo>
                  <a:lnTo>
                    <a:pt x="190" y="89"/>
                  </a:lnTo>
                  <a:lnTo>
                    <a:pt x="191" y="97"/>
                  </a:lnTo>
                  <a:lnTo>
                    <a:pt x="192" y="105"/>
                  </a:lnTo>
                  <a:lnTo>
                    <a:pt x="192" y="114"/>
                  </a:lnTo>
                  <a:lnTo>
                    <a:pt x="193" y="122"/>
                  </a:lnTo>
                  <a:lnTo>
                    <a:pt x="193" y="133"/>
                  </a:lnTo>
                  <a:lnTo>
                    <a:pt x="193" y="143"/>
                  </a:lnTo>
                  <a:lnTo>
                    <a:pt x="193" y="153"/>
                  </a:lnTo>
                  <a:lnTo>
                    <a:pt x="193" y="166"/>
                  </a:lnTo>
                  <a:lnTo>
                    <a:pt x="192" y="178"/>
                  </a:lnTo>
                  <a:lnTo>
                    <a:pt x="192" y="190"/>
                  </a:lnTo>
                  <a:lnTo>
                    <a:pt x="191" y="200"/>
                  </a:lnTo>
                  <a:lnTo>
                    <a:pt x="188" y="210"/>
                  </a:lnTo>
                  <a:lnTo>
                    <a:pt x="187" y="220"/>
                  </a:lnTo>
                  <a:lnTo>
                    <a:pt x="184" y="229"/>
                  </a:lnTo>
                  <a:lnTo>
                    <a:pt x="182" y="237"/>
                  </a:lnTo>
                  <a:lnTo>
                    <a:pt x="178" y="245"/>
                  </a:lnTo>
                  <a:lnTo>
                    <a:pt x="176" y="252"/>
                  </a:lnTo>
                  <a:lnTo>
                    <a:pt x="172" y="259"/>
                  </a:lnTo>
                  <a:lnTo>
                    <a:pt x="168" y="265"/>
                  </a:lnTo>
                  <a:lnTo>
                    <a:pt x="164" y="271"/>
                  </a:lnTo>
                  <a:lnTo>
                    <a:pt x="159" y="276"/>
                  </a:lnTo>
                  <a:lnTo>
                    <a:pt x="154" y="281"/>
                  </a:lnTo>
                  <a:lnTo>
                    <a:pt x="149" y="287"/>
                  </a:lnTo>
                  <a:lnTo>
                    <a:pt x="144" y="290"/>
                  </a:lnTo>
                  <a:lnTo>
                    <a:pt x="137" y="294"/>
                  </a:lnTo>
                  <a:lnTo>
                    <a:pt x="131" y="297"/>
                  </a:lnTo>
                  <a:lnTo>
                    <a:pt x="125" y="299"/>
                  </a:lnTo>
                  <a:lnTo>
                    <a:pt x="117" y="300"/>
                  </a:lnTo>
                  <a:lnTo>
                    <a:pt x="111" y="302"/>
                  </a:lnTo>
                  <a:lnTo>
                    <a:pt x="103" y="303"/>
                  </a:lnTo>
                  <a:lnTo>
                    <a:pt x="95" y="303"/>
                  </a:lnTo>
                  <a:lnTo>
                    <a:pt x="84" y="302"/>
                  </a:lnTo>
                  <a:lnTo>
                    <a:pt x="75" y="300"/>
                  </a:lnTo>
                  <a:lnTo>
                    <a:pt x="65" y="298"/>
                  </a:lnTo>
                  <a:lnTo>
                    <a:pt x="57" y="294"/>
                  </a:lnTo>
                  <a:lnTo>
                    <a:pt x="48" y="290"/>
                  </a:lnTo>
                  <a:lnTo>
                    <a:pt x="41" y="285"/>
                  </a:lnTo>
                  <a:lnTo>
                    <a:pt x="34" y="279"/>
                  </a:lnTo>
                  <a:lnTo>
                    <a:pt x="28" y="271"/>
                  </a:lnTo>
                  <a:lnTo>
                    <a:pt x="22" y="261"/>
                  </a:lnTo>
                  <a:lnTo>
                    <a:pt x="15" y="250"/>
                  </a:lnTo>
                  <a:lnTo>
                    <a:pt x="10" y="237"/>
                  </a:lnTo>
                  <a:lnTo>
                    <a:pt x="6" y="223"/>
                  </a:lnTo>
                  <a:lnTo>
                    <a:pt x="4" y="206"/>
                  </a:lnTo>
                  <a:lnTo>
                    <a:pt x="1" y="190"/>
                  </a:lnTo>
                  <a:lnTo>
                    <a:pt x="0" y="171"/>
                  </a:lnTo>
                  <a:lnTo>
                    <a:pt x="0" y="150"/>
                  </a:lnTo>
                  <a:close/>
                  <a:moveTo>
                    <a:pt x="38" y="150"/>
                  </a:moveTo>
                  <a:lnTo>
                    <a:pt x="38" y="168"/>
                  </a:lnTo>
                  <a:lnTo>
                    <a:pt x="38" y="185"/>
                  </a:lnTo>
                  <a:lnTo>
                    <a:pt x="39" y="199"/>
                  </a:lnTo>
                  <a:lnTo>
                    <a:pt x="41" y="211"/>
                  </a:lnTo>
                  <a:lnTo>
                    <a:pt x="43" y="223"/>
                  </a:lnTo>
                  <a:lnTo>
                    <a:pt x="46" y="233"/>
                  </a:lnTo>
                  <a:lnTo>
                    <a:pt x="50" y="242"/>
                  </a:lnTo>
                  <a:lnTo>
                    <a:pt x="53" y="248"/>
                  </a:lnTo>
                  <a:lnTo>
                    <a:pt x="57" y="253"/>
                  </a:lnTo>
                  <a:lnTo>
                    <a:pt x="62" y="259"/>
                  </a:lnTo>
                  <a:lnTo>
                    <a:pt x="67" y="264"/>
                  </a:lnTo>
                  <a:lnTo>
                    <a:pt x="72" y="266"/>
                  </a:lnTo>
                  <a:lnTo>
                    <a:pt x="78" y="270"/>
                  </a:lnTo>
                  <a:lnTo>
                    <a:pt x="83" y="271"/>
                  </a:lnTo>
                  <a:lnTo>
                    <a:pt x="89" y="273"/>
                  </a:lnTo>
                  <a:lnTo>
                    <a:pt x="95" y="273"/>
                  </a:lnTo>
                  <a:lnTo>
                    <a:pt x="102" y="273"/>
                  </a:lnTo>
                  <a:lnTo>
                    <a:pt x="107" y="271"/>
                  </a:lnTo>
                  <a:lnTo>
                    <a:pt x="113" y="270"/>
                  </a:lnTo>
                  <a:lnTo>
                    <a:pt x="118" y="267"/>
                  </a:lnTo>
                  <a:lnTo>
                    <a:pt x="123" y="264"/>
                  </a:lnTo>
                  <a:lnTo>
                    <a:pt x="128" y="260"/>
                  </a:lnTo>
                  <a:lnTo>
                    <a:pt x="134" y="255"/>
                  </a:lnTo>
                  <a:lnTo>
                    <a:pt x="137" y="250"/>
                  </a:lnTo>
                  <a:lnTo>
                    <a:pt x="142" y="242"/>
                  </a:lnTo>
                  <a:lnTo>
                    <a:pt x="145" y="234"/>
                  </a:lnTo>
                  <a:lnTo>
                    <a:pt x="149" y="224"/>
                  </a:lnTo>
                  <a:lnTo>
                    <a:pt x="151" y="213"/>
                  </a:lnTo>
                  <a:lnTo>
                    <a:pt x="153" y="200"/>
                  </a:lnTo>
                  <a:lnTo>
                    <a:pt x="155" y="186"/>
                  </a:lnTo>
                  <a:lnTo>
                    <a:pt x="155" y="170"/>
                  </a:lnTo>
                  <a:lnTo>
                    <a:pt x="156" y="153"/>
                  </a:lnTo>
                  <a:lnTo>
                    <a:pt x="156" y="135"/>
                  </a:lnTo>
                  <a:lnTo>
                    <a:pt x="155" y="119"/>
                  </a:lnTo>
                  <a:lnTo>
                    <a:pt x="154" y="105"/>
                  </a:lnTo>
                  <a:lnTo>
                    <a:pt x="153" y="92"/>
                  </a:lnTo>
                  <a:lnTo>
                    <a:pt x="150" y="81"/>
                  </a:lnTo>
                  <a:lnTo>
                    <a:pt x="148" y="70"/>
                  </a:lnTo>
                  <a:lnTo>
                    <a:pt x="145" y="63"/>
                  </a:lnTo>
                  <a:lnTo>
                    <a:pt x="140" y="55"/>
                  </a:lnTo>
                  <a:lnTo>
                    <a:pt x="136" y="50"/>
                  </a:lnTo>
                  <a:lnTo>
                    <a:pt x="131" y="45"/>
                  </a:lnTo>
                  <a:lnTo>
                    <a:pt x="127" y="40"/>
                  </a:lnTo>
                  <a:lnTo>
                    <a:pt x="122" y="37"/>
                  </a:lnTo>
                  <a:lnTo>
                    <a:pt x="116" y="35"/>
                  </a:lnTo>
                  <a:lnTo>
                    <a:pt x="111" y="32"/>
                  </a:lnTo>
                  <a:lnTo>
                    <a:pt x="104" y="31"/>
                  </a:lnTo>
                  <a:lnTo>
                    <a:pt x="98" y="31"/>
                  </a:lnTo>
                  <a:lnTo>
                    <a:pt x="93" y="31"/>
                  </a:lnTo>
                  <a:lnTo>
                    <a:pt x="86" y="32"/>
                  </a:lnTo>
                  <a:lnTo>
                    <a:pt x="81" y="33"/>
                  </a:lnTo>
                  <a:lnTo>
                    <a:pt x="76" y="36"/>
                  </a:lnTo>
                  <a:lnTo>
                    <a:pt x="71" y="39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51"/>
                  </a:lnTo>
                  <a:lnTo>
                    <a:pt x="53" y="59"/>
                  </a:lnTo>
                  <a:lnTo>
                    <a:pt x="50" y="68"/>
                  </a:lnTo>
                  <a:lnTo>
                    <a:pt x="46" y="78"/>
                  </a:lnTo>
                  <a:lnTo>
                    <a:pt x="43" y="89"/>
                  </a:lnTo>
                  <a:lnTo>
                    <a:pt x="41" y="103"/>
                  </a:lnTo>
                  <a:lnTo>
                    <a:pt x="39" y="117"/>
                  </a:lnTo>
                  <a:lnTo>
                    <a:pt x="38" y="134"/>
                  </a:lnTo>
                  <a:lnTo>
                    <a:pt x="38" y="150"/>
                  </a:lnTo>
                  <a:close/>
                </a:path>
              </a:pathLst>
            </a:custGeom>
            <a:solidFill>
              <a:srgbClr val="00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" name="Freeform 261">
              <a:extLst>
                <a:ext uri="{FF2B5EF4-FFF2-40B4-BE49-F238E27FC236}">
                  <a16:creationId xmlns:a16="http://schemas.microsoft.com/office/drawing/2014/main" id="{AE7D6AF5-EAF0-4420-90E4-DBB539A09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3130"/>
              <a:ext cx="48" cy="76"/>
            </a:xfrm>
            <a:custGeom>
              <a:avLst/>
              <a:gdLst/>
              <a:ahLst/>
              <a:cxnLst>
                <a:cxn ang="0">
                  <a:pos x="1" y="138"/>
                </a:cxn>
                <a:cxn ang="0">
                  <a:pos x="3" y="114"/>
                </a:cxn>
                <a:cxn ang="0">
                  <a:pos x="5" y="93"/>
                </a:cxn>
                <a:cxn ang="0">
                  <a:pos x="10" y="74"/>
                </a:cxn>
                <a:cxn ang="0">
                  <a:pos x="15" y="59"/>
                </a:cxn>
                <a:cxn ang="0">
                  <a:pos x="23" y="44"/>
                </a:cxn>
                <a:cxn ang="0">
                  <a:pos x="31" y="32"/>
                </a:cxn>
                <a:cxn ang="0">
                  <a:pos x="39" y="22"/>
                </a:cxn>
                <a:cxn ang="0">
                  <a:pos x="51" y="13"/>
                </a:cxn>
                <a:cxn ang="0">
                  <a:pos x="62" y="7"/>
                </a:cxn>
                <a:cxn ang="0">
                  <a:pos x="76" y="3"/>
                </a:cxn>
                <a:cxn ang="0">
                  <a:pos x="92" y="0"/>
                </a:cxn>
                <a:cxn ang="0">
                  <a:pos x="106" y="0"/>
                </a:cxn>
                <a:cxn ang="0">
                  <a:pos x="116" y="2"/>
                </a:cxn>
                <a:cxn ang="0">
                  <a:pos x="127" y="4"/>
                </a:cxn>
                <a:cxn ang="0">
                  <a:pos x="136" y="8"/>
                </a:cxn>
                <a:cxn ang="0">
                  <a:pos x="145" y="13"/>
                </a:cxn>
                <a:cxn ang="0">
                  <a:pos x="154" y="19"/>
                </a:cxn>
                <a:cxn ang="0">
                  <a:pos x="160" y="26"/>
                </a:cxn>
                <a:cxn ang="0">
                  <a:pos x="167" y="35"/>
                </a:cxn>
                <a:cxn ang="0">
                  <a:pos x="173" y="44"/>
                </a:cxn>
                <a:cxn ang="0">
                  <a:pos x="178" y="54"/>
                </a:cxn>
                <a:cxn ang="0">
                  <a:pos x="182" y="65"/>
                </a:cxn>
                <a:cxn ang="0">
                  <a:pos x="186" y="77"/>
                </a:cxn>
                <a:cxn ang="0">
                  <a:pos x="190" y="89"/>
                </a:cxn>
                <a:cxn ang="0">
                  <a:pos x="192" y="105"/>
                </a:cxn>
                <a:cxn ang="0">
                  <a:pos x="193" y="122"/>
                </a:cxn>
                <a:cxn ang="0">
                  <a:pos x="193" y="143"/>
                </a:cxn>
                <a:cxn ang="0">
                  <a:pos x="193" y="166"/>
                </a:cxn>
                <a:cxn ang="0">
                  <a:pos x="192" y="190"/>
                </a:cxn>
                <a:cxn ang="0">
                  <a:pos x="188" y="210"/>
                </a:cxn>
                <a:cxn ang="0">
                  <a:pos x="184" y="229"/>
                </a:cxn>
                <a:cxn ang="0">
                  <a:pos x="178" y="245"/>
                </a:cxn>
                <a:cxn ang="0">
                  <a:pos x="172" y="259"/>
                </a:cxn>
                <a:cxn ang="0">
                  <a:pos x="164" y="271"/>
                </a:cxn>
                <a:cxn ang="0">
                  <a:pos x="154" y="281"/>
                </a:cxn>
                <a:cxn ang="0">
                  <a:pos x="144" y="290"/>
                </a:cxn>
                <a:cxn ang="0">
                  <a:pos x="131" y="297"/>
                </a:cxn>
                <a:cxn ang="0">
                  <a:pos x="117" y="300"/>
                </a:cxn>
                <a:cxn ang="0">
                  <a:pos x="103" y="303"/>
                </a:cxn>
                <a:cxn ang="0">
                  <a:pos x="84" y="302"/>
                </a:cxn>
                <a:cxn ang="0">
                  <a:pos x="65" y="298"/>
                </a:cxn>
                <a:cxn ang="0">
                  <a:pos x="48" y="290"/>
                </a:cxn>
                <a:cxn ang="0">
                  <a:pos x="34" y="279"/>
                </a:cxn>
                <a:cxn ang="0">
                  <a:pos x="22" y="261"/>
                </a:cxn>
                <a:cxn ang="0">
                  <a:pos x="10" y="237"/>
                </a:cxn>
                <a:cxn ang="0">
                  <a:pos x="4" y="206"/>
                </a:cxn>
                <a:cxn ang="0">
                  <a:pos x="0" y="171"/>
                </a:cxn>
              </a:cxnLst>
              <a:rect l="0" t="0" r="r" b="b"/>
              <a:pathLst>
                <a:path w="193" h="303">
                  <a:moveTo>
                    <a:pt x="0" y="150"/>
                  </a:moveTo>
                  <a:lnTo>
                    <a:pt x="1" y="138"/>
                  </a:lnTo>
                  <a:lnTo>
                    <a:pt x="1" y="125"/>
                  </a:lnTo>
                  <a:lnTo>
                    <a:pt x="3" y="114"/>
                  </a:lnTo>
                  <a:lnTo>
                    <a:pt x="4" y="103"/>
                  </a:lnTo>
                  <a:lnTo>
                    <a:pt x="5" y="93"/>
                  </a:lnTo>
                  <a:lnTo>
                    <a:pt x="8" y="83"/>
                  </a:lnTo>
                  <a:lnTo>
                    <a:pt x="10" y="74"/>
                  </a:lnTo>
                  <a:lnTo>
                    <a:pt x="13" y="67"/>
                  </a:lnTo>
                  <a:lnTo>
                    <a:pt x="15" y="59"/>
                  </a:lnTo>
                  <a:lnTo>
                    <a:pt x="19" y="51"/>
                  </a:lnTo>
                  <a:lnTo>
                    <a:pt x="23" y="44"/>
                  </a:lnTo>
                  <a:lnTo>
                    <a:pt x="27" y="37"/>
                  </a:lnTo>
                  <a:lnTo>
                    <a:pt x="31" y="32"/>
                  </a:lnTo>
                  <a:lnTo>
                    <a:pt x="36" y="27"/>
                  </a:lnTo>
                  <a:lnTo>
                    <a:pt x="39" y="22"/>
                  </a:lnTo>
                  <a:lnTo>
                    <a:pt x="46" y="17"/>
                  </a:lnTo>
                  <a:lnTo>
                    <a:pt x="51" y="13"/>
                  </a:lnTo>
                  <a:lnTo>
                    <a:pt x="57" y="9"/>
                  </a:lnTo>
                  <a:lnTo>
                    <a:pt x="62" y="7"/>
                  </a:lnTo>
                  <a:lnTo>
                    <a:pt x="70" y="4"/>
                  </a:lnTo>
                  <a:lnTo>
                    <a:pt x="76" y="3"/>
                  </a:lnTo>
                  <a:lnTo>
                    <a:pt x="84" y="2"/>
                  </a:lnTo>
                  <a:lnTo>
                    <a:pt x="92" y="0"/>
                  </a:lnTo>
                  <a:lnTo>
                    <a:pt x="99" y="0"/>
                  </a:lnTo>
                  <a:lnTo>
                    <a:pt x="106" y="0"/>
                  </a:lnTo>
                  <a:lnTo>
                    <a:pt x="111" y="2"/>
                  </a:lnTo>
                  <a:lnTo>
                    <a:pt x="116" y="2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7"/>
                  </a:lnTo>
                  <a:lnTo>
                    <a:pt x="136" y="8"/>
                  </a:lnTo>
                  <a:lnTo>
                    <a:pt x="141" y="11"/>
                  </a:lnTo>
                  <a:lnTo>
                    <a:pt x="145" y="13"/>
                  </a:lnTo>
                  <a:lnTo>
                    <a:pt x="149" y="16"/>
                  </a:lnTo>
                  <a:lnTo>
                    <a:pt x="154" y="19"/>
                  </a:lnTo>
                  <a:lnTo>
                    <a:pt x="158" y="23"/>
                  </a:lnTo>
                  <a:lnTo>
                    <a:pt x="160" y="26"/>
                  </a:lnTo>
                  <a:lnTo>
                    <a:pt x="164" y="30"/>
                  </a:lnTo>
                  <a:lnTo>
                    <a:pt x="167" y="35"/>
                  </a:lnTo>
                  <a:lnTo>
                    <a:pt x="170" y="39"/>
                  </a:lnTo>
                  <a:lnTo>
                    <a:pt x="173" y="44"/>
                  </a:lnTo>
                  <a:lnTo>
                    <a:pt x="176" y="49"/>
                  </a:lnTo>
                  <a:lnTo>
                    <a:pt x="178" y="54"/>
                  </a:lnTo>
                  <a:lnTo>
                    <a:pt x="181" y="59"/>
                  </a:lnTo>
                  <a:lnTo>
                    <a:pt x="182" y="65"/>
                  </a:lnTo>
                  <a:lnTo>
                    <a:pt x="184" y="70"/>
                  </a:lnTo>
                  <a:lnTo>
                    <a:pt x="186" y="77"/>
                  </a:lnTo>
                  <a:lnTo>
                    <a:pt x="188" y="83"/>
                  </a:lnTo>
                  <a:lnTo>
                    <a:pt x="190" y="89"/>
                  </a:lnTo>
                  <a:lnTo>
                    <a:pt x="191" y="97"/>
                  </a:lnTo>
                  <a:lnTo>
                    <a:pt x="192" y="105"/>
                  </a:lnTo>
                  <a:lnTo>
                    <a:pt x="192" y="114"/>
                  </a:lnTo>
                  <a:lnTo>
                    <a:pt x="193" y="122"/>
                  </a:lnTo>
                  <a:lnTo>
                    <a:pt x="193" y="133"/>
                  </a:lnTo>
                  <a:lnTo>
                    <a:pt x="193" y="143"/>
                  </a:lnTo>
                  <a:lnTo>
                    <a:pt x="193" y="153"/>
                  </a:lnTo>
                  <a:lnTo>
                    <a:pt x="193" y="166"/>
                  </a:lnTo>
                  <a:lnTo>
                    <a:pt x="192" y="178"/>
                  </a:lnTo>
                  <a:lnTo>
                    <a:pt x="192" y="190"/>
                  </a:lnTo>
                  <a:lnTo>
                    <a:pt x="191" y="200"/>
                  </a:lnTo>
                  <a:lnTo>
                    <a:pt x="188" y="210"/>
                  </a:lnTo>
                  <a:lnTo>
                    <a:pt x="187" y="220"/>
                  </a:lnTo>
                  <a:lnTo>
                    <a:pt x="184" y="229"/>
                  </a:lnTo>
                  <a:lnTo>
                    <a:pt x="182" y="237"/>
                  </a:lnTo>
                  <a:lnTo>
                    <a:pt x="178" y="245"/>
                  </a:lnTo>
                  <a:lnTo>
                    <a:pt x="176" y="252"/>
                  </a:lnTo>
                  <a:lnTo>
                    <a:pt x="172" y="259"/>
                  </a:lnTo>
                  <a:lnTo>
                    <a:pt x="168" y="265"/>
                  </a:lnTo>
                  <a:lnTo>
                    <a:pt x="164" y="271"/>
                  </a:lnTo>
                  <a:lnTo>
                    <a:pt x="159" y="276"/>
                  </a:lnTo>
                  <a:lnTo>
                    <a:pt x="154" y="281"/>
                  </a:lnTo>
                  <a:lnTo>
                    <a:pt x="149" y="287"/>
                  </a:lnTo>
                  <a:lnTo>
                    <a:pt x="144" y="290"/>
                  </a:lnTo>
                  <a:lnTo>
                    <a:pt x="137" y="294"/>
                  </a:lnTo>
                  <a:lnTo>
                    <a:pt x="131" y="297"/>
                  </a:lnTo>
                  <a:lnTo>
                    <a:pt x="125" y="299"/>
                  </a:lnTo>
                  <a:lnTo>
                    <a:pt x="117" y="300"/>
                  </a:lnTo>
                  <a:lnTo>
                    <a:pt x="111" y="302"/>
                  </a:lnTo>
                  <a:lnTo>
                    <a:pt x="103" y="303"/>
                  </a:lnTo>
                  <a:lnTo>
                    <a:pt x="95" y="303"/>
                  </a:lnTo>
                  <a:lnTo>
                    <a:pt x="84" y="302"/>
                  </a:lnTo>
                  <a:lnTo>
                    <a:pt x="75" y="300"/>
                  </a:lnTo>
                  <a:lnTo>
                    <a:pt x="65" y="298"/>
                  </a:lnTo>
                  <a:lnTo>
                    <a:pt x="57" y="294"/>
                  </a:lnTo>
                  <a:lnTo>
                    <a:pt x="48" y="290"/>
                  </a:lnTo>
                  <a:lnTo>
                    <a:pt x="41" y="285"/>
                  </a:lnTo>
                  <a:lnTo>
                    <a:pt x="34" y="279"/>
                  </a:lnTo>
                  <a:lnTo>
                    <a:pt x="28" y="271"/>
                  </a:lnTo>
                  <a:lnTo>
                    <a:pt x="22" y="261"/>
                  </a:lnTo>
                  <a:lnTo>
                    <a:pt x="15" y="250"/>
                  </a:lnTo>
                  <a:lnTo>
                    <a:pt x="10" y="237"/>
                  </a:lnTo>
                  <a:lnTo>
                    <a:pt x="6" y="223"/>
                  </a:lnTo>
                  <a:lnTo>
                    <a:pt x="4" y="206"/>
                  </a:lnTo>
                  <a:lnTo>
                    <a:pt x="1" y="190"/>
                  </a:lnTo>
                  <a:lnTo>
                    <a:pt x="0" y="171"/>
                  </a:lnTo>
                  <a:lnTo>
                    <a:pt x="0" y="150"/>
                  </a:lnTo>
                </a:path>
              </a:pathLst>
            </a:custGeom>
            <a:noFill/>
            <a:ln w="3175">
              <a:solidFill>
                <a:srgbClr val="34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7" name="Freeform 262">
              <a:extLst>
                <a:ext uri="{FF2B5EF4-FFF2-40B4-BE49-F238E27FC236}">
                  <a16:creationId xmlns:a16="http://schemas.microsoft.com/office/drawing/2014/main" id="{98FC4F55-E441-4BFA-91E6-227B1AAA2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3138"/>
              <a:ext cx="30" cy="60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1" y="168"/>
                </a:cxn>
                <a:cxn ang="0">
                  <a:pos x="5" y="192"/>
                </a:cxn>
                <a:cxn ang="0">
                  <a:pos x="12" y="211"/>
                </a:cxn>
                <a:cxn ang="0">
                  <a:pos x="19" y="222"/>
                </a:cxn>
                <a:cxn ang="0">
                  <a:pos x="29" y="233"/>
                </a:cxn>
                <a:cxn ang="0">
                  <a:pos x="40" y="239"/>
                </a:cxn>
                <a:cxn ang="0">
                  <a:pos x="51" y="242"/>
                </a:cxn>
                <a:cxn ang="0">
                  <a:pos x="64" y="242"/>
                </a:cxn>
                <a:cxn ang="0">
                  <a:pos x="75" y="239"/>
                </a:cxn>
                <a:cxn ang="0">
                  <a:pos x="85" y="233"/>
                </a:cxn>
                <a:cxn ang="0">
                  <a:pos x="96" y="224"/>
                </a:cxn>
                <a:cxn ang="0">
                  <a:pos x="104" y="211"/>
                </a:cxn>
                <a:cxn ang="0">
                  <a:pos x="111" y="193"/>
                </a:cxn>
                <a:cxn ang="0">
                  <a:pos x="115" y="169"/>
                </a:cxn>
                <a:cxn ang="0">
                  <a:pos x="117" y="139"/>
                </a:cxn>
                <a:cxn ang="0">
                  <a:pos x="118" y="104"/>
                </a:cxn>
                <a:cxn ang="0">
                  <a:pos x="116" y="74"/>
                </a:cxn>
                <a:cxn ang="0">
                  <a:pos x="112" y="50"/>
                </a:cxn>
                <a:cxn ang="0">
                  <a:pos x="107" y="32"/>
                </a:cxn>
                <a:cxn ang="0">
                  <a:pos x="98" y="19"/>
                </a:cxn>
                <a:cxn ang="0">
                  <a:pos x="89" y="9"/>
                </a:cxn>
                <a:cxn ang="0">
                  <a:pos x="78" y="4"/>
                </a:cxn>
                <a:cxn ang="0">
                  <a:pos x="66" y="0"/>
                </a:cxn>
                <a:cxn ang="0">
                  <a:pos x="55" y="0"/>
                </a:cxn>
                <a:cxn ang="0">
                  <a:pos x="43" y="2"/>
                </a:cxn>
                <a:cxn ang="0">
                  <a:pos x="33" y="8"/>
                </a:cxn>
                <a:cxn ang="0">
                  <a:pos x="24" y="15"/>
                </a:cxn>
                <a:cxn ang="0">
                  <a:pos x="15" y="28"/>
                </a:cxn>
                <a:cxn ang="0">
                  <a:pos x="8" y="47"/>
                </a:cxn>
                <a:cxn ang="0">
                  <a:pos x="3" y="72"/>
                </a:cxn>
                <a:cxn ang="0">
                  <a:pos x="0" y="103"/>
                </a:cxn>
              </a:cxnLst>
              <a:rect l="0" t="0" r="r" b="b"/>
              <a:pathLst>
                <a:path w="118" h="242">
                  <a:moveTo>
                    <a:pt x="0" y="119"/>
                  </a:moveTo>
                  <a:lnTo>
                    <a:pt x="0" y="137"/>
                  </a:lnTo>
                  <a:lnTo>
                    <a:pt x="0" y="154"/>
                  </a:lnTo>
                  <a:lnTo>
                    <a:pt x="1" y="168"/>
                  </a:lnTo>
                  <a:lnTo>
                    <a:pt x="3" y="180"/>
                  </a:lnTo>
                  <a:lnTo>
                    <a:pt x="5" y="192"/>
                  </a:lnTo>
                  <a:lnTo>
                    <a:pt x="8" y="202"/>
                  </a:lnTo>
                  <a:lnTo>
                    <a:pt x="12" y="211"/>
                  </a:lnTo>
                  <a:lnTo>
                    <a:pt x="15" y="217"/>
                  </a:lnTo>
                  <a:lnTo>
                    <a:pt x="19" y="222"/>
                  </a:lnTo>
                  <a:lnTo>
                    <a:pt x="24" y="228"/>
                  </a:lnTo>
                  <a:lnTo>
                    <a:pt x="29" y="233"/>
                  </a:lnTo>
                  <a:lnTo>
                    <a:pt x="34" y="235"/>
                  </a:lnTo>
                  <a:lnTo>
                    <a:pt x="40" y="239"/>
                  </a:lnTo>
                  <a:lnTo>
                    <a:pt x="45" y="240"/>
                  </a:lnTo>
                  <a:lnTo>
                    <a:pt x="51" y="242"/>
                  </a:lnTo>
                  <a:lnTo>
                    <a:pt x="57" y="242"/>
                  </a:lnTo>
                  <a:lnTo>
                    <a:pt x="64" y="242"/>
                  </a:lnTo>
                  <a:lnTo>
                    <a:pt x="69" y="240"/>
                  </a:lnTo>
                  <a:lnTo>
                    <a:pt x="75" y="239"/>
                  </a:lnTo>
                  <a:lnTo>
                    <a:pt x="80" y="236"/>
                  </a:lnTo>
                  <a:lnTo>
                    <a:pt x="85" y="233"/>
                  </a:lnTo>
                  <a:lnTo>
                    <a:pt x="90" y="229"/>
                  </a:lnTo>
                  <a:lnTo>
                    <a:pt x="96" y="224"/>
                  </a:lnTo>
                  <a:lnTo>
                    <a:pt x="99" y="219"/>
                  </a:lnTo>
                  <a:lnTo>
                    <a:pt x="104" y="211"/>
                  </a:lnTo>
                  <a:lnTo>
                    <a:pt x="107" y="203"/>
                  </a:lnTo>
                  <a:lnTo>
                    <a:pt x="111" y="193"/>
                  </a:lnTo>
                  <a:lnTo>
                    <a:pt x="113" y="182"/>
                  </a:lnTo>
                  <a:lnTo>
                    <a:pt x="115" y="169"/>
                  </a:lnTo>
                  <a:lnTo>
                    <a:pt x="117" y="155"/>
                  </a:lnTo>
                  <a:lnTo>
                    <a:pt x="117" y="139"/>
                  </a:lnTo>
                  <a:lnTo>
                    <a:pt x="118" y="122"/>
                  </a:lnTo>
                  <a:lnTo>
                    <a:pt x="118" y="104"/>
                  </a:lnTo>
                  <a:lnTo>
                    <a:pt x="117" y="88"/>
                  </a:lnTo>
                  <a:lnTo>
                    <a:pt x="116" y="74"/>
                  </a:lnTo>
                  <a:lnTo>
                    <a:pt x="115" y="61"/>
                  </a:lnTo>
                  <a:lnTo>
                    <a:pt x="112" y="50"/>
                  </a:lnTo>
                  <a:lnTo>
                    <a:pt x="110" y="39"/>
                  </a:lnTo>
                  <a:lnTo>
                    <a:pt x="107" y="32"/>
                  </a:lnTo>
                  <a:lnTo>
                    <a:pt x="102" y="24"/>
                  </a:lnTo>
                  <a:lnTo>
                    <a:pt x="98" y="19"/>
                  </a:lnTo>
                  <a:lnTo>
                    <a:pt x="93" y="14"/>
                  </a:lnTo>
                  <a:lnTo>
                    <a:pt x="89" y="9"/>
                  </a:lnTo>
                  <a:lnTo>
                    <a:pt x="84" y="6"/>
                  </a:lnTo>
                  <a:lnTo>
                    <a:pt x="78" y="4"/>
                  </a:lnTo>
                  <a:lnTo>
                    <a:pt x="73" y="1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3" y="2"/>
                  </a:lnTo>
                  <a:lnTo>
                    <a:pt x="38" y="5"/>
                  </a:lnTo>
                  <a:lnTo>
                    <a:pt x="33" y="8"/>
                  </a:lnTo>
                  <a:lnTo>
                    <a:pt x="28" y="11"/>
                  </a:lnTo>
                  <a:lnTo>
                    <a:pt x="24" y="15"/>
                  </a:lnTo>
                  <a:lnTo>
                    <a:pt x="20" y="20"/>
                  </a:lnTo>
                  <a:lnTo>
                    <a:pt x="15" y="28"/>
                  </a:lnTo>
                  <a:lnTo>
                    <a:pt x="12" y="37"/>
                  </a:lnTo>
                  <a:lnTo>
                    <a:pt x="8" y="47"/>
                  </a:lnTo>
                  <a:lnTo>
                    <a:pt x="5" y="58"/>
                  </a:lnTo>
                  <a:lnTo>
                    <a:pt x="3" y="72"/>
                  </a:lnTo>
                  <a:lnTo>
                    <a:pt x="1" y="86"/>
                  </a:lnTo>
                  <a:lnTo>
                    <a:pt x="0" y="103"/>
                  </a:lnTo>
                  <a:lnTo>
                    <a:pt x="0" y="119"/>
                  </a:lnTo>
                </a:path>
              </a:pathLst>
            </a:custGeom>
            <a:noFill/>
            <a:ln w="3175">
              <a:solidFill>
                <a:srgbClr val="34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8" name="Freeform 263">
              <a:extLst>
                <a:ext uri="{FF2B5EF4-FFF2-40B4-BE49-F238E27FC236}">
                  <a16:creationId xmlns:a16="http://schemas.microsoft.com/office/drawing/2014/main" id="{A6122830-E1B7-49AA-B5CC-5A875A222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990"/>
              <a:ext cx="171" cy="150"/>
            </a:xfrm>
            <a:custGeom>
              <a:avLst/>
              <a:gdLst/>
              <a:ahLst/>
              <a:cxnLst>
                <a:cxn ang="0">
                  <a:pos x="158" y="593"/>
                </a:cxn>
                <a:cxn ang="0">
                  <a:pos x="0" y="591"/>
                </a:cxn>
                <a:cxn ang="0">
                  <a:pos x="266" y="295"/>
                </a:cxn>
                <a:cxn ang="0">
                  <a:pos x="123" y="0"/>
                </a:cxn>
                <a:cxn ang="0">
                  <a:pos x="251" y="2"/>
                </a:cxn>
                <a:cxn ang="0">
                  <a:pos x="307" y="114"/>
                </a:cxn>
                <a:cxn ang="0">
                  <a:pos x="308" y="117"/>
                </a:cxn>
                <a:cxn ang="0">
                  <a:pos x="310" y="122"/>
                </a:cxn>
                <a:cxn ang="0">
                  <a:pos x="313" y="128"/>
                </a:cxn>
                <a:cxn ang="0">
                  <a:pos x="318" y="137"/>
                </a:cxn>
                <a:cxn ang="0">
                  <a:pos x="323" y="148"/>
                </a:cxn>
                <a:cxn ang="0">
                  <a:pos x="330" y="162"/>
                </a:cxn>
                <a:cxn ang="0">
                  <a:pos x="337" y="179"/>
                </a:cxn>
                <a:cxn ang="0">
                  <a:pos x="345" y="197"/>
                </a:cxn>
                <a:cxn ang="0">
                  <a:pos x="346" y="198"/>
                </a:cxn>
                <a:cxn ang="0">
                  <a:pos x="346" y="199"/>
                </a:cxn>
                <a:cxn ang="0">
                  <a:pos x="347" y="199"/>
                </a:cxn>
                <a:cxn ang="0">
                  <a:pos x="347" y="202"/>
                </a:cxn>
                <a:cxn ang="0">
                  <a:pos x="349" y="203"/>
                </a:cxn>
                <a:cxn ang="0">
                  <a:pos x="349" y="204"/>
                </a:cxn>
                <a:cxn ang="0">
                  <a:pos x="350" y="206"/>
                </a:cxn>
                <a:cxn ang="0">
                  <a:pos x="350" y="207"/>
                </a:cxn>
                <a:cxn ang="0">
                  <a:pos x="363" y="193"/>
                </a:cxn>
                <a:cxn ang="0">
                  <a:pos x="374" y="179"/>
                </a:cxn>
                <a:cxn ang="0">
                  <a:pos x="385" y="166"/>
                </a:cxn>
                <a:cxn ang="0">
                  <a:pos x="396" y="153"/>
                </a:cxn>
                <a:cxn ang="0">
                  <a:pos x="407" y="142"/>
                </a:cxn>
                <a:cxn ang="0">
                  <a:pos x="416" y="131"/>
                </a:cxn>
                <a:cxn ang="0">
                  <a:pos x="426" y="120"/>
                </a:cxn>
                <a:cxn ang="0">
                  <a:pos x="434" y="110"/>
                </a:cxn>
                <a:cxn ang="0">
                  <a:pos x="529" y="6"/>
                </a:cxn>
                <a:cxn ang="0">
                  <a:pos x="683" y="9"/>
                </a:cxn>
                <a:cxn ang="0">
                  <a:pos x="407" y="316"/>
                </a:cxn>
                <a:cxn ang="0">
                  <a:pos x="548" y="599"/>
                </a:cxn>
                <a:cxn ang="0">
                  <a:pos x="411" y="597"/>
                </a:cxn>
                <a:cxn ang="0">
                  <a:pos x="368" y="507"/>
                </a:cxn>
                <a:cxn ang="0">
                  <a:pos x="360" y="489"/>
                </a:cxn>
                <a:cxn ang="0">
                  <a:pos x="352" y="474"/>
                </a:cxn>
                <a:cxn ang="0">
                  <a:pos x="346" y="459"/>
                </a:cxn>
                <a:cxn ang="0">
                  <a:pos x="340" y="446"/>
                </a:cxn>
                <a:cxn ang="0">
                  <a:pos x="335" y="433"/>
                </a:cxn>
                <a:cxn ang="0">
                  <a:pos x="331" y="423"/>
                </a:cxn>
                <a:cxn ang="0">
                  <a:pos x="327" y="413"/>
                </a:cxn>
                <a:cxn ang="0">
                  <a:pos x="323" y="405"/>
                </a:cxn>
                <a:cxn ang="0">
                  <a:pos x="318" y="412"/>
                </a:cxn>
                <a:cxn ang="0">
                  <a:pos x="312" y="419"/>
                </a:cxn>
                <a:cxn ang="0">
                  <a:pos x="304" y="429"/>
                </a:cxn>
                <a:cxn ang="0">
                  <a:pos x="295" y="441"/>
                </a:cxn>
                <a:cxn ang="0">
                  <a:pos x="284" y="454"/>
                </a:cxn>
                <a:cxn ang="0">
                  <a:pos x="271" y="469"/>
                </a:cxn>
                <a:cxn ang="0">
                  <a:pos x="257" y="484"/>
                </a:cxn>
                <a:cxn ang="0">
                  <a:pos x="240" y="502"/>
                </a:cxn>
                <a:cxn ang="0">
                  <a:pos x="158" y="593"/>
                </a:cxn>
              </a:cxnLst>
              <a:rect l="0" t="0" r="r" b="b"/>
              <a:pathLst>
                <a:path w="683" h="599">
                  <a:moveTo>
                    <a:pt x="158" y="593"/>
                  </a:moveTo>
                  <a:lnTo>
                    <a:pt x="0" y="591"/>
                  </a:lnTo>
                  <a:lnTo>
                    <a:pt x="266" y="295"/>
                  </a:lnTo>
                  <a:lnTo>
                    <a:pt x="123" y="0"/>
                  </a:lnTo>
                  <a:lnTo>
                    <a:pt x="251" y="2"/>
                  </a:lnTo>
                  <a:lnTo>
                    <a:pt x="307" y="114"/>
                  </a:lnTo>
                  <a:lnTo>
                    <a:pt x="308" y="117"/>
                  </a:lnTo>
                  <a:lnTo>
                    <a:pt x="310" y="122"/>
                  </a:lnTo>
                  <a:lnTo>
                    <a:pt x="313" y="128"/>
                  </a:lnTo>
                  <a:lnTo>
                    <a:pt x="318" y="137"/>
                  </a:lnTo>
                  <a:lnTo>
                    <a:pt x="323" y="148"/>
                  </a:lnTo>
                  <a:lnTo>
                    <a:pt x="330" y="162"/>
                  </a:lnTo>
                  <a:lnTo>
                    <a:pt x="337" y="179"/>
                  </a:lnTo>
                  <a:lnTo>
                    <a:pt x="345" y="197"/>
                  </a:lnTo>
                  <a:lnTo>
                    <a:pt x="346" y="198"/>
                  </a:lnTo>
                  <a:lnTo>
                    <a:pt x="346" y="199"/>
                  </a:lnTo>
                  <a:lnTo>
                    <a:pt x="347" y="199"/>
                  </a:lnTo>
                  <a:lnTo>
                    <a:pt x="347" y="202"/>
                  </a:lnTo>
                  <a:lnTo>
                    <a:pt x="349" y="203"/>
                  </a:lnTo>
                  <a:lnTo>
                    <a:pt x="349" y="204"/>
                  </a:lnTo>
                  <a:lnTo>
                    <a:pt x="350" y="206"/>
                  </a:lnTo>
                  <a:lnTo>
                    <a:pt x="350" y="207"/>
                  </a:lnTo>
                  <a:lnTo>
                    <a:pt x="363" y="193"/>
                  </a:lnTo>
                  <a:lnTo>
                    <a:pt x="374" y="179"/>
                  </a:lnTo>
                  <a:lnTo>
                    <a:pt x="385" y="166"/>
                  </a:lnTo>
                  <a:lnTo>
                    <a:pt x="396" y="153"/>
                  </a:lnTo>
                  <a:lnTo>
                    <a:pt x="407" y="142"/>
                  </a:lnTo>
                  <a:lnTo>
                    <a:pt x="416" y="131"/>
                  </a:lnTo>
                  <a:lnTo>
                    <a:pt x="426" y="120"/>
                  </a:lnTo>
                  <a:lnTo>
                    <a:pt x="434" y="110"/>
                  </a:lnTo>
                  <a:lnTo>
                    <a:pt x="529" y="6"/>
                  </a:lnTo>
                  <a:lnTo>
                    <a:pt x="683" y="9"/>
                  </a:lnTo>
                  <a:lnTo>
                    <a:pt x="407" y="316"/>
                  </a:lnTo>
                  <a:lnTo>
                    <a:pt x="548" y="599"/>
                  </a:lnTo>
                  <a:lnTo>
                    <a:pt x="411" y="597"/>
                  </a:lnTo>
                  <a:lnTo>
                    <a:pt x="368" y="507"/>
                  </a:lnTo>
                  <a:lnTo>
                    <a:pt x="360" y="489"/>
                  </a:lnTo>
                  <a:lnTo>
                    <a:pt x="352" y="474"/>
                  </a:lnTo>
                  <a:lnTo>
                    <a:pt x="346" y="459"/>
                  </a:lnTo>
                  <a:lnTo>
                    <a:pt x="340" y="446"/>
                  </a:lnTo>
                  <a:lnTo>
                    <a:pt x="335" y="433"/>
                  </a:lnTo>
                  <a:lnTo>
                    <a:pt x="331" y="423"/>
                  </a:lnTo>
                  <a:lnTo>
                    <a:pt x="327" y="413"/>
                  </a:lnTo>
                  <a:lnTo>
                    <a:pt x="323" y="405"/>
                  </a:lnTo>
                  <a:lnTo>
                    <a:pt x="318" y="412"/>
                  </a:lnTo>
                  <a:lnTo>
                    <a:pt x="312" y="419"/>
                  </a:lnTo>
                  <a:lnTo>
                    <a:pt x="304" y="429"/>
                  </a:lnTo>
                  <a:lnTo>
                    <a:pt x="295" y="441"/>
                  </a:lnTo>
                  <a:lnTo>
                    <a:pt x="284" y="454"/>
                  </a:lnTo>
                  <a:lnTo>
                    <a:pt x="271" y="469"/>
                  </a:lnTo>
                  <a:lnTo>
                    <a:pt x="257" y="484"/>
                  </a:lnTo>
                  <a:lnTo>
                    <a:pt x="240" y="502"/>
                  </a:lnTo>
                  <a:lnTo>
                    <a:pt x="158" y="593"/>
                  </a:lnTo>
                  <a:close/>
                </a:path>
              </a:pathLst>
            </a:custGeom>
            <a:solidFill>
              <a:srgbClr val="00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9" name="Freeform 264">
              <a:extLst>
                <a:ext uri="{FF2B5EF4-FFF2-40B4-BE49-F238E27FC236}">
                  <a16:creationId xmlns:a16="http://schemas.microsoft.com/office/drawing/2014/main" id="{E9180376-BA1E-42C6-93EB-1736D1D56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990"/>
              <a:ext cx="171" cy="150"/>
            </a:xfrm>
            <a:custGeom>
              <a:avLst/>
              <a:gdLst/>
              <a:ahLst/>
              <a:cxnLst>
                <a:cxn ang="0">
                  <a:pos x="158" y="593"/>
                </a:cxn>
                <a:cxn ang="0">
                  <a:pos x="0" y="591"/>
                </a:cxn>
                <a:cxn ang="0">
                  <a:pos x="266" y="295"/>
                </a:cxn>
                <a:cxn ang="0">
                  <a:pos x="123" y="0"/>
                </a:cxn>
                <a:cxn ang="0">
                  <a:pos x="251" y="2"/>
                </a:cxn>
                <a:cxn ang="0">
                  <a:pos x="307" y="114"/>
                </a:cxn>
                <a:cxn ang="0">
                  <a:pos x="308" y="117"/>
                </a:cxn>
                <a:cxn ang="0">
                  <a:pos x="310" y="122"/>
                </a:cxn>
                <a:cxn ang="0">
                  <a:pos x="313" y="128"/>
                </a:cxn>
                <a:cxn ang="0">
                  <a:pos x="318" y="137"/>
                </a:cxn>
                <a:cxn ang="0">
                  <a:pos x="323" y="148"/>
                </a:cxn>
                <a:cxn ang="0">
                  <a:pos x="330" y="162"/>
                </a:cxn>
                <a:cxn ang="0">
                  <a:pos x="337" y="179"/>
                </a:cxn>
                <a:cxn ang="0">
                  <a:pos x="345" y="197"/>
                </a:cxn>
                <a:cxn ang="0">
                  <a:pos x="346" y="198"/>
                </a:cxn>
                <a:cxn ang="0">
                  <a:pos x="346" y="199"/>
                </a:cxn>
                <a:cxn ang="0">
                  <a:pos x="347" y="199"/>
                </a:cxn>
                <a:cxn ang="0">
                  <a:pos x="347" y="202"/>
                </a:cxn>
                <a:cxn ang="0">
                  <a:pos x="349" y="203"/>
                </a:cxn>
                <a:cxn ang="0">
                  <a:pos x="349" y="204"/>
                </a:cxn>
                <a:cxn ang="0">
                  <a:pos x="350" y="206"/>
                </a:cxn>
                <a:cxn ang="0">
                  <a:pos x="350" y="207"/>
                </a:cxn>
                <a:cxn ang="0">
                  <a:pos x="363" y="193"/>
                </a:cxn>
                <a:cxn ang="0">
                  <a:pos x="374" y="179"/>
                </a:cxn>
                <a:cxn ang="0">
                  <a:pos x="385" y="166"/>
                </a:cxn>
                <a:cxn ang="0">
                  <a:pos x="396" y="153"/>
                </a:cxn>
                <a:cxn ang="0">
                  <a:pos x="407" y="142"/>
                </a:cxn>
                <a:cxn ang="0">
                  <a:pos x="416" y="131"/>
                </a:cxn>
                <a:cxn ang="0">
                  <a:pos x="426" y="120"/>
                </a:cxn>
                <a:cxn ang="0">
                  <a:pos x="434" y="110"/>
                </a:cxn>
                <a:cxn ang="0">
                  <a:pos x="529" y="6"/>
                </a:cxn>
                <a:cxn ang="0">
                  <a:pos x="683" y="9"/>
                </a:cxn>
                <a:cxn ang="0">
                  <a:pos x="407" y="316"/>
                </a:cxn>
                <a:cxn ang="0">
                  <a:pos x="548" y="599"/>
                </a:cxn>
                <a:cxn ang="0">
                  <a:pos x="411" y="597"/>
                </a:cxn>
                <a:cxn ang="0">
                  <a:pos x="368" y="507"/>
                </a:cxn>
                <a:cxn ang="0">
                  <a:pos x="360" y="489"/>
                </a:cxn>
                <a:cxn ang="0">
                  <a:pos x="352" y="474"/>
                </a:cxn>
                <a:cxn ang="0">
                  <a:pos x="346" y="459"/>
                </a:cxn>
                <a:cxn ang="0">
                  <a:pos x="340" y="446"/>
                </a:cxn>
                <a:cxn ang="0">
                  <a:pos x="335" y="433"/>
                </a:cxn>
                <a:cxn ang="0">
                  <a:pos x="331" y="423"/>
                </a:cxn>
                <a:cxn ang="0">
                  <a:pos x="327" y="413"/>
                </a:cxn>
                <a:cxn ang="0">
                  <a:pos x="323" y="405"/>
                </a:cxn>
                <a:cxn ang="0">
                  <a:pos x="318" y="412"/>
                </a:cxn>
                <a:cxn ang="0">
                  <a:pos x="312" y="419"/>
                </a:cxn>
                <a:cxn ang="0">
                  <a:pos x="304" y="429"/>
                </a:cxn>
                <a:cxn ang="0">
                  <a:pos x="295" y="441"/>
                </a:cxn>
                <a:cxn ang="0">
                  <a:pos x="284" y="454"/>
                </a:cxn>
                <a:cxn ang="0">
                  <a:pos x="271" y="469"/>
                </a:cxn>
                <a:cxn ang="0">
                  <a:pos x="257" y="484"/>
                </a:cxn>
                <a:cxn ang="0">
                  <a:pos x="240" y="502"/>
                </a:cxn>
                <a:cxn ang="0">
                  <a:pos x="158" y="593"/>
                </a:cxn>
              </a:cxnLst>
              <a:rect l="0" t="0" r="r" b="b"/>
              <a:pathLst>
                <a:path w="683" h="599">
                  <a:moveTo>
                    <a:pt x="158" y="593"/>
                  </a:moveTo>
                  <a:lnTo>
                    <a:pt x="0" y="591"/>
                  </a:lnTo>
                  <a:lnTo>
                    <a:pt x="266" y="295"/>
                  </a:lnTo>
                  <a:lnTo>
                    <a:pt x="123" y="0"/>
                  </a:lnTo>
                  <a:lnTo>
                    <a:pt x="251" y="2"/>
                  </a:lnTo>
                  <a:lnTo>
                    <a:pt x="307" y="114"/>
                  </a:lnTo>
                  <a:lnTo>
                    <a:pt x="308" y="117"/>
                  </a:lnTo>
                  <a:lnTo>
                    <a:pt x="310" y="122"/>
                  </a:lnTo>
                  <a:lnTo>
                    <a:pt x="313" y="128"/>
                  </a:lnTo>
                  <a:lnTo>
                    <a:pt x="318" y="137"/>
                  </a:lnTo>
                  <a:lnTo>
                    <a:pt x="323" y="148"/>
                  </a:lnTo>
                  <a:lnTo>
                    <a:pt x="330" y="162"/>
                  </a:lnTo>
                  <a:lnTo>
                    <a:pt x="337" y="179"/>
                  </a:lnTo>
                  <a:lnTo>
                    <a:pt x="345" y="197"/>
                  </a:lnTo>
                  <a:lnTo>
                    <a:pt x="346" y="198"/>
                  </a:lnTo>
                  <a:lnTo>
                    <a:pt x="346" y="199"/>
                  </a:lnTo>
                  <a:lnTo>
                    <a:pt x="347" y="199"/>
                  </a:lnTo>
                  <a:lnTo>
                    <a:pt x="347" y="202"/>
                  </a:lnTo>
                  <a:lnTo>
                    <a:pt x="349" y="203"/>
                  </a:lnTo>
                  <a:lnTo>
                    <a:pt x="349" y="204"/>
                  </a:lnTo>
                  <a:lnTo>
                    <a:pt x="350" y="206"/>
                  </a:lnTo>
                  <a:lnTo>
                    <a:pt x="350" y="207"/>
                  </a:lnTo>
                  <a:lnTo>
                    <a:pt x="363" y="193"/>
                  </a:lnTo>
                  <a:lnTo>
                    <a:pt x="374" y="179"/>
                  </a:lnTo>
                  <a:lnTo>
                    <a:pt x="385" y="166"/>
                  </a:lnTo>
                  <a:lnTo>
                    <a:pt x="396" y="153"/>
                  </a:lnTo>
                  <a:lnTo>
                    <a:pt x="407" y="142"/>
                  </a:lnTo>
                  <a:lnTo>
                    <a:pt x="416" y="131"/>
                  </a:lnTo>
                  <a:lnTo>
                    <a:pt x="426" y="120"/>
                  </a:lnTo>
                  <a:lnTo>
                    <a:pt x="434" y="110"/>
                  </a:lnTo>
                  <a:lnTo>
                    <a:pt x="529" y="6"/>
                  </a:lnTo>
                  <a:lnTo>
                    <a:pt x="683" y="9"/>
                  </a:lnTo>
                  <a:lnTo>
                    <a:pt x="407" y="316"/>
                  </a:lnTo>
                  <a:lnTo>
                    <a:pt x="548" y="599"/>
                  </a:lnTo>
                  <a:lnTo>
                    <a:pt x="411" y="597"/>
                  </a:lnTo>
                  <a:lnTo>
                    <a:pt x="368" y="507"/>
                  </a:lnTo>
                  <a:lnTo>
                    <a:pt x="360" y="489"/>
                  </a:lnTo>
                  <a:lnTo>
                    <a:pt x="352" y="474"/>
                  </a:lnTo>
                  <a:lnTo>
                    <a:pt x="346" y="459"/>
                  </a:lnTo>
                  <a:lnTo>
                    <a:pt x="340" y="446"/>
                  </a:lnTo>
                  <a:lnTo>
                    <a:pt x="335" y="433"/>
                  </a:lnTo>
                  <a:lnTo>
                    <a:pt x="331" y="423"/>
                  </a:lnTo>
                  <a:lnTo>
                    <a:pt x="327" y="413"/>
                  </a:lnTo>
                  <a:lnTo>
                    <a:pt x="323" y="405"/>
                  </a:lnTo>
                  <a:lnTo>
                    <a:pt x="318" y="412"/>
                  </a:lnTo>
                  <a:lnTo>
                    <a:pt x="312" y="419"/>
                  </a:lnTo>
                  <a:lnTo>
                    <a:pt x="304" y="429"/>
                  </a:lnTo>
                  <a:lnTo>
                    <a:pt x="295" y="441"/>
                  </a:lnTo>
                  <a:lnTo>
                    <a:pt x="284" y="454"/>
                  </a:lnTo>
                  <a:lnTo>
                    <a:pt x="271" y="469"/>
                  </a:lnTo>
                  <a:lnTo>
                    <a:pt x="257" y="484"/>
                  </a:lnTo>
                  <a:lnTo>
                    <a:pt x="240" y="502"/>
                  </a:lnTo>
                  <a:lnTo>
                    <a:pt x="158" y="593"/>
                  </a:lnTo>
                </a:path>
              </a:pathLst>
            </a:custGeom>
            <a:noFill/>
            <a:ln w="3175">
              <a:solidFill>
                <a:srgbClr val="34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0" name="Freeform 265">
              <a:extLst>
                <a:ext uri="{FF2B5EF4-FFF2-40B4-BE49-F238E27FC236}">
                  <a16:creationId xmlns:a16="http://schemas.microsoft.com/office/drawing/2014/main" id="{0077773A-56C6-4957-BABF-E6D55FB4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2884"/>
              <a:ext cx="132" cy="93"/>
            </a:xfrm>
            <a:custGeom>
              <a:avLst/>
              <a:gdLst/>
              <a:ahLst/>
              <a:cxnLst>
                <a:cxn ang="0">
                  <a:pos x="0" y="373"/>
                </a:cxn>
                <a:cxn ang="0">
                  <a:pos x="206" y="0"/>
                </a:cxn>
                <a:cxn ang="0">
                  <a:pos x="328" y="0"/>
                </a:cxn>
                <a:cxn ang="0">
                  <a:pos x="529" y="373"/>
                </a:cxn>
                <a:cxn ang="0">
                  <a:pos x="372" y="373"/>
                </a:cxn>
                <a:cxn ang="0">
                  <a:pos x="264" y="145"/>
                </a:cxn>
                <a:cxn ang="0">
                  <a:pos x="156" y="373"/>
                </a:cxn>
                <a:cxn ang="0">
                  <a:pos x="0" y="373"/>
                </a:cxn>
              </a:cxnLst>
              <a:rect l="0" t="0" r="r" b="b"/>
              <a:pathLst>
                <a:path w="529" h="373">
                  <a:moveTo>
                    <a:pt x="0" y="373"/>
                  </a:moveTo>
                  <a:lnTo>
                    <a:pt x="206" y="0"/>
                  </a:lnTo>
                  <a:lnTo>
                    <a:pt x="328" y="0"/>
                  </a:lnTo>
                  <a:lnTo>
                    <a:pt x="529" y="373"/>
                  </a:lnTo>
                  <a:lnTo>
                    <a:pt x="372" y="373"/>
                  </a:lnTo>
                  <a:lnTo>
                    <a:pt x="264" y="145"/>
                  </a:lnTo>
                  <a:lnTo>
                    <a:pt x="156" y="373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00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1" name="Freeform 266">
              <a:extLst>
                <a:ext uri="{FF2B5EF4-FFF2-40B4-BE49-F238E27FC236}">
                  <a16:creationId xmlns:a16="http://schemas.microsoft.com/office/drawing/2014/main" id="{59E38882-7A35-4580-951C-3D0F139CD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2884"/>
              <a:ext cx="132" cy="93"/>
            </a:xfrm>
            <a:custGeom>
              <a:avLst/>
              <a:gdLst/>
              <a:ahLst/>
              <a:cxnLst>
                <a:cxn ang="0">
                  <a:pos x="0" y="373"/>
                </a:cxn>
                <a:cxn ang="0">
                  <a:pos x="206" y="0"/>
                </a:cxn>
                <a:cxn ang="0">
                  <a:pos x="328" y="0"/>
                </a:cxn>
                <a:cxn ang="0">
                  <a:pos x="529" y="373"/>
                </a:cxn>
                <a:cxn ang="0">
                  <a:pos x="372" y="373"/>
                </a:cxn>
                <a:cxn ang="0">
                  <a:pos x="264" y="145"/>
                </a:cxn>
                <a:cxn ang="0">
                  <a:pos x="156" y="373"/>
                </a:cxn>
                <a:cxn ang="0">
                  <a:pos x="0" y="373"/>
                </a:cxn>
              </a:cxnLst>
              <a:rect l="0" t="0" r="r" b="b"/>
              <a:pathLst>
                <a:path w="529" h="373">
                  <a:moveTo>
                    <a:pt x="0" y="373"/>
                  </a:moveTo>
                  <a:lnTo>
                    <a:pt x="206" y="0"/>
                  </a:lnTo>
                  <a:lnTo>
                    <a:pt x="328" y="0"/>
                  </a:lnTo>
                  <a:lnTo>
                    <a:pt x="529" y="373"/>
                  </a:lnTo>
                  <a:lnTo>
                    <a:pt x="372" y="373"/>
                  </a:lnTo>
                  <a:lnTo>
                    <a:pt x="264" y="145"/>
                  </a:lnTo>
                  <a:lnTo>
                    <a:pt x="156" y="373"/>
                  </a:lnTo>
                  <a:lnTo>
                    <a:pt x="0" y="373"/>
                  </a:lnTo>
                </a:path>
              </a:pathLst>
            </a:custGeom>
            <a:noFill/>
            <a:ln w="3175">
              <a:solidFill>
                <a:srgbClr val="00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2" name="Freeform 267">
              <a:extLst>
                <a:ext uri="{FF2B5EF4-FFF2-40B4-BE49-F238E27FC236}">
                  <a16:creationId xmlns:a16="http://schemas.microsoft.com/office/drawing/2014/main" id="{1F43C29C-D563-4CCD-BC10-163D69262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" y="2885"/>
              <a:ext cx="132" cy="93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206" y="0"/>
                </a:cxn>
                <a:cxn ang="0">
                  <a:pos x="329" y="0"/>
                </a:cxn>
                <a:cxn ang="0">
                  <a:pos x="530" y="374"/>
                </a:cxn>
                <a:cxn ang="0">
                  <a:pos x="374" y="374"/>
                </a:cxn>
                <a:cxn ang="0">
                  <a:pos x="265" y="145"/>
                </a:cxn>
                <a:cxn ang="0">
                  <a:pos x="157" y="374"/>
                </a:cxn>
                <a:cxn ang="0">
                  <a:pos x="0" y="374"/>
                </a:cxn>
              </a:cxnLst>
              <a:rect l="0" t="0" r="r" b="b"/>
              <a:pathLst>
                <a:path w="530" h="374">
                  <a:moveTo>
                    <a:pt x="0" y="374"/>
                  </a:moveTo>
                  <a:lnTo>
                    <a:pt x="206" y="0"/>
                  </a:lnTo>
                  <a:lnTo>
                    <a:pt x="329" y="0"/>
                  </a:lnTo>
                  <a:lnTo>
                    <a:pt x="530" y="374"/>
                  </a:lnTo>
                  <a:lnTo>
                    <a:pt x="374" y="374"/>
                  </a:lnTo>
                  <a:lnTo>
                    <a:pt x="265" y="145"/>
                  </a:lnTo>
                  <a:lnTo>
                    <a:pt x="157" y="374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00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3" name="Freeform 268">
              <a:extLst>
                <a:ext uri="{FF2B5EF4-FFF2-40B4-BE49-F238E27FC236}">
                  <a16:creationId xmlns:a16="http://schemas.microsoft.com/office/drawing/2014/main" id="{43478204-8E55-4B1C-B421-6163AC78C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" y="2885"/>
              <a:ext cx="132" cy="93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206" y="0"/>
                </a:cxn>
                <a:cxn ang="0">
                  <a:pos x="329" y="0"/>
                </a:cxn>
                <a:cxn ang="0">
                  <a:pos x="530" y="374"/>
                </a:cxn>
                <a:cxn ang="0">
                  <a:pos x="374" y="374"/>
                </a:cxn>
                <a:cxn ang="0">
                  <a:pos x="265" y="145"/>
                </a:cxn>
                <a:cxn ang="0">
                  <a:pos x="157" y="374"/>
                </a:cxn>
                <a:cxn ang="0">
                  <a:pos x="0" y="374"/>
                </a:cxn>
              </a:cxnLst>
              <a:rect l="0" t="0" r="r" b="b"/>
              <a:pathLst>
                <a:path w="530" h="374">
                  <a:moveTo>
                    <a:pt x="0" y="374"/>
                  </a:moveTo>
                  <a:lnTo>
                    <a:pt x="206" y="0"/>
                  </a:lnTo>
                  <a:lnTo>
                    <a:pt x="329" y="0"/>
                  </a:lnTo>
                  <a:lnTo>
                    <a:pt x="530" y="374"/>
                  </a:lnTo>
                  <a:lnTo>
                    <a:pt x="374" y="374"/>
                  </a:lnTo>
                  <a:lnTo>
                    <a:pt x="265" y="145"/>
                  </a:lnTo>
                  <a:lnTo>
                    <a:pt x="157" y="374"/>
                  </a:lnTo>
                  <a:lnTo>
                    <a:pt x="0" y="374"/>
                  </a:lnTo>
                </a:path>
              </a:pathLst>
            </a:custGeom>
            <a:noFill/>
            <a:ln w="3175">
              <a:solidFill>
                <a:srgbClr val="34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4" name="Freeform 269">
              <a:extLst>
                <a:ext uri="{FF2B5EF4-FFF2-40B4-BE49-F238E27FC236}">
                  <a16:creationId xmlns:a16="http://schemas.microsoft.com/office/drawing/2014/main" id="{554BAD28-7A60-4128-BE12-65060FBF0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2884"/>
              <a:ext cx="132" cy="93"/>
            </a:xfrm>
            <a:custGeom>
              <a:avLst/>
              <a:gdLst/>
              <a:ahLst/>
              <a:cxnLst>
                <a:cxn ang="0">
                  <a:pos x="0" y="373"/>
                </a:cxn>
                <a:cxn ang="0">
                  <a:pos x="206" y="0"/>
                </a:cxn>
                <a:cxn ang="0">
                  <a:pos x="328" y="0"/>
                </a:cxn>
                <a:cxn ang="0">
                  <a:pos x="529" y="373"/>
                </a:cxn>
                <a:cxn ang="0">
                  <a:pos x="374" y="373"/>
                </a:cxn>
                <a:cxn ang="0">
                  <a:pos x="264" y="145"/>
                </a:cxn>
                <a:cxn ang="0">
                  <a:pos x="156" y="373"/>
                </a:cxn>
                <a:cxn ang="0">
                  <a:pos x="0" y="373"/>
                </a:cxn>
              </a:cxnLst>
              <a:rect l="0" t="0" r="r" b="b"/>
              <a:pathLst>
                <a:path w="529" h="373">
                  <a:moveTo>
                    <a:pt x="0" y="373"/>
                  </a:moveTo>
                  <a:lnTo>
                    <a:pt x="206" y="0"/>
                  </a:lnTo>
                  <a:lnTo>
                    <a:pt x="328" y="0"/>
                  </a:lnTo>
                  <a:lnTo>
                    <a:pt x="529" y="373"/>
                  </a:lnTo>
                  <a:lnTo>
                    <a:pt x="374" y="373"/>
                  </a:lnTo>
                  <a:lnTo>
                    <a:pt x="264" y="145"/>
                  </a:lnTo>
                  <a:lnTo>
                    <a:pt x="156" y="373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34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5" name="Freeform 270">
              <a:extLst>
                <a:ext uri="{FF2B5EF4-FFF2-40B4-BE49-F238E27FC236}">
                  <a16:creationId xmlns:a16="http://schemas.microsoft.com/office/drawing/2014/main" id="{CFEA4C05-3A48-4749-93D1-6B5D201C0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2884"/>
              <a:ext cx="132" cy="93"/>
            </a:xfrm>
            <a:custGeom>
              <a:avLst/>
              <a:gdLst/>
              <a:ahLst/>
              <a:cxnLst>
                <a:cxn ang="0">
                  <a:pos x="0" y="373"/>
                </a:cxn>
                <a:cxn ang="0">
                  <a:pos x="206" y="0"/>
                </a:cxn>
                <a:cxn ang="0">
                  <a:pos x="328" y="0"/>
                </a:cxn>
                <a:cxn ang="0">
                  <a:pos x="529" y="373"/>
                </a:cxn>
                <a:cxn ang="0">
                  <a:pos x="374" y="373"/>
                </a:cxn>
                <a:cxn ang="0">
                  <a:pos x="264" y="145"/>
                </a:cxn>
                <a:cxn ang="0">
                  <a:pos x="156" y="373"/>
                </a:cxn>
                <a:cxn ang="0">
                  <a:pos x="0" y="373"/>
                </a:cxn>
              </a:cxnLst>
              <a:rect l="0" t="0" r="r" b="b"/>
              <a:pathLst>
                <a:path w="529" h="373">
                  <a:moveTo>
                    <a:pt x="0" y="373"/>
                  </a:moveTo>
                  <a:lnTo>
                    <a:pt x="206" y="0"/>
                  </a:lnTo>
                  <a:lnTo>
                    <a:pt x="328" y="0"/>
                  </a:lnTo>
                  <a:lnTo>
                    <a:pt x="529" y="373"/>
                  </a:lnTo>
                  <a:lnTo>
                    <a:pt x="374" y="373"/>
                  </a:lnTo>
                  <a:lnTo>
                    <a:pt x="264" y="145"/>
                  </a:lnTo>
                  <a:lnTo>
                    <a:pt x="156" y="373"/>
                  </a:lnTo>
                  <a:lnTo>
                    <a:pt x="0" y="373"/>
                  </a:lnTo>
                </a:path>
              </a:pathLst>
            </a:custGeom>
            <a:noFill/>
            <a:ln w="3175">
              <a:solidFill>
                <a:srgbClr val="34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" name="Freeform 271">
              <a:extLst>
                <a:ext uri="{FF2B5EF4-FFF2-40B4-BE49-F238E27FC236}">
                  <a16:creationId xmlns:a16="http://schemas.microsoft.com/office/drawing/2014/main" id="{5D77F891-5C2C-4E18-8770-1F59307B7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3021"/>
              <a:ext cx="104" cy="103"/>
            </a:xfrm>
            <a:custGeom>
              <a:avLst/>
              <a:gdLst/>
              <a:ahLst/>
              <a:cxnLst>
                <a:cxn ang="0">
                  <a:pos x="155" y="413"/>
                </a:cxn>
                <a:cxn ang="0">
                  <a:pos x="155" y="259"/>
                </a:cxn>
                <a:cxn ang="0">
                  <a:pos x="0" y="259"/>
                </a:cxn>
                <a:cxn ang="0">
                  <a:pos x="0" y="154"/>
                </a:cxn>
                <a:cxn ang="0">
                  <a:pos x="155" y="154"/>
                </a:cxn>
                <a:cxn ang="0">
                  <a:pos x="155" y="0"/>
                </a:cxn>
                <a:cxn ang="0">
                  <a:pos x="260" y="0"/>
                </a:cxn>
                <a:cxn ang="0">
                  <a:pos x="260" y="154"/>
                </a:cxn>
                <a:cxn ang="0">
                  <a:pos x="415" y="154"/>
                </a:cxn>
                <a:cxn ang="0">
                  <a:pos x="415" y="259"/>
                </a:cxn>
                <a:cxn ang="0">
                  <a:pos x="260" y="259"/>
                </a:cxn>
                <a:cxn ang="0">
                  <a:pos x="260" y="413"/>
                </a:cxn>
                <a:cxn ang="0">
                  <a:pos x="155" y="413"/>
                </a:cxn>
              </a:cxnLst>
              <a:rect l="0" t="0" r="r" b="b"/>
              <a:pathLst>
                <a:path w="415" h="413">
                  <a:moveTo>
                    <a:pt x="155" y="413"/>
                  </a:moveTo>
                  <a:lnTo>
                    <a:pt x="155" y="259"/>
                  </a:lnTo>
                  <a:lnTo>
                    <a:pt x="0" y="259"/>
                  </a:lnTo>
                  <a:lnTo>
                    <a:pt x="0" y="154"/>
                  </a:lnTo>
                  <a:lnTo>
                    <a:pt x="155" y="154"/>
                  </a:lnTo>
                  <a:lnTo>
                    <a:pt x="155" y="0"/>
                  </a:lnTo>
                  <a:lnTo>
                    <a:pt x="260" y="0"/>
                  </a:lnTo>
                  <a:lnTo>
                    <a:pt x="260" y="154"/>
                  </a:lnTo>
                  <a:lnTo>
                    <a:pt x="415" y="154"/>
                  </a:lnTo>
                  <a:lnTo>
                    <a:pt x="415" y="259"/>
                  </a:lnTo>
                  <a:lnTo>
                    <a:pt x="260" y="259"/>
                  </a:lnTo>
                  <a:lnTo>
                    <a:pt x="260" y="413"/>
                  </a:lnTo>
                  <a:lnTo>
                    <a:pt x="155" y="413"/>
                  </a:lnTo>
                  <a:close/>
                </a:path>
              </a:pathLst>
            </a:custGeom>
            <a:solidFill>
              <a:srgbClr val="34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7" name="Freeform 272">
              <a:extLst>
                <a:ext uri="{FF2B5EF4-FFF2-40B4-BE49-F238E27FC236}">
                  <a16:creationId xmlns:a16="http://schemas.microsoft.com/office/drawing/2014/main" id="{90A760DF-15F7-439B-AA10-39A5A7AA5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3021"/>
              <a:ext cx="104" cy="103"/>
            </a:xfrm>
            <a:custGeom>
              <a:avLst/>
              <a:gdLst/>
              <a:ahLst/>
              <a:cxnLst>
                <a:cxn ang="0">
                  <a:pos x="155" y="413"/>
                </a:cxn>
                <a:cxn ang="0">
                  <a:pos x="155" y="259"/>
                </a:cxn>
                <a:cxn ang="0">
                  <a:pos x="0" y="259"/>
                </a:cxn>
                <a:cxn ang="0">
                  <a:pos x="0" y="154"/>
                </a:cxn>
                <a:cxn ang="0">
                  <a:pos x="155" y="154"/>
                </a:cxn>
                <a:cxn ang="0">
                  <a:pos x="155" y="0"/>
                </a:cxn>
                <a:cxn ang="0">
                  <a:pos x="260" y="0"/>
                </a:cxn>
                <a:cxn ang="0">
                  <a:pos x="260" y="154"/>
                </a:cxn>
                <a:cxn ang="0">
                  <a:pos x="415" y="154"/>
                </a:cxn>
                <a:cxn ang="0">
                  <a:pos x="415" y="259"/>
                </a:cxn>
                <a:cxn ang="0">
                  <a:pos x="260" y="259"/>
                </a:cxn>
                <a:cxn ang="0">
                  <a:pos x="260" y="413"/>
                </a:cxn>
                <a:cxn ang="0">
                  <a:pos x="155" y="413"/>
                </a:cxn>
              </a:cxnLst>
              <a:rect l="0" t="0" r="r" b="b"/>
              <a:pathLst>
                <a:path w="415" h="413">
                  <a:moveTo>
                    <a:pt x="155" y="413"/>
                  </a:moveTo>
                  <a:lnTo>
                    <a:pt x="155" y="259"/>
                  </a:lnTo>
                  <a:lnTo>
                    <a:pt x="0" y="259"/>
                  </a:lnTo>
                  <a:lnTo>
                    <a:pt x="0" y="154"/>
                  </a:lnTo>
                  <a:lnTo>
                    <a:pt x="155" y="154"/>
                  </a:lnTo>
                  <a:lnTo>
                    <a:pt x="155" y="0"/>
                  </a:lnTo>
                  <a:lnTo>
                    <a:pt x="260" y="0"/>
                  </a:lnTo>
                  <a:lnTo>
                    <a:pt x="260" y="154"/>
                  </a:lnTo>
                  <a:lnTo>
                    <a:pt x="415" y="154"/>
                  </a:lnTo>
                  <a:lnTo>
                    <a:pt x="415" y="259"/>
                  </a:lnTo>
                  <a:lnTo>
                    <a:pt x="260" y="259"/>
                  </a:lnTo>
                  <a:lnTo>
                    <a:pt x="260" y="413"/>
                  </a:lnTo>
                  <a:lnTo>
                    <a:pt x="155" y="413"/>
                  </a:lnTo>
                </a:path>
              </a:pathLst>
            </a:custGeom>
            <a:noFill/>
            <a:ln w="3175">
              <a:solidFill>
                <a:srgbClr val="346B6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8" name="Freeform 273">
              <a:extLst>
                <a:ext uri="{FF2B5EF4-FFF2-40B4-BE49-F238E27FC236}">
                  <a16:creationId xmlns:a16="http://schemas.microsoft.com/office/drawing/2014/main" id="{D6409322-1845-408D-9CAD-9645578F4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608"/>
              <a:ext cx="179" cy="27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646" y="1105"/>
                </a:cxn>
                <a:cxn ang="0">
                  <a:pos x="716" y="1063"/>
                </a:cxn>
                <a:cxn ang="0">
                  <a:pos x="69" y="0"/>
                </a:cxn>
                <a:cxn ang="0">
                  <a:pos x="0" y="42"/>
                </a:cxn>
              </a:cxnLst>
              <a:rect l="0" t="0" r="r" b="b"/>
              <a:pathLst>
                <a:path w="716" h="1105">
                  <a:moveTo>
                    <a:pt x="0" y="42"/>
                  </a:moveTo>
                  <a:lnTo>
                    <a:pt x="646" y="1105"/>
                  </a:lnTo>
                  <a:lnTo>
                    <a:pt x="716" y="1063"/>
                  </a:lnTo>
                  <a:lnTo>
                    <a:pt x="69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9" name="Freeform 274">
              <a:extLst>
                <a:ext uri="{FF2B5EF4-FFF2-40B4-BE49-F238E27FC236}">
                  <a16:creationId xmlns:a16="http://schemas.microsoft.com/office/drawing/2014/main" id="{DCC5309C-9740-4AAD-941C-0884B8914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" y="2553"/>
              <a:ext cx="126" cy="152"/>
            </a:xfrm>
            <a:custGeom>
              <a:avLst/>
              <a:gdLst/>
              <a:ahLst/>
              <a:cxnLst>
                <a:cxn ang="0">
                  <a:pos x="87" y="610"/>
                </a:cxn>
                <a:cxn ang="0">
                  <a:pos x="92" y="604"/>
                </a:cxn>
                <a:cxn ang="0">
                  <a:pos x="101" y="590"/>
                </a:cxn>
                <a:cxn ang="0">
                  <a:pos x="109" y="576"/>
                </a:cxn>
                <a:cxn ang="0">
                  <a:pos x="120" y="563"/>
                </a:cxn>
                <a:cxn ang="0">
                  <a:pos x="130" y="550"/>
                </a:cxn>
                <a:cxn ang="0">
                  <a:pos x="140" y="538"/>
                </a:cxn>
                <a:cxn ang="0">
                  <a:pos x="150" y="526"/>
                </a:cxn>
                <a:cxn ang="0">
                  <a:pos x="162" y="515"/>
                </a:cxn>
                <a:cxn ang="0">
                  <a:pos x="173" y="503"/>
                </a:cxn>
                <a:cxn ang="0">
                  <a:pos x="183" y="492"/>
                </a:cxn>
                <a:cxn ang="0">
                  <a:pos x="195" y="482"/>
                </a:cxn>
                <a:cxn ang="0">
                  <a:pos x="207" y="472"/>
                </a:cxn>
                <a:cxn ang="0">
                  <a:pos x="219" y="463"/>
                </a:cxn>
                <a:cxn ang="0">
                  <a:pos x="232" y="454"/>
                </a:cxn>
                <a:cxn ang="0">
                  <a:pos x="244" y="445"/>
                </a:cxn>
                <a:cxn ang="0">
                  <a:pos x="257" y="436"/>
                </a:cxn>
                <a:cxn ang="0">
                  <a:pos x="270" y="428"/>
                </a:cxn>
                <a:cxn ang="0">
                  <a:pos x="282" y="421"/>
                </a:cxn>
                <a:cxn ang="0">
                  <a:pos x="296" y="414"/>
                </a:cxn>
                <a:cxn ang="0">
                  <a:pos x="310" y="407"/>
                </a:cxn>
                <a:cxn ang="0">
                  <a:pos x="324" y="402"/>
                </a:cxn>
                <a:cxn ang="0">
                  <a:pos x="338" y="395"/>
                </a:cxn>
                <a:cxn ang="0">
                  <a:pos x="352" y="390"/>
                </a:cxn>
                <a:cxn ang="0">
                  <a:pos x="368" y="385"/>
                </a:cxn>
                <a:cxn ang="0">
                  <a:pos x="382" y="380"/>
                </a:cxn>
                <a:cxn ang="0">
                  <a:pos x="397" y="376"/>
                </a:cxn>
                <a:cxn ang="0">
                  <a:pos x="413" y="372"/>
                </a:cxn>
                <a:cxn ang="0">
                  <a:pos x="429" y="369"/>
                </a:cxn>
                <a:cxn ang="0">
                  <a:pos x="444" y="366"/>
                </a:cxn>
                <a:cxn ang="0">
                  <a:pos x="461" y="362"/>
                </a:cxn>
                <a:cxn ang="0">
                  <a:pos x="477" y="361"/>
                </a:cxn>
                <a:cxn ang="0">
                  <a:pos x="494" y="358"/>
                </a:cxn>
                <a:cxn ang="0">
                  <a:pos x="0" y="0"/>
                </a:cxn>
              </a:cxnLst>
              <a:rect l="0" t="0" r="r" b="b"/>
              <a:pathLst>
                <a:path w="502" h="610">
                  <a:moveTo>
                    <a:pt x="0" y="0"/>
                  </a:moveTo>
                  <a:lnTo>
                    <a:pt x="87" y="610"/>
                  </a:lnTo>
                  <a:lnTo>
                    <a:pt x="87" y="610"/>
                  </a:lnTo>
                  <a:lnTo>
                    <a:pt x="92" y="604"/>
                  </a:lnTo>
                  <a:lnTo>
                    <a:pt x="95" y="596"/>
                  </a:lnTo>
                  <a:lnTo>
                    <a:pt x="101" y="590"/>
                  </a:lnTo>
                  <a:lnTo>
                    <a:pt x="106" y="582"/>
                  </a:lnTo>
                  <a:lnTo>
                    <a:pt x="109" y="576"/>
                  </a:lnTo>
                  <a:lnTo>
                    <a:pt x="115" y="570"/>
                  </a:lnTo>
                  <a:lnTo>
                    <a:pt x="120" y="563"/>
                  </a:lnTo>
                  <a:lnTo>
                    <a:pt x="125" y="557"/>
                  </a:lnTo>
                  <a:lnTo>
                    <a:pt x="130" y="550"/>
                  </a:lnTo>
                  <a:lnTo>
                    <a:pt x="135" y="544"/>
                  </a:lnTo>
                  <a:lnTo>
                    <a:pt x="140" y="538"/>
                  </a:lnTo>
                  <a:lnTo>
                    <a:pt x="145" y="531"/>
                  </a:lnTo>
                  <a:lnTo>
                    <a:pt x="150" y="526"/>
                  </a:lnTo>
                  <a:lnTo>
                    <a:pt x="156" y="520"/>
                  </a:lnTo>
                  <a:lnTo>
                    <a:pt x="162" y="515"/>
                  </a:lnTo>
                  <a:lnTo>
                    <a:pt x="167" y="508"/>
                  </a:lnTo>
                  <a:lnTo>
                    <a:pt x="173" y="503"/>
                  </a:lnTo>
                  <a:lnTo>
                    <a:pt x="178" y="498"/>
                  </a:lnTo>
                  <a:lnTo>
                    <a:pt x="183" y="492"/>
                  </a:lnTo>
                  <a:lnTo>
                    <a:pt x="190" y="487"/>
                  </a:lnTo>
                  <a:lnTo>
                    <a:pt x="195" y="482"/>
                  </a:lnTo>
                  <a:lnTo>
                    <a:pt x="201" y="477"/>
                  </a:lnTo>
                  <a:lnTo>
                    <a:pt x="207" y="472"/>
                  </a:lnTo>
                  <a:lnTo>
                    <a:pt x="212" y="468"/>
                  </a:lnTo>
                  <a:lnTo>
                    <a:pt x="219" y="463"/>
                  </a:lnTo>
                  <a:lnTo>
                    <a:pt x="225" y="458"/>
                  </a:lnTo>
                  <a:lnTo>
                    <a:pt x="232" y="454"/>
                  </a:lnTo>
                  <a:lnTo>
                    <a:pt x="238" y="449"/>
                  </a:lnTo>
                  <a:lnTo>
                    <a:pt x="244" y="445"/>
                  </a:lnTo>
                  <a:lnTo>
                    <a:pt x="251" y="441"/>
                  </a:lnTo>
                  <a:lnTo>
                    <a:pt x="257" y="436"/>
                  </a:lnTo>
                  <a:lnTo>
                    <a:pt x="263" y="432"/>
                  </a:lnTo>
                  <a:lnTo>
                    <a:pt x="270" y="428"/>
                  </a:lnTo>
                  <a:lnTo>
                    <a:pt x="276" y="425"/>
                  </a:lnTo>
                  <a:lnTo>
                    <a:pt x="282" y="421"/>
                  </a:lnTo>
                  <a:lnTo>
                    <a:pt x="289" y="417"/>
                  </a:lnTo>
                  <a:lnTo>
                    <a:pt x="296" y="414"/>
                  </a:lnTo>
                  <a:lnTo>
                    <a:pt x="303" y="411"/>
                  </a:lnTo>
                  <a:lnTo>
                    <a:pt x="310" y="407"/>
                  </a:lnTo>
                  <a:lnTo>
                    <a:pt x="317" y="404"/>
                  </a:lnTo>
                  <a:lnTo>
                    <a:pt x="324" y="402"/>
                  </a:lnTo>
                  <a:lnTo>
                    <a:pt x="331" y="398"/>
                  </a:lnTo>
                  <a:lnTo>
                    <a:pt x="338" y="395"/>
                  </a:lnTo>
                  <a:lnTo>
                    <a:pt x="345" y="393"/>
                  </a:lnTo>
                  <a:lnTo>
                    <a:pt x="352" y="390"/>
                  </a:lnTo>
                  <a:lnTo>
                    <a:pt x="360" y="388"/>
                  </a:lnTo>
                  <a:lnTo>
                    <a:pt x="368" y="385"/>
                  </a:lnTo>
                  <a:lnTo>
                    <a:pt x="375" y="383"/>
                  </a:lnTo>
                  <a:lnTo>
                    <a:pt x="382" y="380"/>
                  </a:lnTo>
                  <a:lnTo>
                    <a:pt x="389" y="378"/>
                  </a:lnTo>
                  <a:lnTo>
                    <a:pt x="397" y="376"/>
                  </a:lnTo>
                  <a:lnTo>
                    <a:pt x="405" y="374"/>
                  </a:lnTo>
                  <a:lnTo>
                    <a:pt x="413" y="372"/>
                  </a:lnTo>
                  <a:lnTo>
                    <a:pt x="421" y="370"/>
                  </a:lnTo>
                  <a:lnTo>
                    <a:pt x="429" y="369"/>
                  </a:lnTo>
                  <a:lnTo>
                    <a:pt x="436" y="367"/>
                  </a:lnTo>
                  <a:lnTo>
                    <a:pt x="444" y="366"/>
                  </a:lnTo>
                  <a:lnTo>
                    <a:pt x="453" y="364"/>
                  </a:lnTo>
                  <a:lnTo>
                    <a:pt x="461" y="362"/>
                  </a:lnTo>
                  <a:lnTo>
                    <a:pt x="469" y="362"/>
                  </a:lnTo>
                  <a:lnTo>
                    <a:pt x="477" y="361"/>
                  </a:lnTo>
                  <a:lnTo>
                    <a:pt x="486" y="360"/>
                  </a:lnTo>
                  <a:lnTo>
                    <a:pt x="494" y="358"/>
                  </a:lnTo>
                  <a:lnTo>
                    <a:pt x="502" y="3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0" name="Rectangle 275">
              <a:extLst>
                <a:ext uri="{FF2B5EF4-FFF2-40B4-BE49-F238E27FC236}">
                  <a16:creationId xmlns:a16="http://schemas.microsoft.com/office/drawing/2014/main" id="{7D7915CC-C25F-4C47-A18C-02462C0DB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2167"/>
              <a:ext cx="1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i="1">
                  <a:solidFill>
                    <a:srgbClr val="B769A0"/>
                  </a:solidFill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81" name="Rectangle 276">
              <a:extLst>
                <a:ext uri="{FF2B5EF4-FFF2-40B4-BE49-F238E27FC236}">
                  <a16:creationId xmlns:a16="http://schemas.microsoft.com/office/drawing/2014/main" id="{BAFF4A2E-117B-4745-8459-AB3529730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1896"/>
              <a:ext cx="1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 b="1">
                  <a:solidFill>
                    <a:srgbClr val="B769A0"/>
                  </a:solidFill>
                </a:rPr>
                <a:t>_</a:t>
              </a:r>
              <a:endParaRPr lang="en-US">
                <a:latin typeface="Times New Roman" pitchFamily="18" charset="0"/>
              </a:endParaRPr>
            </a:p>
          </p:txBody>
        </p:sp>
      </p:grpSp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3F602672-7E3E-48B1-B15A-FC9F3B01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36" y="1273291"/>
            <a:ext cx="4202723" cy="20756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5" name="Рисунок 284">
            <a:extLst>
              <a:ext uri="{FF2B5EF4-FFF2-40B4-BE49-F238E27FC236}">
                <a16:creationId xmlns:a16="http://schemas.microsoft.com/office/drawing/2014/main" id="{16EF266A-5EDE-4AF4-B8B1-1E588432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98" y="3630451"/>
            <a:ext cx="3476625" cy="8001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5E516F9A-0682-4156-9F45-049DF49580D3}"/>
              </a:ext>
            </a:extLst>
          </p:cNvPr>
          <p:cNvSpPr txBox="1"/>
          <p:nvPr/>
        </p:nvSpPr>
        <p:spPr>
          <a:xfrm>
            <a:off x="827048" y="5515526"/>
            <a:ext cx="37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несколько иные обозначения, но смысл тот же!</a:t>
            </a:r>
          </a:p>
        </p:txBody>
      </p:sp>
    </p:spTree>
    <p:extLst>
      <p:ext uri="{BB962C8B-B14F-4D97-AF65-F5344CB8AC3E}">
        <p14:creationId xmlns:p14="http://schemas.microsoft.com/office/powerpoint/2010/main" val="66769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E70F9-870B-4A5A-83EA-50A6A629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884" y="746249"/>
            <a:ext cx="9015795" cy="545407"/>
          </a:xfrm>
        </p:spPr>
        <p:txBody>
          <a:bodyPr>
            <a:noAutofit/>
          </a:bodyPr>
          <a:lstStyle/>
          <a:p>
            <a:r>
              <a:rPr lang="ru-RU" sz="2800" b="1" dirty="0"/>
              <a:t>Суммы квадратов: пример </a:t>
            </a:r>
            <a:br>
              <a:rPr lang="en-US" sz="2800" b="1" dirty="0"/>
            </a:br>
            <a:r>
              <a:rPr lang="ru-RU" sz="2800" b="1" dirty="0"/>
              <a:t>(общая изменчивость – </a:t>
            </a:r>
            <a:r>
              <a:rPr lang="en-US" sz="2800" b="1" dirty="0"/>
              <a:t>TOTAL SUM OF SQUARES)</a:t>
            </a:r>
            <a:endParaRPr lang="ru-RU" sz="28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01EA25-BEAF-476B-8E65-692879FB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0FDE-F3B1-4372-A6A7-C3062EAF5520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58A793-B03B-4233-A7D5-C5B8F9B4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0676AD-D0ED-42F3-A876-6B9AA087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8FF78-A0CA-47B0-93EE-290C3879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5" y="2267169"/>
            <a:ext cx="7861955" cy="384458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5D13A07-802E-4051-AB6C-A0304258253D}"/>
              </a:ext>
            </a:extLst>
          </p:cNvPr>
          <p:cNvSpPr/>
          <p:nvPr/>
        </p:nvSpPr>
        <p:spPr>
          <a:xfrm>
            <a:off x="8967204" y="3173797"/>
            <a:ext cx="1866507" cy="2031325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SS</a:t>
            </a:r>
            <a:r>
              <a:rPr lang="ru-RU" b="1" baseline="-25000" dirty="0"/>
              <a:t>T</a:t>
            </a:r>
            <a:r>
              <a:rPr lang="ru-RU" b="1" dirty="0"/>
              <a:t> =</a:t>
            </a:r>
          </a:p>
          <a:p>
            <a:r>
              <a:rPr lang="ru-RU" b="1" dirty="0"/>
              <a:t>(3-6)</a:t>
            </a:r>
            <a:r>
              <a:rPr lang="ru-RU" b="1" baseline="30000" dirty="0"/>
              <a:t>2</a:t>
            </a:r>
            <a:r>
              <a:rPr lang="ru-RU" b="1" dirty="0"/>
              <a:t> +</a:t>
            </a:r>
          </a:p>
          <a:p>
            <a:r>
              <a:rPr lang="ru-RU" b="1" dirty="0"/>
              <a:t>(4-6)</a:t>
            </a:r>
            <a:r>
              <a:rPr lang="ru-RU" b="1" baseline="30000" dirty="0"/>
              <a:t>2</a:t>
            </a:r>
            <a:r>
              <a:rPr lang="ru-RU" b="1" dirty="0"/>
              <a:t> +</a:t>
            </a:r>
          </a:p>
          <a:p>
            <a:r>
              <a:rPr lang="ru-RU" b="1" dirty="0"/>
              <a:t>(5-6)</a:t>
            </a:r>
            <a:r>
              <a:rPr lang="ru-RU" b="1" baseline="30000" dirty="0"/>
              <a:t>2</a:t>
            </a:r>
            <a:r>
              <a:rPr lang="ru-RU" b="1" dirty="0"/>
              <a:t> +</a:t>
            </a:r>
          </a:p>
          <a:p>
            <a:r>
              <a:rPr lang="ru-RU" b="1" dirty="0"/>
              <a:t>(7-6)</a:t>
            </a:r>
            <a:r>
              <a:rPr lang="ru-RU" b="1" baseline="30000" dirty="0"/>
              <a:t>2</a:t>
            </a:r>
            <a:r>
              <a:rPr lang="ru-RU" b="1" dirty="0"/>
              <a:t> +</a:t>
            </a:r>
          </a:p>
          <a:p>
            <a:r>
              <a:rPr lang="ru-RU" b="1" dirty="0"/>
              <a:t>(8-6)</a:t>
            </a:r>
            <a:r>
              <a:rPr lang="ru-RU" b="1" baseline="30000" dirty="0"/>
              <a:t>2</a:t>
            </a:r>
            <a:r>
              <a:rPr lang="ru-RU" b="1" dirty="0"/>
              <a:t> +</a:t>
            </a:r>
          </a:p>
          <a:p>
            <a:r>
              <a:rPr lang="ru-RU" b="1" dirty="0"/>
              <a:t>(9-6)</a:t>
            </a:r>
            <a:r>
              <a:rPr lang="ru-RU" b="1" baseline="30000" dirty="0"/>
              <a:t>2</a:t>
            </a:r>
            <a:r>
              <a:rPr lang="ru-RU" b="1" dirty="0"/>
              <a:t> = 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6F309-11FE-4B93-B7D5-8842AE53DCF0}"/>
              </a:ext>
            </a:extLst>
          </p:cNvPr>
          <p:cNvSpPr txBox="1"/>
          <p:nvPr/>
        </p:nvSpPr>
        <p:spPr>
          <a:xfrm>
            <a:off x="8967204" y="2267169"/>
            <a:ext cx="1866507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Общая изменчивость:</a:t>
            </a:r>
          </a:p>
        </p:txBody>
      </p:sp>
    </p:spTree>
    <p:extLst>
      <p:ext uri="{BB962C8B-B14F-4D97-AF65-F5344CB8AC3E}">
        <p14:creationId xmlns:p14="http://schemas.microsoft.com/office/powerpoint/2010/main" val="3695558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7B873-39EA-4C02-87E8-C419624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74" y="211390"/>
            <a:ext cx="10058400" cy="780047"/>
          </a:xfrm>
        </p:spPr>
        <p:txBody>
          <a:bodyPr>
            <a:noAutofit/>
          </a:bodyPr>
          <a:lstStyle/>
          <a:p>
            <a:r>
              <a:rPr lang="ru-RU" sz="2800" b="1" dirty="0"/>
              <a:t>Суммы квадратов: пример </a:t>
            </a:r>
            <a:br>
              <a:rPr lang="ru-RU" sz="2800" b="1" dirty="0"/>
            </a:br>
            <a:r>
              <a:rPr lang="ru-RU" sz="2800" b="1" dirty="0"/>
              <a:t>(внутригрупповая изменчивость – </a:t>
            </a:r>
            <a:r>
              <a:rPr lang="en-US" sz="2800" b="1" dirty="0"/>
              <a:t>ERROR</a:t>
            </a:r>
            <a:r>
              <a:rPr lang="ru-RU" sz="2800" b="1" dirty="0"/>
              <a:t> SUM OF SQUARES)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28B6CE-B340-4514-929E-71B0AF2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83C-8CCA-464F-A2D3-E75A6C9F5B0E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96B97-C40D-41B9-A888-9AB40484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E50598-A94D-47B7-8714-DD9F14B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6ACEDF-3956-439C-B2F1-171D007D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92" y="1774966"/>
            <a:ext cx="609600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A6951-2928-4277-AAE1-79197A7F83AC}"/>
              </a:ext>
            </a:extLst>
          </p:cNvPr>
          <p:cNvSpPr txBox="1"/>
          <p:nvPr/>
        </p:nvSpPr>
        <p:spPr>
          <a:xfrm>
            <a:off x="7883121" y="3665107"/>
            <a:ext cx="1939609" cy="2031325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SS</a:t>
            </a:r>
            <a:r>
              <a:rPr lang="en-US" baseline="-25000" dirty="0"/>
              <a:t>E</a:t>
            </a:r>
            <a:r>
              <a:rPr lang="en-US" dirty="0"/>
              <a:t> = </a:t>
            </a:r>
          </a:p>
          <a:p>
            <a:r>
              <a:rPr lang="en-US" dirty="0"/>
              <a:t>(3-4)</a:t>
            </a:r>
            <a:r>
              <a:rPr lang="en-US" baseline="30000" dirty="0"/>
              <a:t>2</a:t>
            </a:r>
            <a:r>
              <a:rPr lang="en-US" dirty="0"/>
              <a:t> +</a:t>
            </a:r>
          </a:p>
          <a:p>
            <a:r>
              <a:rPr lang="en-US" dirty="0"/>
              <a:t>(4-4)</a:t>
            </a:r>
            <a:r>
              <a:rPr lang="en-US" baseline="30000" dirty="0"/>
              <a:t>2</a:t>
            </a:r>
            <a:r>
              <a:rPr lang="en-US" dirty="0"/>
              <a:t> +</a:t>
            </a:r>
          </a:p>
          <a:p>
            <a:r>
              <a:rPr lang="en-US" dirty="0"/>
              <a:t>(5-4)</a:t>
            </a:r>
            <a:r>
              <a:rPr lang="en-US" baseline="30000" dirty="0"/>
              <a:t>2</a:t>
            </a:r>
            <a:r>
              <a:rPr lang="en-US" dirty="0"/>
              <a:t> +</a:t>
            </a:r>
          </a:p>
          <a:p>
            <a:r>
              <a:rPr lang="en-US" dirty="0"/>
              <a:t>(7-8)</a:t>
            </a:r>
            <a:r>
              <a:rPr lang="en-US" baseline="30000" dirty="0"/>
              <a:t>2</a:t>
            </a:r>
            <a:r>
              <a:rPr lang="en-US" dirty="0"/>
              <a:t> +</a:t>
            </a:r>
          </a:p>
          <a:p>
            <a:r>
              <a:rPr lang="en-US" dirty="0"/>
              <a:t>(8-8)</a:t>
            </a:r>
            <a:r>
              <a:rPr lang="en-US" baseline="30000" dirty="0"/>
              <a:t>2</a:t>
            </a:r>
            <a:r>
              <a:rPr lang="en-US" dirty="0"/>
              <a:t> +</a:t>
            </a:r>
          </a:p>
          <a:p>
            <a:r>
              <a:rPr lang="en-US" dirty="0"/>
              <a:t>(9-8)</a:t>
            </a:r>
            <a:r>
              <a:rPr lang="en-US" baseline="30000" dirty="0"/>
              <a:t>2</a:t>
            </a:r>
            <a:r>
              <a:rPr lang="en-US" dirty="0"/>
              <a:t> = 4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F5F39-18AD-41EB-8296-2ECAE62723D0}"/>
              </a:ext>
            </a:extLst>
          </p:cNvPr>
          <p:cNvSpPr txBox="1"/>
          <p:nvPr/>
        </p:nvSpPr>
        <p:spPr>
          <a:xfrm>
            <a:off x="7883121" y="2511884"/>
            <a:ext cx="1939609" cy="646331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Изменчивость</a:t>
            </a:r>
          </a:p>
          <a:p>
            <a:r>
              <a:rPr lang="ru-RU" b="1" dirty="0"/>
              <a:t>внутригрупповая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73A8F81-1E62-4C77-AA93-0E1461E17123}"/>
              </a:ext>
            </a:extLst>
          </p:cNvPr>
          <p:cNvCxnSpPr/>
          <p:nvPr/>
        </p:nvCxnSpPr>
        <p:spPr>
          <a:xfrm>
            <a:off x="1659422" y="2771481"/>
            <a:ext cx="40535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F814342-F4A3-4356-9333-736951F44D3E}"/>
              </a:ext>
            </a:extLst>
          </p:cNvPr>
          <p:cNvCxnSpPr>
            <a:cxnSpLocks/>
          </p:cNvCxnSpPr>
          <p:nvPr/>
        </p:nvCxnSpPr>
        <p:spPr>
          <a:xfrm>
            <a:off x="1659422" y="4458879"/>
            <a:ext cx="14325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D76BAAF4-A71F-4683-8C37-0B789721C5C3}"/>
              </a:ext>
            </a:extLst>
          </p:cNvPr>
          <p:cNvSpPr/>
          <p:nvPr/>
        </p:nvSpPr>
        <p:spPr>
          <a:xfrm>
            <a:off x="5712948" y="2835049"/>
            <a:ext cx="159951" cy="3651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>
            <a:extLst>
              <a:ext uri="{FF2B5EF4-FFF2-40B4-BE49-F238E27FC236}">
                <a16:creationId xmlns:a16="http://schemas.microsoft.com/office/drawing/2014/main" id="{F2FFC2FD-F5B5-45EB-A8DA-822BEECEE1B8}"/>
              </a:ext>
            </a:extLst>
          </p:cNvPr>
          <p:cNvSpPr/>
          <p:nvPr/>
        </p:nvSpPr>
        <p:spPr>
          <a:xfrm>
            <a:off x="2886018" y="4449452"/>
            <a:ext cx="45719" cy="3770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0C454-7D3B-4541-9A9D-36C2407876FB}"/>
              </a:ext>
            </a:extLst>
          </p:cNvPr>
          <p:cNvSpPr txBox="1"/>
          <p:nvPr/>
        </p:nvSpPr>
        <p:spPr>
          <a:xfrm>
            <a:off x="1807934" y="4033138"/>
            <a:ext cx="10509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cp</a:t>
            </a:r>
            <a:r>
              <a:rPr lang="en-US" dirty="0"/>
              <a:t> (A)=4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FD3B0A-4462-4C05-B573-E2A637444E74}"/>
              </a:ext>
            </a:extLst>
          </p:cNvPr>
          <p:cNvSpPr txBox="1"/>
          <p:nvPr/>
        </p:nvSpPr>
        <p:spPr>
          <a:xfrm>
            <a:off x="1795679" y="2973549"/>
            <a:ext cx="10509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cp</a:t>
            </a:r>
            <a:r>
              <a:rPr lang="en-US" dirty="0"/>
              <a:t> (B)=8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92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86604"/>
            <a:ext cx="10528151" cy="60986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Общий принцип проверки гипотез, пример - суд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sz="2400" b="1" dirty="0"/>
              <a:t>1. Делается начальное предположение (𝐻0:Подсудимый не виновен</a:t>
            </a:r>
          </a:p>
          <a:p>
            <a:r>
              <a:rPr lang="ru-RU" sz="2400" b="1" dirty="0"/>
              <a:t>𝐻1:Виновен)</a:t>
            </a:r>
          </a:p>
          <a:p>
            <a:r>
              <a:rPr lang="ru-RU" sz="2400" b="1" dirty="0"/>
              <a:t>2. Собираются данные (Доказательства)</a:t>
            </a:r>
          </a:p>
          <a:p>
            <a:r>
              <a:rPr lang="ru-RU" sz="2400" b="1" dirty="0"/>
              <a:t>3.Основываясь на собранных данных , принимается решение </a:t>
            </a:r>
            <a:r>
              <a:rPr lang="ru-RU" sz="2400" b="1" u="sng" dirty="0">
                <a:solidFill>
                  <a:srgbClr val="FF0000"/>
                </a:solidFill>
              </a:rPr>
              <a:t>отклонить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/>
              <a:t>или </a:t>
            </a:r>
            <a:r>
              <a:rPr lang="ru-RU" sz="2400" b="1" u="sng" dirty="0">
                <a:solidFill>
                  <a:srgbClr val="FF0000"/>
                </a:solidFill>
              </a:rPr>
              <a:t>не отклонить </a:t>
            </a:r>
            <a:r>
              <a:rPr lang="ru-RU" sz="2400" b="1" dirty="0"/>
              <a:t>начальное предположение</a:t>
            </a:r>
          </a:p>
          <a:p>
            <a:r>
              <a:rPr lang="ru-RU" sz="2400" b="1" dirty="0"/>
              <a:t>"</a:t>
            </a:r>
            <a:r>
              <a:rPr lang="ru-RU" sz="2400" b="1" dirty="0" err="1"/>
              <a:t>reject</a:t>
            </a:r>
            <a:r>
              <a:rPr lang="ru-RU" sz="2400" b="1" dirty="0"/>
              <a:t> </a:t>
            </a:r>
            <a:r>
              <a:rPr lang="ru-RU" sz="2400" b="1" dirty="0" err="1"/>
              <a:t>the</a:t>
            </a:r>
            <a:r>
              <a:rPr lang="ru-RU" sz="2400" b="1" dirty="0"/>
              <a:t> </a:t>
            </a:r>
            <a:r>
              <a:rPr lang="ru-RU" sz="2400" b="1" dirty="0" err="1"/>
              <a:t>null</a:t>
            </a:r>
            <a:r>
              <a:rPr lang="ru-RU" sz="2400" b="1" dirty="0"/>
              <a:t> </a:t>
            </a:r>
            <a:r>
              <a:rPr lang="ru-RU" sz="2400" b="1" dirty="0" err="1"/>
              <a:t>hypothesis</a:t>
            </a:r>
            <a:r>
              <a:rPr lang="ru-RU" sz="2400" b="1" dirty="0"/>
              <a:t>" / " </a:t>
            </a:r>
            <a:r>
              <a:rPr lang="ru-RU" sz="2400" b="1" dirty="0" err="1"/>
              <a:t>fail</a:t>
            </a:r>
            <a:r>
              <a:rPr lang="ru-RU" sz="2400" b="1" dirty="0"/>
              <a:t> </a:t>
            </a:r>
            <a:r>
              <a:rPr lang="ru-RU" sz="2400" b="1" dirty="0" err="1"/>
              <a:t>to</a:t>
            </a:r>
            <a:r>
              <a:rPr lang="ru-RU" sz="2400" b="1" dirty="0"/>
              <a:t> </a:t>
            </a:r>
            <a:r>
              <a:rPr lang="ru-RU" sz="2400" b="1" dirty="0" err="1"/>
              <a:t>reject</a:t>
            </a:r>
            <a:r>
              <a:rPr lang="ru-RU" sz="2400" b="1" dirty="0"/>
              <a:t> </a:t>
            </a:r>
            <a:r>
              <a:rPr lang="ru-RU" sz="2400" b="1" dirty="0" err="1"/>
              <a:t>the</a:t>
            </a:r>
            <a:r>
              <a:rPr lang="ru-RU" sz="2400" b="1" dirty="0"/>
              <a:t> </a:t>
            </a:r>
            <a:r>
              <a:rPr lang="ru-RU" sz="2400" b="1" dirty="0" err="1"/>
              <a:t>null</a:t>
            </a:r>
            <a:r>
              <a:rPr lang="ru-RU" sz="2400" b="1" dirty="0"/>
              <a:t> </a:t>
            </a:r>
            <a:r>
              <a:rPr lang="ru-RU" sz="2400" b="1" dirty="0" err="1"/>
              <a:t>hypothesis</a:t>
            </a:r>
            <a:endParaRPr lang="ru-RU" sz="2400" b="1" dirty="0"/>
          </a:p>
          <a:p>
            <a:pPr>
              <a:tabLst>
                <a:tab pos="1440000" algn="l"/>
              </a:tabLst>
            </a:pPr>
            <a:r>
              <a:rPr lang="ru-RU" b="1" i="1" dirty="0">
                <a:solidFill>
                  <a:srgbClr val="0070C0"/>
                </a:solidFill>
              </a:rPr>
              <a:t>Если жюри считает доказательства достаточными (при отсутствии основания для сомнения), то жюри отклоняет 𝐻0:не виновен .</a:t>
            </a:r>
          </a:p>
          <a:p>
            <a:pPr>
              <a:tabLst>
                <a:tab pos="1440000" algn="l"/>
              </a:tabLst>
            </a:pPr>
            <a:r>
              <a:rPr lang="ru-RU" b="1" i="1" dirty="0">
                <a:solidFill>
                  <a:srgbClr val="0070C0"/>
                </a:solidFill>
              </a:rPr>
              <a:t>Иначе, жюри не может отклонить 𝐻0 </a:t>
            </a:r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3E5-A803-4F17-95C1-2ABFC5B967A4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8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7B873-39EA-4C02-87E8-C419624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74" y="211390"/>
            <a:ext cx="10058400" cy="780047"/>
          </a:xfrm>
        </p:spPr>
        <p:txBody>
          <a:bodyPr>
            <a:noAutofit/>
          </a:bodyPr>
          <a:lstStyle/>
          <a:p>
            <a:r>
              <a:rPr lang="ru-RU" sz="2800" b="1" dirty="0"/>
              <a:t>Суммы квадратов: пример </a:t>
            </a:r>
            <a:br>
              <a:rPr lang="ru-RU" sz="2800" b="1" dirty="0"/>
            </a:br>
            <a:r>
              <a:rPr lang="ru-RU" sz="2800" b="1" dirty="0"/>
              <a:t>(межгрупповая изменчивость – </a:t>
            </a:r>
            <a:r>
              <a:rPr lang="en-US" sz="2800" b="1" dirty="0"/>
              <a:t>MODEL</a:t>
            </a:r>
            <a:r>
              <a:rPr lang="ru-RU" sz="2800" b="1" dirty="0"/>
              <a:t> SUM OF SQUARES)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28B6CE-B340-4514-929E-71B0AF2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7922-5451-410F-9495-3EBEA36B5F21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96B97-C40D-41B9-A888-9AB40484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E50598-A94D-47B7-8714-DD9F14B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6ACEDF-3956-439C-B2F1-171D007D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92" y="1774966"/>
            <a:ext cx="609600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A6951-2928-4277-AAE1-79197A7F83AC}"/>
              </a:ext>
            </a:extLst>
          </p:cNvPr>
          <p:cNvSpPr txBox="1"/>
          <p:nvPr/>
        </p:nvSpPr>
        <p:spPr>
          <a:xfrm>
            <a:off x="7883121" y="3665107"/>
            <a:ext cx="1939609" cy="646331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SS</a:t>
            </a:r>
            <a:r>
              <a:rPr lang="en-US" baseline="-25000" dirty="0"/>
              <a:t>M </a:t>
            </a:r>
            <a:r>
              <a:rPr lang="en-US" dirty="0"/>
              <a:t>= 3*(4-6)</a:t>
            </a:r>
            <a:r>
              <a:rPr lang="en-US" baseline="30000" dirty="0"/>
              <a:t>2</a:t>
            </a:r>
            <a:r>
              <a:rPr lang="en-US" dirty="0"/>
              <a:t> +</a:t>
            </a:r>
          </a:p>
          <a:p>
            <a:r>
              <a:rPr lang="en-US" dirty="0"/>
              <a:t>3*(8-6)</a:t>
            </a:r>
            <a:r>
              <a:rPr lang="en-US" baseline="30000" dirty="0"/>
              <a:t>2</a:t>
            </a:r>
            <a:r>
              <a:rPr lang="en-US" dirty="0"/>
              <a:t> = 24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F5F39-18AD-41EB-8296-2ECAE62723D0}"/>
              </a:ext>
            </a:extLst>
          </p:cNvPr>
          <p:cNvSpPr txBox="1"/>
          <p:nvPr/>
        </p:nvSpPr>
        <p:spPr>
          <a:xfrm>
            <a:off x="7883121" y="2511884"/>
            <a:ext cx="1939609" cy="646331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Изменчивость</a:t>
            </a:r>
          </a:p>
          <a:p>
            <a:r>
              <a:rPr lang="ru-RU" b="1" dirty="0"/>
              <a:t>межгрупповая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73A8F81-1E62-4C77-AA93-0E1461E17123}"/>
              </a:ext>
            </a:extLst>
          </p:cNvPr>
          <p:cNvCxnSpPr/>
          <p:nvPr/>
        </p:nvCxnSpPr>
        <p:spPr>
          <a:xfrm>
            <a:off x="1659422" y="2771481"/>
            <a:ext cx="40535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F814342-F4A3-4356-9333-736951F44D3E}"/>
              </a:ext>
            </a:extLst>
          </p:cNvPr>
          <p:cNvCxnSpPr>
            <a:cxnSpLocks/>
          </p:cNvCxnSpPr>
          <p:nvPr/>
        </p:nvCxnSpPr>
        <p:spPr>
          <a:xfrm>
            <a:off x="1659422" y="4458879"/>
            <a:ext cx="14325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00C454-7D3B-4541-9A9D-36C2407876FB}"/>
              </a:ext>
            </a:extLst>
          </p:cNvPr>
          <p:cNvSpPr txBox="1"/>
          <p:nvPr/>
        </p:nvSpPr>
        <p:spPr>
          <a:xfrm>
            <a:off x="1807934" y="4033138"/>
            <a:ext cx="10509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cp</a:t>
            </a:r>
            <a:r>
              <a:rPr lang="en-US" dirty="0"/>
              <a:t> (A)=4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FD3B0A-4462-4C05-B573-E2A637444E74}"/>
              </a:ext>
            </a:extLst>
          </p:cNvPr>
          <p:cNvSpPr txBox="1"/>
          <p:nvPr/>
        </p:nvSpPr>
        <p:spPr>
          <a:xfrm>
            <a:off x="1795679" y="2973549"/>
            <a:ext cx="10509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cp</a:t>
            </a:r>
            <a:r>
              <a:rPr lang="en-US" dirty="0"/>
              <a:t> (B)=8</a:t>
            </a:r>
            <a:endParaRPr lang="ru-RU" dirty="0"/>
          </a:p>
        </p:txBody>
      </p:sp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638CAAF5-4D2E-4AD9-9882-6EAE0DEE9A36}"/>
              </a:ext>
            </a:extLst>
          </p:cNvPr>
          <p:cNvSpPr/>
          <p:nvPr/>
        </p:nvSpPr>
        <p:spPr>
          <a:xfrm>
            <a:off x="5712948" y="2771481"/>
            <a:ext cx="628130" cy="820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C202F297-5A07-48B7-9838-A8B18815A503}"/>
              </a:ext>
            </a:extLst>
          </p:cNvPr>
          <p:cNvSpPr/>
          <p:nvPr/>
        </p:nvSpPr>
        <p:spPr>
          <a:xfrm>
            <a:off x="3091992" y="3676454"/>
            <a:ext cx="628130" cy="820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8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CECFA-59FB-4020-8002-E8FD4857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14675"/>
          </a:xfrm>
        </p:spPr>
        <p:txBody>
          <a:bodyPr>
            <a:normAutofit/>
          </a:bodyPr>
          <a:lstStyle/>
          <a:p>
            <a:r>
              <a:rPr lang="ru-RU" sz="3200" dirty="0"/>
              <a:t>Спецификация модели с применением  </a:t>
            </a:r>
            <a:r>
              <a:rPr lang="en-US" sz="3200" dirty="0"/>
              <a:t>PROC GLM </a:t>
            </a:r>
            <a:r>
              <a:rPr lang="ru-RU" sz="3200" dirty="0"/>
              <a:t>в </a:t>
            </a:r>
            <a:r>
              <a:rPr lang="en-US" sz="3200" dirty="0"/>
              <a:t>SAS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2159E-561E-4149-9299-36A98EC2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F010A9-4B5C-46CE-9693-FB5ADCC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A30-C977-445A-9FAA-35E3F9FEDC9A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5F83A-B919-416F-914A-CAE17206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7B075-809A-43A7-A6A4-AEBD163F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3E889B-B422-48BA-8E96-995CEF702383}"/>
              </a:ext>
            </a:extLst>
          </p:cNvPr>
          <p:cNvSpPr/>
          <p:nvPr/>
        </p:nvSpPr>
        <p:spPr>
          <a:xfrm>
            <a:off x="3048000" y="3429000"/>
            <a:ext cx="6096000" cy="147732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ru-RU" b="1" i="1" dirty="0" err="1"/>
              <a:t>proc</a:t>
            </a:r>
            <a:r>
              <a:rPr lang="ru-RU" b="1" i="1" dirty="0"/>
              <a:t> </a:t>
            </a:r>
            <a:r>
              <a:rPr lang="ru-RU" b="1" i="1" dirty="0" err="1"/>
              <a:t>glm</a:t>
            </a:r>
            <a:r>
              <a:rPr lang="ru-RU" b="1" i="1" dirty="0"/>
              <a:t> </a:t>
            </a:r>
            <a:r>
              <a:rPr lang="ru-RU" b="1" i="1" dirty="0" err="1"/>
              <a:t>data</a:t>
            </a:r>
            <a:r>
              <a:rPr lang="ru-RU" b="1" i="1" dirty="0"/>
              <a:t>=</a:t>
            </a:r>
            <a:r>
              <a:rPr lang="ru-RU" b="1" i="1" dirty="0" err="1"/>
              <a:t>sasuser.MGGarlic</a:t>
            </a:r>
            <a:r>
              <a:rPr lang="ru-RU" b="1" i="1" dirty="0"/>
              <a:t>;</a:t>
            </a:r>
          </a:p>
          <a:p>
            <a:r>
              <a:rPr lang="ru-RU" b="1" i="1" dirty="0" err="1"/>
              <a:t>class</a:t>
            </a:r>
            <a:r>
              <a:rPr lang="ru-RU" b="1" i="1" dirty="0"/>
              <a:t> </a:t>
            </a:r>
            <a:r>
              <a:rPr lang="ru-RU" b="1" i="1" dirty="0" err="1"/>
              <a:t>Fertilizer</a:t>
            </a:r>
            <a:r>
              <a:rPr lang="ru-RU" b="1" i="1" dirty="0"/>
              <a:t>;</a:t>
            </a:r>
          </a:p>
          <a:p>
            <a:r>
              <a:rPr lang="ru-RU" b="1" i="1" dirty="0" err="1"/>
              <a:t>model</a:t>
            </a:r>
            <a:r>
              <a:rPr lang="ru-RU" b="1" i="1" dirty="0"/>
              <a:t> </a:t>
            </a:r>
            <a:r>
              <a:rPr lang="ru-RU" b="1" i="1" dirty="0" err="1"/>
              <a:t>BulbWt</a:t>
            </a:r>
            <a:r>
              <a:rPr lang="ru-RU" b="1" i="1" dirty="0"/>
              <a:t>=</a:t>
            </a:r>
            <a:r>
              <a:rPr lang="ru-RU" b="1" i="1" dirty="0" err="1"/>
              <a:t>Fertilizer</a:t>
            </a:r>
            <a:r>
              <a:rPr lang="ru-RU" b="1" i="1" dirty="0"/>
              <a:t>;</a:t>
            </a:r>
          </a:p>
          <a:p>
            <a:r>
              <a:rPr lang="ru-RU" b="1" i="1" dirty="0" err="1"/>
              <a:t>title</a:t>
            </a:r>
            <a:r>
              <a:rPr lang="ru-RU" b="1" i="1" dirty="0"/>
              <a:t> '</a:t>
            </a:r>
            <a:r>
              <a:rPr lang="ru-RU" b="1" i="1" dirty="0" err="1"/>
              <a:t>Testing</a:t>
            </a:r>
            <a:r>
              <a:rPr lang="ru-RU" b="1" i="1" dirty="0"/>
              <a:t> </a:t>
            </a:r>
            <a:r>
              <a:rPr lang="ru-RU" b="1" i="1" dirty="0" err="1"/>
              <a:t>for</a:t>
            </a:r>
            <a:r>
              <a:rPr lang="ru-RU" b="1" i="1" dirty="0"/>
              <a:t> </a:t>
            </a:r>
            <a:r>
              <a:rPr lang="ru-RU" b="1" i="1" dirty="0" err="1"/>
              <a:t>Equality</a:t>
            </a:r>
            <a:r>
              <a:rPr lang="ru-RU" b="1" i="1" dirty="0"/>
              <a:t> </a:t>
            </a:r>
            <a:r>
              <a:rPr lang="ru-RU" b="1" i="1" dirty="0" err="1"/>
              <a:t>of</a:t>
            </a:r>
            <a:r>
              <a:rPr lang="ru-RU" b="1" i="1" dirty="0"/>
              <a:t> </a:t>
            </a:r>
            <a:r>
              <a:rPr lang="ru-RU" b="1" i="1" dirty="0" err="1"/>
              <a:t>Means</a:t>
            </a:r>
            <a:r>
              <a:rPr lang="ru-RU" b="1" i="1" dirty="0"/>
              <a:t> </a:t>
            </a:r>
            <a:r>
              <a:rPr lang="ru-RU" b="1" i="1" dirty="0" err="1"/>
              <a:t>with</a:t>
            </a:r>
            <a:r>
              <a:rPr lang="ru-RU" b="1" i="1" dirty="0"/>
              <a:t> PROC GLM';</a:t>
            </a:r>
          </a:p>
          <a:p>
            <a:r>
              <a:rPr lang="ru-RU" b="1" i="1" dirty="0" err="1"/>
              <a:t>run</a:t>
            </a:r>
            <a:r>
              <a:rPr lang="ru-RU" b="1" i="1" dirty="0"/>
              <a:t>; </a:t>
            </a:r>
            <a:r>
              <a:rPr lang="ru-RU" b="1" i="1" dirty="0" err="1"/>
              <a:t>quit</a:t>
            </a:r>
            <a:r>
              <a:rPr lang="ru-RU" b="1" i="1" dirty="0"/>
              <a:t>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BEE565-EF6B-4CB6-8093-E9F6106F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84" y="902795"/>
            <a:ext cx="7868386" cy="25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40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EDF26-8415-42F8-A985-BA9C031A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3695"/>
            <a:ext cx="8704711" cy="559009"/>
          </a:xfrm>
        </p:spPr>
        <p:txBody>
          <a:bodyPr>
            <a:normAutofit/>
          </a:bodyPr>
          <a:lstStyle/>
          <a:p>
            <a:r>
              <a:rPr lang="ru-RU" sz="2800" b="1" dirty="0"/>
              <a:t>ПРЕДПОЛОЖЕНИЯ для </a:t>
            </a:r>
            <a:r>
              <a:rPr lang="en-US" sz="2800" b="1" dirty="0"/>
              <a:t>GLM</a:t>
            </a:r>
            <a:endParaRPr lang="ru-RU" sz="2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D2051-A2C8-4F8F-BC8D-7990CD2A6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0" y="2476729"/>
            <a:ext cx="8940381" cy="375749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dirty="0"/>
              <a:t>• Observations are independent – </a:t>
            </a:r>
            <a:r>
              <a:rPr lang="ru-RU" dirty="0"/>
              <a:t>независимость наблюдений</a:t>
            </a:r>
          </a:p>
          <a:p>
            <a:pPr lvl="1"/>
            <a:r>
              <a:rPr lang="ru-RU" dirty="0"/>
              <a:t>• </a:t>
            </a:r>
            <a:r>
              <a:rPr lang="en-US" dirty="0"/>
              <a:t>Good data collection designs help ensure the independence assumption</a:t>
            </a:r>
          </a:p>
          <a:p>
            <a:r>
              <a:rPr lang="en-US" dirty="0"/>
              <a:t>• Errors are normally distributed – </a:t>
            </a:r>
            <a:r>
              <a:rPr lang="ru-RU" dirty="0"/>
              <a:t>норм. распр. ошибки</a:t>
            </a:r>
          </a:p>
          <a:p>
            <a:pPr lvl="1"/>
            <a:r>
              <a:rPr lang="ru-RU" dirty="0"/>
              <a:t>• Надо рассмотреть графики </a:t>
            </a:r>
            <a:r>
              <a:rPr lang="en-US" dirty="0"/>
              <a:t>Diagnostic plots from PROC GLM</a:t>
            </a:r>
          </a:p>
          <a:p>
            <a:r>
              <a:rPr lang="en-US" dirty="0"/>
              <a:t>• All groups have equal variances – </a:t>
            </a:r>
            <a:r>
              <a:rPr lang="ru-RU" dirty="0"/>
              <a:t>однородная дисперсия в группах</a:t>
            </a:r>
          </a:p>
          <a:p>
            <a:pPr lvl="1"/>
            <a:r>
              <a:rPr lang="ru-RU" dirty="0"/>
              <a:t>• </a:t>
            </a:r>
            <a:r>
              <a:rPr lang="en-US" dirty="0"/>
              <a:t>PROC GLM produces a test of equal variances with the HOVTEST option in the MEANS statement.</a:t>
            </a:r>
          </a:p>
          <a:p>
            <a:pPr lvl="1"/>
            <a:r>
              <a:rPr lang="en-US" dirty="0"/>
              <a:t>H0 for this hypothesis test is that the variances are equal for all populations</a:t>
            </a:r>
          </a:p>
          <a:p>
            <a:pPr lvl="1"/>
            <a:r>
              <a:rPr lang="en-US" dirty="0"/>
              <a:t>if NO then ask for: MEANS &lt;GROUP-VAR&gt; / HOVTEST WELCH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4E4AD-530A-407A-B1F0-C492EC76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F2CD-544D-430F-A9D0-8B29C477CD79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1813A-9774-4EDD-8A8C-DF5D5524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2CC4F-C193-419F-9847-01E8AA1A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5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81591-7A39-4564-93C8-9B26A5E0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ru-RU" sz="2800" b="1" dirty="0"/>
              <a:t>От пассивной ретроспективы к планированию эксперимента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C2F38-080D-4906-92C4-8230AD54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Обычно мы смотрим на то, что уже случилось (</a:t>
            </a:r>
            <a:r>
              <a:rPr lang="ru-RU" sz="2800" dirty="0" err="1"/>
              <a:t>retrospective</a:t>
            </a:r>
            <a:r>
              <a:rPr lang="ru-RU" sz="2800" dirty="0"/>
              <a:t>)</a:t>
            </a:r>
          </a:p>
          <a:p>
            <a:r>
              <a:rPr lang="ru-RU" sz="2800" dirty="0"/>
              <a:t>вместо планирования будущего результата (</a:t>
            </a:r>
            <a:r>
              <a:rPr lang="ru-RU" sz="2800" dirty="0" err="1"/>
              <a:t>prospective</a:t>
            </a:r>
            <a:r>
              <a:rPr lang="ru-RU" sz="2800" dirty="0"/>
              <a:t>)</a:t>
            </a:r>
          </a:p>
          <a:p>
            <a:endParaRPr lang="ru-RU" dirty="0"/>
          </a:p>
          <a:p>
            <a:r>
              <a:rPr lang="ru-RU" dirty="0"/>
              <a:t>Поэтому у нас нет возможности контролировать факторы, влияющие на исследуемый параметр </a:t>
            </a:r>
          </a:p>
          <a:p>
            <a:r>
              <a:rPr lang="ru-RU" dirty="0"/>
              <a:t>Но если бы была…</a:t>
            </a:r>
          </a:p>
          <a:p>
            <a:pPr algn="ctr"/>
            <a:r>
              <a:rPr lang="ru-RU" dirty="0">
                <a:highlight>
                  <a:srgbClr val="00FF00"/>
                </a:highlight>
              </a:rPr>
              <a:t>Планирование экспериментов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КОНТРОЛИРУЕМЫЙ ЭКСПЕРИМЕНТ</a:t>
            </a:r>
          </a:p>
          <a:p>
            <a:pPr algn="ctr"/>
            <a:r>
              <a:rPr lang="ru-RU" dirty="0"/>
              <a:t>RANDOMIZE BLOCK DESIGN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D72274-6914-4823-9250-78F34B72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910B-A75E-4987-8139-F927452DF32E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FF3DF-00C8-4BC2-A104-12D5E2BA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016747-ECF3-4F27-9467-0FF6188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857CAFD5-8B16-491B-85B7-35BDAF84A0B3}"/>
              </a:ext>
            </a:extLst>
          </p:cNvPr>
          <p:cNvSpPr/>
          <p:nvPr/>
        </p:nvSpPr>
        <p:spPr>
          <a:xfrm>
            <a:off x="6167718" y="4419600"/>
            <a:ext cx="295835" cy="448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264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E7D9-26DE-402F-8796-4F374E79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86603"/>
            <a:ext cx="11538407" cy="456347"/>
          </a:xfrm>
        </p:spPr>
        <p:txBody>
          <a:bodyPr>
            <a:noAutofit/>
          </a:bodyPr>
          <a:lstStyle/>
          <a:p>
            <a:r>
              <a:rPr lang="ru-RU" sz="3600" b="1" dirty="0"/>
              <a:t>Многовходовый дисперсионный анализ (</a:t>
            </a:r>
            <a:r>
              <a:rPr lang="en-US" sz="3600" b="1" dirty="0"/>
              <a:t>n-way ANOVA)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DDF62-5EE2-4045-B911-ACB0F7AA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0F10C-B5B6-4B48-94EF-C5BDFDB9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7D4-430A-4FA5-BB83-ADB6BABC934F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A8CD2-21F2-4DEB-93EE-A4AF922D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8F6D64-0E9A-4E7A-8A5C-91C2E8DA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F460D0-850E-4623-BBAD-7C75BD27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742950"/>
            <a:ext cx="108775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3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  <a:br>
              <a:rPr lang="ru-RU" dirty="0"/>
            </a:br>
            <a:r>
              <a:rPr lang="ru-RU" sz="2800"/>
              <a:t>Лекция -</a:t>
            </a:r>
            <a:r>
              <a:rPr lang="ru-RU" sz="2800" dirty="0"/>
              <a:t>окончена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практики – будем работать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SAS® on Demand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Просьба всем кто не имеет аккаунта – зарегистрироваться: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http://support.sas.com/ondemand/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Кто имел аккаунт – вспомнить и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обновить его!!!</a:t>
            </a:r>
            <a:r>
              <a:rPr lang="ru-RU"/>
              <a:t>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45C0C5-29DD-4E2C-9FCD-5979DC2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420-B1AF-4A75-B6DC-5B99A8E82A3F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48FFB-A77B-4DEF-9A67-E72B0468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119AD8-48A3-462B-B7D4-28CC17AB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86604"/>
            <a:ext cx="10528151" cy="60986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принцип проверки гипотез, детали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367287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sz="2400" b="1" dirty="0"/>
              <a:t>1. Делается начальное предположение ( нулевая гипотеза 𝐻0:Подсудимый не виновен</a:t>
            </a:r>
          </a:p>
          <a:p>
            <a:r>
              <a:rPr lang="ru-RU" sz="2400" b="1" dirty="0"/>
              <a:t>Альтернативная гипотеза (гипотезы) - 𝐻1:Виновен)</a:t>
            </a:r>
          </a:p>
          <a:p>
            <a:r>
              <a:rPr lang="ru-RU" sz="2400" b="1" dirty="0"/>
              <a:t>2. Собираются данные (Доказательства)</a:t>
            </a:r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0AA5-BCA1-496D-A27B-79AA45048C6A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6E20E2-510D-48C2-B8A1-8821B1412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69" y="2662517"/>
            <a:ext cx="7734489" cy="334383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935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86604"/>
            <a:ext cx="10528151" cy="6098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принцип проверки гипотез, детали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CAF8-9E5D-4091-9BFB-5FA6135F0E25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665012-BDE2-48B8-8BF6-38CFC388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87" y="1891554"/>
            <a:ext cx="8612233" cy="387275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333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86604"/>
            <a:ext cx="10528151" cy="6098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принцип проверки гипотез, детали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B01B-E824-4B0F-A868-E09909DAE29E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75FA32-B1ED-4D85-B334-6444FF5E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48" y="2119656"/>
            <a:ext cx="8421910" cy="404806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3961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86604"/>
            <a:ext cx="10528151" cy="6098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принцип проверки гипотез, детали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5E87-14E7-45FB-A7C4-734D5443ACDD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59FF0F-8D3B-4C09-A418-77008C06A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8" y="1069490"/>
            <a:ext cx="5584101" cy="287799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9" name="Рисунок 8" descr="Изображение выглядит как газета, женщина, фотография, люди&#10;&#10;Автоматически созданное описание">
            <a:extLst>
              <a:ext uri="{FF2B5EF4-FFF2-40B4-BE49-F238E27FC236}">
                <a16:creationId xmlns:a16="http://schemas.microsoft.com/office/drawing/2014/main" id="{87385E00-B312-413A-8CD2-C89ED796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39" y="1361556"/>
            <a:ext cx="5902604" cy="442695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4098" name="Picture 2" descr="AP Statistics 10.4.1: Type I and Type II Errors by Todd McPeak | TpT">
            <a:extLst>
              <a:ext uri="{FF2B5EF4-FFF2-40B4-BE49-F238E27FC236}">
                <a16:creationId xmlns:a16="http://schemas.microsoft.com/office/drawing/2014/main" id="{5F37C3D4-6A7A-416A-A907-B5323DC06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8" y="4043412"/>
            <a:ext cx="3333750" cy="2505075"/>
          </a:xfrm>
          <a:prstGeom prst="rect">
            <a:avLst/>
          </a:prstGeom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2A03D8-9057-4ED1-9BE8-3C5ABF6674E0}"/>
              </a:ext>
            </a:extLst>
          </p:cNvPr>
          <p:cNvSpPr txBox="1"/>
          <p:nvPr/>
        </p:nvSpPr>
        <p:spPr>
          <a:xfrm>
            <a:off x="5913120" y="5788509"/>
            <a:ext cx="602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сформулировать нулевую гипотезу Н</a:t>
            </a:r>
            <a:r>
              <a:rPr lang="ru-RU" baseline="-25000" dirty="0"/>
              <a:t>0</a:t>
            </a:r>
            <a:r>
              <a:rPr lang="ru-RU" dirty="0"/>
              <a:t> для этого случая?</a:t>
            </a:r>
          </a:p>
        </p:txBody>
      </p:sp>
    </p:spTree>
    <p:extLst>
      <p:ext uri="{BB962C8B-B14F-4D97-AF65-F5344CB8AC3E}">
        <p14:creationId xmlns:p14="http://schemas.microsoft.com/office/powerpoint/2010/main" val="197832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86604"/>
            <a:ext cx="10528151" cy="6098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принцип проверки гипотез, детали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F68-3F8A-4A5E-9DE5-5D4AD64372DB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7542B9-B742-460D-BE18-EAF87EC7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01" y="1838031"/>
            <a:ext cx="8909237" cy="42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9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86604"/>
            <a:ext cx="10528151" cy="6098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принцип проверки гипотез, детали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CFF1-E5EB-4F20-80D4-C2461980724B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 ИАД и МИАД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CAF88F-5E72-459A-BA7F-ADEFB436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2581255"/>
            <a:ext cx="8293836" cy="343826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F4AB6F-DE09-43EE-ADB9-5EA48683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593" y="1960004"/>
            <a:ext cx="3823865" cy="254924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9051162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879</TotalTime>
  <Words>2192</Words>
  <Application>Microsoft Office PowerPoint</Application>
  <PresentationFormat>Широкоэкранный</PresentationFormat>
  <Paragraphs>356</Paragraphs>
  <Slides>35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ibm-plex-sans</vt:lpstr>
      <vt:lpstr>Segoe UI</vt:lpstr>
      <vt:lpstr>Times New Roman</vt:lpstr>
      <vt:lpstr>Wingdings</vt:lpstr>
      <vt:lpstr>XgmrvdCfsxnjCMR10</vt:lpstr>
      <vt:lpstr>Ретро</vt:lpstr>
      <vt:lpstr>Equation</vt:lpstr>
      <vt:lpstr>Интеллектуальный анализ данных и DATA MINING (дополнительные главы) (ДЛЯ магистров ИС 1 года) Методы интеллектуального анализа данных (ДЛЯ МАГИСТРОВ ИВТ 1 года ) </vt:lpstr>
      <vt:lpstr>Презентация PowerPoint</vt:lpstr>
      <vt:lpstr>Общий принцип проверки гипотез, пример - суд</vt:lpstr>
      <vt:lpstr>принцип проверки гипотез, детали</vt:lpstr>
      <vt:lpstr>принцип проверки гипотез, детали</vt:lpstr>
      <vt:lpstr>принцип проверки гипотез, детали</vt:lpstr>
      <vt:lpstr>принцип проверки гипотез, детали</vt:lpstr>
      <vt:lpstr>принцип проверки гипотез, детали</vt:lpstr>
      <vt:lpstr>принцип проверки гипотез, детали</vt:lpstr>
      <vt:lpstr>Реализация в SAS:</vt:lpstr>
      <vt:lpstr>Реализация в SAS: процедура TTEST</vt:lpstr>
      <vt:lpstr>Типы переменных в анализе</vt:lpstr>
      <vt:lpstr>Примеры задач</vt:lpstr>
      <vt:lpstr>Дисперсионный анализ</vt:lpstr>
      <vt:lpstr>Дисперсионный анализ</vt:lpstr>
      <vt:lpstr>Презентация PowerPoint</vt:lpstr>
      <vt:lpstr>Общая задача:</vt:lpstr>
      <vt:lpstr>Гипотеза дисперсионного анализа (задача об урожае чеснока в зависимости от вида удобрения):</vt:lpstr>
      <vt:lpstr>Небольшое отвлечение – два подхода! Что важнее: предсказание или анализ?</vt:lpstr>
      <vt:lpstr>Основная логика дисперсионного анализа</vt:lpstr>
      <vt:lpstr>Дисперсионный анализ</vt:lpstr>
      <vt:lpstr>Дисперсионный анализ</vt:lpstr>
      <vt:lpstr>Дисперсионный анализ</vt:lpstr>
      <vt:lpstr>Дисперсионный анализ</vt:lpstr>
      <vt:lpstr>Дисперсионный анализ</vt:lpstr>
      <vt:lpstr>Презентация PowerPoint</vt:lpstr>
      <vt:lpstr>Аналогия с регрессионным анализом</vt:lpstr>
      <vt:lpstr>Суммы квадратов: пример  (общая изменчивость – TOTAL SUM OF SQUARES)</vt:lpstr>
      <vt:lpstr>Суммы квадратов: пример  (внутригрупповая изменчивость – ERROR SUM OF SQUARES)</vt:lpstr>
      <vt:lpstr>Суммы квадратов: пример  (межгрупповая изменчивость – MODEL SUM OF SQUARES)</vt:lpstr>
      <vt:lpstr>Спецификация модели с применением  PROC GLM в SAS</vt:lpstr>
      <vt:lpstr>ПРЕДПОЛОЖЕНИЯ для GLM</vt:lpstr>
      <vt:lpstr>От пассивной ретроспективы к планированию эксперимента</vt:lpstr>
      <vt:lpstr>Многовходовый дисперсионный анализ (n-way ANOVA)</vt:lpstr>
      <vt:lpstr>Спасибо за внимание! Лекция -окончена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в SAS® Studio</dc:title>
  <dc:creator>User</dc:creator>
  <cp:lastModifiedBy>ALEX STERIN</cp:lastModifiedBy>
  <cp:revision>50</cp:revision>
  <dcterms:created xsi:type="dcterms:W3CDTF">2017-09-23T04:38:00Z</dcterms:created>
  <dcterms:modified xsi:type="dcterms:W3CDTF">2020-09-24T10:50:16Z</dcterms:modified>
</cp:coreProperties>
</file>