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25"/>
  </p:notesMasterIdLst>
  <p:sldIdLst>
    <p:sldId id="256" r:id="rId2"/>
    <p:sldId id="276" r:id="rId3"/>
    <p:sldId id="334" r:id="rId4"/>
    <p:sldId id="320" r:id="rId5"/>
    <p:sldId id="335" r:id="rId6"/>
    <p:sldId id="336" r:id="rId7"/>
    <p:sldId id="343" r:id="rId8"/>
    <p:sldId id="344" r:id="rId9"/>
    <p:sldId id="337" r:id="rId10"/>
    <p:sldId id="338" r:id="rId11"/>
    <p:sldId id="332" r:id="rId12"/>
    <p:sldId id="339" r:id="rId13"/>
    <p:sldId id="340" r:id="rId14"/>
    <p:sldId id="341" r:id="rId15"/>
    <p:sldId id="342" r:id="rId16"/>
    <p:sldId id="333" r:id="rId17"/>
    <p:sldId id="345" r:id="rId18"/>
    <p:sldId id="346" r:id="rId19"/>
    <p:sldId id="347" r:id="rId20"/>
    <p:sldId id="348" r:id="rId21"/>
    <p:sldId id="349" r:id="rId22"/>
    <p:sldId id="350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C85F0-6C59-431A-BBC1-E15943FA59AB}" type="datetimeFigureOut">
              <a:rPr lang="ru-RU" smtClean="0"/>
              <a:t>01.10.2020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25820-1C72-4885-9067-284656A4E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8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93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86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725820-1C72-4885-9067-284656A4ECC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99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03F5-7372-4F4E-9096-F9C31D42A2A9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504-3E73-44A2-9FA1-6F949BB03C86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F097-0E7C-4467-BA1C-BEC47C152AD4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7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5E09-C6B8-46FC-9AEE-175F3A1DA81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E96-3F7A-4E8E-B05C-8D1343F4FF6A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6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C4EF2-C3A5-4CCD-BA2D-3CF9DB65DB2E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7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BAA3-25CD-47C4-9C81-2632B1481A9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3F7E7-4F15-4241-98CE-36407EA3324C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2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C786-9AAF-471A-A776-E8786B424FC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2CB469-5E73-41B6-99E7-CBFDAD35D91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609E-BDE7-4B3A-A0B7-DD81FEA619F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D0FFD5-B2E2-4BED-8242-B4ACBD3C96C2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msterin@oiate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quotes.deming.org/authors/W._Edwards_Deming/quote/3734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Интеллектуальный анализ данных и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DATA MINING (</a:t>
            </a: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дополнительные главы)</a:t>
            </a:r>
            <a:b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(ДЛЯ магистров ИС 1 года)</a:t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Методы интеллектуального анализа данных</a:t>
            </a:r>
            <a:b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(ДЛЯ МАГИСТРОВ ИВТ 1 года )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76420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Преподаватель: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Стерин Александр Маркович,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Доктор физ.-мат. наук, ст. н. </a:t>
            </a:r>
            <a:r>
              <a:rPr lang="ru-RU" sz="5600" b="1" dirty="0" err="1">
                <a:latin typeface="Arial" panose="020B0604020202020204" pitchFamily="34" charset="0"/>
                <a:cs typeface="Arial" panose="020B0604020202020204" pitchFamily="34" charset="0"/>
              </a:rPr>
              <a:t>сотр</a:t>
            </a:r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., профессор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ОИКС (О)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Тел. (484)3974658, </a:t>
            </a:r>
            <a:endParaRPr lang="en-US" sz="5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ЭЛ. ПОЧТА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amsterin@oiate.ru</a:t>
            </a:r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; alex.sterin@gmail.com;</a:t>
            </a:r>
          </a:p>
          <a:p>
            <a:pPr algn="ctr"/>
            <a:r>
              <a:rPr lang="en-US" sz="5600" b="1" dirty="0">
                <a:latin typeface="Arial" panose="020B0604020202020204" pitchFamily="34" charset="0"/>
                <a:cs typeface="Arial" panose="020B0604020202020204" pitchFamily="34" charset="0"/>
              </a:rPr>
              <a:t>STERIN@METEO.RU</a:t>
            </a:r>
          </a:p>
          <a:p>
            <a:pPr algn="ctr"/>
            <a:r>
              <a:rPr lang="ru-RU" sz="5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60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37" y="1170876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  <a:br>
              <a:rPr lang="ru-RU" sz="3200" i="1" dirty="0"/>
            </a:br>
            <a:br>
              <a:rPr lang="ru-RU" sz="3200" i="1" dirty="0"/>
            </a:br>
            <a:endParaRPr lang="ru-RU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EF25-5452-45DD-AA0D-8E70ADB2B8DC}"/>
              </a:ext>
            </a:extLst>
          </p:cNvPr>
          <p:cNvSpPr txBox="1"/>
          <p:nvPr/>
        </p:nvSpPr>
        <p:spPr>
          <a:xfrm>
            <a:off x="627528" y="1138252"/>
            <a:ext cx="104119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1" dirty="0">
                <a:highlight>
                  <a:srgbClr val="00FF00"/>
                </a:highlight>
              </a:rPr>
              <a:t>При обучении без учителя: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1" dirty="0">
                <a:highlight>
                  <a:srgbClr val="00FF00"/>
                </a:highlight>
              </a:rPr>
              <a:t>Кластеризация – </a:t>
            </a:r>
            <a:r>
              <a:rPr lang="ru-RU" sz="2400" dirty="0"/>
              <a:t>разбиение  объектов на такие группы, что объекты в одних группах похожи, а в разных -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1" dirty="0">
                <a:highlight>
                  <a:srgbClr val="00FF00"/>
                </a:highlight>
              </a:rPr>
              <a:t>• Поиск аномалий - </a:t>
            </a:r>
            <a:r>
              <a:rPr lang="ru-RU" sz="2400" dirty="0"/>
              <a:t>поиск объектов, отличающихся от всех остальных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1" dirty="0">
                <a:highlight>
                  <a:srgbClr val="00FF00"/>
                </a:highlight>
              </a:rPr>
              <a:t>• Снижение размерности </a:t>
            </a:r>
            <a:r>
              <a:rPr lang="ru-RU" sz="2400" dirty="0"/>
              <a:t>-- уменьшение числа признаков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0041B-8A67-48FC-BB9E-0461413C6EB2}"/>
              </a:ext>
            </a:extLst>
          </p:cNvPr>
          <p:cNvSpPr txBox="1"/>
          <p:nvPr/>
        </p:nvSpPr>
        <p:spPr>
          <a:xfrm>
            <a:off x="1893961" y="5815584"/>
            <a:ext cx="17922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Кластеризация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E6EE8-29F2-4A6E-BF47-B3C7BA7213DF}"/>
              </a:ext>
            </a:extLst>
          </p:cNvPr>
          <p:cNvSpPr txBox="1"/>
          <p:nvPr/>
        </p:nvSpPr>
        <p:spPr>
          <a:xfrm>
            <a:off x="7485888" y="5815584"/>
            <a:ext cx="241457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Поиск аномалий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E347D5-22B7-482C-9A35-C27F95C4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57" y="3411349"/>
            <a:ext cx="3050798" cy="230839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39F880-8231-495B-8FAD-EA7E99A57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279" y="3446577"/>
            <a:ext cx="3050798" cy="2251878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89076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dirty="0"/>
              <a:t>На будущее: как решать прикладные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3769503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D035D-6948-4B81-BAC2-CDDDCBD54EBA}"/>
              </a:ext>
            </a:extLst>
          </p:cNvPr>
          <p:cNvSpPr txBox="1"/>
          <p:nvPr/>
        </p:nvSpPr>
        <p:spPr>
          <a:xfrm>
            <a:off x="475488" y="1389888"/>
            <a:ext cx="110703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highlight>
                  <a:srgbClr val="00FF00"/>
                </a:highlight>
              </a:rPr>
              <a:t>Прежде чем делать прикладную задачу, нужно разобрать ее постановку!</a:t>
            </a:r>
          </a:p>
          <a:p>
            <a:pPr lvl="2"/>
            <a:r>
              <a:rPr lang="ru-RU" sz="2400" dirty="0"/>
              <a:t>Делаем по принципу:</a:t>
            </a:r>
          </a:p>
          <a:p>
            <a:pPr lvl="2"/>
            <a:r>
              <a:rPr lang="ru-RU" sz="2400" dirty="0"/>
              <a:t>1. Что является объектом в задаче?</a:t>
            </a:r>
          </a:p>
          <a:p>
            <a:pPr lvl="2"/>
            <a:r>
              <a:rPr lang="ru-RU" sz="2400" dirty="0"/>
              <a:t>2. Что является целевой переменной?</a:t>
            </a:r>
          </a:p>
          <a:p>
            <a:pPr lvl="2"/>
            <a:r>
              <a:rPr lang="ru-RU" sz="2400" dirty="0"/>
              <a:t>3. С учителем или без?</a:t>
            </a:r>
          </a:p>
          <a:p>
            <a:pPr lvl="2"/>
            <a:r>
              <a:rPr lang="ru-RU" sz="2400" dirty="0"/>
              <a:t>4. Регрессия или классификация? Кластеризация или поиск аномалий?</a:t>
            </a:r>
          </a:p>
          <a:p>
            <a:pPr lvl="2"/>
            <a:r>
              <a:rPr lang="ru-RU" sz="2400" dirty="0"/>
              <a:t>5. Какие данные нам нужны?</a:t>
            </a:r>
          </a:p>
          <a:p>
            <a:pPr lvl="2"/>
            <a:r>
              <a:rPr lang="ru-RU" sz="2400" dirty="0"/>
              <a:t>6. Какие признаки нужно извлечь?</a:t>
            </a:r>
          </a:p>
        </p:txBody>
      </p:sp>
    </p:spTree>
    <p:extLst>
      <p:ext uri="{BB962C8B-B14F-4D97-AF65-F5344CB8AC3E}">
        <p14:creationId xmlns:p14="http://schemas.microsoft.com/office/powerpoint/2010/main" val="256772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552386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На будущее: как понять, хорошо ли решили прикладную задачу, хорош ли алгоритм </a:t>
            </a:r>
            <a:r>
              <a:rPr lang="ru-RU" sz="4400" dirty="0">
                <a:highlight>
                  <a:srgbClr val="00FF00"/>
                </a:highlight>
              </a:rPr>
              <a:t>а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3769503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CD981D-EF3C-4344-AF16-A0295770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86" y="1218577"/>
            <a:ext cx="102584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4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552386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На будущее: как понять, хорошо ли решили прикладную задачу, хорош ли алгоритм </a:t>
            </a:r>
            <a:r>
              <a:rPr lang="ru-RU" sz="4400" dirty="0">
                <a:highlight>
                  <a:srgbClr val="00FF00"/>
                </a:highlight>
              </a:rPr>
              <a:t>а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3769503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966227B-D171-4E1B-8F1E-E36FCB18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" y="1277241"/>
            <a:ext cx="10172700" cy="4857750"/>
          </a:xfrm>
          <a:prstGeom prst="rect">
            <a:avLst/>
          </a:prstGeom>
        </p:spPr>
      </p:pic>
      <p:sp>
        <p:nvSpPr>
          <p:cNvPr id="10" name="Стрелка: влево 9">
            <a:extLst>
              <a:ext uri="{FF2B5EF4-FFF2-40B4-BE49-F238E27FC236}">
                <a16:creationId xmlns:a16="http://schemas.microsoft.com/office/drawing/2014/main" id="{E2FEEDAB-1D34-46EC-881C-A1FE4B2F4E76}"/>
              </a:ext>
            </a:extLst>
          </p:cNvPr>
          <p:cNvSpPr/>
          <p:nvPr/>
        </p:nvSpPr>
        <p:spPr>
          <a:xfrm>
            <a:off x="9376190" y="3931414"/>
            <a:ext cx="1357965" cy="3169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BE15C-39E3-4557-AD1D-4C6C096786AD}"/>
              </a:ext>
            </a:extLst>
          </p:cNvPr>
          <p:cNvSpPr txBox="1"/>
          <p:nvPr/>
        </p:nvSpPr>
        <p:spPr>
          <a:xfrm>
            <a:off x="10734155" y="3931414"/>
            <a:ext cx="135796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Это несложно!!</a:t>
            </a:r>
          </a:p>
        </p:txBody>
      </p:sp>
    </p:spTree>
    <p:extLst>
      <p:ext uri="{BB962C8B-B14F-4D97-AF65-F5344CB8AC3E}">
        <p14:creationId xmlns:p14="http://schemas.microsoft.com/office/powerpoint/2010/main" val="263240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552386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На будущее: как понять, хорошо ли решили прикладную задачу, хорош ли алгоритм </a:t>
            </a:r>
            <a:r>
              <a:rPr lang="ru-RU" sz="4400" dirty="0">
                <a:highlight>
                  <a:srgbClr val="00FF00"/>
                </a:highlight>
              </a:rPr>
              <a:t>а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3769503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E72747-ADCD-418D-9017-6012C58A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1076073"/>
            <a:ext cx="8168640" cy="39566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EF52787-3506-461A-9C9F-C322561A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004" y="3813558"/>
            <a:ext cx="3092018" cy="209962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AC76068-6549-4CD0-AB5D-1C3BE90C1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503" y="1088040"/>
            <a:ext cx="2725518" cy="27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8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552386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На будущее: как бороться с переобучением?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596" y="4388283"/>
            <a:ext cx="10058400" cy="1917331"/>
          </a:xfrm>
          <a:solidFill>
            <a:srgbClr val="FFFF00"/>
          </a:solidFill>
        </p:spPr>
        <p:txBody>
          <a:bodyPr>
            <a:normAutofit fontScale="77500" lnSpcReduction="20000"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ru-RU" dirty="0"/>
              <a:t>• </a:t>
            </a:r>
            <a:r>
              <a:rPr lang="ru-RU" b="1" dirty="0">
                <a:highlight>
                  <a:srgbClr val="00FF00"/>
                </a:highlight>
              </a:rPr>
              <a:t>Искать</a:t>
            </a:r>
            <a:r>
              <a:rPr lang="ru-RU" dirty="0"/>
              <a:t> больше данных – хороший совет , но не всегда реальный!!!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dirty="0"/>
              <a:t>• </a:t>
            </a:r>
            <a:r>
              <a:rPr lang="ru-RU" b="1" dirty="0">
                <a:highlight>
                  <a:srgbClr val="00FF00"/>
                </a:highlight>
              </a:rPr>
              <a:t>Упрощать</a:t>
            </a:r>
            <a:r>
              <a:rPr lang="ru-RU" dirty="0"/>
              <a:t> семейство решений , используя экспертные знания о структуре решения.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b="1" dirty="0">
                <a:highlight>
                  <a:srgbClr val="00FF00"/>
                </a:highlight>
              </a:rPr>
              <a:t>Не бояться </a:t>
            </a:r>
            <a:r>
              <a:rPr lang="ru-RU" dirty="0"/>
              <a:t>ошибок на обучающей выборке, если алгоритм существенно упрощен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b="1" dirty="0">
                <a:highlight>
                  <a:srgbClr val="00FF00"/>
                </a:highlight>
              </a:rPr>
              <a:t>Помнить: </a:t>
            </a:r>
            <a:r>
              <a:rPr lang="ru-RU" dirty="0"/>
              <a:t>Без знания предметной области невозможно решать прикладную задачу!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ru-RU" b="1" dirty="0">
                <a:highlight>
                  <a:srgbClr val="00FF00"/>
                </a:highlight>
              </a:rPr>
              <a:t>Помнить:</a:t>
            </a:r>
            <a:r>
              <a:rPr lang="ru-RU" dirty="0"/>
              <a:t> Нет идеального алгоритма, решающего </a:t>
            </a:r>
            <a:r>
              <a:rPr lang="ru-RU" sz="2600" b="1" i="1" u="sng" dirty="0">
                <a:highlight>
                  <a:srgbClr val="00FF00"/>
                </a:highlight>
              </a:rPr>
              <a:t>все</a:t>
            </a:r>
            <a:r>
              <a:rPr lang="ru-RU" b="1" i="1" dirty="0">
                <a:highlight>
                  <a:srgbClr val="00FF00"/>
                </a:highlight>
              </a:rPr>
              <a:t> задачи лучше других!</a:t>
            </a:r>
            <a:r>
              <a:rPr lang="ru-RU" dirty="0"/>
              <a:t>. (теоремы </a:t>
            </a:r>
            <a:r>
              <a:rPr lang="ru-RU" dirty="0" err="1"/>
              <a:t>Вольперта</a:t>
            </a:r>
            <a:r>
              <a:rPr lang="ru-RU" dirty="0"/>
              <a:t> и </a:t>
            </a:r>
            <a:r>
              <a:rPr lang="ru-RU" dirty="0" err="1"/>
              <a:t>МакРеди</a:t>
            </a:r>
            <a:r>
              <a:rPr lang="ru-RU" dirty="0"/>
              <a:t> 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FCZAZ+Helvetica"/>
              </a:rPr>
              <a:t>The No Free Lunch Theorem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FCZAZ+Helvetica"/>
              </a:rPr>
              <a:t>)</a:t>
            </a:r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EF52787-3506-461A-9C9F-C322561A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85" y="1162254"/>
            <a:ext cx="4249334" cy="288549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AC76068-6549-4CD0-AB5D-1C3BE90C1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" y="1189365"/>
            <a:ext cx="2725518" cy="27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8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48893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Регрессионный анализ – </a:t>
            </a:r>
            <a:r>
              <a:rPr lang="ru-RU" sz="4800" i="1" dirty="0"/>
              <a:t>где его место?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21B856-548B-45F4-A0B0-222644ADF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3" y="858761"/>
            <a:ext cx="10058401" cy="4661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94506-2F05-4990-A552-65498B66E458}"/>
              </a:ext>
            </a:extLst>
          </p:cNvPr>
          <p:cNvSpPr txBox="1"/>
          <p:nvPr/>
        </p:nvSpPr>
        <p:spPr>
          <a:xfrm>
            <a:off x="210434" y="5711590"/>
            <a:ext cx="2885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 нашей выборке есть </a:t>
            </a:r>
            <a:r>
              <a:rPr lang="en-US" dirty="0"/>
              <a:t>Y!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920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48893"/>
            <a:ext cx="10528151" cy="60986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Регрессионный анализ – </a:t>
            </a:r>
            <a:r>
              <a:rPr lang="ru-RU" sz="4800" i="1" dirty="0"/>
              <a:t>где его место?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CF457C-5560-4DC1-B347-C4072DEE3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5" y="795221"/>
            <a:ext cx="8252313" cy="49381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68CD96-D94B-40CB-A2D3-D2D51913361E}"/>
              </a:ext>
            </a:extLst>
          </p:cNvPr>
          <p:cNvSpPr txBox="1"/>
          <p:nvPr/>
        </p:nvSpPr>
        <p:spPr>
          <a:xfrm>
            <a:off x="8678779" y="858761"/>
            <a:ext cx="3195586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 том числе, алгоритм, который просто запоминает обучающую выборку, воспроизведет ее ИДЕАЛЬНО, без ошибок! Но это не является обучением!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25A03-8B61-4993-B108-BB02291B81C7}"/>
              </a:ext>
            </a:extLst>
          </p:cNvPr>
          <p:cNvSpPr txBox="1"/>
          <p:nvPr/>
        </p:nvSpPr>
        <p:spPr>
          <a:xfrm>
            <a:off x="8694821" y="3080084"/>
            <a:ext cx="3240504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Надо сразу оговорить, в каком классе функций ищем решение</a:t>
            </a:r>
          </a:p>
          <a:p>
            <a:r>
              <a:rPr lang="ru-RU" dirty="0"/>
              <a:t>А затем в этом оговоренном классе искать конкретную функцию – конкретный </a:t>
            </a:r>
            <a:r>
              <a:rPr lang="en-US" i="1" dirty="0"/>
              <a:t>w=w*</a:t>
            </a:r>
            <a:r>
              <a:rPr lang="en-US" dirty="0"/>
              <a:t>, </a:t>
            </a:r>
          </a:p>
          <a:p>
            <a:r>
              <a:rPr lang="ru-RU" dirty="0"/>
              <a:t>обеспечивающий минимум </a:t>
            </a:r>
          </a:p>
        </p:txBody>
      </p:sp>
    </p:spTree>
    <p:extLst>
      <p:ext uri="{BB962C8B-B14F-4D97-AF65-F5344CB8AC3E}">
        <p14:creationId xmlns:p14="http://schemas.microsoft.com/office/powerpoint/2010/main" val="113749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53199"/>
            <a:ext cx="10528151" cy="609868"/>
          </a:xfrm>
        </p:spPr>
        <p:txBody>
          <a:bodyPr>
            <a:noAutofit/>
          </a:bodyPr>
          <a:lstStyle/>
          <a:p>
            <a:r>
              <a:rPr lang="ru-RU" sz="3600" dirty="0"/>
              <a:t>Когда получаем ЛИНЕЙНУЮ модель?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0DA2BA-CDC9-4299-87D3-A11AD4E1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9" y="763068"/>
            <a:ext cx="8597092" cy="5183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8FF24F-D768-4594-A2AB-DC6783DE6973}"/>
              </a:ext>
            </a:extLst>
          </p:cNvPr>
          <p:cNvSpPr txBox="1"/>
          <p:nvPr/>
        </p:nvSpPr>
        <p:spPr>
          <a:xfrm>
            <a:off x="9305925" y="2466975"/>
            <a:ext cx="2676525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Введение в вектор признаков признака (столбца), тождественно равного единице, позволяет ввести в вид искомого решения свободный член -  </a:t>
            </a:r>
            <a:r>
              <a:rPr lang="en-US" dirty="0"/>
              <a:t>INTERCEPT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12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7E091-215B-420F-9FA2-DF6F78D3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" y="153253"/>
            <a:ext cx="10058400" cy="702303"/>
          </a:xfrm>
        </p:spPr>
        <p:txBody>
          <a:bodyPr>
            <a:noAutofit/>
          </a:bodyPr>
          <a:lstStyle/>
          <a:p>
            <a:r>
              <a:rPr lang="ru-RU" sz="2800" b="1" dirty="0"/>
              <a:t>Когда получаем ЛИНЕЙНУЮ РЕГРЕССИОННУЮ модель? 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80F9EC-B221-494E-968E-D1CC7823C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30" y="721784"/>
            <a:ext cx="7303770" cy="4023360"/>
          </a:xfrm>
        </p:spPr>
        <p:txBody>
          <a:bodyPr/>
          <a:lstStyle/>
          <a:p>
            <a:r>
              <a:rPr lang="ru-RU" b="1" dirty="0"/>
              <a:t>Если целевая переменная  </a:t>
            </a:r>
            <a:r>
              <a:rPr lang="en-US" b="1" dirty="0"/>
              <a:t>Y - </a:t>
            </a:r>
            <a:r>
              <a:rPr lang="ru-RU" b="1" dirty="0"/>
              <a:t>вещественное число, то такую</a:t>
            </a:r>
            <a:br>
              <a:rPr lang="ru-RU" b="1" dirty="0"/>
            </a:br>
            <a:r>
              <a:rPr lang="ru-RU" b="1" dirty="0"/>
              <a:t>модель называют линейной регрессией.  Для нее функция потерь может иметь самые различные конкретные выражения: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0C340-CD53-41DA-BBF8-BBD20814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5E09-C6B8-46FC-9AEE-175F3A1DA81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83C0D7-4DF0-4827-9D99-9C4C8E36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2CB44-5135-4800-8B86-6879F239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270FD9-6F44-4B45-8D03-CA619476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5" y="1613389"/>
            <a:ext cx="7485589" cy="3873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E755E-110A-4407-A09F-AD321E94E580}"/>
              </a:ext>
            </a:extLst>
          </p:cNvPr>
          <p:cNvSpPr txBox="1"/>
          <p:nvPr/>
        </p:nvSpPr>
        <p:spPr>
          <a:xfrm>
            <a:off x="8781786" y="721784"/>
            <a:ext cx="3238764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Иначе говоря, если имеем целевую функцию- вещественное число (левая часть равенства) ПЛЮС линейную модель (правая часть равенства), то имеем ЛИНЕЙНУЮ РЕГРЕССИОННУЮ модель!!!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C9ECF6-B359-4379-8AB2-21744E48B505}"/>
              </a:ext>
            </a:extLst>
          </p:cNvPr>
          <p:cNvSpPr txBox="1"/>
          <p:nvPr/>
        </p:nvSpPr>
        <p:spPr>
          <a:xfrm>
            <a:off x="8781786" y="3295650"/>
            <a:ext cx="323876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Может рассматриваться огромное разнообразие функций потерь – здесь приведены лишь простейшие!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AE00AFF-61E7-4AE6-B84D-2198980FB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95" y="5487000"/>
            <a:ext cx="7485588" cy="933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D54CE1-0399-4706-97E6-F29D8DDED057}"/>
              </a:ext>
            </a:extLst>
          </p:cNvPr>
          <p:cNvSpPr txBox="1"/>
          <p:nvPr/>
        </p:nvSpPr>
        <p:spPr>
          <a:xfrm>
            <a:off x="8866208" y="5359078"/>
            <a:ext cx="3154342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Мы должны в классе </a:t>
            </a:r>
            <a:r>
              <a:rPr lang="ru-RU" sz="2000" i="1" dirty="0"/>
              <a:t>а</a:t>
            </a:r>
            <a:r>
              <a:rPr lang="ru-RU" dirty="0"/>
              <a:t> найти оптимальное решение </a:t>
            </a:r>
            <a:r>
              <a:rPr lang="en-US" sz="2000" i="1" dirty="0"/>
              <a:t>w*</a:t>
            </a:r>
            <a:endParaRPr lang="ru-RU" i="1" dirty="0"/>
          </a:p>
        </p:txBody>
      </p:sp>
      <p:sp>
        <p:nvSpPr>
          <p:cNvPr id="16" name="Стрелка: влево 15">
            <a:extLst>
              <a:ext uri="{FF2B5EF4-FFF2-40B4-BE49-F238E27FC236}">
                <a16:creationId xmlns:a16="http://schemas.microsoft.com/office/drawing/2014/main" id="{2AAD4A1A-AE7B-4A16-BC00-D58486FF0721}"/>
              </a:ext>
            </a:extLst>
          </p:cNvPr>
          <p:cNvSpPr/>
          <p:nvPr/>
        </p:nvSpPr>
        <p:spPr>
          <a:xfrm>
            <a:off x="7917082" y="5719927"/>
            <a:ext cx="949124" cy="306903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9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EBF6F0C-E611-4730-AA72-33152F1D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EC62-2F4F-4C70-B965-2B776FF0FDB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C4F22-C245-4033-B146-83BB2402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C76D7-47FE-40A3-AD09-5B91C312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1178D-32D5-4E2A-AAEB-FC602C2E4A2B}"/>
              </a:ext>
            </a:extLst>
          </p:cNvPr>
          <p:cNvSpPr txBox="1"/>
          <p:nvPr/>
        </p:nvSpPr>
        <p:spPr>
          <a:xfrm>
            <a:off x="7905750" y="286603"/>
            <a:ext cx="3867150" cy="1200329"/>
          </a:xfrm>
          <a:prstGeom prst="rect">
            <a:avLst/>
          </a:prstGeom>
          <a:solidFill>
            <a:srgbClr val="FFFF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/>
              <a:t>Information is the oil of the 21st century, and analytics is</a:t>
            </a:r>
          </a:p>
          <a:p>
            <a:r>
              <a:rPr lang="en-US" dirty="0"/>
              <a:t>the combustion engine.</a:t>
            </a:r>
          </a:p>
          <a:p>
            <a:r>
              <a:rPr lang="en-US" dirty="0"/>
              <a:t>— </a:t>
            </a:r>
            <a:r>
              <a:rPr lang="en-US" i="1" dirty="0"/>
              <a:t>Peter </a:t>
            </a:r>
            <a:r>
              <a:rPr lang="en-US" i="1" dirty="0" err="1"/>
              <a:t>Sondergaard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0370-1E34-4AAD-8784-A2534CA63937}"/>
              </a:ext>
            </a:extLst>
          </p:cNvPr>
          <p:cNvSpPr txBox="1"/>
          <p:nvPr/>
        </p:nvSpPr>
        <p:spPr>
          <a:xfrm>
            <a:off x="8601075" y="1905000"/>
            <a:ext cx="3524250" cy="2308324"/>
          </a:xfrm>
          <a:prstGeom prst="rect">
            <a:avLst/>
          </a:prstGeom>
          <a:solidFill>
            <a:srgbClr val="FFFF00"/>
          </a:solidFill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/>
              <a:t>I never guess. It is a capital mistake to theorize before</a:t>
            </a:r>
          </a:p>
          <a:p>
            <a:r>
              <a:rPr lang="en-US" dirty="0"/>
              <a:t>one has data. Insensibly one begins to twist facts to suit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theories, instead of theories to suit facts.</a:t>
            </a:r>
          </a:p>
          <a:p>
            <a:r>
              <a:rPr lang="en-US" dirty="0"/>
              <a:t>—</a:t>
            </a:r>
            <a:r>
              <a:rPr lang="en-US" i="1" dirty="0"/>
              <a:t>Sir Arthur Conan Doyle,</a:t>
            </a:r>
          </a:p>
          <a:p>
            <a:r>
              <a:rPr lang="en-US" i="1" dirty="0"/>
              <a:t>author of Sherlock Holmes stories</a:t>
            </a:r>
            <a:endParaRPr lang="ru-RU" i="1" dirty="0"/>
          </a:p>
        </p:txBody>
      </p:sp>
      <p:pic>
        <p:nvPicPr>
          <p:cNvPr id="2050" name="Picture 2" descr="How Big Data Analytics Helps Businesses To Develop New Opportunities | by  MILA JONES | Towards Data Science">
            <a:extLst>
              <a:ext uri="{FF2B5EF4-FFF2-40B4-BE49-F238E27FC236}">
                <a16:creationId xmlns:a16="http://schemas.microsoft.com/office/drawing/2014/main" id="{439927B5-30E6-4216-9257-2C08BA350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46412"/>
            <a:ext cx="6241982" cy="4067174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E0DC2E8-8506-42A0-977E-9CA69FFB2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6" y="123824"/>
            <a:ext cx="2482973" cy="374976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0BB7EB-47D6-4BF4-86F0-0290685958A3}"/>
              </a:ext>
            </a:extLst>
          </p:cNvPr>
          <p:cNvSpPr txBox="1"/>
          <p:nvPr/>
        </p:nvSpPr>
        <p:spPr>
          <a:xfrm>
            <a:off x="3049553" y="101937"/>
            <a:ext cx="5781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323232"/>
                </a:solidFill>
                <a:effectLst/>
                <a:latin typeface="ibm-plex-sans"/>
              </a:rPr>
              <a:t>“In God we trust. All others must bring data”</a:t>
            </a:r>
            <a:br>
              <a:rPr lang="en-US" sz="1600" b="0" i="0" dirty="0">
                <a:solidFill>
                  <a:srgbClr val="323232"/>
                </a:solidFill>
                <a:effectLst/>
                <a:latin typeface="ibm-plex-sans"/>
              </a:rPr>
            </a:br>
            <a:r>
              <a:rPr lang="en-US" sz="1600" b="0" i="0" u="none" strike="noStrike" dirty="0">
                <a:solidFill>
                  <a:srgbClr val="3B6CAA"/>
                </a:solidFill>
                <a:effectLst/>
                <a:latin typeface="ibm-plex-sans"/>
                <a:hlinkClick r:id="rId5"/>
              </a:rPr>
              <a:t>W. Edwards Deming</a:t>
            </a:r>
            <a:endParaRPr lang="en-US" sz="1600" b="0" i="0" u="none" strike="noStrike" dirty="0">
              <a:solidFill>
                <a:srgbClr val="3B6CAA"/>
              </a:solidFill>
              <a:effectLst/>
              <a:latin typeface="ibm-plex-sans"/>
            </a:endParaRPr>
          </a:p>
          <a:p>
            <a:r>
              <a:rPr lang="en-US" sz="1600" b="1" dirty="0">
                <a:solidFill>
                  <a:srgbClr val="323232"/>
                </a:solidFill>
                <a:latin typeface="ibm-plex-sans"/>
              </a:rPr>
              <a:t>“We are drowning in information and starving for knowledge”</a:t>
            </a:r>
          </a:p>
          <a:p>
            <a:r>
              <a:rPr lang="en-US" sz="1600" u="sng" dirty="0">
                <a:solidFill>
                  <a:srgbClr val="B89548"/>
                </a:solidFill>
                <a:latin typeface="ibm-plex-sans"/>
              </a:rPr>
              <a:t>–Rutherford D. Roger</a:t>
            </a:r>
          </a:p>
          <a:p>
            <a:pPr algn="l"/>
            <a:r>
              <a:rPr lang="en-US" sz="1600" b="1" i="0" u="none" strike="noStrike" baseline="0" dirty="0">
                <a:latin typeface="XgmrvdCfsxnjCMR10"/>
              </a:rPr>
              <a:t>“The purpose of computing is insight, not numbers”</a:t>
            </a:r>
          </a:p>
          <a:p>
            <a:pPr algn="l"/>
            <a:r>
              <a:rPr lang="en-US" sz="1600" dirty="0">
                <a:solidFill>
                  <a:srgbClr val="3B6CAA"/>
                </a:solidFill>
                <a:latin typeface="ibm-plex-sans"/>
              </a:rPr>
              <a:t>-</a:t>
            </a:r>
            <a:r>
              <a:rPr lang="en-US" sz="1600" u="sng" dirty="0">
                <a:solidFill>
                  <a:srgbClr val="B89548"/>
                </a:solidFill>
                <a:latin typeface="ibm-plex-sans"/>
              </a:rPr>
              <a:t>Richard W. Hamming</a:t>
            </a:r>
            <a:endParaRPr lang="ru-RU" sz="1600" u="sng" dirty="0">
              <a:solidFill>
                <a:srgbClr val="B89548"/>
              </a:solidFill>
              <a:latin typeface="ibm-plex-sans"/>
            </a:endParaRPr>
          </a:p>
        </p:txBody>
      </p:sp>
    </p:spTree>
    <p:extLst>
      <p:ext uri="{BB962C8B-B14F-4D97-AF65-F5344CB8AC3E}">
        <p14:creationId xmlns:p14="http://schemas.microsoft.com/office/powerpoint/2010/main" val="77847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22DA1-68A9-4AD0-B9A5-ADF57055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090"/>
            <a:ext cx="10058400" cy="643185"/>
          </a:xfrm>
        </p:spPr>
        <p:txBody>
          <a:bodyPr>
            <a:normAutofit/>
          </a:bodyPr>
          <a:lstStyle/>
          <a:p>
            <a:r>
              <a:rPr lang="ru-RU" sz="3200" dirty="0"/>
              <a:t>Получаем оптимизационную задачу – как ее решить?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AFCFCC4-D54F-4A45-8C79-5588DA264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43" y="1474118"/>
            <a:ext cx="8810625" cy="150495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3CBEB01-32EA-4824-8791-2731B0CA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5E09-C6B8-46FC-9AEE-175F3A1DA81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F4BB29-E51A-4A7C-A9DC-371F8D7B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225390-732D-49E0-A8FC-393D36FD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D32595-FE2C-46B7-9E5E-4DA8D7B5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7" y="3565445"/>
            <a:ext cx="5919788" cy="15133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FAB1D0-CD11-4586-B5F0-09E5A1AA1ED0}"/>
              </a:ext>
            </a:extLst>
          </p:cNvPr>
          <p:cNvSpPr txBox="1"/>
          <p:nvPr/>
        </p:nvSpPr>
        <p:spPr>
          <a:xfrm>
            <a:off x="537243" y="1009650"/>
            <a:ext cx="58445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Для квадратичной функции потерь – идем общим путем: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717B2-1A11-46C3-8CB4-D939786D8DBF}"/>
              </a:ext>
            </a:extLst>
          </p:cNvPr>
          <p:cNvSpPr txBox="1"/>
          <p:nvPr/>
        </p:nvSpPr>
        <p:spPr>
          <a:xfrm>
            <a:off x="537243" y="3162300"/>
            <a:ext cx="610168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Необходимое условие минимума: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7AA87-C5D6-4313-87B3-92E9DA71496C}"/>
              </a:ext>
            </a:extLst>
          </p:cNvPr>
          <p:cNvSpPr txBox="1"/>
          <p:nvPr/>
        </p:nvSpPr>
        <p:spPr>
          <a:xfrm>
            <a:off x="6886575" y="3020791"/>
            <a:ext cx="5038725" cy="3416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sz="1800" b="1" i="0" u="none" strike="noStrike" baseline="0" dirty="0">
                <a:solidFill>
                  <a:srgbClr val="000000"/>
                </a:solidFill>
                <a:latin typeface="VHDBNG+Helvetica"/>
              </a:rPr>
              <a:t>Линейная регрессия - невероятно популярный алгоритм машинного обучения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HOYOEZ+Helvetica"/>
              </a:rPr>
              <a:t>.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VHDBNG+Helvetica"/>
              </a:rPr>
              <a:t>Плюсы алгоритма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HOYOEZ+Helvetica"/>
              </a:rPr>
              <a:t>: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Быстро учится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Быстро предсказывает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Легко интерпретируется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Легко хранить в памяти </a:t>
            </a:r>
          </a:p>
          <a:p>
            <a:pPr lvl="1"/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• 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Легко применять с дифференцируемой функцией потерь 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VHDBNG+Helvetica"/>
              </a:rPr>
              <a:t>Весомый минус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HOYOEZ+Helvetica"/>
              </a:rPr>
              <a:t>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rgbClr val="000000"/>
                </a:solidFill>
                <a:latin typeface="VHDBNG+Helvetica"/>
              </a:rPr>
              <a:t>Не способен учитывать нелинейные зависимости в данных</a:t>
            </a:r>
            <a:r>
              <a:rPr lang="ru-RU" b="0" i="0" u="none" strike="noStrike" baseline="0" dirty="0">
                <a:solidFill>
                  <a:srgbClr val="000000"/>
                </a:solidFill>
                <a:latin typeface="HOYOEZ+Helvetica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242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58D40-4129-4883-9018-7DF0F0AB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61925"/>
            <a:ext cx="5791200" cy="565051"/>
          </a:xfrm>
        </p:spPr>
        <p:txBody>
          <a:bodyPr>
            <a:normAutofit/>
          </a:bodyPr>
          <a:lstStyle/>
          <a:p>
            <a:r>
              <a:rPr lang="ru-RU" sz="3600" dirty="0"/>
              <a:t>Как можно улучшить модель?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EA4543-9930-40D1-94F8-5F48F1A5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5E09-C6B8-46FC-9AEE-175F3A1DA81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EA92B-2699-411B-ABCA-781A4669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CA972-0EB0-4307-9736-14136DA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5F7DD-19DC-4036-A1E6-BE79841FF1A4}"/>
              </a:ext>
            </a:extLst>
          </p:cNvPr>
          <p:cNvSpPr txBox="1"/>
          <p:nvPr/>
        </p:nvSpPr>
        <p:spPr>
          <a:xfrm>
            <a:off x="1097280" y="1921057"/>
            <a:ext cx="5217795" cy="440120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sz="2000" dirty="0"/>
              <a:t>Параметры модели интерпретируемы. Это большой плюс линейной модели. </a:t>
            </a:r>
            <a:r>
              <a:rPr lang="en-US" sz="2000" dirty="0"/>
              <a:t>W</a:t>
            </a:r>
            <a:r>
              <a:rPr lang="en-US" sz="2000" baseline="-25000" dirty="0"/>
              <a:t>i </a:t>
            </a:r>
            <a:r>
              <a:rPr lang="en-US" sz="2000" dirty="0"/>
              <a:t>- </a:t>
            </a:r>
            <a:r>
              <a:rPr lang="ru-RU" sz="2000" dirty="0"/>
              <a:t>значение, на которое изменится предсказание,</a:t>
            </a:r>
            <a:r>
              <a:rPr lang="en-US" sz="2000" dirty="0"/>
              <a:t> </a:t>
            </a:r>
            <a:r>
              <a:rPr lang="ru-RU" sz="2000" dirty="0"/>
              <a:t>если признак </a:t>
            </a:r>
            <a:r>
              <a:rPr lang="en-US" sz="2000" dirty="0"/>
              <a:t>f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ru-RU" sz="2000" dirty="0"/>
              <a:t>увеличить на единицу.</a:t>
            </a:r>
          </a:p>
          <a:p>
            <a:r>
              <a:rPr lang="ru-RU" sz="2000" dirty="0"/>
              <a:t>Категориальные признаки кодируем:</a:t>
            </a:r>
          </a:p>
          <a:p>
            <a:r>
              <a:rPr lang="ru-RU" sz="2000" dirty="0"/>
              <a:t>• </a:t>
            </a:r>
            <a:r>
              <a:rPr lang="ru-RU" sz="2000" dirty="0" err="1"/>
              <a:t>One-hot</a:t>
            </a:r>
            <a:r>
              <a:rPr lang="ru-RU" sz="2000" dirty="0"/>
              <a:t> кодирование - категориальный признак</a:t>
            </a:r>
            <a:r>
              <a:rPr lang="en-US" sz="2000" dirty="0"/>
              <a:t> </a:t>
            </a:r>
            <a:r>
              <a:rPr lang="ru-RU" sz="2000" dirty="0"/>
              <a:t>с</a:t>
            </a:r>
            <a:r>
              <a:rPr lang="en-US" sz="2000" dirty="0"/>
              <a:t> k </a:t>
            </a:r>
            <a:r>
              <a:rPr lang="ru-RU" sz="2000" dirty="0"/>
              <a:t>значениями превращаем в </a:t>
            </a:r>
            <a:r>
              <a:rPr lang="en-US" sz="2000" dirty="0"/>
              <a:t>k </a:t>
            </a:r>
            <a:r>
              <a:rPr lang="ru-RU" sz="2000" dirty="0"/>
              <a:t>бинарных</a:t>
            </a:r>
          </a:p>
          <a:p>
            <a:r>
              <a:rPr lang="ru-RU" sz="2000" dirty="0"/>
              <a:t>признаков!</a:t>
            </a:r>
          </a:p>
          <a:p>
            <a:r>
              <a:rPr lang="ru-RU" sz="2000" dirty="0"/>
              <a:t>• Кодирование через целевую переменную</a:t>
            </a:r>
          </a:p>
          <a:p>
            <a:r>
              <a:rPr lang="ru-RU" sz="2000" dirty="0"/>
              <a:t>(нельзя включать переменную самого объекта)</a:t>
            </a:r>
          </a:p>
          <a:p>
            <a:r>
              <a:rPr lang="ru-RU" sz="2000" dirty="0"/>
              <a:t>• Кодирование через вещественные признаки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B4B566-6C17-4DC6-AA70-BA3D2DE9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86"/>
            <a:ext cx="5467350" cy="92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8CC121-D41F-486F-91BE-93A4DF251D04}"/>
              </a:ext>
            </a:extLst>
          </p:cNvPr>
          <p:cNvSpPr txBox="1"/>
          <p:nvPr/>
        </p:nvSpPr>
        <p:spPr>
          <a:xfrm>
            <a:off x="6743699" y="1921057"/>
            <a:ext cx="5217795" cy="45243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/>
              <a:t>Для вещественных признаков применяем нелинейные</a:t>
            </a:r>
          </a:p>
          <a:p>
            <a:r>
              <a:rPr lang="ru-RU" dirty="0"/>
              <a:t>функции - возводим в степень, берем синус и т.д.</a:t>
            </a:r>
          </a:p>
          <a:p>
            <a:r>
              <a:rPr lang="ru-RU" dirty="0"/>
              <a:t>Учитываем взаимодействия:</a:t>
            </a:r>
          </a:p>
          <a:p>
            <a:r>
              <a:rPr lang="ru-RU" dirty="0"/>
              <a:t>• Пару вещественных перемножаем, делим и т.д.</a:t>
            </a:r>
          </a:p>
          <a:p>
            <a:r>
              <a:rPr lang="ru-RU" dirty="0"/>
              <a:t>• Для пары бинарных используем логические операции</a:t>
            </a:r>
          </a:p>
          <a:p>
            <a:r>
              <a:rPr lang="ru-RU" dirty="0"/>
              <a:t>Изменяем масштаб признаков (вспомним ковариацию и корреляцию!)</a:t>
            </a:r>
          </a:p>
          <a:p>
            <a:r>
              <a:rPr lang="ru-RU" dirty="0"/>
              <a:t>Для исходных числовых признаков применяем стандартизацию и нормализацию: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43ED712-62A8-4055-B825-96B95940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26" y="5057727"/>
            <a:ext cx="5068139" cy="14020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89B28-7A3D-4438-8C0B-F5578EB89A6B}"/>
              </a:ext>
            </a:extLst>
          </p:cNvPr>
          <p:cNvSpPr txBox="1"/>
          <p:nvPr/>
        </p:nvSpPr>
        <p:spPr>
          <a:xfrm>
            <a:off x="7391399" y="285912"/>
            <a:ext cx="4276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00"/>
                </a:highlight>
              </a:rPr>
              <a:t>ПОМНИМ:</a:t>
            </a:r>
          </a:p>
          <a:p>
            <a:r>
              <a:rPr lang="ru-RU" b="1" dirty="0">
                <a:highlight>
                  <a:srgbClr val="00FF00"/>
                </a:highlight>
              </a:rPr>
              <a:t>Невозможно сделать правильное измененное признаковое пространство без понимания самой задачи!</a:t>
            </a:r>
          </a:p>
        </p:txBody>
      </p:sp>
    </p:spTree>
    <p:extLst>
      <p:ext uri="{BB962C8B-B14F-4D97-AF65-F5344CB8AC3E}">
        <p14:creationId xmlns:p14="http://schemas.microsoft.com/office/powerpoint/2010/main" val="346630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58D40-4129-4883-9018-7DF0F0AB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161925"/>
            <a:ext cx="5791200" cy="565051"/>
          </a:xfrm>
        </p:spPr>
        <p:txBody>
          <a:bodyPr>
            <a:normAutofit/>
          </a:bodyPr>
          <a:lstStyle/>
          <a:p>
            <a:r>
              <a:rPr lang="ru-RU" sz="3600" dirty="0"/>
              <a:t>Как можно улучшить модель?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EA4543-9930-40D1-94F8-5F48F1A5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5E09-C6B8-46FC-9AEE-175F3A1DA81B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DEA92B-2699-411B-ABCA-781A4669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DCA972-0EB0-4307-9736-14136DA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1B4B566-6C17-4DC6-AA70-BA3D2DE9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01786"/>
            <a:ext cx="5467350" cy="92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3C0C9D-F5C4-4A08-ACCF-BA86CD5A816C}"/>
              </a:ext>
            </a:extLst>
          </p:cNvPr>
          <p:cNvSpPr txBox="1"/>
          <p:nvPr/>
        </p:nvSpPr>
        <p:spPr>
          <a:xfrm>
            <a:off x="1171574" y="2009775"/>
            <a:ext cx="102774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Изменяем вид целевой функции – вводим дополнительные ограничения!</a:t>
            </a:r>
          </a:p>
          <a:p>
            <a:r>
              <a:rPr lang="ru-RU" b="1" dirty="0"/>
              <a:t>Например, проводим регуляризацию:</a:t>
            </a:r>
          </a:p>
          <a:p>
            <a:r>
              <a:rPr lang="ru-RU" dirty="0"/>
              <a:t>Хотим еще сузить функциональное пространство </a:t>
            </a:r>
            <a:r>
              <a:rPr lang="en-US" sz="2400" i="1" dirty="0"/>
              <a:t>a(x)</a:t>
            </a:r>
            <a:r>
              <a:rPr lang="en-US" dirty="0"/>
              <a:t> </a:t>
            </a:r>
            <a:r>
              <a:rPr lang="ru-RU" dirty="0"/>
              <a:t>, чтобы улучшить обобщающую способность.</a:t>
            </a:r>
          </a:p>
          <a:p>
            <a:r>
              <a:rPr lang="ru-RU" dirty="0"/>
              <a:t>Накладываем дополнительные штрафы за превышение вводимых нами ограничений если решение удаляется от нашего представления о правильном решении</a:t>
            </a:r>
          </a:p>
          <a:p>
            <a:r>
              <a:rPr lang="ru-RU" b="1" dirty="0"/>
              <a:t>Это тема, требующая отдельного рассмотрения!</a:t>
            </a:r>
          </a:p>
        </p:txBody>
      </p:sp>
    </p:spTree>
    <p:extLst>
      <p:ext uri="{BB962C8B-B14F-4D97-AF65-F5344CB8AC3E}">
        <p14:creationId xmlns:p14="http://schemas.microsoft.com/office/powerpoint/2010/main" val="810502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r>
              <a:rPr lang="ru-RU" sz="2800"/>
              <a:t>Лекция -</a:t>
            </a:r>
            <a:r>
              <a:rPr lang="ru-RU" sz="2800" dirty="0"/>
              <a:t>окончена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практики – будем работать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SAS® on Demand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Просьба всем кто не имеет аккаунта – зарегистрироваться: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http://support.sas.com/ondemand/</a:t>
            </a:r>
            <a:endParaRPr lang="ru-RU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Кто имел аккаунт – вспомнить 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обновить его!!!</a:t>
            </a:r>
            <a:r>
              <a:rPr lang="ru-RU"/>
              <a:t> 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45C0C5-29DD-4E2C-9FCD-5979DC2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54F52-E177-4A97-AB4E-A9A1A22654AD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48FFB-A77B-4DEF-9A67-E72B0468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119AD8-48A3-462B-B7D4-28CC17AB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286604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667373"/>
            <a:ext cx="10058400" cy="5500345"/>
          </a:xfrm>
        </p:spPr>
        <p:txBody>
          <a:bodyPr>
            <a:normAutofit/>
          </a:bodyPr>
          <a:lstStyle/>
          <a:p>
            <a:endParaRPr lang="ru-RU" dirty="0"/>
          </a:p>
          <a:p>
            <a:pPr>
              <a:tabLst>
                <a:tab pos="1440000" algn="l"/>
              </a:tabLst>
            </a:pPr>
            <a:endParaRPr lang="ru-RU" b="1" i="1" dirty="0">
              <a:solidFill>
                <a:srgbClr val="0070C0"/>
              </a:solidFill>
            </a:endParaRPr>
          </a:p>
          <a:p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93CCB9-E2D0-4FC0-93E0-453E84815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87" y="896472"/>
            <a:ext cx="5550217" cy="318222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606B9D-8EA9-4C0A-9234-0C51974E9747}"/>
              </a:ext>
            </a:extLst>
          </p:cNvPr>
          <p:cNvSpPr txBox="1"/>
          <p:nvPr/>
        </p:nvSpPr>
        <p:spPr>
          <a:xfrm>
            <a:off x="6586537" y="896472"/>
            <a:ext cx="5449824" cy="424731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/>
              <a:t>Машинное обучение (</a:t>
            </a:r>
            <a:r>
              <a:rPr lang="ru-RU" dirty="0" err="1"/>
              <a:t>Machine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) —</a:t>
            </a:r>
          </a:p>
          <a:p>
            <a:r>
              <a:rPr lang="ru-RU" dirty="0"/>
              <a:t>обширный </a:t>
            </a:r>
            <a:r>
              <a:rPr lang="ru-RU" b="1" dirty="0">
                <a:highlight>
                  <a:srgbClr val="00FF00"/>
                </a:highlight>
              </a:rPr>
              <a:t>подраздел (!!!)</a:t>
            </a:r>
            <a:r>
              <a:rPr lang="ru-RU" dirty="0"/>
              <a:t> искусственного интеллекта,</a:t>
            </a:r>
          </a:p>
          <a:p>
            <a:r>
              <a:rPr lang="ru-RU" dirty="0"/>
              <a:t>изучающий методы построения алгоритмов,</a:t>
            </a:r>
          </a:p>
          <a:p>
            <a:r>
              <a:rPr lang="ru-RU" dirty="0"/>
              <a:t>способных обучаться – специалисты востребованы!!!!</a:t>
            </a:r>
          </a:p>
          <a:p>
            <a:endParaRPr lang="ru-RU" dirty="0"/>
          </a:p>
          <a:p>
            <a:r>
              <a:rPr lang="ru-RU" dirty="0"/>
              <a:t>Искусственный интеллект (</a:t>
            </a:r>
            <a:r>
              <a:rPr lang="ru-RU" dirty="0" err="1"/>
              <a:t>Artificial</a:t>
            </a:r>
            <a:r>
              <a:rPr lang="ru-RU" dirty="0"/>
              <a:t> </a:t>
            </a:r>
            <a:r>
              <a:rPr lang="ru-RU" dirty="0" err="1"/>
              <a:t>intelligence</a:t>
            </a:r>
            <a:r>
              <a:rPr lang="ru-RU" dirty="0"/>
              <a:t>) —</a:t>
            </a:r>
          </a:p>
          <a:p>
            <a:r>
              <a:rPr lang="ru-RU" dirty="0"/>
              <a:t>наука и технология создания интеллектуальных</a:t>
            </a:r>
          </a:p>
          <a:p>
            <a:r>
              <a:rPr lang="ru-RU" dirty="0"/>
              <a:t>машин.</a:t>
            </a:r>
          </a:p>
          <a:p>
            <a:r>
              <a:rPr lang="ru-RU" i="1" dirty="0"/>
              <a:t>Источник: machinelearning.ru</a:t>
            </a:r>
          </a:p>
          <a:p>
            <a:endParaRPr lang="ru-RU" i="1" dirty="0"/>
          </a:p>
          <a:p>
            <a:r>
              <a:rPr lang="en-US" dirty="0"/>
              <a:t>Data Science – </a:t>
            </a:r>
            <a:r>
              <a:rPr lang="ru-RU" dirty="0"/>
              <a:t>Наука о Данных  - специалисты востребованы!!!!</a:t>
            </a:r>
          </a:p>
          <a:p>
            <a:endParaRPr lang="ru-RU" i="1" dirty="0"/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339BC02A-86EE-448E-9363-7494B5E6D3DF}"/>
              </a:ext>
            </a:extLst>
          </p:cNvPr>
          <p:cNvSpPr/>
          <p:nvPr/>
        </p:nvSpPr>
        <p:spPr>
          <a:xfrm>
            <a:off x="5891604" y="2182368"/>
            <a:ext cx="694933" cy="3052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10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667373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D9753-673C-460E-A6B1-0AEA7491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404" y="1728077"/>
            <a:ext cx="10058400" cy="2380627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Имеется множество объектов. Каждый объект описывается вектором его наблюдаемых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характеристик (признаков) </a:t>
            </a:r>
            <a:r>
              <a:rPr lang="ru-RU" i="1" dirty="0">
                <a:highlight>
                  <a:srgbClr val="00FF00"/>
                </a:highlight>
              </a:rPr>
              <a:t>х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ru-RU" dirty="0">
                <a:highlight>
                  <a:srgbClr val="00FF00"/>
                </a:highlight>
              </a:rPr>
              <a:t>ꞓ </a:t>
            </a:r>
            <a:r>
              <a:rPr lang="en-US" sz="3200" i="1" dirty="0">
                <a:highlight>
                  <a:srgbClr val="00FF00"/>
                </a:highlight>
              </a:rPr>
              <a:t>X</a:t>
            </a:r>
            <a:r>
              <a:rPr lang="ru-RU" dirty="0">
                <a:highlight>
                  <a:srgbClr val="00FF00"/>
                </a:highlight>
              </a:rPr>
              <a:t> </a:t>
            </a:r>
            <a:r>
              <a:rPr lang="ru-RU" dirty="0"/>
              <a:t>и скрытых характеристик </a:t>
            </a:r>
            <a:r>
              <a:rPr lang="ru-RU" dirty="0">
                <a:highlight>
                  <a:srgbClr val="00FF00"/>
                </a:highlight>
              </a:rPr>
              <a:t>у ꞓ </a:t>
            </a:r>
            <a:r>
              <a:rPr lang="en-US" sz="3600" i="1" dirty="0">
                <a:highlight>
                  <a:srgbClr val="00FF00"/>
                </a:highlight>
              </a:rPr>
              <a:t>Y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ru-RU" dirty="0"/>
              <a:t>(целевая переменная).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Существует (на всем множестве – на генеральной совокупности) </a:t>
            </a:r>
            <a:r>
              <a:rPr lang="en-US" dirty="0"/>
              <a:t> </a:t>
            </a:r>
            <a:r>
              <a:rPr lang="ru-RU" dirty="0"/>
              <a:t>некоторая функция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dirty="0"/>
              <a:t> </a:t>
            </a:r>
            <a:r>
              <a:rPr lang="en-US" dirty="0">
                <a:highlight>
                  <a:srgbClr val="00FF00"/>
                </a:highlight>
              </a:rPr>
              <a:t>f : </a:t>
            </a:r>
            <a:r>
              <a:rPr lang="en-US" sz="2800" i="1" dirty="0">
                <a:highlight>
                  <a:srgbClr val="00FF00"/>
                </a:highlight>
              </a:rPr>
              <a:t>X →Y</a:t>
            </a:r>
            <a:r>
              <a:rPr lang="ru-RU" sz="2800" i="1" dirty="0">
                <a:highlight>
                  <a:srgbClr val="00FF00"/>
                </a:highlight>
              </a:rPr>
              <a:t> </a:t>
            </a:r>
            <a:endParaRPr lang="en-US" i="1" dirty="0">
              <a:highlight>
                <a:srgbClr val="00FF00"/>
              </a:highlight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BQOQLO+Helvetica"/>
              </a:rPr>
              <a:t>Задача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FCZAZ+Helvetica"/>
              </a:rPr>
              <a:t>: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BQOQLO+Helvetica"/>
              </a:rPr>
              <a:t>имея </a:t>
            </a:r>
            <a:r>
              <a:rPr lang="ru-RU" sz="1800" b="1" i="0" u="none" strike="noStrike" baseline="0" dirty="0">
                <a:solidFill>
                  <a:srgbClr val="000000"/>
                </a:solidFill>
                <a:highlight>
                  <a:srgbClr val="00FF00"/>
                </a:highlight>
                <a:latin typeface="YRSEHF+Helvetica-Bold"/>
              </a:rPr>
              <a:t>ограниченный</a:t>
            </a:r>
            <a:r>
              <a:rPr lang="ru-RU" sz="1800" b="1" i="0" u="none" strike="noStrike" baseline="0" dirty="0">
                <a:solidFill>
                  <a:srgbClr val="000000"/>
                </a:solidFill>
                <a:latin typeface="YRSEHF+Helvetica-Bold"/>
              </a:rPr>
              <a:t>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BQOQLO+Helvetica"/>
              </a:rPr>
              <a:t>набор объектов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FCZAZ+Helvetica"/>
              </a:rPr>
              <a:t>(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BQOQLO+Helvetica"/>
              </a:rPr>
              <a:t>обучающая выборка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FCZAZ+Helvetica"/>
              </a:rPr>
              <a:t>),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BQOQLO+Helvetica"/>
              </a:rPr>
              <a:t>построить функцию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BQOQLO+Helvetica"/>
              </a:rPr>
              <a:t> </a:t>
            </a:r>
            <a:r>
              <a:rPr lang="en-US" sz="2800" i="1" u="none" strike="noStrike" baseline="0" dirty="0">
                <a:solidFill>
                  <a:srgbClr val="000000"/>
                </a:solidFill>
                <a:highlight>
                  <a:srgbClr val="00FF00"/>
                </a:highlight>
                <a:latin typeface="BQOQLO+Helvetica"/>
              </a:rPr>
              <a:t>a</a:t>
            </a:r>
            <a:r>
              <a:rPr lang="ru-RU" sz="2800" i="1" u="none" strike="noStrike" baseline="0" dirty="0">
                <a:solidFill>
                  <a:srgbClr val="000000"/>
                </a:solidFill>
                <a:highlight>
                  <a:srgbClr val="00FF00"/>
                </a:highlight>
                <a:latin typeface="BQOQLO+Helvetica"/>
              </a:rPr>
              <a:t>: </a:t>
            </a:r>
            <a:r>
              <a:rPr lang="en-US" sz="2800" i="1" u="none" strike="noStrike" baseline="0" dirty="0">
                <a:solidFill>
                  <a:srgbClr val="000000"/>
                </a:solidFill>
                <a:highlight>
                  <a:srgbClr val="00FF00"/>
                </a:highlight>
                <a:latin typeface="BQOQLO+Helvetica"/>
              </a:rPr>
              <a:t>X →Y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FCZAZ+Helvetica"/>
              </a:rPr>
              <a:t>,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BQOQLO+Helvetica"/>
              </a:rPr>
              <a:t>приближающую </a:t>
            </a:r>
            <a:r>
              <a:rPr lang="en-US" sz="2400" dirty="0">
                <a:highlight>
                  <a:srgbClr val="00FF00"/>
                </a:highlight>
              </a:rPr>
              <a:t>f</a:t>
            </a:r>
            <a:r>
              <a:rPr lang="ru-RU" sz="1800" dirty="0"/>
              <a:t> 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BQOQLO+Helvetica"/>
              </a:rPr>
              <a:t>на всем множестве объектов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FCZAZ+Helvetica"/>
              </a:rPr>
              <a:t>(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BQOQLO+Helvetica"/>
              </a:rPr>
              <a:t>на генеральной совокупности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FCZAZ+Helvetica"/>
              </a:rPr>
              <a:t>).</a:t>
            </a:r>
            <a:endParaRPr lang="ru-RU" sz="2400" b="1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EF25-5452-45DD-AA0D-8E70ADB2B8DC}"/>
              </a:ext>
            </a:extLst>
          </p:cNvPr>
          <p:cNvSpPr txBox="1"/>
          <p:nvPr/>
        </p:nvSpPr>
        <p:spPr>
          <a:xfrm>
            <a:off x="1097280" y="4455327"/>
            <a:ext cx="7888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Вещественный признак – принимает вещественные значения</a:t>
            </a:r>
          </a:p>
          <a:p>
            <a:r>
              <a:rPr lang="ru-RU" dirty="0"/>
              <a:t>• Бинарный признак - может принимать 2 значения</a:t>
            </a:r>
          </a:p>
          <a:p>
            <a:r>
              <a:rPr lang="ru-RU" dirty="0"/>
              <a:t>• Категориальный признак - может принимать значений</a:t>
            </a:r>
          </a:p>
          <a:p>
            <a:r>
              <a:rPr lang="ru-RU" dirty="0"/>
              <a:t>• Порядковый признак – упорядоченный категориальный признак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B2FB-C435-4D22-8C76-6A2125A07120}"/>
              </a:ext>
            </a:extLst>
          </p:cNvPr>
          <p:cNvSpPr txBox="1"/>
          <p:nvPr/>
        </p:nvSpPr>
        <p:spPr>
          <a:xfrm>
            <a:off x="1097280" y="4108704"/>
            <a:ext cx="963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highlight>
                  <a:srgbClr val="00FF00"/>
                </a:highlight>
              </a:rPr>
              <a:t>Какие бывают признаки (переменные в анализе, характеристики объектов, и т.д.)?</a:t>
            </a:r>
          </a:p>
        </p:txBody>
      </p:sp>
    </p:spTree>
    <p:extLst>
      <p:ext uri="{BB962C8B-B14F-4D97-AF65-F5344CB8AC3E}">
        <p14:creationId xmlns:p14="http://schemas.microsoft.com/office/powerpoint/2010/main" val="167598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667373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  <a:endParaRPr lang="ru-RU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EF25-5452-45DD-AA0D-8E70ADB2B8DC}"/>
              </a:ext>
            </a:extLst>
          </p:cNvPr>
          <p:cNvSpPr txBox="1"/>
          <p:nvPr/>
        </p:nvSpPr>
        <p:spPr>
          <a:xfrm>
            <a:off x="463296" y="1277241"/>
            <a:ext cx="7888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Пусть обучающая выборка объектов выборка объема </a:t>
            </a:r>
            <a:r>
              <a:rPr lang="en-US" dirty="0"/>
              <a:t>(</a:t>
            </a:r>
            <a:r>
              <a:rPr lang="ru-RU" dirty="0"/>
              <a:t> размера</a:t>
            </a:r>
            <a:r>
              <a:rPr lang="en-US" dirty="0"/>
              <a:t>) N</a:t>
            </a:r>
            <a:r>
              <a:rPr lang="ru-RU" dirty="0"/>
              <a:t> . Обозначим: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B449B3-212A-4AD2-9FE7-7A345826B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34" y="1887109"/>
            <a:ext cx="5784342" cy="4694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0C5F80-02D3-45B4-ABF5-51707761CC9C}"/>
              </a:ext>
            </a:extLst>
          </p:cNvPr>
          <p:cNvSpPr txBox="1"/>
          <p:nvPr/>
        </p:nvSpPr>
        <p:spPr>
          <a:xfrm>
            <a:off x="524256" y="2609088"/>
            <a:ext cx="108874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Тогда выделим следующие возможные типы задач:</a:t>
            </a:r>
          </a:p>
          <a:p>
            <a:endParaRPr lang="ru-RU" dirty="0"/>
          </a:p>
          <a:p>
            <a:r>
              <a:rPr lang="ru-RU" dirty="0"/>
              <a:t>• </a:t>
            </a:r>
            <a:r>
              <a:rPr lang="ru-RU" sz="2800" dirty="0"/>
              <a:t>Обучение с учителем (</a:t>
            </a:r>
            <a:r>
              <a:rPr lang="ru-RU" sz="2800" dirty="0" err="1"/>
              <a:t>supervised</a:t>
            </a:r>
            <a:r>
              <a:rPr lang="ru-RU" sz="2800" dirty="0"/>
              <a:t> </a:t>
            </a:r>
            <a:r>
              <a:rPr lang="ru-RU" sz="2800" dirty="0" err="1"/>
              <a:t>learning</a:t>
            </a:r>
            <a:r>
              <a:rPr lang="ru-RU" sz="2800" dirty="0"/>
              <a:t>):  Известны </a:t>
            </a:r>
            <a:r>
              <a:rPr lang="en-US" sz="2800" b="1" i="1" dirty="0" err="1">
                <a:highlight>
                  <a:srgbClr val="00FF00"/>
                </a:highlight>
              </a:rPr>
              <a:t>X</a:t>
            </a:r>
            <a:r>
              <a:rPr lang="en-US" sz="2800" b="1" i="1" baseline="-25000" dirty="0" err="1">
                <a:highlight>
                  <a:srgbClr val="00FF00"/>
                </a:highlight>
              </a:rPr>
              <a:t>train</a:t>
            </a:r>
            <a:r>
              <a:rPr lang="en-US" sz="2800" dirty="0">
                <a:highlight>
                  <a:srgbClr val="00FF00"/>
                </a:highlight>
              </a:rPr>
              <a:t>, </a:t>
            </a:r>
            <a:r>
              <a:rPr lang="en-US" sz="2800" b="1" i="1" dirty="0" err="1">
                <a:highlight>
                  <a:srgbClr val="00FF00"/>
                </a:highlight>
              </a:rPr>
              <a:t>Y</a:t>
            </a:r>
            <a:r>
              <a:rPr lang="en-US" sz="2800" b="1" i="1" baseline="-25000" dirty="0" err="1">
                <a:highlight>
                  <a:srgbClr val="00FF00"/>
                </a:highlight>
              </a:rPr>
              <a:t>train</a:t>
            </a:r>
            <a:endParaRPr lang="ru-RU" b="1" i="1" baseline="-25000" dirty="0">
              <a:highlight>
                <a:srgbClr val="00FF00"/>
              </a:highlight>
            </a:endParaRPr>
          </a:p>
          <a:p>
            <a:r>
              <a:rPr lang="ru-RU" dirty="0"/>
              <a:t>• </a:t>
            </a:r>
            <a:r>
              <a:rPr lang="ru-RU" sz="2800" dirty="0"/>
              <a:t>Обучение без учителя (</a:t>
            </a:r>
            <a:r>
              <a:rPr lang="ru-RU" sz="2800" dirty="0" err="1"/>
              <a:t>unsupervised</a:t>
            </a:r>
            <a:r>
              <a:rPr lang="ru-RU" sz="2800" dirty="0"/>
              <a:t> </a:t>
            </a:r>
            <a:r>
              <a:rPr lang="ru-RU" sz="2800" dirty="0" err="1"/>
              <a:t>learning</a:t>
            </a:r>
            <a:r>
              <a:rPr lang="ru-RU" sz="2800" dirty="0"/>
              <a:t>)</a:t>
            </a:r>
            <a:r>
              <a:rPr lang="en-US" sz="2800" dirty="0"/>
              <a:t>: </a:t>
            </a:r>
            <a:r>
              <a:rPr lang="ru-RU" sz="2800" dirty="0"/>
              <a:t>Известно только</a:t>
            </a:r>
            <a:r>
              <a:rPr lang="en-US" sz="2800" dirty="0"/>
              <a:t> </a:t>
            </a:r>
            <a:r>
              <a:rPr lang="en-US" sz="2800" b="1" i="1" dirty="0" err="1">
                <a:highlight>
                  <a:srgbClr val="00FF00"/>
                </a:highlight>
              </a:rPr>
              <a:t>X</a:t>
            </a:r>
            <a:r>
              <a:rPr lang="en-US" sz="2800" b="1" i="1" baseline="-25000" dirty="0" err="1">
                <a:highlight>
                  <a:srgbClr val="00FF00"/>
                </a:highlight>
              </a:rPr>
              <a:t>train</a:t>
            </a:r>
            <a:endParaRPr lang="ru-RU" dirty="0">
              <a:highlight>
                <a:srgbClr val="00FF00"/>
              </a:highlight>
            </a:endParaRPr>
          </a:p>
          <a:p>
            <a:r>
              <a:rPr lang="ru-RU" dirty="0"/>
              <a:t>• </a:t>
            </a:r>
            <a:r>
              <a:rPr lang="ru-RU" sz="2800" dirty="0"/>
              <a:t>Частичное обучение (</a:t>
            </a:r>
            <a:r>
              <a:rPr lang="ru-RU" sz="2800" dirty="0" err="1"/>
              <a:t>semi-supervised</a:t>
            </a:r>
            <a:r>
              <a:rPr lang="ru-RU" sz="2800" dirty="0"/>
              <a:t> </a:t>
            </a:r>
            <a:r>
              <a:rPr lang="ru-RU" sz="2800" dirty="0" err="1"/>
              <a:t>learning</a:t>
            </a:r>
            <a:r>
              <a:rPr lang="ru-RU" sz="2800" dirty="0"/>
              <a:t>)</a:t>
            </a:r>
            <a:r>
              <a:rPr lang="en-US" sz="2800" dirty="0"/>
              <a:t>: </a:t>
            </a:r>
            <a:r>
              <a:rPr lang="ru-RU" sz="2800" dirty="0"/>
              <a:t>Известно для всех </a:t>
            </a:r>
            <a:r>
              <a:rPr lang="en-US" sz="2000" b="1" i="1" dirty="0"/>
              <a:t>N</a:t>
            </a:r>
            <a:r>
              <a:rPr lang="en-US" dirty="0"/>
              <a:t>  </a:t>
            </a:r>
            <a:r>
              <a:rPr lang="ru-RU" sz="2800" dirty="0"/>
              <a:t>объектов</a:t>
            </a:r>
            <a:r>
              <a:rPr lang="ru-RU" dirty="0"/>
              <a:t>  </a:t>
            </a:r>
            <a:r>
              <a:rPr lang="en-US" sz="3200" b="1" i="1" dirty="0" err="1">
                <a:highlight>
                  <a:srgbClr val="00FF00"/>
                </a:highlight>
              </a:rPr>
              <a:t>X</a:t>
            </a:r>
            <a:r>
              <a:rPr lang="en-US" sz="3200" b="1" i="1" baseline="-25000" dirty="0" err="1">
                <a:highlight>
                  <a:srgbClr val="00FF00"/>
                </a:highlight>
              </a:rPr>
              <a:t>train</a:t>
            </a:r>
            <a:r>
              <a:rPr lang="en-US" sz="3200" b="1" i="1" baseline="-25000" dirty="0"/>
              <a:t> </a:t>
            </a:r>
            <a:r>
              <a:rPr lang="ru-RU" sz="2800" dirty="0"/>
              <a:t>и для </a:t>
            </a:r>
            <a:r>
              <a:rPr lang="ru-RU" sz="2800" dirty="0">
                <a:highlight>
                  <a:srgbClr val="00FF00"/>
                </a:highlight>
              </a:rPr>
              <a:t>некоторых (!!!!) </a:t>
            </a:r>
            <a:r>
              <a:rPr lang="en-US" sz="2800" b="1" i="1" dirty="0">
                <a:highlight>
                  <a:srgbClr val="00FF00"/>
                </a:highlight>
              </a:rPr>
              <a:t>l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ru-RU" sz="2800" dirty="0"/>
              <a:t>объектов </a:t>
            </a:r>
            <a:r>
              <a:rPr lang="ru-RU" sz="2800" dirty="0">
                <a:highlight>
                  <a:srgbClr val="00FF00"/>
                </a:highlight>
              </a:rPr>
              <a:t>( </a:t>
            </a:r>
            <a:r>
              <a:rPr lang="en-US" sz="2800" b="1" i="1" dirty="0">
                <a:highlight>
                  <a:srgbClr val="00FF00"/>
                </a:highlight>
              </a:rPr>
              <a:t>l&lt;N</a:t>
            </a:r>
            <a:r>
              <a:rPr lang="ru-RU" sz="2800" b="1" i="1" dirty="0">
                <a:highlight>
                  <a:srgbClr val="00FF00"/>
                </a:highlight>
              </a:rPr>
              <a:t>)</a:t>
            </a:r>
            <a:r>
              <a:rPr lang="ru-RU" sz="2800" b="1" i="1" dirty="0"/>
              <a:t> </a:t>
            </a:r>
            <a:r>
              <a:rPr lang="ru-RU" sz="2800" dirty="0"/>
              <a:t> объектов из </a:t>
            </a:r>
            <a:r>
              <a:rPr kumimoji="0" lang="en-US" sz="3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32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train</a:t>
            </a:r>
            <a:r>
              <a:rPr lang="ru-RU" dirty="0"/>
              <a:t>  - </a:t>
            </a:r>
            <a:r>
              <a:rPr lang="ru-RU" sz="2800" dirty="0"/>
              <a:t>известна целевая переменная </a:t>
            </a:r>
            <a:r>
              <a:rPr lang="en-US" sz="2800" b="1" i="1" dirty="0"/>
              <a:t>y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91423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667373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  <a:endParaRPr lang="ru-RU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EF25-5452-45DD-AA0D-8E70ADB2B8DC}"/>
              </a:ext>
            </a:extLst>
          </p:cNvPr>
          <p:cNvSpPr txBox="1"/>
          <p:nvPr/>
        </p:nvSpPr>
        <p:spPr>
          <a:xfrm>
            <a:off x="627529" y="1277241"/>
            <a:ext cx="1041196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 типу целевой переменной  задача </a:t>
            </a:r>
            <a:r>
              <a:rPr lang="ru-RU" sz="2800" i="1" dirty="0">
                <a:highlight>
                  <a:srgbClr val="00FF00"/>
                </a:highlight>
              </a:rPr>
              <a:t>обучение с учителем </a:t>
            </a:r>
            <a:r>
              <a:rPr lang="ru-RU" sz="2800" dirty="0"/>
              <a:t>разбивается на несколько классов.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Будем различать  2 постановки: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Если </a:t>
            </a:r>
            <a:r>
              <a:rPr lang="en-US" sz="3200" b="1" i="1" dirty="0">
                <a:highlight>
                  <a:srgbClr val="00FF00"/>
                </a:highlight>
              </a:rPr>
              <a:t>Y</a:t>
            </a:r>
            <a:r>
              <a:rPr lang="en-US" sz="2800" dirty="0"/>
              <a:t> </a:t>
            </a:r>
            <a:r>
              <a:rPr lang="ru-RU" sz="2800" dirty="0"/>
              <a:t>может принимать значения из конечного множества чисел – </a:t>
            </a:r>
            <a:r>
              <a:rPr lang="en-US" sz="2800" b="1" i="1" dirty="0">
                <a:highlight>
                  <a:srgbClr val="00FF00"/>
                </a:highlight>
              </a:rPr>
              <a:t>Y</a:t>
            </a:r>
            <a:r>
              <a:rPr lang="ru-RU" sz="2800" b="1" i="1" dirty="0">
                <a:highlight>
                  <a:srgbClr val="00FF00"/>
                </a:highlight>
              </a:rPr>
              <a:t>=</a:t>
            </a:r>
            <a:r>
              <a:rPr lang="en-US" sz="2400" b="1" i="1" dirty="0">
                <a:highlight>
                  <a:srgbClr val="00FF00"/>
                </a:highlight>
              </a:rPr>
              <a:t>{1,2, …,M}  </a:t>
            </a:r>
            <a:r>
              <a:rPr lang="ru-RU" sz="2400" dirty="0"/>
              <a:t>- тогда это </a:t>
            </a:r>
            <a:r>
              <a:rPr lang="ru-RU" sz="2400" b="1" i="1" dirty="0">
                <a:highlight>
                  <a:srgbClr val="00FF00"/>
                </a:highlight>
              </a:rPr>
              <a:t>задача классификации</a:t>
            </a:r>
            <a:r>
              <a:rPr lang="en-US" sz="2400" b="1" i="1" dirty="0">
                <a:highlight>
                  <a:srgbClr val="00FF00"/>
                </a:highlight>
              </a:rPr>
              <a:t> </a:t>
            </a: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Если </a:t>
            </a:r>
            <a:r>
              <a:rPr lang="en-US" sz="2800" b="1" i="1" dirty="0">
                <a:highlight>
                  <a:srgbClr val="00FF00"/>
                </a:highlight>
              </a:rPr>
              <a:t>Y</a:t>
            </a:r>
            <a:r>
              <a:rPr lang="en-US" sz="2400" dirty="0"/>
              <a:t> </a:t>
            </a:r>
            <a:r>
              <a:rPr lang="ru-RU" sz="2400" dirty="0"/>
              <a:t>может принимать произвольные значения из множества вещественных чисел– </a:t>
            </a:r>
            <a:r>
              <a:rPr lang="en-US" sz="2400" b="1" i="1" dirty="0">
                <a:highlight>
                  <a:srgbClr val="00FF00"/>
                </a:highlight>
              </a:rPr>
              <a:t>Y</a:t>
            </a:r>
            <a:r>
              <a:rPr lang="ru-RU" sz="2400" b="1" i="1" dirty="0">
                <a:highlight>
                  <a:srgbClr val="00FF00"/>
                </a:highlight>
              </a:rPr>
              <a:t>=</a:t>
            </a:r>
            <a:r>
              <a:rPr lang="en-US" sz="2800" b="1" dirty="0">
                <a:highlight>
                  <a:srgbClr val="00FF00"/>
                </a:highlight>
                <a:latin typeface="Castellar" panose="020A0402060406010301" pitchFamily="18" charset="0"/>
              </a:rPr>
              <a:t>R</a:t>
            </a:r>
            <a:r>
              <a:rPr lang="en-US" sz="2000" b="1" i="1" dirty="0">
                <a:highlight>
                  <a:srgbClr val="00FF00"/>
                </a:highlight>
              </a:rPr>
              <a:t> </a:t>
            </a:r>
            <a:r>
              <a:rPr lang="ru-RU" sz="2400" dirty="0"/>
              <a:t>- тогда это </a:t>
            </a:r>
            <a:r>
              <a:rPr lang="ru-RU" sz="2400" b="1" i="1" dirty="0">
                <a:highlight>
                  <a:srgbClr val="00FF00"/>
                </a:highlight>
              </a:rPr>
              <a:t>задача регрессии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2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667373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  <a:endParaRPr lang="ru-RU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EF25-5452-45DD-AA0D-8E70ADB2B8DC}"/>
              </a:ext>
            </a:extLst>
          </p:cNvPr>
          <p:cNvSpPr txBox="1"/>
          <p:nvPr/>
        </p:nvSpPr>
        <p:spPr>
          <a:xfrm>
            <a:off x="627529" y="1118465"/>
            <a:ext cx="1041196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1" dirty="0">
                <a:highlight>
                  <a:srgbClr val="00FF00"/>
                </a:highlight>
              </a:rPr>
              <a:t>В любом варианте задача подразумевает наличие матрицы данных, содержащей признаки </a:t>
            </a:r>
            <a:r>
              <a:rPr lang="ru-RU" sz="2800" b="1" i="1" dirty="0">
                <a:highlight>
                  <a:srgbClr val="00FF00"/>
                </a:highlight>
              </a:rPr>
              <a:t>Х </a:t>
            </a:r>
            <a:r>
              <a:rPr lang="ru-RU" sz="2400" b="1" i="1" dirty="0">
                <a:highlight>
                  <a:srgbClr val="00FF00"/>
                </a:highlight>
              </a:rPr>
              <a:t>– ее строки – объекты, ее столбцы- признаки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549DB0-ECC8-4317-97C4-E58FDF9E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0" y="2446792"/>
            <a:ext cx="5622800" cy="374853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76784-7251-49C3-9460-154B0BA94F50}"/>
              </a:ext>
            </a:extLst>
          </p:cNvPr>
          <p:cNvSpPr txBox="1"/>
          <p:nvPr/>
        </p:nvSpPr>
        <p:spPr>
          <a:xfrm>
            <a:off x="6467475" y="2427742"/>
            <a:ext cx="4429125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00"/>
                </a:highlight>
              </a:rPr>
              <a:t>Если вариант  задачи – обучение с учителем, то подразумевается  наличие вектора значений целевой переменной </a:t>
            </a:r>
            <a:r>
              <a:rPr lang="en-US" b="1" dirty="0">
                <a:highlight>
                  <a:srgbClr val="00FF00"/>
                </a:highlight>
              </a:rPr>
              <a:t> Y</a:t>
            </a:r>
          </a:p>
          <a:p>
            <a:endParaRPr lang="en-US" dirty="0"/>
          </a:p>
          <a:p>
            <a:r>
              <a:rPr lang="en-US" dirty="0"/>
              <a:t>Y – </a:t>
            </a:r>
            <a:r>
              <a:rPr lang="ru-RU" sz="1800" dirty="0"/>
              <a:t>значения из конечного множества чисел</a:t>
            </a:r>
            <a:r>
              <a:rPr lang="en-US" sz="1800" dirty="0"/>
              <a:t> - </a:t>
            </a:r>
            <a:r>
              <a:rPr lang="ru-RU" sz="1800" dirty="0"/>
              <a:t>классификация</a:t>
            </a:r>
            <a:endParaRPr lang="en-US" dirty="0"/>
          </a:p>
          <a:p>
            <a:r>
              <a:rPr lang="en-US" dirty="0"/>
              <a:t>Y -</a:t>
            </a:r>
            <a:r>
              <a:rPr lang="ru-RU" dirty="0"/>
              <a:t> </a:t>
            </a:r>
            <a:r>
              <a:rPr lang="ru-RU" sz="1800" dirty="0"/>
              <a:t>произвольные значения из множества вещественных чисел - регрессия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558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667373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  <a:endParaRPr lang="ru-RU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EF25-5452-45DD-AA0D-8E70ADB2B8DC}"/>
              </a:ext>
            </a:extLst>
          </p:cNvPr>
          <p:cNvSpPr txBox="1"/>
          <p:nvPr/>
        </p:nvSpPr>
        <p:spPr>
          <a:xfrm>
            <a:off x="627529" y="1118465"/>
            <a:ext cx="1041196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1" dirty="0">
                <a:highlight>
                  <a:srgbClr val="00FF00"/>
                </a:highlight>
              </a:rPr>
              <a:t>В любом варианте задача подразумевает наличие матрицы данных, содержащей признаки </a:t>
            </a:r>
            <a:r>
              <a:rPr lang="ru-RU" sz="2800" b="1" i="1" dirty="0">
                <a:highlight>
                  <a:srgbClr val="00FF00"/>
                </a:highlight>
              </a:rPr>
              <a:t>Х </a:t>
            </a:r>
            <a:r>
              <a:rPr lang="ru-RU" sz="2400" b="1" i="1" dirty="0">
                <a:highlight>
                  <a:srgbClr val="00FF00"/>
                </a:highlight>
              </a:rPr>
              <a:t>– ее строки – объекты, ее столбцы- признаки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549DB0-ECC8-4317-97C4-E58FDF9E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0" y="2446792"/>
            <a:ext cx="5622800" cy="3748533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76784-7251-49C3-9460-154B0BA94F50}"/>
              </a:ext>
            </a:extLst>
          </p:cNvPr>
          <p:cNvSpPr txBox="1"/>
          <p:nvPr/>
        </p:nvSpPr>
        <p:spPr>
          <a:xfrm>
            <a:off x="6467475" y="2427742"/>
            <a:ext cx="442912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00"/>
                </a:highlight>
              </a:rPr>
              <a:t>Если вариант  задачи – обучение без учителя, или самообучение,  то НЕ подразумевается  наличие вектора значений целевой переменной </a:t>
            </a:r>
            <a:r>
              <a:rPr lang="en-US" b="1" dirty="0">
                <a:highlight>
                  <a:srgbClr val="00FF00"/>
                </a:highlight>
              </a:rPr>
              <a:t> Y</a:t>
            </a:r>
          </a:p>
          <a:p>
            <a:endParaRPr lang="en-US" dirty="0"/>
          </a:p>
        </p:txBody>
      </p:sp>
      <p:sp>
        <p:nvSpPr>
          <p:cNvPr id="3" name="Знак умножения 2">
            <a:extLst>
              <a:ext uri="{FF2B5EF4-FFF2-40B4-BE49-F238E27FC236}">
                <a16:creationId xmlns:a16="http://schemas.microsoft.com/office/drawing/2014/main" id="{23A8B1FA-72C0-44B9-8E8B-BFB965C3D53D}"/>
              </a:ext>
            </a:extLst>
          </p:cNvPr>
          <p:cNvSpPr/>
          <p:nvPr/>
        </p:nvSpPr>
        <p:spPr>
          <a:xfrm>
            <a:off x="3928110" y="4061703"/>
            <a:ext cx="1204721" cy="152948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7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0D1A4-3DD1-4AAE-B381-2E3016A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37" y="1170876"/>
            <a:ext cx="10528151" cy="609868"/>
          </a:xfrm>
        </p:spPr>
        <p:txBody>
          <a:bodyPr>
            <a:noAutofit/>
          </a:bodyPr>
          <a:lstStyle/>
          <a:p>
            <a:r>
              <a:rPr lang="ru-RU" sz="3200" dirty="0"/>
              <a:t>Регрессионный анализ – позиционирование</a:t>
            </a:r>
            <a:br>
              <a:rPr lang="ru-RU" sz="3200" dirty="0"/>
            </a:br>
            <a:r>
              <a:rPr lang="ru-RU" sz="3200" i="1" dirty="0"/>
              <a:t>где его место?</a:t>
            </a:r>
            <a:br>
              <a:rPr lang="ru-RU" sz="3200" i="1" dirty="0"/>
            </a:br>
            <a:br>
              <a:rPr lang="ru-RU" sz="3200" i="1" dirty="0"/>
            </a:br>
            <a:endParaRPr lang="ru-RU" sz="320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EA080-1233-4971-9CB3-6DD99BC1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2A27-D13F-40C9-A8D1-3A731903AB30}" type="datetime1">
              <a:rPr lang="en-US" smtClean="0"/>
              <a:t>10/1/2020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EEEDE-7B14-4DEF-A055-CD66C3A1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Лекция 3 ИАД и МИАД регрессионный анализ базовая для магистров 1 года ИС и ИВТ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95711-F518-4F6B-B538-5FA033D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4EF25-5452-45DD-AA0D-8E70ADB2B8DC}"/>
              </a:ext>
            </a:extLst>
          </p:cNvPr>
          <p:cNvSpPr txBox="1"/>
          <p:nvPr/>
        </p:nvSpPr>
        <p:spPr>
          <a:xfrm>
            <a:off x="627528" y="1138252"/>
            <a:ext cx="1041196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1" dirty="0">
                <a:highlight>
                  <a:srgbClr val="00FF00"/>
                </a:highlight>
              </a:rPr>
              <a:t>При обучении с учителем: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1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9F6A54-E497-47F5-8669-F25B708C5147}"/>
              </a:ext>
            </a:extLst>
          </p:cNvPr>
          <p:cNvGrpSpPr/>
          <p:nvPr/>
        </p:nvGrpSpPr>
        <p:grpSpPr>
          <a:xfrm>
            <a:off x="823319" y="1627994"/>
            <a:ext cx="9583631" cy="2951168"/>
            <a:chOff x="1152503" y="1623486"/>
            <a:chExt cx="9583631" cy="295116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CA4FB90-6781-4739-B794-C3C0276EB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503" y="1623486"/>
              <a:ext cx="5976115" cy="2951168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46B18B1D-D89A-4FD0-A541-25C70BCF6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8685" y="1623487"/>
              <a:ext cx="3797449" cy="2844802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00041B-8A67-48FC-BB9E-0461413C6EB2}"/>
              </a:ext>
            </a:extLst>
          </p:cNvPr>
          <p:cNvSpPr txBox="1"/>
          <p:nvPr/>
        </p:nvSpPr>
        <p:spPr>
          <a:xfrm>
            <a:off x="1255776" y="4706112"/>
            <a:ext cx="179222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Классификация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E6EE8-29F2-4A6E-BF47-B3C7BA7213DF}"/>
              </a:ext>
            </a:extLst>
          </p:cNvPr>
          <p:cNvSpPr txBox="1"/>
          <p:nvPr/>
        </p:nvSpPr>
        <p:spPr>
          <a:xfrm>
            <a:off x="7339584" y="4642461"/>
            <a:ext cx="16215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287653184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1380</TotalTime>
  <Words>1800</Words>
  <Application>Microsoft Office PowerPoint</Application>
  <PresentationFormat>Широкоэкранный</PresentationFormat>
  <Paragraphs>237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5" baseType="lpstr">
      <vt:lpstr>Arial</vt:lpstr>
      <vt:lpstr>BQOQLO+Helvetica</vt:lpstr>
      <vt:lpstr>Calibri</vt:lpstr>
      <vt:lpstr>Calibri Light</vt:lpstr>
      <vt:lpstr>Castellar</vt:lpstr>
      <vt:lpstr>HOYOEZ+Helvetica</vt:lpstr>
      <vt:lpstr>ibm-plex-sans</vt:lpstr>
      <vt:lpstr>TFCZAZ+Helvetica</vt:lpstr>
      <vt:lpstr>VHDBNG+Helvetica</vt:lpstr>
      <vt:lpstr>XgmrvdCfsxnjCMR10</vt:lpstr>
      <vt:lpstr>YRSEHF+Helvetica-Bold</vt:lpstr>
      <vt:lpstr>Ретро</vt:lpstr>
      <vt:lpstr>Интеллектуальный анализ данных и DATA MINING (дополнительные главы) (ДЛЯ магистров ИС 1 года) Методы интеллектуального анализа данных (ДЛЯ МАГИСТРОВ ИВТ 1 года ) </vt:lpstr>
      <vt:lpstr>Презентация PowerPoint</vt:lpstr>
      <vt:lpstr>Регрессионный анализ – позиционирование где его место?</vt:lpstr>
      <vt:lpstr>Регрессионный анализ – позиционирование где его место?</vt:lpstr>
      <vt:lpstr>Регрессионный анализ – позиционирование где его место?</vt:lpstr>
      <vt:lpstr>Регрессионный анализ – позиционирование где его место?</vt:lpstr>
      <vt:lpstr>Регрессионный анализ – позиционирование где его место?</vt:lpstr>
      <vt:lpstr>Регрессионный анализ – позиционирование где его место?</vt:lpstr>
      <vt:lpstr>Регрессионный анализ – позиционирование где его место?  </vt:lpstr>
      <vt:lpstr>Регрессионный анализ – позиционирование где его место?  </vt:lpstr>
      <vt:lpstr>На будущее: как решать прикладные задачи:</vt:lpstr>
      <vt:lpstr>На будущее: как понять, хорошо ли решили прикладную задачу, хорош ли алгоритм а:</vt:lpstr>
      <vt:lpstr>На будущее: как понять, хорошо ли решили прикладную задачу, хорош ли алгоритм а:</vt:lpstr>
      <vt:lpstr>На будущее: как понять, хорошо ли решили прикладную задачу, хорош ли алгоритм а:</vt:lpstr>
      <vt:lpstr>На будущее: как бороться с переобучением?</vt:lpstr>
      <vt:lpstr>Регрессионный анализ – где его место?</vt:lpstr>
      <vt:lpstr>Регрессионный анализ – где его место?</vt:lpstr>
      <vt:lpstr>Когда получаем ЛИНЕЙНУЮ модель?</vt:lpstr>
      <vt:lpstr>Когда получаем ЛИНЕЙНУЮ РЕГРЕССИОННУЮ модель?  </vt:lpstr>
      <vt:lpstr>Получаем оптимизационную задачу – как ее решить?</vt:lpstr>
      <vt:lpstr>Как можно улучшить модель?</vt:lpstr>
      <vt:lpstr>Как можно улучшить модель?</vt:lpstr>
      <vt:lpstr>Спасибо за внимание! Лекция -окончена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в SAS® Studio</dc:title>
  <dc:creator>User</dc:creator>
  <cp:lastModifiedBy>ALEX STERIN</cp:lastModifiedBy>
  <cp:revision>68</cp:revision>
  <dcterms:created xsi:type="dcterms:W3CDTF">2017-09-23T04:38:00Z</dcterms:created>
  <dcterms:modified xsi:type="dcterms:W3CDTF">2020-10-01T11:56:13Z</dcterms:modified>
</cp:coreProperties>
</file>